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41"/>
  </p:notesMasterIdLst>
  <p:handoutMasterIdLst>
    <p:handoutMasterId r:id="rId42"/>
  </p:handoutMasterIdLst>
  <p:sldIdLst>
    <p:sldId id="297" r:id="rId5"/>
    <p:sldId id="292" r:id="rId6"/>
    <p:sldId id="262" r:id="rId7"/>
    <p:sldId id="291" r:id="rId8"/>
    <p:sldId id="263" r:id="rId9"/>
    <p:sldId id="264" r:id="rId10"/>
    <p:sldId id="265" r:id="rId11"/>
    <p:sldId id="266" r:id="rId12"/>
    <p:sldId id="267" r:id="rId13"/>
    <p:sldId id="268" r:id="rId14"/>
    <p:sldId id="269" r:id="rId15"/>
    <p:sldId id="293" r:id="rId16"/>
    <p:sldId id="270" r:id="rId17"/>
    <p:sldId id="271" r:id="rId18"/>
    <p:sldId id="272" r:id="rId19"/>
    <p:sldId id="273" r:id="rId20"/>
    <p:sldId id="274" r:id="rId21"/>
    <p:sldId id="275" r:id="rId22"/>
    <p:sldId id="276" r:id="rId23"/>
    <p:sldId id="277" r:id="rId24"/>
    <p:sldId id="278" r:id="rId25"/>
    <p:sldId id="280" r:id="rId26"/>
    <p:sldId id="282" r:id="rId27"/>
    <p:sldId id="287" r:id="rId28"/>
    <p:sldId id="283" r:id="rId29"/>
    <p:sldId id="281" r:id="rId30"/>
    <p:sldId id="294" r:id="rId31"/>
    <p:sldId id="284" r:id="rId32"/>
    <p:sldId id="285" r:id="rId33"/>
    <p:sldId id="295" r:id="rId34"/>
    <p:sldId id="286" r:id="rId35"/>
    <p:sldId id="288" r:id="rId36"/>
    <p:sldId id="289" r:id="rId37"/>
    <p:sldId id="290" r:id="rId38"/>
    <p:sldId id="296" r:id="rId39"/>
    <p:sldId id="260" r:id="rId4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3D4B1-B6E4-4FB5-A6F3-EC5F1FB80BCA}" v="86" dt="2023-08-20T13:10:26.969"/>
    <p1510:client id="{5CEC7151-7C08-441D-821F-2FFC8FECCEAC}" v="9" dt="2023-08-21T18:15:48.675"/>
    <p1510:client id="{85C0C5A0-9679-4566-8E94-774874BB5338}" v="70" dt="2023-08-20T16:06:46.876"/>
    <p1510:client id="{A21E4B22-B040-45ED-8CF3-8CC7BB0DD3FE}" v="4" dt="2023-08-27T09:52:39.286"/>
    <p1510:client id="{A6B15BFC-85D5-4357-9537-5F7AA7C4A3F7}" v="108" dt="2023-08-20T13:39:51.206"/>
    <p1510:client id="{F6F52296-290C-4C43-A1AB-A89C9322BE03}" v="42" dt="2023-08-20T14:21:35.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hyperlink" Target="http://www.os161.org/" TargetMode="Externa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hyperlink" Target="http://www.os161.org/" TargetMode="External"/><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err="1"/>
            <a:t>MentOS</a:t>
          </a:r>
          <a:r>
            <a:rPr lang="it-IT" dirty="0"/>
            <a:t>: </a:t>
          </a:r>
          <a:r>
            <a:rPr lang="it-IT" u="sng" dirty="0">
              <a:latin typeface="Calibri"/>
              <a:cs typeface="Calibri"/>
              <a:hlinkClick xmlns:r="http://schemas.openxmlformats.org/officeDocument/2006/relationships" r:id="" action="ppaction://noaction"/>
            </a:rPr>
            <a:t>https://mentos-team.github.io/doc/doxygen/index.html</a:t>
          </a:r>
          <a:endParaRPr lang="it-IT" dirty="0">
            <a:solidFill>
              <a:srgbClr val="000000"/>
            </a:solidFill>
            <a:latin typeface="Calibri"/>
            <a:cs typeface="Calibri"/>
          </a:endParaRP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pPr>
            <a:lnSpc>
              <a:spcPct val="100000"/>
            </a:lnSpc>
          </a:pPr>
          <a:r>
            <a:rPr lang="it-IT" dirty="0"/>
            <a:t>OS/161: </a:t>
          </a:r>
          <a:r>
            <a:rPr lang="it-IT" dirty="0">
              <a:hlinkClick xmlns:r="http://schemas.openxmlformats.org/officeDocument/2006/relationships" r:id="rId1"/>
            </a:rPr>
            <a:t>http://www.os161.org/</a:t>
          </a:r>
          <a:endParaRPr lang="en-US" dirty="0"/>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err="1">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4C4F7514-F55F-4B15-8FBF-AA5FADB76D0F}" type="presOf" srcId="{CD0C2B99-AD72-484B-B771-69921F3C0E41}" destId="{5FFBE124-ABE7-4DE1-984E-C9A839FD4089}" srcOrd="0" destOrd="2"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7E07B165-8C57-40DB-A53A-1DB3318908BA}" type="presOf" srcId="{149CD3D9-2729-499A-9636-D5BBAF36C25B}" destId="{5FFBE124-ABE7-4DE1-984E-C9A839FD4089}" srcOrd="0" destOrd="1" presId="urn:microsoft.com/office/officeart/2018/5/layout/CenteredIconLabelDescriptionList"/>
    <dgm:cxn modelId="{C02F3F56-E964-4B0D-A23A-A25626F8834E}" type="presOf" srcId="{130B7427-C1A4-45B7-8912-D7A7B73722BD}" destId="{A03846A4-9C94-4128-82C8-C2146248D8FE}" srcOrd="0" destOrd="0" presId="urn:microsoft.com/office/officeart/2018/5/layout/CenteredIconLabelDescriptionList"/>
    <dgm:cxn modelId="{966B1186-66F8-48F3-A52D-BA6750FEDCFE}" type="presOf" srcId="{95B74B8E-BF46-45F0-AA3B-9B8C7AADD9FC}" destId="{38D61B99-C922-44AE-B054-45726B824B12}" srcOrd="0" destOrd="0"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DBDE119C-3E31-4FE5-8B48-C89AD7BA7419}" type="presOf" srcId="{A02FBFA1-55E3-4427-B85E-2B2F75E64DBB}" destId="{5FFBE124-ABE7-4DE1-984E-C9A839FD4089}"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A0D91EAF-1E68-41D9-8DDE-42453B4FFCAA}" type="presOf" srcId="{92571C8D-64DD-4E80-AC21-5D63DE3A4DC5}" destId="{264FA485-238E-4BFD-AB3E-607B9B2E4CF7}"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B8D52EC8-2B59-4A54-92EC-779FCC234C7D}" type="presOf" srcId="{6BE5200B-71AE-4D2A-963B-06BAA8E50666}" destId="{420765C4-FDE2-4FC0-84F0-F871DDBF974B}"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53F452ED-D445-4464-A8BE-D09FA390CBD5}" type="presOf" srcId="{60138E9A-DF95-419E-9451-A9A42E0D79B4}" destId="{32AAB3A6-98AD-4721-8B76-ED058B92CA3F}" srcOrd="0" destOrd="0"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29C20BEF-7EE6-403F-97F6-E24334DFB6AF}" type="presParOf" srcId="{9B1339B0-6FBF-4CAC-B8C1-2D1F819B7EE0}" destId="{7F15EA1D-9F93-4846-9733-A640DE2410C9}" srcOrd="0" destOrd="0" presId="urn:microsoft.com/office/officeart/2018/5/layout/CenteredIconLabelDescriptionList"/>
    <dgm:cxn modelId="{E59FD73D-F295-49F8-AFA4-8B171D670483}" type="presParOf" srcId="{7F15EA1D-9F93-4846-9733-A640DE2410C9}" destId="{B195A37D-6F68-4BB5-9A52-C325D8F9AB41}" srcOrd="0" destOrd="0" presId="urn:microsoft.com/office/officeart/2018/5/layout/CenteredIconLabelDescriptionList"/>
    <dgm:cxn modelId="{0E0FEF17-E8D9-42DD-BFE9-17B774EA6CD7}" type="presParOf" srcId="{7F15EA1D-9F93-4846-9733-A640DE2410C9}" destId="{9F2B8B30-3009-4EF4-9980-CCA4392DB54F}" srcOrd="1" destOrd="0" presId="urn:microsoft.com/office/officeart/2018/5/layout/CenteredIconLabelDescriptionList"/>
    <dgm:cxn modelId="{212260B4-1991-403F-B6A0-66EDB6785FC7}" type="presParOf" srcId="{7F15EA1D-9F93-4846-9733-A640DE2410C9}" destId="{38D61B99-C922-44AE-B054-45726B824B12}" srcOrd="2" destOrd="0" presId="urn:microsoft.com/office/officeart/2018/5/layout/CenteredIconLabelDescriptionList"/>
    <dgm:cxn modelId="{33F04CB9-E64C-42E7-A255-02ED63EC8881}" type="presParOf" srcId="{7F15EA1D-9F93-4846-9733-A640DE2410C9}" destId="{B97BA402-A986-4FFD-8DC5-3DD3B3318A87}" srcOrd="3" destOrd="0" presId="urn:microsoft.com/office/officeart/2018/5/layout/CenteredIconLabelDescriptionList"/>
    <dgm:cxn modelId="{E3DDFF1D-F98E-485E-AAA5-A311C20960DB}" type="presParOf" srcId="{7F15EA1D-9F93-4846-9733-A640DE2410C9}" destId="{5FFBE124-ABE7-4DE1-984E-C9A839FD4089}" srcOrd="4" destOrd="0" presId="urn:microsoft.com/office/officeart/2018/5/layout/CenteredIconLabelDescriptionList"/>
    <dgm:cxn modelId="{601A7700-BB79-4133-9DEA-E765BF2FFFCE}" type="presParOf" srcId="{9B1339B0-6FBF-4CAC-B8C1-2D1F819B7EE0}" destId="{D00451B2-376A-4AAB-B66B-22CF3C1B30C9}" srcOrd="1" destOrd="0" presId="urn:microsoft.com/office/officeart/2018/5/layout/CenteredIconLabelDescriptionList"/>
    <dgm:cxn modelId="{41C53B45-81D9-4AAF-843D-2516E84DC9F5}" type="presParOf" srcId="{9B1339B0-6FBF-4CAC-B8C1-2D1F819B7EE0}" destId="{3180FDE2-7329-4CB1-91B7-669D2AC3EDB9}" srcOrd="2" destOrd="0" presId="urn:microsoft.com/office/officeart/2018/5/layout/CenteredIconLabelDescriptionList"/>
    <dgm:cxn modelId="{5B6CC8EA-A5C2-472B-880E-8DA8C2F01F07}" type="presParOf" srcId="{3180FDE2-7329-4CB1-91B7-669D2AC3EDB9}" destId="{D056E12C-C0C6-43A5-B70D-6F013F07B5A2}" srcOrd="0" destOrd="0" presId="urn:microsoft.com/office/officeart/2018/5/layout/CenteredIconLabelDescriptionList"/>
    <dgm:cxn modelId="{A0012DF5-25D0-44DE-B07B-A92F736CF33A}" type="presParOf" srcId="{3180FDE2-7329-4CB1-91B7-669D2AC3EDB9}" destId="{670C6FEB-2F63-4861-AAC2-97966ABD18B9}" srcOrd="1" destOrd="0" presId="urn:microsoft.com/office/officeart/2018/5/layout/CenteredIconLabelDescriptionList"/>
    <dgm:cxn modelId="{BC6EC7BB-DD8C-41D4-A5DA-2FF07A2066AB}" type="presParOf" srcId="{3180FDE2-7329-4CB1-91B7-669D2AC3EDB9}" destId="{A03846A4-9C94-4128-82C8-C2146248D8FE}" srcOrd="2" destOrd="0" presId="urn:microsoft.com/office/officeart/2018/5/layout/CenteredIconLabelDescriptionList"/>
    <dgm:cxn modelId="{4C9348F5-72F4-41FE-A440-C394FE0CD58B}" type="presParOf" srcId="{3180FDE2-7329-4CB1-91B7-669D2AC3EDB9}" destId="{0151948B-47EE-470B-86DF-B3D918A8BAD5}" srcOrd="3" destOrd="0" presId="urn:microsoft.com/office/officeart/2018/5/layout/CenteredIconLabelDescriptionList"/>
    <dgm:cxn modelId="{D9487886-8AD3-4522-A423-4DD9D68B9B23}" type="presParOf" srcId="{3180FDE2-7329-4CB1-91B7-669D2AC3EDB9}" destId="{420765C4-FDE2-4FC0-84F0-F871DDBF974B}" srcOrd="4" destOrd="0" presId="urn:microsoft.com/office/officeart/2018/5/layout/CenteredIconLabelDescriptionList"/>
    <dgm:cxn modelId="{D64E427E-96EF-49CB-923F-8922CFA1FE63}" type="presParOf" srcId="{9B1339B0-6FBF-4CAC-B8C1-2D1F819B7EE0}" destId="{7CECFA15-1C7A-4095-9747-BE7279297D33}" srcOrd="3" destOrd="0" presId="urn:microsoft.com/office/officeart/2018/5/layout/CenteredIconLabelDescriptionList"/>
    <dgm:cxn modelId="{543C67F7-93E0-42AD-B092-044D692310A4}" type="presParOf" srcId="{9B1339B0-6FBF-4CAC-B8C1-2D1F819B7EE0}" destId="{AF1FD9D5-AAC3-46C1-ADE0-AEC3D6334CD2}" srcOrd="4" destOrd="0" presId="urn:microsoft.com/office/officeart/2018/5/layout/CenteredIconLabelDescriptionList"/>
    <dgm:cxn modelId="{7008C5E4-9568-4392-85DC-BA0E4601C97E}" type="presParOf" srcId="{AF1FD9D5-AAC3-46C1-ADE0-AEC3D6334CD2}" destId="{5CD93740-B453-4613-BA78-AAA1E9F828BE}" srcOrd="0" destOrd="0" presId="urn:microsoft.com/office/officeart/2018/5/layout/CenteredIconLabelDescriptionList"/>
    <dgm:cxn modelId="{13EDEEDE-A715-4012-9704-5D7E439ED8FF}" type="presParOf" srcId="{AF1FD9D5-AAC3-46C1-ADE0-AEC3D6334CD2}" destId="{7D195786-549D-4ACA-8B47-F4F2B1E96058}" srcOrd="1" destOrd="0" presId="urn:microsoft.com/office/officeart/2018/5/layout/CenteredIconLabelDescriptionList"/>
    <dgm:cxn modelId="{209F4AAF-10C0-4169-8883-810AC66822B0}" type="presParOf" srcId="{AF1FD9D5-AAC3-46C1-ADE0-AEC3D6334CD2}" destId="{264FA485-238E-4BFD-AB3E-607B9B2E4CF7}" srcOrd="2" destOrd="0" presId="urn:microsoft.com/office/officeart/2018/5/layout/CenteredIconLabelDescriptionList"/>
    <dgm:cxn modelId="{3C7D8ED6-816F-4780-9032-D9BF8C992337}" type="presParOf" srcId="{AF1FD9D5-AAC3-46C1-ADE0-AEC3D6334CD2}" destId="{3EC53C7F-7F3B-41A2-8529-F55D1BF53499}" srcOrd="3" destOrd="0" presId="urn:microsoft.com/office/officeart/2018/5/layout/CenteredIconLabelDescriptionList"/>
    <dgm:cxn modelId="{E668E0AB-5FA1-400C-A381-A0C1385FD4DB}"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0"/>
          <a:ext cx="1150594" cy="11327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293568"/>
        <a:ext cx="3287411" cy="485460"/>
      </dsp:txXfrm>
    </dsp:sp>
    <dsp:sp modelId="{5FFBE124-ABE7-4DE1-984E-C9A839FD4089}">
      <dsp:nvSpPr>
        <dsp:cNvPr id="0" name=""/>
        <dsp:cNvSpPr/>
      </dsp:nvSpPr>
      <dsp:spPr>
        <a:xfrm>
          <a:off x="8393"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MentOS</a:t>
          </a:r>
          <a:r>
            <a:rPr lang="it-IT" sz="1700" kern="1200" dirty="0"/>
            <a:t>: </a:t>
          </a:r>
          <a:r>
            <a:rPr lang="it-IT" sz="1700" u="sng" kern="1200" dirty="0">
              <a:latin typeface="Calibri"/>
              <a:cs typeface="Calibri"/>
              <a:hlinkClick xmlns:r="http://schemas.openxmlformats.org/officeDocument/2006/relationships" r:id="" action="ppaction://noaction"/>
            </a:rPr>
            <a:t>https://mentos-team.github.io/doc/doxygen/index.html</a:t>
          </a:r>
          <a:endParaRPr lang="it-IT" sz="1700" kern="1200" dirty="0">
            <a:solidFill>
              <a:srgbClr val="000000"/>
            </a:solidFill>
            <a:latin typeface="Calibri"/>
            <a:cs typeface="Calibri"/>
          </a:endParaRPr>
        </a:p>
        <a:p>
          <a:pPr marL="0" lvl="0" indent="0" algn="ctr" defTabSz="755650">
            <a:lnSpc>
              <a:spcPct val="100000"/>
            </a:lnSpc>
            <a:spcBef>
              <a:spcPct val="0"/>
            </a:spcBef>
            <a:spcAft>
              <a:spcPct val="35000"/>
            </a:spcAft>
            <a:buNone/>
          </a:pPr>
          <a:r>
            <a:rPr lang="it-IT" sz="1700" kern="1200" dirty="0"/>
            <a:t>OS/161: </a:t>
          </a:r>
          <a:r>
            <a:rPr lang="it-IT" sz="1700" kern="1200" dirty="0">
              <a:hlinkClick xmlns:r="http://schemas.openxmlformats.org/officeDocument/2006/relationships" r:id="rId3"/>
            </a:rPr>
            <a:t>http://www.os161.org/</a:t>
          </a:r>
          <a:endParaRPr lang="en-US" sz="1700" kern="1200" dirty="0"/>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853831"/>
        <a:ext cx="3287411" cy="1945275"/>
      </dsp:txXfrm>
    </dsp:sp>
    <dsp:sp modelId="{D056E12C-C0C6-43A5-B70D-6F013F07B5A2}">
      <dsp:nvSpPr>
        <dsp:cNvPr id="0" name=""/>
        <dsp:cNvSpPr/>
      </dsp:nvSpPr>
      <dsp:spPr>
        <a:xfrm>
          <a:off x="4939510" y="0"/>
          <a:ext cx="1150594" cy="113274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293568"/>
        <a:ext cx="3287411" cy="485460"/>
      </dsp:txXfrm>
    </dsp:sp>
    <dsp:sp modelId="{420765C4-FDE2-4FC0-84F0-F871DDBF974B}">
      <dsp:nvSpPr>
        <dsp:cNvPr id="0" name=""/>
        <dsp:cNvSpPr/>
      </dsp:nvSpPr>
      <dsp:spPr>
        <a:xfrm>
          <a:off x="3871101"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err="1">
              <a:latin typeface="Gill Sans MT" panose="020B0502020104020203"/>
            </a:rPr>
            <a:t>previous</a:t>
          </a:r>
          <a:endParaRPr lang="en-US" sz="1700" kern="1200" dirty="0" err="1"/>
        </a:p>
      </dsp:txBody>
      <dsp:txXfrm>
        <a:off x="3871101" y="1853831"/>
        <a:ext cx="3287411" cy="1945275"/>
      </dsp:txXfrm>
    </dsp:sp>
    <dsp:sp modelId="{5CD93740-B453-4613-BA78-AAA1E9F828BE}">
      <dsp:nvSpPr>
        <dsp:cNvPr id="0" name=""/>
        <dsp:cNvSpPr/>
      </dsp:nvSpPr>
      <dsp:spPr>
        <a:xfrm>
          <a:off x="8802218" y="0"/>
          <a:ext cx="1150594" cy="11327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293568"/>
        <a:ext cx="3287411" cy="485460"/>
      </dsp:txXfrm>
    </dsp:sp>
    <dsp:sp modelId="{32AAB3A6-98AD-4721-8B76-ED058B92CA3F}">
      <dsp:nvSpPr>
        <dsp:cNvPr id="0" name=""/>
        <dsp:cNvSpPr/>
      </dsp:nvSpPr>
      <dsp:spPr>
        <a:xfrm>
          <a:off x="7733810"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853831"/>
        <a:ext cx="3287411" cy="194527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27/08/2023</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27/08/2023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36</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6968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120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5706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6010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5374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73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289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445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3516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555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426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68221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350568" y="922204"/>
            <a:ext cx="7222611" cy="2453978"/>
          </a:xfrm>
        </p:spPr>
        <p:txBody>
          <a:bodyPr rtlCol="0" anchor="ctr">
            <a:normAutofit fontScale="90000"/>
          </a:bodyPr>
          <a:lstStyle/>
          <a:p>
            <a:pPr algn="ctr">
              <a:spcBef>
                <a:spcPct val="20000"/>
              </a:spcBef>
              <a:spcAft>
                <a:spcPts val="600"/>
              </a:spcAft>
            </a:pPr>
            <a:br>
              <a:rPr lang="it-IT" sz="4900" dirty="0">
                <a:ea typeface="+mj-lt"/>
                <a:cs typeface="+mj-lt"/>
              </a:rPr>
            </a:br>
            <a:r>
              <a:rPr lang="it-IT" sz="4900" dirty="0">
                <a:solidFill>
                  <a:schemeClr val="bg1"/>
                </a:solidFill>
                <a:ea typeface="+mj-lt"/>
                <a:cs typeface="+mj-lt"/>
              </a:rPr>
              <a:t>PROCESS MANAGEMENT</a:t>
            </a:r>
            <a:br>
              <a:rPr lang="it-IT" sz="4900" dirty="0">
                <a:ea typeface="+mj-lt"/>
                <a:cs typeface="+mj-lt"/>
              </a:rPr>
            </a:br>
            <a:r>
              <a:rPr lang="it-IT" sz="2000" dirty="0">
                <a:solidFill>
                  <a:schemeClr val="bg1"/>
                </a:solidFill>
                <a:ea typeface="+mj-lt"/>
                <a:cs typeface="+mj-lt"/>
              </a:rPr>
              <a:t>E</a:t>
            </a:r>
          </a:p>
          <a:p>
            <a:pPr algn="ctr">
              <a:spcBef>
                <a:spcPct val="20000"/>
              </a:spcBef>
              <a:spcAft>
                <a:spcPts val="600"/>
              </a:spcAft>
            </a:pPr>
            <a:r>
              <a:rPr lang="it-IT" dirty="0">
                <a:solidFill>
                  <a:schemeClr val="bg1"/>
                </a:solidFill>
                <a:ea typeface="+mj-lt"/>
                <a:cs typeface="+mj-lt"/>
              </a:rPr>
              <a:t> </a:t>
            </a:r>
            <a:r>
              <a:rPr lang="it-IT" sz="4000" dirty="0">
                <a:solidFill>
                  <a:schemeClr val="bg1"/>
                </a:solidFill>
                <a:ea typeface="+mj-lt"/>
                <a:cs typeface="+mj-lt"/>
              </a:rPr>
              <a:t>ANALISI DEGLI ALGORITMI DI SCHEDULING</a:t>
            </a:r>
            <a:br>
              <a:rPr lang="it-IT" sz="31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47462" y="953641"/>
            <a:ext cx="3310659" cy="3454029"/>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ea typeface="+mn-lt"/>
              <a:cs typeface="+mn-lt"/>
            </a:endParaRPr>
          </a:p>
          <a:p>
            <a:pPr algn="ctr"/>
            <a:r>
              <a:rPr lang="it-IT" sz="2400" dirty="0"/>
              <a:t>S308786 OLIVA MATTIA</a:t>
            </a:r>
            <a:endParaRPr lang="it-IT" dirty="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893908" y="4754184"/>
            <a:ext cx="2743200" cy="1219200"/>
          </a:xfrm>
          <a:prstGeom prst="rect">
            <a:avLst/>
          </a:prstGeom>
        </p:spPr>
      </p:pic>
      <p:sp>
        <p:nvSpPr>
          <p:cNvPr id="5" name="Sottotitolo 2">
            <a:extLst>
              <a:ext uri="{FF2B5EF4-FFF2-40B4-BE49-F238E27FC236}">
                <a16:creationId xmlns:a16="http://schemas.microsoft.com/office/drawing/2014/main" id="{7EEF736D-E91C-2F99-3030-1FC8EC07141F}"/>
              </a:ext>
            </a:extLst>
          </p:cNvPr>
          <p:cNvSpPr txBox="1">
            <a:spLocks/>
          </p:cNvSpPr>
          <p:nvPr/>
        </p:nvSpPr>
        <p:spPr>
          <a:xfrm>
            <a:off x="5162488" y="3051148"/>
            <a:ext cx="5538741" cy="137691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it-IT" dirty="0">
                <a:solidFill>
                  <a:schemeClr val="bg1"/>
                </a:solidFill>
              </a:rPr>
              <a:t> in </a:t>
            </a:r>
          </a:p>
          <a:p>
            <a:pPr algn="ctr"/>
            <a:r>
              <a:rPr lang="it-IT" sz="2800" err="1">
                <a:solidFill>
                  <a:schemeClr val="bg1"/>
                </a:solidFill>
              </a:rPr>
              <a:t>m</a:t>
            </a:r>
            <a:r>
              <a:rPr lang="it-IT" sz="2000" err="1">
                <a:solidFill>
                  <a:schemeClr val="bg1"/>
                </a:solidFill>
              </a:rPr>
              <a:t>ent</a:t>
            </a:r>
            <a:r>
              <a:rPr lang="it-IT" sz="2800" err="1">
                <a:solidFill>
                  <a:schemeClr val="bg1"/>
                </a:solidFill>
              </a:rPr>
              <a:t>Os</a:t>
            </a:r>
            <a:endParaRPr lang="it-IT" sz="2800">
              <a:solidFill>
                <a:schemeClr val="bg1"/>
              </a:solidFill>
            </a:endParaRPr>
          </a:p>
        </p:txBody>
      </p:sp>
    </p:spTree>
    <p:extLst>
      <p:ext uri="{BB962C8B-B14F-4D97-AF65-F5344CB8AC3E}">
        <p14:creationId xmlns:p14="http://schemas.microsoft.com/office/powerpoint/2010/main" val="2074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4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4FAC5-2F03-1473-1A64-5754A9527BA8}"/>
              </a:ext>
            </a:extLst>
          </p:cNvPr>
          <p:cNvSpPr>
            <a:spLocks noGrp="1"/>
          </p:cNvSpPr>
          <p:nvPr>
            <p:ph type="title"/>
          </p:nvPr>
        </p:nvSpPr>
        <p:spPr/>
        <p:txBody>
          <a:bodyPr/>
          <a:lstStyle/>
          <a:p>
            <a:r>
              <a:rPr lang="it-IT" dirty="0"/>
              <a:t>TIME ACCOUNTING PARAMETERS</a:t>
            </a:r>
          </a:p>
        </p:txBody>
      </p:sp>
      <p:sp>
        <p:nvSpPr>
          <p:cNvPr id="3" name="Segnaposto contenuto 2">
            <a:extLst>
              <a:ext uri="{FF2B5EF4-FFF2-40B4-BE49-F238E27FC236}">
                <a16:creationId xmlns:a16="http://schemas.microsoft.com/office/drawing/2014/main" id="{05E663CF-761C-6AE4-8C04-70D6D3A65B8C}"/>
              </a:ext>
            </a:extLst>
          </p:cNvPr>
          <p:cNvSpPr>
            <a:spLocks noGrp="1"/>
          </p:cNvSpPr>
          <p:nvPr>
            <p:ph idx="1"/>
          </p:nvPr>
        </p:nvSpPr>
        <p:spPr/>
        <p:txBody>
          <a:bodyPr/>
          <a:lstStyle/>
          <a:p>
            <a:pPr marL="0" indent="0">
              <a:buNone/>
            </a:pPr>
            <a:r>
              <a:rPr lang="it-IT" dirty="0"/>
              <a:t>Analizziamo ora i parametri più importanti di </a:t>
            </a:r>
            <a:r>
              <a:rPr lang="it-IT" b="1" dirty="0" err="1"/>
              <a:t>sched_entity</a:t>
            </a:r>
            <a:r>
              <a:rPr lang="it-IT" dirty="0"/>
              <a:t>: </a:t>
            </a:r>
          </a:p>
          <a:p>
            <a:r>
              <a:rPr lang="it-IT" b="1" dirty="0" err="1"/>
              <a:t>prio</a:t>
            </a:r>
            <a:r>
              <a:rPr lang="it-IT" dirty="0"/>
              <a:t>: definisce la priorità di un processo. Con un valore che  va da [100,139], più basso il numero più è alta la priorità. Di default la </a:t>
            </a:r>
            <a:r>
              <a:rPr lang="it-IT" dirty="0" err="1"/>
              <a:t>prio</a:t>
            </a:r>
            <a:r>
              <a:rPr lang="it-IT" dirty="0"/>
              <a:t> di un nuovo processo è 120, ma tramite la system call </a:t>
            </a:r>
            <a:r>
              <a:rPr lang="it-IT" dirty="0" err="1"/>
              <a:t>nice</a:t>
            </a:r>
            <a:r>
              <a:rPr lang="it-IT" dirty="0"/>
              <a:t>(</a:t>
            </a:r>
            <a:r>
              <a:rPr lang="it-IT" dirty="0" err="1"/>
              <a:t>int</a:t>
            </a:r>
            <a:r>
              <a:rPr lang="it-IT" dirty="0"/>
              <a:t>), dove </a:t>
            </a:r>
            <a:r>
              <a:rPr lang="it-IT" dirty="0" err="1"/>
              <a:t>int</a:t>
            </a:r>
            <a:r>
              <a:rPr lang="it-IT" dirty="0"/>
              <a:t> è un numero che va da [-20,19] che andrà ad incrementare o decrementare quindi il valore di </a:t>
            </a:r>
            <a:r>
              <a:rPr lang="it-IT" dirty="0" err="1"/>
              <a:t>prio</a:t>
            </a:r>
            <a:r>
              <a:rPr lang="it-IT" dirty="0"/>
              <a:t>. </a:t>
            </a:r>
          </a:p>
          <a:p>
            <a:r>
              <a:rPr lang="it-IT" b="1" dirty="0" err="1"/>
              <a:t>start_runtime</a:t>
            </a:r>
            <a:r>
              <a:rPr lang="it-IT" dirty="0"/>
              <a:t>: il tempo di esecuzione del sistema quando il processo è stato eseguito per la prima volta nella CPU</a:t>
            </a:r>
          </a:p>
          <a:p>
            <a:r>
              <a:rPr lang="it-IT" b="1" dirty="0" err="1"/>
              <a:t>exec_start</a:t>
            </a:r>
            <a:r>
              <a:rPr lang="it-IT" dirty="0"/>
              <a:t>: il tempo di esecuzione del sistema  quando il processo è stato eseguito per l’ultima volta dalla CPU</a:t>
            </a:r>
          </a:p>
          <a:p>
            <a:r>
              <a:rPr lang="it-IT" b="1" dirty="0" err="1"/>
              <a:t>sum_exec_runtine</a:t>
            </a:r>
            <a:r>
              <a:rPr lang="it-IT" dirty="0"/>
              <a:t>: il tempo totale di esecuzione speso dal processo nella CPU</a:t>
            </a:r>
          </a:p>
          <a:p>
            <a:r>
              <a:rPr lang="it-IT" b="1" dirty="0" err="1"/>
              <a:t>vruntime</a:t>
            </a:r>
            <a:r>
              <a:rPr lang="it-IT" dirty="0"/>
              <a:t>: la </a:t>
            </a:r>
            <a:r>
              <a:rPr lang="it-IT" dirty="0" err="1"/>
              <a:t>virtual</a:t>
            </a:r>
            <a:r>
              <a:rPr lang="it-IT" dirty="0"/>
              <a:t> </a:t>
            </a:r>
            <a:r>
              <a:rPr lang="it-IT" dirty="0" err="1"/>
              <a:t>runtime</a:t>
            </a:r>
            <a:r>
              <a:rPr lang="it-IT" dirty="0"/>
              <a:t>,  ovvero la somma pesata del tempo di esecuzione del processo nella CPU.</a:t>
            </a:r>
          </a:p>
          <a:p>
            <a:pPr marL="0" indent="0">
              <a:buNone/>
            </a:pPr>
            <a:r>
              <a:rPr lang="it-IT" dirty="0"/>
              <a:t>Inoltre ci sono altri parametri utilizzati come statistiche dei processi.</a:t>
            </a:r>
          </a:p>
        </p:txBody>
      </p:sp>
    </p:spTree>
    <p:extLst>
      <p:ext uri="{BB962C8B-B14F-4D97-AF65-F5344CB8AC3E}">
        <p14:creationId xmlns:p14="http://schemas.microsoft.com/office/powerpoint/2010/main" val="13198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B8700-EFF5-1D5E-9EE9-D6D8BA5BDDBA}"/>
              </a:ext>
            </a:extLst>
          </p:cNvPr>
          <p:cNvSpPr>
            <a:spLocks noGrp="1"/>
          </p:cNvSpPr>
          <p:nvPr>
            <p:ph type="title"/>
          </p:nvPr>
        </p:nvSpPr>
        <p:spPr/>
        <p:txBody>
          <a:bodyPr/>
          <a:lstStyle/>
          <a:p>
            <a:r>
              <a:rPr lang="it-IT" dirty="0" err="1"/>
              <a:t>CONTEsto</a:t>
            </a:r>
            <a:r>
              <a:rPr lang="it-IT" dirty="0"/>
              <a:t> di un processo</a:t>
            </a:r>
          </a:p>
        </p:txBody>
      </p:sp>
      <p:sp>
        <p:nvSpPr>
          <p:cNvPr id="3" name="Segnaposto contenuto 2">
            <a:extLst>
              <a:ext uri="{FF2B5EF4-FFF2-40B4-BE49-F238E27FC236}">
                <a16:creationId xmlns:a16="http://schemas.microsoft.com/office/drawing/2014/main" id="{5A6F9E25-5ED7-4B67-FEC7-E6B8626EAE09}"/>
              </a:ext>
            </a:extLst>
          </p:cNvPr>
          <p:cNvSpPr>
            <a:spLocks noGrp="1"/>
          </p:cNvSpPr>
          <p:nvPr>
            <p:ph idx="1"/>
          </p:nvPr>
        </p:nvSpPr>
        <p:spPr>
          <a:xfrm>
            <a:off x="581193" y="2706899"/>
            <a:ext cx="11029615" cy="2791554"/>
          </a:xfrm>
        </p:spPr>
        <p:txBody>
          <a:bodyPr/>
          <a:lstStyle/>
          <a:p>
            <a:pPr marL="0" indent="0">
              <a:buNone/>
            </a:pPr>
            <a:r>
              <a:rPr lang="it-IT" dirty="0"/>
              <a:t>Il campo </a:t>
            </a:r>
            <a:r>
              <a:rPr lang="it-IT" b="1" dirty="0" err="1"/>
              <a:t>thread</a:t>
            </a:r>
            <a:r>
              <a:rPr lang="it-IT" b="1" dirty="0"/>
              <a:t> </a:t>
            </a:r>
            <a:r>
              <a:rPr lang="it-IT" dirty="0"/>
              <a:t> di </a:t>
            </a:r>
            <a:r>
              <a:rPr lang="it-IT" b="1" dirty="0" err="1"/>
              <a:t>task_struct</a:t>
            </a:r>
            <a:r>
              <a:rPr lang="it-IT" b="1" dirty="0"/>
              <a:t> </a:t>
            </a:r>
            <a:r>
              <a:rPr lang="it-IT" dirty="0"/>
              <a:t>è a sua volta una struttura che contiene le informazioni riguardo l’esecuzione di un processo. </a:t>
            </a:r>
          </a:p>
          <a:p>
            <a:pPr marL="0" indent="0">
              <a:buNone/>
            </a:pPr>
            <a:r>
              <a:rPr lang="it-IT" dirty="0"/>
              <a:t>Si tratta del contesto di un processo, e ogni qual volta il processo non è in esecuzione, contiene tutte le informazioni vitali per poter riprenderla.</a:t>
            </a:r>
          </a:p>
          <a:p>
            <a:pPr marL="0" indent="0">
              <a:buNone/>
            </a:pPr>
            <a:r>
              <a:rPr lang="it-IT" dirty="0"/>
              <a:t>Contiene  infatti tutte le informazioni riguardo puntatori ai registri e allo </a:t>
            </a:r>
            <a:r>
              <a:rPr lang="it-IT" dirty="0" err="1"/>
              <a:t>stack</a:t>
            </a:r>
            <a:r>
              <a:rPr lang="it-IT" dirty="0"/>
              <a:t>.</a:t>
            </a:r>
          </a:p>
        </p:txBody>
      </p:sp>
    </p:spTree>
    <p:extLst>
      <p:ext uri="{BB962C8B-B14F-4D97-AF65-F5344CB8AC3E}">
        <p14:creationId xmlns:p14="http://schemas.microsoft.com/office/powerpoint/2010/main" val="373651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a:xfrm>
            <a:off x="581192" y="1927987"/>
            <a:ext cx="11029615" cy="1905729"/>
          </a:xfrm>
        </p:spPr>
        <p:txBody>
          <a:bodyPr/>
          <a:lstStyle/>
          <a:p>
            <a:pPr marL="0" indent="0">
              <a:buNone/>
            </a:pPr>
            <a:r>
              <a:rPr lang="it-IT" dirty="0"/>
              <a:t>La data </a:t>
            </a:r>
            <a:r>
              <a:rPr lang="it-IT" dirty="0" err="1"/>
              <a:t>structure</a:t>
            </a:r>
            <a:r>
              <a:rPr lang="it-IT" dirty="0"/>
              <a:t> più importante dello </a:t>
            </a:r>
            <a:r>
              <a:rPr lang="it-IT" dirty="0" err="1"/>
              <a:t>scheduler</a:t>
            </a:r>
            <a:r>
              <a:rPr lang="it-IT" dirty="0"/>
              <a:t> è </a:t>
            </a:r>
            <a:r>
              <a:rPr lang="it-IT" b="1" dirty="0" err="1"/>
              <a:t>runqueue</a:t>
            </a:r>
            <a:r>
              <a:rPr lang="it-IT" dirty="0"/>
              <a:t>, in quanto collezione tutti i processi del sistema in esecuzione. La struttura viene definita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1565A064-D38B-06EC-6663-9F954E3F44F8}"/>
              </a:ext>
            </a:extLst>
          </p:cNvPr>
          <p:cNvPicPr>
            <a:picLocks noChangeAspect="1"/>
          </p:cNvPicPr>
          <p:nvPr/>
        </p:nvPicPr>
        <p:blipFill>
          <a:blip r:embed="rId2"/>
          <a:stretch>
            <a:fillRect/>
          </a:stretch>
        </p:blipFill>
        <p:spPr>
          <a:xfrm>
            <a:off x="2842777" y="4167091"/>
            <a:ext cx="6239746" cy="1381318"/>
          </a:xfrm>
          <a:prstGeom prst="rect">
            <a:avLst/>
          </a:prstGeom>
        </p:spPr>
      </p:pic>
    </p:spTree>
    <p:extLst>
      <p:ext uri="{BB962C8B-B14F-4D97-AF65-F5344CB8AC3E}">
        <p14:creationId xmlns:p14="http://schemas.microsoft.com/office/powerpoint/2010/main" val="229898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p:txBody>
          <a:bodyPr/>
          <a:lstStyle/>
          <a:p>
            <a:r>
              <a:rPr lang="it-IT" b="1" dirty="0" err="1"/>
              <a:t>num_active</a:t>
            </a:r>
            <a:r>
              <a:rPr lang="it-IT" dirty="0"/>
              <a:t>: una </a:t>
            </a:r>
            <a:r>
              <a:rPr lang="it-IT" dirty="0" err="1"/>
              <a:t>size_t</a:t>
            </a:r>
            <a:r>
              <a:rPr lang="it-IT" dirty="0"/>
              <a:t> , ovvero un long, con il numero di processi che si trovano nel running state.</a:t>
            </a:r>
          </a:p>
          <a:p>
            <a:r>
              <a:rPr lang="it-IT" b="1" dirty="0" err="1"/>
              <a:t>num_priodic</a:t>
            </a:r>
            <a:r>
              <a:rPr lang="it-IT" dirty="0"/>
              <a:t>: una </a:t>
            </a:r>
            <a:r>
              <a:rPr lang="it-IT" dirty="0" err="1"/>
              <a:t>size_t</a:t>
            </a:r>
            <a:r>
              <a:rPr lang="it-IT" dirty="0"/>
              <a:t> , ovvero un long, con il numero di processi periodici che si trovano nel running state.</a:t>
            </a:r>
          </a:p>
          <a:p>
            <a:r>
              <a:rPr lang="it-IT" b="1" dirty="0"/>
              <a:t>*</a:t>
            </a:r>
            <a:r>
              <a:rPr lang="it-IT" b="1" dirty="0" err="1"/>
              <a:t>curr</a:t>
            </a:r>
            <a:r>
              <a:rPr lang="it-IT" dirty="0"/>
              <a:t>: una </a:t>
            </a:r>
            <a:r>
              <a:rPr lang="it-IT" dirty="0" err="1"/>
              <a:t>task_struct</a:t>
            </a:r>
            <a:r>
              <a:rPr lang="it-IT" dirty="0"/>
              <a:t> la quale è un puntatore al processo attualmente in esecuzione.</a:t>
            </a:r>
          </a:p>
          <a:p>
            <a:r>
              <a:rPr lang="it-IT" b="1" dirty="0" err="1"/>
              <a:t>queue</a:t>
            </a:r>
            <a:r>
              <a:rPr lang="it-IT" dirty="0"/>
              <a:t>: una </a:t>
            </a:r>
            <a:r>
              <a:rPr lang="it-IT" dirty="0" err="1"/>
              <a:t>list_head_t</a:t>
            </a:r>
            <a:r>
              <a:rPr lang="it-IT" dirty="0"/>
              <a:t>, una </a:t>
            </a:r>
            <a:r>
              <a:rPr lang="it-IT" dirty="0" err="1"/>
              <a:t>struct</a:t>
            </a:r>
            <a:r>
              <a:rPr lang="it-IT" dirty="0"/>
              <a:t> che è una lista di tutti i processi in esecuzione.</a:t>
            </a:r>
          </a:p>
          <a:p>
            <a:pPr marL="0" indent="0">
              <a:buNone/>
            </a:pPr>
            <a:r>
              <a:rPr lang="it-IT" dirty="0"/>
              <a:t>Il campo </a:t>
            </a:r>
            <a:r>
              <a:rPr lang="it-IT" dirty="0" err="1"/>
              <a:t>queue</a:t>
            </a:r>
            <a:r>
              <a:rPr lang="it-IT" dirty="0"/>
              <a:t> è la testa di una lista circolare </a:t>
            </a:r>
            <a:r>
              <a:rPr lang="it-IT" dirty="0" err="1"/>
              <a:t>doubly-linked</a:t>
            </a:r>
            <a:r>
              <a:rPr lang="it-IT" dirty="0"/>
              <a:t>.</a:t>
            </a:r>
          </a:p>
        </p:txBody>
      </p:sp>
    </p:spTree>
    <p:extLst>
      <p:ext uri="{BB962C8B-B14F-4D97-AF65-F5344CB8AC3E}">
        <p14:creationId xmlns:p14="http://schemas.microsoft.com/office/powerpoint/2010/main" val="244963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5A184-7935-E901-8F6A-A7FB79E28003}"/>
              </a:ext>
            </a:extLst>
          </p:cNvPr>
          <p:cNvSpPr>
            <a:spLocks noGrp="1"/>
          </p:cNvSpPr>
          <p:nvPr>
            <p:ph type="title"/>
          </p:nvPr>
        </p:nvSpPr>
        <p:spPr/>
        <p:txBody>
          <a:bodyPr/>
          <a:lstStyle/>
          <a:p>
            <a:r>
              <a:rPr lang="it-IT" dirty="0" err="1"/>
              <a:t>EXEcution</a:t>
            </a:r>
            <a:r>
              <a:rPr lang="it-IT" dirty="0"/>
              <a:t> flow </a:t>
            </a:r>
          </a:p>
        </p:txBody>
      </p:sp>
      <p:sp>
        <p:nvSpPr>
          <p:cNvPr id="3" name="Segnaposto contenuto 2">
            <a:extLst>
              <a:ext uri="{FF2B5EF4-FFF2-40B4-BE49-F238E27FC236}">
                <a16:creationId xmlns:a16="http://schemas.microsoft.com/office/drawing/2014/main" id="{DC4BF6C9-3098-67FF-AFF3-15ACC984B853}"/>
              </a:ext>
            </a:extLst>
          </p:cNvPr>
          <p:cNvSpPr>
            <a:spLocks noGrp="1"/>
          </p:cNvSpPr>
          <p:nvPr>
            <p:ph idx="1"/>
          </p:nvPr>
        </p:nvSpPr>
        <p:spPr/>
        <p:txBody>
          <a:bodyPr/>
          <a:lstStyle/>
          <a:p>
            <a:pPr marL="0" indent="0">
              <a:buNone/>
            </a:pPr>
            <a:r>
              <a:rPr lang="it-IT" dirty="0"/>
              <a:t>Le seguenti operazioni sono eseguite dallo </a:t>
            </a:r>
            <a:r>
              <a:rPr lang="it-IT" dirty="0" err="1"/>
              <a:t>scheduler</a:t>
            </a:r>
            <a:r>
              <a:rPr lang="it-IT" dirty="0"/>
              <a:t>, il quel è chiamato dopo l’handle di interrupt/</a:t>
            </a:r>
            <a:r>
              <a:rPr lang="it-IT" dirty="0" err="1"/>
              <a:t>exception</a:t>
            </a:r>
            <a:r>
              <a:rPr lang="it-IT" dirty="0"/>
              <a:t>:</a:t>
            </a:r>
          </a:p>
          <a:p>
            <a:pPr marL="342900" indent="-342900">
              <a:buFont typeface="+mj-lt"/>
              <a:buAutoNum type="arabicPeriod"/>
            </a:pPr>
            <a:r>
              <a:rPr lang="it-IT" dirty="0"/>
              <a:t>Aggiorna le variabili temporali del processo corrente;</a:t>
            </a:r>
          </a:p>
          <a:p>
            <a:pPr marL="342900" indent="-342900">
              <a:buFont typeface="+mj-lt"/>
              <a:buAutoNum type="arabicPeriod"/>
            </a:pPr>
            <a:r>
              <a:rPr lang="it-IT" dirty="0"/>
              <a:t>Prova a risvegliare un processo in attesa. Se le condizioni sono rispettate, il processo viene risvegliato e il suo stato viene cambiato a running, inserendolo nella </a:t>
            </a:r>
            <a:r>
              <a:rPr lang="it-IT" dirty="0" err="1"/>
              <a:t>runqueue</a:t>
            </a:r>
            <a:r>
              <a:rPr lang="it-IT" dirty="0"/>
              <a:t>;</a:t>
            </a:r>
          </a:p>
          <a:p>
            <a:pPr marL="342900" indent="-342900">
              <a:buFont typeface="+mj-lt"/>
              <a:buAutoNum type="arabicPeriod"/>
            </a:pPr>
            <a:r>
              <a:rPr lang="it-IT" dirty="0"/>
              <a:t>Viene eseguito l’algoritmo di scheduling per scegliere il prossimo processo da eseguire dalla </a:t>
            </a:r>
            <a:r>
              <a:rPr lang="it-IT" dirty="0" err="1"/>
              <a:t>runqueue</a:t>
            </a:r>
            <a:r>
              <a:rPr lang="it-IT" dirty="0"/>
              <a:t>;</a:t>
            </a:r>
          </a:p>
          <a:p>
            <a:pPr marL="342900" indent="-342900">
              <a:buFont typeface="+mj-lt"/>
              <a:buAutoNum type="arabicPeriod"/>
            </a:pPr>
            <a:r>
              <a:rPr lang="it-IT" dirty="0"/>
              <a:t>Viene eseguito un </a:t>
            </a:r>
            <a:r>
              <a:rPr lang="it-IT" dirty="0" err="1"/>
              <a:t>context</a:t>
            </a:r>
            <a:r>
              <a:rPr lang="it-IT" dirty="0"/>
              <a:t> switch. </a:t>
            </a:r>
          </a:p>
          <a:p>
            <a:endParaRPr lang="it-IT" dirty="0"/>
          </a:p>
        </p:txBody>
      </p:sp>
    </p:spTree>
    <p:extLst>
      <p:ext uri="{BB962C8B-B14F-4D97-AF65-F5344CB8AC3E}">
        <p14:creationId xmlns:p14="http://schemas.microsoft.com/office/powerpoint/2010/main" val="279247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8EA40-9E3C-7F74-0534-3F70DC7FDD8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4AE7B641-8BE0-C303-4307-CA338BA04C63}"/>
              </a:ext>
            </a:extLst>
          </p:cNvPr>
          <p:cNvSpPr>
            <a:spLocks noGrp="1"/>
          </p:cNvSpPr>
          <p:nvPr>
            <p:ph idx="1"/>
          </p:nvPr>
        </p:nvSpPr>
        <p:spPr/>
        <p:txBody>
          <a:bodyPr/>
          <a:lstStyle/>
          <a:p>
            <a:r>
              <a:rPr lang="it-IT" dirty="0"/>
              <a:t>Dopo questa breve premessa sulla gestione dei processi, possiamo finalmente parlare di come gli algoritmi di scheduling vengono implementati in </a:t>
            </a:r>
            <a:r>
              <a:rPr lang="it-IT" dirty="0" err="1"/>
              <a:t>MentOS</a:t>
            </a:r>
            <a:r>
              <a:rPr lang="it-IT" dirty="0"/>
              <a:t>.</a:t>
            </a:r>
          </a:p>
          <a:p>
            <a:r>
              <a:rPr lang="it-IT" dirty="0"/>
              <a:t>Intanto </a:t>
            </a:r>
            <a:r>
              <a:rPr lang="it-IT" dirty="0" err="1"/>
              <a:t>MentOS</a:t>
            </a:r>
            <a:r>
              <a:rPr lang="it-IT" dirty="0"/>
              <a:t> supporta vari tipi di algoritmi di scheduling, i quali sono selezionati durante la compilazione tramite </a:t>
            </a:r>
            <a:r>
              <a:rPr lang="it-IT" dirty="0" err="1"/>
              <a:t>cmake</a:t>
            </a:r>
            <a:r>
              <a:rPr lang="it-IT" dirty="0"/>
              <a:t> e chiamati dalla funzione </a:t>
            </a:r>
            <a:r>
              <a:rPr lang="it-IT" b="1" dirty="0" err="1"/>
              <a:t>scheduler_pick_next_task</a:t>
            </a:r>
            <a:r>
              <a:rPr lang="it-IT" dirty="0"/>
              <a:t>;</a:t>
            </a:r>
          </a:p>
          <a:p>
            <a:r>
              <a:rPr lang="it-IT" dirty="0"/>
              <a:t>Visto che le task all’interno di </a:t>
            </a:r>
            <a:r>
              <a:rPr lang="it-IT" b="1" dirty="0" err="1"/>
              <a:t>runqueue</a:t>
            </a:r>
            <a:r>
              <a:rPr lang="it-IT" b="1" dirty="0"/>
              <a:t> </a:t>
            </a:r>
            <a:r>
              <a:rPr lang="it-IT" dirty="0"/>
              <a:t>possono sia essere periodiche che aperiodiche, avremo anche algoritmi per il Real-Time scheduling, ma qui noi ci concentreremo ad analizzare gli algoritmi aperiodici.</a:t>
            </a:r>
          </a:p>
        </p:txBody>
      </p:sp>
    </p:spTree>
    <p:extLst>
      <p:ext uri="{BB962C8B-B14F-4D97-AF65-F5344CB8AC3E}">
        <p14:creationId xmlns:p14="http://schemas.microsoft.com/office/powerpoint/2010/main" val="205510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ED1B-1CE8-E8F2-6C63-4839EFADA32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781605AF-30BE-26F6-B203-D22AB482F385}"/>
              </a:ext>
            </a:extLst>
          </p:cNvPr>
          <p:cNvSpPr>
            <a:spLocks noGrp="1"/>
          </p:cNvSpPr>
          <p:nvPr>
            <p:ph idx="1"/>
          </p:nvPr>
        </p:nvSpPr>
        <p:spPr/>
        <p:txBody>
          <a:bodyPr/>
          <a:lstStyle/>
          <a:p>
            <a:pPr marL="0" indent="0">
              <a:buNone/>
            </a:pPr>
            <a:r>
              <a:rPr lang="it-IT" dirty="0"/>
              <a:t>La funzione centralizzata </a:t>
            </a:r>
            <a:r>
              <a:rPr lang="it-IT" b="1" dirty="0" err="1"/>
              <a:t>scheduler_pick_next_task</a:t>
            </a:r>
            <a:r>
              <a:rPr lang="it-IT" b="1" dirty="0"/>
              <a:t> </a:t>
            </a:r>
            <a:r>
              <a:rPr lang="it-IT" dirty="0"/>
              <a:t>è utilizzata dallo </a:t>
            </a:r>
            <a:r>
              <a:rPr lang="it-IT" dirty="0" err="1"/>
              <a:t>scheduler</a:t>
            </a:r>
            <a:r>
              <a:rPr lang="it-IT" dirty="0"/>
              <a:t> per ottenere il prossimo processo da eseguire. Questa funzione chiamerà internamente l’algoritmo di scheduling che è stato selezionato e in base all’ algoritmo verrà scelta la prossimo processo da eseguire. </a:t>
            </a:r>
          </a:p>
          <a:p>
            <a:pPr marL="0" indent="0">
              <a:buNone/>
            </a:pPr>
            <a:r>
              <a:rPr lang="it-IT" dirty="0" err="1"/>
              <a:t>MentOS</a:t>
            </a:r>
            <a:r>
              <a:rPr lang="it-IT" dirty="0"/>
              <a:t> supporta per ora tre algoritmi aperiodici:</a:t>
            </a:r>
          </a:p>
          <a:p>
            <a:r>
              <a:rPr lang="it-IT" b="1" dirty="0"/>
              <a:t>Round Robin</a:t>
            </a:r>
            <a:r>
              <a:rPr lang="it-IT" dirty="0"/>
              <a:t> : chiamato con la funzione </a:t>
            </a:r>
            <a:r>
              <a:rPr lang="it-IT" b="1" dirty="0"/>
              <a:t>__</a:t>
            </a:r>
            <a:r>
              <a:rPr lang="it-IT" b="1" dirty="0" err="1"/>
              <a:t>scheduler_rr</a:t>
            </a:r>
            <a:r>
              <a:rPr lang="it-IT" dirty="0"/>
              <a:t>; </a:t>
            </a:r>
          </a:p>
          <a:p>
            <a:r>
              <a:rPr lang="it-IT" b="1" dirty="0" err="1"/>
              <a:t>Highest</a:t>
            </a:r>
            <a:r>
              <a:rPr lang="it-IT" b="1" dirty="0"/>
              <a:t> </a:t>
            </a:r>
            <a:r>
              <a:rPr lang="it-IT" b="1" dirty="0" err="1"/>
              <a:t>Priority</a:t>
            </a:r>
            <a:r>
              <a:rPr lang="it-IT" b="1" dirty="0"/>
              <a:t> First</a:t>
            </a:r>
            <a:r>
              <a:rPr lang="it-IT" dirty="0"/>
              <a:t>: chiamato con la funzione </a:t>
            </a:r>
            <a:r>
              <a:rPr lang="it-IT" b="1" dirty="0"/>
              <a:t>__</a:t>
            </a:r>
            <a:r>
              <a:rPr lang="it-IT" b="1" dirty="0" err="1"/>
              <a:t>scheduler_priority</a:t>
            </a:r>
            <a:r>
              <a:rPr lang="it-IT" dirty="0"/>
              <a:t>;</a:t>
            </a:r>
          </a:p>
          <a:p>
            <a:r>
              <a:rPr lang="it-IT" b="1" dirty="0" err="1"/>
              <a:t>Complitely</a:t>
            </a:r>
            <a:r>
              <a:rPr lang="it-IT" b="1" dirty="0"/>
              <a:t> Fair </a:t>
            </a:r>
            <a:r>
              <a:rPr lang="it-IT" b="1" dirty="0" err="1"/>
              <a:t>Scheduler</a:t>
            </a:r>
            <a:r>
              <a:rPr lang="it-IT" dirty="0"/>
              <a:t>: chiamato con la funzione </a:t>
            </a:r>
            <a:r>
              <a:rPr lang="it-IT" b="1" dirty="0"/>
              <a:t>__</a:t>
            </a:r>
            <a:r>
              <a:rPr lang="it-IT" b="1" dirty="0" err="1"/>
              <a:t>scheduler_cfs</a:t>
            </a:r>
            <a:r>
              <a:rPr lang="it-IT" dirty="0"/>
              <a:t>.</a:t>
            </a:r>
          </a:p>
          <a:p>
            <a:pPr marL="0" indent="0">
              <a:buNone/>
            </a:pPr>
            <a:r>
              <a:rPr lang="it-IT" dirty="0"/>
              <a:t>La funzione si trova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dove a loro volta vengono anche definiti tutti i vari algoritmi di scheduling che ci sono.</a:t>
            </a:r>
          </a:p>
          <a:p>
            <a:pPr marL="0" indent="0">
              <a:buNone/>
            </a:pPr>
            <a:endParaRPr lang="it-IT" dirty="0"/>
          </a:p>
        </p:txBody>
      </p:sp>
    </p:spTree>
    <p:extLst>
      <p:ext uri="{BB962C8B-B14F-4D97-AF65-F5344CB8AC3E}">
        <p14:creationId xmlns:p14="http://schemas.microsoft.com/office/powerpoint/2010/main" val="378400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0DBF8-37E4-80D2-5E1B-32A3B4EDE264}"/>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6A8A43DC-3D8C-4D50-5760-5032E5D638C9}"/>
              </a:ext>
            </a:extLst>
          </p:cNvPr>
          <p:cNvSpPr>
            <a:spLocks noGrp="1"/>
          </p:cNvSpPr>
          <p:nvPr>
            <p:ph idx="1"/>
          </p:nvPr>
        </p:nvSpPr>
        <p:spPr>
          <a:xfrm>
            <a:off x="581192" y="4260520"/>
            <a:ext cx="11029615" cy="2429799"/>
          </a:xfrm>
        </p:spPr>
        <p:txBody>
          <a:bodyPr>
            <a:normAutofit lnSpcReduction="10000"/>
          </a:bodyPr>
          <a:lstStyle/>
          <a:p>
            <a:pPr marL="0" indent="0">
              <a:buNone/>
            </a:pPr>
            <a:endParaRPr lang="it-IT" dirty="0"/>
          </a:p>
          <a:p>
            <a:endParaRPr lang="it-IT" dirty="0"/>
          </a:p>
          <a:p>
            <a:endParaRPr lang="it-IT" dirty="0"/>
          </a:p>
          <a:p>
            <a:endParaRPr lang="it-IT" dirty="0"/>
          </a:p>
          <a:p>
            <a:pPr marL="0" indent="0">
              <a:buNone/>
            </a:pPr>
            <a:r>
              <a:rPr lang="it-IT" dirty="0"/>
              <a:t>Se l’algoritmo non viene definito il programma in questione non eseguirà i processi in quanto alla fine degli else </a:t>
            </a:r>
            <a:r>
              <a:rPr lang="it-IT" dirty="0" err="1"/>
              <a:t>if</a:t>
            </a:r>
            <a:r>
              <a:rPr lang="it-IT" dirty="0"/>
              <a:t> restituiremo un errore. Non c’è implementato quindi un algoritmo di default. Infatti </a:t>
            </a:r>
            <a:r>
              <a:rPr lang="it-IT" b="1" dirty="0" err="1"/>
              <a:t>scheduler_pick_nest_task</a:t>
            </a:r>
            <a:r>
              <a:rPr lang="it-IT" b="1" dirty="0"/>
              <a:t> </a:t>
            </a:r>
            <a:r>
              <a:rPr lang="it-IT" dirty="0"/>
              <a:t>sceglierà l’algoritmo in base all’opzione </a:t>
            </a:r>
            <a:r>
              <a:rPr lang="it-IT" dirty="0" err="1"/>
              <a:t>cmake</a:t>
            </a:r>
            <a:r>
              <a:rPr lang="it-IT" dirty="0"/>
              <a:t> selezionata.</a:t>
            </a:r>
          </a:p>
        </p:txBody>
      </p:sp>
      <p:pic>
        <p:nvPicPr>
          <p:cNvPr id="5" name="Immagine 4" descr="Immagine che contiene testo, schermata&#10;&#10;Descrizione generata automaticamente">
            <a:extLst>
              <a:ext uri="{FF2B5EF4-FFF2-40B4-BE49-F238E27FC236}">
                <a16:creationId xmlns:a16="http://schemas.microsoft.com/office/drawing/2014/main" id="{66E52429-7FF2-54EE-C919-BD75628FD1DA}"/>
              </a:ext>
            </a:extLst>
          </p:cNvPr>
          <p:cNvPicPr>
            <a:picLocks noChangeAspect="1"/>
          </p:cNvPicPr>
          <p:nvPr/>
        </p:nvPicPr>
        <p:blipFill>
          <a:blip r:embed="rId2"/>
          <a:stretch>
            <a:fillRect/>
          </a:stretch>
        </p:blipFill>
        <p:spPr>
          <a:xfrm>
            <a:off x="2670917" y="1990063"/>
            <a:ext cx="6701684" cy="3637756"/>
          </a:xfrm>
          <a:prstGeom prst="rect">
            <a:avLst/>
          </a:prstGeom>
        </p:spPr>
      </p:pic>
    </p:spTree>
    <p:extLst>
      <p:ext uri="{BB962C8B-B14F-4D97-AF65-F5344CB8AC3E}">
        <p14:creationId xmlns:p14="http://schemas.microsoft.com/office/powerpoint/2010/main" val="176839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7E6D13-69E8-5372-6EF9-C66E60AB494D}"/>
              </a:ext>
            </a:extLst>
          </p:cNvPr>
          <p:cNvSpPr>
            <a:spLocks noGrp="1"/>
          </p:cNvSpPr>
          <p:nvPr>
            <p:ph type="title"/>
          </p:nvPr>
        </p:nvSpPr>
        <p:spPr/>
        <p:txBody>
          <a:bodyPr/>
          <a:lstStyle/>
          <a:p>
            <a:r>
              <a:rPr lang="it-IT"/>
              <a:t>Round Robin</a:t>
            </a:r>
          </a:p>
        </p:txBody>
      </p:sp>
      <p:sp>
        <p:nvSpPr>
          <p:cNvPr id="3" name="Segnaposto contenuto 2">
            <a:extLst>
              <a:ext uri="{FF2B5EF4-FFF2-40B4-BE49-F238E27FC236}">
                <a16:creationId xmlns:a16="http://schemas.microsoft.com/office/drawing/2014/main" id="{D1EF5A4D-3990-5A51-371F-7384DED661EF}"/>
              </a:ext>
            </a:extLst>
          </p:cNvPr>
          <p:cNvSpPr>
            <a:spLocks noGrp="1"/>
          </p:cNvSpPr>
          <p:nvPr>
            <p:ph idx="1"/>
          </p:nvPr>
        </p:nvSpPr>
        <p:spPr/>
        <p:txBody>
          <a:bodyPr/>
          <a:lstStyle/>
          <a:p>
            <a:pPr marL="0" indent="0">
              <a:buNone/>
            </a:pPr>
            <a:r>
              <a:rPr lang="it-IT" dirty="0"/>
              <a:t>Il </a:t>
            </a:r>
            <a:r>
              <a:rPr lang="it-IT" b="1" dirty="0"/>
              <a:t>Round Robin </a:t>
            </a:r>
            <a:r>
              <a:rPr lang="it-IT" dirty="0"/>
              <a:t>è un algoritmo di scheduling dove ad ogni processo viene assegnato un slice di tempo fisso in modo ciclico. I suoi pregi sono che è l’algoritmo più facile da implementare, preventivo e soprattutto </a:t>
            </a:r>
            <a:r>
              <a:rPr lang="it-IT" dirty="0" err="1"/>
              <a:t>starvation</a:t>
            </a:r>
            <a:r>
              <a:rPr lang="it-IT" dirty="0"/>
              <a:t>-free , ovvero si evita che ci siano processi che non vengono mai eseguiti. </a:t>
            </a:r>
          </a:p>
          <a:p>
            <a:pPr marL="0" indent="0">
              <a:buNone/>
            </a:pPr>
            <a:r>
              <a:rPr lang="it-IT" dirty="0"/>
              <a:t>Alla funzione si passeranno come parametri il processo corrente e la lista di processi. Si controlla se ci sono altri processi nella lista: se ci sono si va a controllare il successivo processo, il quale deve prima essere eseguibile e poi si verifica se è una task periodica. Se la task è periodica si passa alla task successiva nella coda. Infine, una volta raggiunta una task che rispetta tutti i parametri si fa la </a:t>
            </a:r>
            <a:r>
              <a:rPr lang="it-IT" dirty="0" err="1"/>
              <a:t>return</a:t>
            </a:r>
            <a:r>
              <a:rPr lang="it-IT" dirty="0"/>
              <a:t> di quest’ultima. Se non vengono invece rispettati i parametri si fa una </a:t>
            </a:r>
            <a:r>
              <a:rPr lang="it-IT" dirty="0" err="1"/>
              <a:t>return</a:t>
            </a:r>
            <a:r>
              <a:rPr lang="it-IT" dirty="0"/>
              <a:t> NULL, mentre se nella lista c’è un solo elemento si fa la </a:t>
            </a:r>
            <a:r>
              <a:rPr lang="it-IT" dirty="0" err="1"/>
              <a:t>return</a:t>
            </a:r>
            <a:r>
              <a:rPr lang="it-IT" dirty="0"/>
              <a:t> della task corrente.</a:t>
            </a:r>
          </a:p>
        </p:txBody>
      </p:sp>
    </p:spTree>
    <p:extLst>
      <p:ext uri="{BB962C8B-B14F-4D97-AF65-F5344CB8AC3E}">
        <p14:creationId xmlns:p14="http://schemas.microsoft.com/office/powerpoint/2010/main" val="217126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pic>
        <p:nvPicPr>
          <p:cNvPr id="5" name="Segnaposto contenuto 4" descr="Immagine che contiene testo, schermata&#10;&#10;Descrizione generata automaticamente">
            <a:extLst>
              <a:ext uri="{FF2B5EF4-FFF2-40B4-BE49-F238E27FC236}">
                <a16:creationId xmlns:a16="http://schemas.microsoft.com/office/drawing/2014/main" id="{7312B7AA-A353-BF2D-3BDB-971435A1699B}"/>
              </a:ext>
            </a:extLst>
          </p:cNvPr>
          <p:cNvPicPr>
            <a:picLocks noGrp="1" noChangeAspect="1"/>
          </p:cNvPicPr>
          <p:nvPr>
            <p:ph idx="1"/>
          </p:nvPr>
        </p:nvPicPr>
        <p:blipFill>
          <a:blip r:embed="rId2"/>
          <a:stretch>
            <a:fillRect/>
          </a:stretch>
        </p:blipFill>
        <p:spPr>
          <a:xfrm>
            <a:off x="1818432" y="2181225"/>
            <a:ext cx="8555135" cy="3678238"/>
          </a:xfrm>
        </p:spPr>
      </p:pic>
    </p:spTree>
    <p:extLst>
      <p:ext uri="{BB962C8B-B14F-4D97-AF65-F5344CB8AC3E}">
        <p14:creationId xmlns:p14="http://schemas.microsoft.com/office/powerpoint/2010/main" val="733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BC4E6-F97C-C260-BEF7-252A15413A53}"/>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CB93850A-FFF8-D714-ACEB-CE14195D3F94}"/>
              </a:ext>
            </a:extLst>
          </p:cNvPr>
          <p:cNvSpPr>
            <a:spLocks noGrp="1"/>
          </p:cNvSpPr>
          <p:nvPr>
            <p:ph idx="1"/>
          </p:nvPr>
        </p:nvSpPr>
        <p:spPr/>
        <p:txBody>
          <a:bodyPr/>
          <a:lstStyle/>
          <a:p>
            <a:r>
              <a:rPr lang="it-IT" dirty="0"/>
              <a:t>Processi e loro funzionamento in </a:t>
            </a:r>
            <a:r>
              <a:rPr lang="it-IT" dirty="0" err="1"/>
              <a:t>MentOS</a:t>
            </a:r>
            <a:endParaRPr lang="it-IT" dirty="0"/>
          </a:p>
          <a:p>
            <a:r>
              <a:rPr lang="it-IT" dirty="0" err="1"/>
              <a:t>Scheduler</a:t>
            </a:r>
            <a:endParaRPr lang="it-IT" dirty="0"/>
          </a:p>
          <a:p>
            <a:r>
              <a:rPr lang="it-IT" dirty="0"/>
              <a:t>Algoritmi di Scheduling</a:t>
            </a:r>
          </a:p>
          <a:p>
            <a:r>
              <a:rPr lang="it-IT" dirty="0"/>
              <a:t>Paragone con OS161</a:t>
            </a:r>
          </a:p>
        </p:txBody>
      </p:sp>
    </p:spTree>
    <p:extLst>
      <p:ext uri="{BB962C8B-B14F-4D97-AF65-F5344CB8AC3E}">
        <p14:creationId xmlns:p14="http://schemas.microsoft.com/office/powerpoint/2010/main" val="31468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sp>
        <p:nvSpPr>
          <p:cNvPr id="3" name="Segnaposto contenuto 2">
            <a:extLst>
              <a:ext uri="{FF2B5EF4-FFF2-40B4-BE49-F238E27FC236}">
                <a16:creationId xmlns:a16="http://schemas.microsoft.com/office/drawing/2014/main" id="{06C9FEFC-B5C2-8EC5-D236-C2BCCC0DFEA3}"/>
              </a:ext>
            </a:extLst>
          </p:cNvPr>
          <p:cNvSpPr>
            <a:spLocks noGrp="1"/>
          </p:cNvSpPr>
          <p:nvPr>
            <p:ph idx="1"/>
          </p:nvPr>
        </p:nvSpPr>
        <p:spPr/>
        <p:txBody>
          <a:bodyPr/>
          <a:lstStyle/>
          <a:p>
            <a:pPr marL="0" indent="0">
              <a:buNone/>
            </a:pPr>
            <a:r>
              <a:rPr lang="it-IT" dirty="0"/>
              <a:t>Nonostante noi avessimo detto all’inizio che questi algoritmi sono aperiodici, comunque dobbiamo poter considerare la presenza di task periodiche all’interno della coda di esecuzione. </a:t>
            </a:r>
          </a:p>
          <a:p>
            <a:pPr marL="0" indent="0">
              <a:buNone/>
            </a:pPr>
            <a:r>
              <a:rPr lang="it-IT" dirty="0"/>
              <a:t>L’unica cosa che il codice farà sarà  un ciclo for dove controlleremo se  la task è periodica o meno, e se così sarà faremo uno skip e passeremo a controllare ed eseguire la task successiva. </a:t>
            </a:r>
          </a:p>
          <a:p>
            <a:pPr marL="0" indent="0">
              <a:buNone/>
            </a:pPr>
            <a:r>
              <a:rPr lang="it-IT" dirty="0"/>
              <a:t>Questa parte nonostante non sia presente viene data come esercizio per i programmatori da dover completare.</a:t>
            </a:r>
          </a:p>
        </p:txBody>
      </p:sp>
    </p:spTree>
    <p:extLst>
      <p:ext uri="{BB962C8B-B14F-4D97-AF65-F5344CB8AC3E}">
        <p14:creationId xmlns:p14="http://schemas.microsoft.com/office/powerpoint/2010/main" val="141275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L’algoritmo visto in precedenza è il più semplice,  in quanto tutte le task sono uguali e a turno verranno eseguite dalla CPU. Ciò però non è quello che vogliamo che accada sempre, in quanto spesso ci capiterà di voler far eseguire prima delle task rispetto alle altre:, come per esempio far eseguire prima le task degli amministratori rispetto a quelli di uno user normale. Per questo motivo si sono introdotti i </a:t>
            </a:r>
            <a:r>
              <a:rPr lang="it-IT" dirty="0" err="1"/>
              <a:t>priority</a:t>
            </a:r>
            <a:r>
              <a:rPr lang="it-IT" dirty="0"/>
              <a:t> scheduling </a:t>
            </a:r>
            <a:r>
              <a:rPr lang="it-IT" dirty="0" err="1"/>
              <a:t>algorithm</a:t>
            </a:r>
            <a:r>
              <a:rPr lang="it-IT" dirty="0"/>
              <a:t>, ovvero degli algoritmi dove ciascuna task avrà un livello di priorità che indicherà la sua posizione nella coda di esecuzione.</a:t>
            </a:r>
          </a:p>
        </p:txBody>
      </p:sp>
    </p:spTree>
    <p:extLst>
      <p:ext uri="{BB962C8B-B14F-4D97-AF65-F5344CB8AC3E}">
        <p14:creationId xmlns:p14="http://schemas.microsoft.com/office/powerpoint/2010/main" val="40969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Ogni processo ha una priorità data da un numero statico, la quale è più alta più è basso il numero</a:t>
            </a:r>
          </a:p>
          <a:p>
            <a:pPr marL="0" indent="0">
              <a:buNone/>
            </a:pPr>
            <a:r>
              <a:rPr lang="it-IT" dirty="0"/>
              <a:t>Lo </a:t>
            </a:r>
            <a:r>
              <a:rPr lang="it-IT" dirty="0" err="1"/>
              <a:t>scheduler</a:t>
            </a:r>
            <a:r>
              <a:rPr lang="it-IT" dirty="0"/>
              <a:t> semplicemente sceglie il processo da eseguire con la priorità più bassa. Non appena nella </a:t>
            </a:r>
            <a:r>
              <a:rPr lang="it-IT" dirty="0" err="1"/>
              <a:t>runqueue</a:t>
            </a:r>
            <a:r>
              <a:rPr lang="it-IT" dirty="0"/>
              <a:t> appare un processo con una priorità più alta, questo viene sostituito al processo attualmente in esecuzione. </a:t>
            </a:r>
          </a:p>
          <a:p>
            <a:pPr marL="0" indent="0">
              <a:buNone/>
            </a:pPr>
            <a:r>
              <a:rPr lang="it-IT" dirty="0"/>
              <a:t>Il vantaggio quindi di questo tipo di algoritmo è quello di poter avere un’esecuzione gerarchica dove l’importanza di ciascun processo viene definita. Il problema che però potremmo riscontrare, e che prima con il Round Robin non avevamo, è quello della </a:t>
            </a:r>
            <a:r>
              <a:rPr lang="it-IT" dirty="0" err="1"/>
              <a:t>starvation</a:t>
            </a:r>
            <a:r>
              <a:rPr lang="it-IT" dirty="0"/>
              <a:t>, ovvero processi che restano nella lista in attesa di essere eseguiti per tempi troppo lunghi a causa di processi con priorità più alta.</a:t>
            </a:r>
          </a:p>
          <a:p>
            <a:pPr marL="0" indent="0">
              <a:buNone/>
            </a:pPr>
            <a:r>
              <a:rPr lang="it-IT" dirty="0"/>
              <a:t>In questo caso, l’intero algoritmo è lasciato come esercizio allo studente, fornendo a quest’ultimo solo il pseudo codice nelle slide della documentazione e lasciando uno scheletro di questo sempre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a:t>
            </a:r>
          </a:p>
        </p:txBody>
      </p:sp>
    </p:spTree>
    <p:extLst>
      <p:ext uri="{BB962C8B-B14F-4D97-AF65-F5344CB8AC3E}">
        <p14:creationId xmlns:p14="http://schemas.microsoft.com/office/powerpoint/2010/main" val="37603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6F3DB-13CD-543A-809C-5C2D62156800}"/>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68CD41D2-98F8-BB41-EC40-59071AA61766}"/>
              </a:ext>
            </a:extLst>
          </p:cNvPr>
          <p:cNvSpPr>
            <a:spLocks noGrp="1"/>
          </p:cNvSpPr>
          <p:nvPr>
            <p:ph idx="1"/>
          </p:nvPr>
        </p:nvSpPr>
        <p:spPr/>
        <p:txBody>
          <a:bodyPr/>
          <a:lstStyle/>
          <a:p>
            <a:pPr marL="0" indent="0">
              <a:buNone/>
            </a:pPr>
            <a:r>
              <a:rPr lang="it-IT" dirty="0"/>
              <a:t>L’algoritmo in questo caso semplicemente, come quello precedente, prende come parametri in ingresso il processo corrente e la lista dei processi per poi fare un ciclo for su quest’ultima. Il ciclo for permette di prendere dalla lista il processo con la priorità più alta, il quale sarà il prossimo ad essere eseguito.</a:t>
            </a:r>
          </a:p>
          <a:p>
            <a:pPr marL="0" indent="0">
              <a:buNone/>
            </a:pPr>
            <a:r>
              <a:rPr lang="it-IT" dirty="0"/>
              <a:t>In caso non avessimo definito la SCHDULER_PRIORITY verrà chiamato come algoritmo il Round Robin.</a:t>
            </a:r>
          </a:p>
          <a:p>
            <a:endParaRPr lang="it-IT" dirty="0"/>
          </a:p>
        </p:txBody>
      </p:sp>
    </p:spTree>
    <p:extLst>
      <p:ext uri="{BB962C8B-B14F-4D97-AF65-F5344CB8AC3E}">
        <p14:creationId xmlns:p14="http://schemas.microsoft.com/office/powerpoint/2010/main" val="112577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E52D6-1B56-5C78-A481-9E4B7D64947F}"/>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9F7950E5-FC09-FD5B-57A6-03B886B42A72}"/>
              </a:ext>
            </a:extLst>
          </p:cNvPr>
          <p:cNvSpPr>
            <a:spLocks noGrp="1"/>
          </p:cNvSpPr>
          <p:nvPr>
            <p:ph idx="1"/>
          </p:nvPr>
        </p:nvSpPr>
        <p:spPr>
          <a:xfrm>
            <a:off x="581192" y="1798513"/>
            <a:ext cx="11029615" cy="1013801"/>
          </a:xfrm>
        </p:spPr>
        <p:txBody>
          <a:bodyPr/>
          <a:lstStyle/>
          <a:p>
            <a:pPr marL="0" indent="0">
              <a:buNone/>
            </a:pPr>
            <a:r>
              <a:rPr lang="it-IT" dirty="0"/>
              <a:t>Pseudo codice fornito nella documentazione.</a:t>
            </a:r>
          </a:p>
        </p:txBody>
      </p:sp>
      <p:pic>
        <p:nvPicPr>
          <p:cNvPr id="5" name="Immagine 4" descr="Immagine che contiene testo, schermata, Carattere, algebra&#10;&#10;Descrizione generata automaticamente">
            <a:extLst>
              <a:ext uri="{FF2B5EF4-FFF2-40B4-BE49-F238E27FC236}">
                <a16:creationId xmlns:a16="http://schemas.microsoft.com/office/drawing/2014/main" id="{A466038A-7DC9-C156-0B16-71894A423D14}"/>
              </a:ext>
            </a:extLst>
          </p:cNvPr>
          <p:cNvPicPr>
            <a:picLocks noChangeAspect="1"/>
          </p:cNvPicPr>
          <p:nvPr/>
        </p:nvPicPr>
        <p:blipFill>
          <a:blip r:embed="rId2"/>
          <a:stretch>
            <a:fillRect/>
          </a:stretch>
        </p:blipFill>
        <p:spPr>
          <a:xfrm>
            <a:off x="2190026" y="2894872"/>
            <a:ext cx="6620600" cy="3595252"/>
          </a:xfrm>
          <a:prstGeom prst="rect">
            <a:avLst/>
          </a:prstGeom>
        </p:spPr>
      </p:pic>
    </p:spTree>
    <p:extLst>
      <p:ext uri="{BB962C8B-B14F-4D97-AF65-F5344CB8AC3E}">
        <p14:creationId xmlns:p14="http://schemas.microsoft.com/office/powerpoint/2010/main" val="60184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F69F4-A050-6E0E-F7C2-CA8500C11735}"/>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2008DDE7-BD7E-D9CB-6B11-DE1A203DA7DD}"/>
              </a:ext>
            </a:extLst>
          </p:cNvPr>
          <p:cNvSpPr>
            <a:spLocks noGrp="1"/>
          </p:cNvSpPr>
          <p:nvPr>
            <p:ph idx="1"/>
          </p:nvPr>
        </p:nvSpPr>
        <p:spPr>
          <a:xfrm>
            <a:off x="581192" y="1601999"/>
            <a:ext cx="11029615" cy="1013800"/>
          </a:xfrm>
        </p:spPr>
        <p:txBody>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schermata, testo&#10;&#10;Descrizione generata automaticamente">
            <a:extLst>
              <a:ext uri="{FF2B5EF4-FFF2-40B4-BE49-F238E27FC236}">
                <a16:creationId xmlns:a16="http://schemas.microsoft.com/office/drawing/2014/main" id="{60846BD7-FE83-42CF-15D1-D97CDDA153F2}"/>
              </a:ext>
            </a:extLst>
          </p:cNvPr>
          <p:cNvPicPr>
            <a:picLocks noChangeAspect="1"/>
          </p:cNvPicPr>
          <p:nvPr/>
        </p:nvPicPr>
        <p:blipFill>
          <a:blip r:embed="rId2"/>
          <a:stretch>
            <a:fillRect/>
          </a:stretch>
        </p:blipFill>
        <p:spPr>
          <a:xfrm>
            <a:off x="1343025" y="2366195"/>
            <a:ext cx="9210675" cy="4153159"/>
          </a:xfrm>
          <a:prstGeom prst="rect">
            <a:avLst/>
          </a:prstGeom>
        </p:spPr>
      </p:pic>
    </p:spTree>
    <p:extLst>
      <p:ext uri="{BB962C8B-B14F-4D97-AF65-F5344CB8AC3E}">
        <p14:creationId xmlns:p14="http://schemas.microsoft.com/office/powerpoint/2010/main" val="27619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322446"/>
            <a:ext cx="11029615" cy="3714460"/>
          </a:xfrm>
        </p:spPr>
        <p:txBody>
          <a:bodyPr/>
          <a:lstStyle/>
          <a:p>
            <a:pPr marL="0" indent="0">
              <a:buNone/>
            </a:pPr>
            <a:r>
              <a:rPr lang="it-IT" dirty="0"/>
              <a:t>Il </a:t>
            </a:r>
            <a:r>
              <a:rPr lang="it-IT" b="1" dirty="0" err="1"/>
              <a:t>Completely</a:t>
            </a:r>
            <a:r>
              <a:rPr lang="it-IT" b="1" dirty="0"/>
              <a:t> Fair </a:t>
            </a:r>
            <a:r>
              <a:rPr lang="it-IT" b="1" dirty="0" err="1"/>
              <a:t>Scheduler</a:t>
            </a:r>
            <a:r>
              <a:rPr lang="it-IT" b="1" dirty="0"/>
              <a:t> (CFS)</a:t>
            </a:r>
            <a:r>
              <a:rPr lang="it-IT" dirty="0"/>
              <a:t> ha come obiettivo principale quello di prevenire la </a:t>
            </a:r>
            <a:r>
              <a:rPr lang="it-IT" dirty="0" err="1"/>
              <a:t>starvation</a:t>
            </a:r>
            <a:r>
              <a:rPr lang="it-IT" dirty="0"/>
              <a:t> dei processi. Ciò viene fatto assegnando la CPU in modo equo fra i vari processi. In questo caso non avremo più una priorità, bensì un peso, il quale identifica il tempo totale di esecuzione del processo. </a:t>
            </a:r>
          </a:p>
          <a:p>
            <a:pPr marL="0" indent="0">
              <a:buNone/>
            </a:pPr>
            <a:r>
              <a:rPr lang="it-IT" dirty="0"/>
              <a:t>Per capire la porzione di tempo della CPU  da dare ad una determinata task,  lo </a:t>
            </a:r>
            <a:r>
              <a:rPr lang="it-IT" dirty="0" err="1"/>
              <a:t>scheduler</a:t>
            </a:r>
            <a:r>
              <a:rPr lang="it-IT" dirty="0"/>
              <a:t> deve conoscere il peso delle task e , soprattutto, quanto vale tale numero in tempo. Per questo il </a:t>
            </a:r>
            <a:r>
              <a:rPr lang="it-IT" dirty="0" err="1"/>
              <a:t>priority</a:t>
            </a:r>
            <a:r>
              <a:rPr lang="it-IT" dirty="0"/>
              <a:t>  </a:t>
            </a:r>
            <a:r>
              <a:rPr lang="it-IT" dirty="0" err="1"/>
              <a:t>number</a:t>
            </a:r>
            <a:r>
              <a:rPr lang="it-IT" dirty="0"/>
              <a:t> è mappato ad un determinato peso. Qui di seguito mettiamo la tabella dell’array </a:t>
            </a:r>
            <a:r>
              <a:rPr lang="it-IT" b="1" dirty="0" err="1"/>
              <a:t>prio_to_weight</a:t>
            </a:r>
            <a:r>
              <a:rPr lang="it-IT" dirty="0"/>
              <a:t>.</a:t>
            </a:r>
          </a:p>
        </p:txBody>
      </p:sp>
    </p:spTree>
    <p:extLst>
      <p:ext uri="{BB962C8B-B14F-4D97-AF65-F5344CB8AC3E}">
        <p14:creationId xmlns:p14="http://schemas.microsoft.com/office/powerpoint/2010/main" val="2743256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154090"/>
            <a:ext cx="11029615" cy="1013800"/>
          </a:xfrm>
        </p:spPr>
        <p:txBody>
          <a:bodyPr/>
          <a:lstStyle/>
          <a:p>
            <a:pPr marL="0" indent="0">
              <a:buNone/>
            </a:pPr>
            <a:r>
              <a:rPr lang="it-IT" dirty="0"/>
              <a:t>La tabella 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prio.h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73191CAB-86A2-4488-0174-4C0216BDE26F}"/>
              </a:ext>
            </a:extLst>
          </p:cNvPr>
          <p:cNvPicPr>
            <a:picLocks noChangeAspect="1"/>
          </p:cNvPicPr>
          <p:nvPr/>
        </p:nvPicPr>
        <p:blipFill>
          <a:blip r:embed="rId2"/>
          <a:stretch>
            <a:fillRect/>
          </a:stretch>
        </p:blipFill>
        <p:spPr>
          <a:xfrm>
            <a:off x="2144139" y="3606024"/>
            <a:ext cx="7754432" cy="2295845"/>
          </a:xfrm>
          <a:prstGeom prst="rect">
            <a:avLst/>
          </a:prstGeom>
        </p:spPr>
      </p:pic>
    </p:spTree>
    <p:extLst>
      <p:ext uri="{BB962C8B-B14F-4D97-AF65-F5344CB8AC3E}">
        <p14:creationId xmlns:p14="http://schemas.microsoft.com/office/powerpoint/2010/main" val="3967394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normAutofit lnSpcReduction="10000"/>
          </a:bodyPr>
          <a:lstStyle/>
          <a:p>
            <a:pPr marL="0" indent="0">
              <a:buNone/>
            </a:pPr>
            <a:r>
              <a:rPr lang="it-IT" dirty="0"/>
              <a:t>Il funzionamento dell’algoritmo è identico a quello del HPF con l’unica differenza che al posto della priorità abbiamo un parametro dato dalla seguente formula:</a:t>
            </a:r>
          </a:p>
          <a:p>
            <a:pPr marL="0" indent="0" algn="ctr">
              <a:buNone/>
            </a:pPr>
            <a:r>
              <a:rPr lang="it-IT" b="1" dirty="0" err="1"/>
              <a:t>vruntime</a:t>
            </a:r>
            <a:r>
              <a:rPr lang="it-IT" b="1" dirty="0"/>
              <a:t> +* </a:t>
            </a:r>
            <a:r>
              <a:rPr lang="it-IT" b="1" dirty="0" err="1"/>
              <a:t>delta_exec</a:t>
            </a:r>
            <a:r>
              <a:rPr lang="it-IT" b="1" dirty="0"/>
              <a:t> * ( NICE_0_LOAD / weight(p) )</a:t>
            </a:r>
          </a:p>
          <a:p>
            <a:pPr marL="0" indent="0">
              <a:buNone/>
            </a:pPr>
            <a:r>
              <a:rPr lang="it-IT" dirty="0"/>
              <a:t>Dove:</a:t>
            </a:r>
          </a:p>
          <a:p>
            <a:r>
              <a:rPr lang="it-IT" b="1" dirty="0" err="1"/>
              <a:t>vruntime</a:t>
            </a:r>
            <a:r>
              <a:rPr lang="it-IT" dirty="0"/>
              <a:t> è il tempo virtuale del processo;</a:t>
            </a:r>
          </a:p>
          <a:p>
            <a:r>
              <a:rPr lang="it-IT" b="1" dirty="0" err="1"/>
              <a:t>delta_exec</a:t>
            </a:r>
            <a:r>
              <a:rPr lang="it-IT" b="1" dirty="0"/>
              <a:t> </a:t>
            </a:r>
            <a:r>
              <a:rPr lang="it-IT" dirty="0"/>
              <a:t>è l’ultimo tempo speso dal processo p nella CPU;</a:t>
            </a:r>
          </a:p>
          <a:p>
            <a:r>
              <a:rPr lang="it-IT" b="1" dirty="0"/>
              <a:t>NICE_0_LOAD </a:t>
            </a:r>
            <a:r>
              <a:rPr lang="it-IT" dirty="0"/>
              <a:t>è il peso della task con priorità 120 ( il quale numero equivale a 1024);</a:t>
            </a:r>
          </a:p>
          <a:p>
            <a:r>
              <a:rPr lang="it-IT" b="1" dirty="0"/>
              <a:t>weight(p) </a:t>
            </a:r>
            <a:r>
              <a:rPr lang="it-IT" dirty="0"/>
              <a:t>è il peso di p identificato dall’array </a:t>
            </a:r>
            <a:r>
              <a:rPr lang="it-IT" b="1" dirty="0" err="1"/>
              <a:t>prio_to_weight</a:t>
            </a:r>
            <a:r>
              <a:rPr lang="it-IT" dirty="0"/>
              <a:t>.</a:t>
            </a:r>
          </a:p>
          <a:p>
            <a:pPr marL="0" indent="0">
              <a:buNone/>
            </a:pPr>
            <a:r>
              <a:rPr lang="it-IT" dirty="0"/>
              <a:t>Come il caso precedente anche di questa funzione abbiamo lo scheletro e ci viene fornito nelle slide uno pseudo codice che ci aiuterà nell’ </a:t>
            </a:r>
            <a:r>
              <a:rPr lang="it-IT" dirty="0" err="1"/>
              <a:t>implmentazione</a:t>
            </a:r>
            <a:r>
              <a:rPr lang="it-IT" dirty="0"/>
              <a:t>.</a:t>
            </a:r>
          </a:p>
        </p:txBody>
      </p:sp>
    </p:spTree>
    <p:extLst>
      <p:ext uri="{BB962C8B-B14F-4D97-AF65-F5344CB8AC3E}">
        <p14:creationId xmlns:p14="http://schemas.microsoft.com/office/powerpoint/2010/main" val="111302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478555" y="1434047"/>
            <a:ext cx="11029615" cy="1346475"/>
          </a:xfrm>
        </p:spPr>
        <p:txBody>
          <a:bodyPr>
            <a:normAutofit/>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testo, schermata&#10;&#10;Descrizione generata automaticamente">
            <a:extLst>
              <a:ext uri="{FF2B5EF4-FFF2-40B4-BE49-F238E27FC236}">
                <a16:creationId xmlns:a16="http://schemas.microsoft.com/office/drawing/2014/main" id="{A71AEF5B-A76D-2DB3-D3C6-4A2AF0BFFA36}"/>
              </a:ext>
            </a:extLst>
          </p:cNvPr>
          <p:cNvPicPr>
            <a:picLocks noChangeAspect="1"/>
          </p:cNvPicPr>
          <p:nvPr/>
        </p:nvPicPr>
        <p:blipFill>
          <a:blip r:embed="rId2"/>
          <a:stretch>
            <a:fillRect/>
          </a:stretch>
        </p:blipFill>
        <p:spPr>
          <a:xfrm>
            <a:off x="2466549" y="2447847"/>
            <a:ext cx="6658402" cy="4055572"/>
          </a:xfrm>
          <a:prstGeom prst="rect">
            <a:avLst/>
          </a:prstGeom>
        </p:spPr>
      </p:pic>
    </p:spTree>
    <p:extLst>
      <p:ext uri="{BB962C8B-B14F-4D97-AF65-F5344CB8AC3E}">
        <p14:creationId xmlns:p14="http://schemas.microsoft.com/office/powerpoint/2010/main" val="60872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3" y="2026364"/>
            <a:ext cx="11029615" cy="1082595"/>
          </a:xfrm>
        </p:spPr>
        <p:txBody>
          <a:bodyPr>
            <a:normAutofit/>
          </a:bodyPr>
          <a:lstStyle/>
          <a:p>
            <a:pPr marL="0" indent="0">
              <a:buNone/>
            </a:pPr>
            <a:r>
              <a:rPr lang="it-IT" b="1" dirty="0" err="1"/>
              <a:t>task_struct</a:t>
            </a:r>
            <a:r>
              <a:rPr lang="it-IT" b="1" dirty="0"/>
              <a:t> </a:t>
            </a:r>
            <a:r>
              <a:rPr lang="it-IT" dirty="0"/>
              <a:t>è una struttura dati usata dal kernel per rappresentare un processo e per salvare le sue informazioni.</a:t>
            </a:r>
          </a:p>
          <a:p>
            <a:pPr marL="0" indent="0">
              <a:buNone/>
            </a:pPr>
            <a:r>
              <a:rPr lang="it-IT" dirty="0"/>
              <a:t>La definizione della </a:t>
            </a:r>
            <a:r>
              <a:rPr lang="it-IT" dirty="0" err="1"/>
              <a:t>struct</a:t>
            </a:r>
            <a:r>
              <a:rPr lang="it-IT" dirty="0"/>
              <a:t> </a:t>
            </a:r>
            <a:r>
              <a:rPr lang="it-IT" b="1" dirty="0" err="1"/>
              <a:t>task_struct</a:t>
            </a:r>
            <a:r>
              <a:rPr lang="it-IT" b="1" dirty="0"/>
              <a:t> </a:t>
            </a:r>
            <a:r>
              <a:rPr lang="it-IT" dirty="0"/>
              <a:t>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a:p>
            <a:pPr marL="0" indent="0">
              <a:buNone/>
            </a:pPr>
            <a:endParaRPr lang="it-IT" dirty="0"/>
          </a:p>
        </p:txBody>
      </p:sp>
      <p:pic>
        <p:nvPicPr>
          <p:cNvPr id="7" name="Immagine 6" descr="Immagine che contiene schermata, testo&#10;&#10;Descrizione generata automaticamente">
            <a:extLst>
              <a:ext uri="{FF2B5EF4-FFF2-40B4-BE49-F238E27FC236}">
                <a16:creationId xmlns:a16="http://schemas.microsoft.com/office/drawing/2014/main" id="{066BE0DB-A045-C141-EA47-260AC094868B}"/>
              </a:ext>
            </a:extLst>
          </p:cNvPr>
          <p:cNvPicPr>
            <a:picLocks noChangeAspect="1"/>
          </p:cNvPicPr>
          <p:nvPr/>
        </p:nvPicPr>
        <p:blipFill>
          <a:blip r:embed="rId2"/>
          <a:stretch>
            <a:fillRect/>
          </a:stretch>
        </p:blipFill>
        <p:spPr>
          <a:xfrm>
            <a:off x="1254153" y="2670488"/>
            <a:ext cx="8629319" cy="3990053"/>
          </a:xfrm>
          <a:prstGeom prst="rect">
            <a:avLst/>
          </a:prstGeom>
        </p:spPr>
      </p:pic>
    </p:spTree>
    <p:extLst>
      <p:ext uri="{BB962C8B-B14F-4D97-AF65-F5344CB8AC3E}">
        <p14:creationId xmlns:p14="http://schemas.microsoft.com/office/powerpoint/2010/main" val="37675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2" y="426341"/>
            <a:ext cx="11029615" cy="3678303"/>
          </a:xfrm>
        </p:spPr>
        <p:txBody>
          <a:bodyPr>
            <a:normAutofit/>
          </a:bodyPr>
          <a:lstStyle/>
          <a:p>
            <a:pPr marL="0" indent="0">
              <a:buNone/>
            </a:pPr>
            <a:r>
              <a:rPr lang="it-IT" dirty="0"/>
              <a:t>Pseudo codice fornito nella documentazione.</a:t>
            </a:r>
          </a:p>
          <a:p>
            <a:pPr marL="0" indent="0">
              <a:buNone/>
            </a:pPr>
            <a:endParaRPr lang="it-IT" dirty="0"/>
          </a:p>
        </p:txBody>
      </p:sp>
      <p:pic>
        <p:nvPicPr>
          <p:cNvPr id="7" name="Immagine 6" descr="Immagine che contiene testo, schermata, Carattere, algebra&#10;&#10;Descrizione generata automaticamente">
            <a:extLst>
              <a:ext uri="{FF2B5EF4-FFF2-40B4-BE49-F238E27FC236}">
                <a16:creationId xmlns:a16="http://schemas.microsoft.com/office/drawing/2014/main" id="{546DB36B-CBE5-06A0-B280-42EE19424EE5}"/>
              </a:ext>
            </a:extLst>
          </p:cNvPr>
          <p:cNvPicPr>
            <a:picLocks noChangeAspect="1"/>
          </p:cNvPicPr>
          <p:nvPr/>
        </p:nvPicPr>
        <p:blipFill>
          <a:blip r:embed="rId2"/>
          <a:stretch>
            <a:fillRect/>
          </a:stretch>
        </p:blipFill>
        <p:spPr>
          <a:xfrm>
            <a:off x="2952419" y="2368187"/>
            <a:ext cx="6287160" cy="4024543"/>
          </a:xfrm>
          <a:prstGeom prst="rect">
            <a:avLst/>
          </a:prstGeom>
        </p:spPr>
      </p:pic>
    </p:spTree>
    <p:extLst>
      <p:ext uri="{BB962C8B-B14F-4D97-AF65-F5344CB8AC3E}">
        <p14:creationId xmlns:p14="http://schemas.microsoft.com/office/powerpoint/2010/main" val="292627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La gestione dei processi in OS161 è molto primitiva e molte parti vengono lasciate da completare. Rispetto a </a:t>
            </a:r>
            <a:r>
              <a:rPr lang="it-IT" dirty="0" err="1"/>
              <a:t>MentOS</a:t>
            </a:r>
            <a:r>
              <a:rPr lang="it-IT" dirty="0"/>
              <a:t> abbiamo molti parametri in meno e la gestione è molto semplificata lasciando all’interno della classe </a:t>
            </a:r>
            <a:r>
              <a:rPr lang="it-IT" b="1" dirty="0"/>
              <a:t>proc</a:t>
            </a:r>
            <a:r>
              <a:rPr lang="it-IT" dirty="0"/>
              <a:t> solo i dati essenziali per la gestione di quest’ultimi.</a:t>
            </a:r>
          </a:p>
          <a:p>
            <a:pPr marL="0" indent="0">
              <a:buNone/>
            </a:pPr>
            <a:r>
              <a:rPr lang="it-IT" dirty="0"/>
              <a:t>Gli elementi della classe saranno:</a:t>
            </a:r>
          </a:p>
          <a:p>
            <a:pPr marL="305435" indent="-305435"/>
            <a:r>
              <a:rPr lang="it-IT" b="1" dirty="0"/>
              <a:t>*</a:t>
            </a:r>
            <a:r>
              <a:rPr lang="it-IT" b="1" dirty="0" err="1"/>
              <a:t>p_name</a:t>
            </a:r>
            <a:r>
              <a:rPr lang="it-IT" dirty="0"/>
              <a:t>: il nome del processo</a:t>
            </a:r>
          </a:p>
          <a:p>
            <a:pPr marL="305435" indent="-305435"/>
            <a:r>
              <a:rPr lang="it-IT" b="1" dirty="0" err="1"/>
              <a:t>p_lock</a:t>
            </a:r>
            <a:r>
              <a:rPr lang="it-IT" dirty="0"/>
              <a:t>: il lock di questa struttura</a:t>
            </a:r>
          </a:p>
          <a:p>
            <a:pPr marL="305435" indent="-305435"/>
            <a:r>
              <a:rPr lang="it-IT" b="1" dirty="0" err="1"/>
              <a:t>p_numthreads</a:t>
            </a:r>
            <a:r>
              <a:rPr lang="it-IT" dirty="0"/>
              <a:t>: il numero di </a:t>
            </a:r>
            <a:r>
              <a:rPr lang="it-IT" dirty="0" err="1"/>
              <a:t>thread</a:t>
            </a:r>
            <a:r>
              <a:rPr lang="it-IT" dirty="0"/>
              <a:t> di questo processo</a:t>
            </a:r>
          </a:p>
          <a:p>
            <a:pPr marL="305435" indent="-305435"/>
            <a:r>
              <a:rPr lang="it-IT" b="1" dirty="0"/>
              <a:t>*</a:t>
            </a:r>
            <a:r>
              <a:rPr lang="it-IT" b="1" dirty="0" err="1"/>
              <a:t>p_addrspace</a:t>
            </a:r>
            <a:r>
              <a:rPr lang="it-IT" dirty="0"/>
              <a:t>: il </a:t>
            </a:r>
            <a:r>
              <a:rPr lang="it-IT" dirty="0" err="1"/>
              <a:t>virtual</a:t>
            </a:r>
            <a:r>
              <a:rPr lang="it-IT" dirty="0"/>
              <a:t> </a:t>
            </a:r>
            <a:r>
              <a:rPr lang="it-IT" dirty="0" err="1"/>
              <a:t>address</a:t>
            </a:r>
            <a:r>
              <a:rPr lang="it-IT" dirty="0"/>
              <a:t> </a:t>
            </a:r>
            <a:r>
              <a:rPr lang="it-IT" dirty="0" err="1"/>
              <a:t>space</a:t>
            </a:r>
            <a:endParaRPr lang="it-IT" dirty="0"/>
          </a:p>
          <a:p>
            <a:pPr marL="305435" indent="-305435"/>
            <a:r>
              <a:rPr lang="it-IT" b="1" dirty="0"/>
              <a:t>*</a:t>
            </a:r>
            <a:r>
              <a:rPr lang="it-IT" b="1" dirty="0" err="1"/>
              <a:t>p_cwd</a:t>
            </a:r>
            <a:r>
              <a:rPr lang="it-IT" dirty="0"/>
              <a:t>: la working directory attuale del processo</a:t>
            </a:r>
          </a:p>
        </p:txBody>
      </p:sp>
    </p:spTree>
    <p:extLst>
      <p:ext uri="{BB962C8B-B14F-4D97-AF65-F5344CB8AC3E}">
        <p14:creationId xmlns:p14="http://schemas.microsoft.com/office/powerpoint/2010/main" val="1348450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a:xfrm>
            <a:off x="581192" y="1807272"/>
            <a:ext cx="11029615" cy="1141202"/>
          </a:xfrm>
        </p:spPr>
        <p:txBody>
          <a:bodyPr/>
          <a:lstStyle/>
          <a:p>
            <a:pPr marL="0" indent="0">
              <a:buNone/>
            </a:pPr>
            <a:r>
              <a:rPr lang="it-IT" dirty="0"/>
              <a:t>Ecco la </a:t>
            </a:r>
            <a:r>
              <a:rPr lang="it-IT" b="1" dirty="0" err="1"/>
              <a:t>struct</a:t>
            </a:r>
            <a:r>
              <a:rPr lang="it-IT" b="1" dirty="0"/>
              <a:t> proc </a:t>
            </a:r>
            <a:r>
              <a:rPr lang="it-IT" dirty="0"/>
              <a:t>che si trova in </a:t>
            </a:r>
            <a:r>
              <a:rPr lang="it-IT" i="1" dirty="0" err="1"/>
              <a:t>kern</a:t>
            </a:r>
            <a:r>
              <a:rPr lang="it-IT" i="1" dirty="0"/>
              <a:t>/include/</a:t>
            </a:r>
            <a:r>
              <a:rPr lang="it-IT" i="1" dirty="0" err="1"/>
              <a:t>proc.h</a:t>
            </a:r>
            <a:r>
              <a:rPr lang="it-IT" i="1" dirty="0"/>
              <a:t> </a:t>
            </a:r>
            <a:r>
              <a:rPr lang="it-IT" dirty="0"/>
              <a:t>.</a:t>
            </a:r>
          </a:p>
          <a:p>
            <a:pPr marL="0" indent="0">
              <a:buNone/>
            </a:pPr>
            <a:endParaRPr lang="it-IT" dirty="0"/>
          </a:p>
        </p:txBody>
      </p:sp>
      <p:pic>
        <p:nvPicPr>
          <p:cNvPr id="5" name="Immagine 4" descr="Immagine che contiene testo, schermata, software, Carattere&#10;&#10;Descrizione generata automaticamente">
            <a:extLst>
              <a:ext uri="{FF2B5EF4-FFF2-40B4-BE49-F238E27FC236}">
                <a16:creationId xmlns:a16="http://schemas.microsoft.com/office/drawing/2014/main" id="{B378739E-95B7-43D2-E73F-E2793ABA6241}"/>
              </a:ext>
            </a:extLst>
          </p:cNvPr>
          <p:cNvPicPr>
            <a:picLocks noChangeAspect="1"/>
          </p:cNvPicPr>
          <p:nvPr/>
        </p:nvPicPr>
        <p:blipFill>
          <a:blip r:embed="rId2"/>
          <a:stretch>
            <a:fillRect/>
          </a:stretch>
        </p:blipFill>
        <p:spPr>
          <a:xfrm>
            <a:off x="2061598" y="2881103"/>
            <a:ext cx="8068801" cy="3000794"/>
          </a:xfrm>
          <a:prstGeom prst="rect">
            <a:avLst/>
          </a:prstGeom>
        </p:spPr>
      </p:pic>
    </p:spTree>
    <p:extLst>
      <p:ext uri="{BB962C8B-B14F-4D97-AF65-F5344CB8AC3E}">
        <p14:creationId xmlns:p14="http://schemas.microsoft.com/office/powerpoint/2010/main" val="97908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Algoritmi di scheduling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Altrettanto semplice risulta la gestione degli algoritmi di scheduling in OS161. in quanto l’unico algoritmo che risulta essere implementato è un semplice Round Robin il quale viene gestito tramite la funzione</a:t>
            </a:r>
            <a:r>
              <a:rPr lang="it-IT" b="1" dirty="0"/>
              <a:t> </a:t>
            </a:r>
            <a:r>
              <a:rPr lang="it-IT" b="1" dirty="0" err="1"/>
              <a:t>hardclock</a:t>
            </a:r>
            <a:r>
              <a:rPr lang="it-IT" b="1" dirty="0"/>
              <a:t> </a:t>
            </a:r>
            <a:r>
              <a:rPr lang="it-IT" dirty="0"/>
              <a:t>che si trova in </a:t>
            </a:r>
            <a:r>
              <a:rPr lang="it-IT" i="1" dirty="0" err="1"/>
              <a:t>kern</a:t>
            </a:r>
            <a:r>
              <a:rPr lang="it-IT" i="1" dirty="0"/>
              <a:t>/</a:t>
            </a:r>
            <a:r>
              <a:rPr lang="it-IT" i="1" dirty="0" err="1"/>
              <a:t>thread</a:t>
            </a:r>
            <a:r>
              <a:rPr lang="it-IT" i="1" dirty="0"/>
              <a:t>/</a:t>
            </a:r>
            <a:r>
              <a:rPr lang="it-IT" i="1" dirty="0" err="1"/>
              <a:t>clock.c</a:t>
            </a:r>
            <a:r>
              <a:rPr lang="it-IT" dirty="0"/>
              <a:t>.  L’algoritmo che si occuperà dell’ordinamento delle task è </a:t>
            </a:r>
            <a:r>
              <a:rPr lang="it-IT" b="1" dirty="0"/>
              <a:t>schedule</a:t>
            </a:r>
            <a:r>
              <a:rPr lang="it-IT" dirty="0"/>
              <a:t> il quale è definito all’interno di </a:t>
            </a:r>
            <a:r>
              <a:rPr lang="it-IT" i="1" dirty="0" err="1"/>
              <a:t>kern</a:t>
            </a:r>
            <a:r>
              <a:rPr lang="it-IT" i="1" dirty="0"/>
              <a:t>/</a:t>
            </a:r>
            <a:r>
              <a:rPr lang="it-IT" i="1" dirty="0" err="1"/>
              <a:t>thread</a:t>
            </a:r>
            <a:r>
              <a:rPr lang="it-IT" i="1" dirty="0"/>
              <a:t>/</a:t>
            </a:r>
            <a:r>
              <a:rPr lang="it-IT" i="1" dirty="0" err="1"/>
              <a:t>thread.c</a:t>
            </a:r>
            <a:r>
              <a:rPr lang="it-IT" i="1" dirty="0"/>
              <a:t> </a:t>
            </a:r>
            <a:r>
              <a:rPr lang="it-IT" dirty="0"/>
              <a:t>. La funzione </a:t>
            </a:r>
            <a:r>
              <a:rPr lang="it-IT" b="1" dirty="0"/>
              <a:t>schedule </a:t>
            </a:r>
            <a:r>
              <a:rPr lang="it-IT" dirty="0"/>
              <a:t>in questo caso non farà nulla, quindi la coda di esecuzione rimarrà invariata seguendo quindi un’esecuzione in ordine di ingresso, quindi funzionando come un Round Robin. </a:t>
            </a:r>
          </a:p>
          <a:p>
            <a:pPr marL="0" indent="0">
              <a:buNone/>
            </a:pPr>
            <a:r>
              <a:rPr lang="it-IT" dirty="0"/>
              <a:t>Notiamo quindi che l’implementazione seguente non permette di poter switchare tra vari possibili algoritmi ma ci permette solamente di poterne utilizzare uno solo.</a:t>
            </a:r>
          </a:p>
        </p:txBody>
      </p:sp>
    </p:spTree>
    <p:extLst>
      <p:ext uri="{BB962C8B-B14F-4D97-AF65-F5344CB8AC3E}">
        <p14:creationId xmlns:p14="http://schemas.microsoft.com/office/powerpoint/2010/main" val="4279029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B384A-F947-04BD-53E9-085767AB2F7B}"/>
              </a:ext>
            </a:extLst>
          </p:cNvPr>
          <p:cNvSpPr>
            <a:spLocks noGrp="1"/>
          </p:cNvSpPr>
          <p:nvPr>
            <p:ph type="title"/>
          </p:nvPr>
        </p:nvSpPr>
        <p:spPr/>
        <p:txBody>
          <a:bodyPr/>
          <a:lstStyle/>
          <a:p>
            <a:r>
              <a:rPr lang="it-IT" dirty="0"/>
              <a:t>Algoritmi di scheduling in os161</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10544408-EBBA-0B6D-4517-4263E37C0E7B}"/>
              </a:ext>
            </a:extLst>
          </p:cNvPr>
          <p:cNvPicPr>
            <a:picLocks noGrp="1" noChangeAspect="1"/>
          </p:cNvPicPr>
          <p:nvPr>
            <p:ph idx="1"/>
          </p:nvPr>
        </p:nvPicPr>
        <p:blipFill>
          <a:blip r:embed="rId2"/>
          <a:stretch>
            <a:fillRect/>
          </a:stretch>
        </p:blipFill>
        <p:spPr>
          <a:xfrm>
            <a:off x="2162567" y="2011119"/>
            <a:ext cx="7152883" cy="2835761"/>
          </a:xfrm>
        </p:spPr>
      </p:pic>
      <p:pic>
        <p:nvPicPr>
          <p:cNvPr id="7" name="Immagine 6" descr="Immagine che contiene schermata, testo, Software multimediale&#10;&#10;Descrizione generata automaticamente">
            <a:extLst>
              <a:ext uri="{FF2B5EF4-FFF2-40B4-BE49-F238E27FC236}">
                <a16:creationId xmlns:a16="http://schemas.microsoft.com/office/drawing/2014/main" id="{40A56DF6-F4AA-28E9-F871-B7C63CC8E702}"/>
              </a:ext>
            </a:extLst>
          </p:cNvPr>
          <p:cNvPicPr>
            <a:picLocks noChangeAspect="1"/>
          </p:cNvPicPr>
          <p:nvPr/>
        </p:nvPicPr>
        <p:blipFill>
          <a:blip r:embed="rId3"/>
          <a:stretch>
            <a:fillRect/>
          </a:stretch>
        </p:blipFill>
        <p:spPr>
          <a:xfrm>
            <a:off x="1762293" y="5022099"/>
            <a:ext cx="8410408" cy="1506896"/>
          </a:xfrm>
          <a:prstGeom prst="rect">
            <a:avLst/>
          </a:prstGeom>
        </p:spPr>
      </p:pic>
    </p:spTree>
    <p:extLst>
      <p:ext uri="{BB962C8B-B14F-4D97-AF65-F5344CB8AC3E}">
        <p14:creationId xmlns:p14="http://schemas.microsoft.com/office/powerpoint/2010/main" val="1322138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509872154"/>
              </p:ext>
            </p:extLst>
          </p:nvPr>
        </p:nvGraphicFramePr>
        <p:xfrm>
          <a:off x="581192" y="2180496"/>
          <a:ext cx="11029615" cy="3799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2" y="2018572"/>
            <a:ext cx="11029615" cy="391254"/>
          </a:xfrm>
        </p:spPr>
        <p:txBody>
          <a:bodyPr/>
          <a:lstStyle/>
          <a:p>
            <a:pPr marL="0" indent="0">
              <a:buNone/>
            </a:pPr>
            <a:r>
              <a:rPr lang="it-IT" dirty="0"/>
              <a:t>Questa immagine qua sotto serve a farci vedere come un processo viene rappresentato nella memoria in </a:t>
            </a:r>
            <a:r>
              <a:rPr lang="it-IT" dirty="0" err="1"/>
              <a:t>MentOS</a:t>
            </a:r>
            <a:r>
              <a:rPr lang="it-IT" dirty="0"/>
              <a:t>.</a:t>
            </a:r>
          </a:p>
        </p:txBody>
      </p:sp>
      <p:pic>
        <p:nvPicPr>
          <p:cNvPr id="6" name="Immagine 5" descr="Immagine che contiene testo, schermata, Carattere, numero&#10;&#10;Descrizione generata automaticamente">
            <a:extLst>
              <a:ext uri="{FF2B5EF4-FFF2-40B4-BE49-F238E27FC236}">
                <a16:creationId xmlns:a16="http://schemas.microsoft.com/office/drawing/2014/main" id="{21666216-356E-8C34-CAE1-24662A8710D1}"/>
              </a:ext>
            </a:extLst>
          </p:cNvPr>
          <p:cNvPicPr>
            <a:picLocks noChangeAspect="1"/>
          </p:cNvPicPr>
          <p:nvPr/>
        </p:nvPicPr>
        <p:blipFill>
          <a:blip r:embed="rId2"/>
          <a:stretch>
            <a:fillRect/>
          </a:stretch>
        </p:blipFill>
        <p:spPr>
          <a:xfrm>
            <a:off x="2575826" y="2409826"/>
            <a:ext cx="6253849" cy="4189413"/>
          </a:xfrm>
          <a:prstGeom prst="rect">
            <a:avLst/>
          </a:prstGeom>
        </p:spPr>
      </p:pic>
    </p:spTree>
    <p:extLst>
      <p:ext uri="{BB962C8B-B14F-4D97-AF65-F5344CB8AC3E}">
        <p14:creationId xmlns:p14="http://schemas.microsoft.com/office/powerpoint/2010/main" val="198310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7ADC7F-CDEC-3DF8-C48C-A699DA23F207}"/>
              </a:ext>
            </a:extLst>
          </p:cNvPr>
          <p:cNvSpPr>
            <a:spLocks noGrp="1"/>
          </p:cNvSpPr>
          <p:nvPr>
            <p:ph type="title"/>
          </p:nvPr>
        </p:nvSpPr>
        <p:spPr/>
        <p:txBody>
          <a:bodyPr/>
          <a:lstStyle/>
          <a:p>
            <a:r>
              <a:rPr lang="it-IT" dirty="0" err="1"/>
              <a:t>Process</a:t>
            </a:r>
            <a:r>
              <a:rPr lang="it-IT" dirty="0"/>
              <a:t> </a:t>
            </a:r>
            <a:r>
              <a:rPr lang="it-IT" dirty="0" err="1"/>
              <a:t>identifier</a:t>
            </a:r>
            <a:endParaRPr lang="it-IT" dirty="0"/>
          </a:p>
        </p:txBody>
      </p:sp>
      <p:sp>
        <p:nvSpPr>
          <p:cNvPr id="3" name="Segnaposto contenuto 2">
            <a:extLst>
              <a:ext uri="{FF2B5EF4-FFF2-40B4-BE49-F238E27FC236}">
                <a16:creationId xmlns:a16="http://schemas.microsoft.com/office/drawing/2014/main" id="{F0ADF158-671F-10C6-A15E-B3A0177E4E83}"/>
              </a:ext>
            </a:extLst>
          </p:cNvPr>
          <p:cNvSpPr>
            <a:spLocks noGrp="1"/>
          </p:cNvSpPr>
          <p:nvPr>
            <p:ph idx="1"/>
          </p:nvPr>
        </p:nvSpPr>
        <p:spPr/>
        <p:txBody>
          <a:bodyPr/>
          <a:lstStyle/>
          <a:p>
            <a:pPr marL="0" indent="0">
              <a:buNone/>
            </a:pPr>
            <a:r>
              <a:rPr lang="it-IT" dirty="0"/>
              <a:t>Ora andremo a descrivere cosa rappresentano i parametri più importanti che si trovano all’interno di </a:t>
            </a:r>
            <a:r>
              <a:rPr lang="it-IT" b="1" dirty="0" err="1"/>
              <a:t>task_struct</a:t>
            </a:r>
            <a:r>
              <a:rPr lang="it-IT" dirty="0"/>
              <a:t>.</a:t>
            </a:r>
          </a:p>
          <a:p>
            <a:pPr marL="0" indent="0">
              <a:buNone/>
            </a:pPr>
            <a:r>
              <a:rPr lang="it-IT" dirty="0"/>
              <a:t>Il </a:t>
            </a:r>
            <a:r>
              <a:rPr lang="it-IT" b="1" dirty="0" err="1"/>
              <a:t>Process</a:t>
            </a:r>
            <a:r>
              <a:rPr lang="it-IT" b="1" dirty="0"/>
              <a:t> </a:t>
            </a:r>
            <a:r>
              <a:rPr lang="it-IT" b="1" dirty="0" err="1"/>
              <a:t>identifier</a:t>
            </a:r>
            <a:r>
              <a:rPr lang="it-IT" b="1" dirty="0"/>
              <a:t> </a:t>
            </a:r>
            <a:r>
              <a:rPr lang="it-IT" dirty="0"/>
              <a:t>è un ID univoco che identifica un nuovo progetto.  All’atto della creazione viene sommato 1 all’ultimo PID assegnato.</a:t>
            </a:r>
          </a:p>
          <a:p>
            <a:pPr marL="0" indent="0">
              <a:buNone/>
            </a:pPr>
            <a:r>
              <a:rPr lang="it-IT" dirty="0"/>
              <a:t>In Linux il massimo valore per PID è 32768.</a:t>
            </a:r>
          </a:p>
          <a:p>
            <a:pPr marL="0" indent="0">
              <a:buNone/>
            </a:pPr>
            <a:r>
              <a:rPr lang="it-IT" dirty="0"/>
              <a:t>La macro </a:t>
            </a:r>
            <a:r>
              <a:rPr lang="it-IT" b="1" dirty="0"/>
              <a:t>RESERVED_PID </a:t>
            </a:r>
            <a:r>
              <a:rPr lang="it-IT" dirty="0"/>
              <a:t>è definita per riservare un numero di PID per i processi di sistema e </a:t>
            </a:r>
            <a:r>
              <a:rPr lang="it-IT" dirty="0" err="1"/>
              <a:t>daemons</a:t>
            </a:r>
            <a:r>
              <a:rPr lang="it-IT" dirty="0"/>
              <a:t>, quindi di conseguenza tutti i processi utente hanno un PID più grande del </a:t>
            </a:r>
            <a:r>
              <a:rPr lang="it-IT" b="1" dirty="0"/>
              <a:t>RESERVED_PID</a:t>
            </a:r>
            <a:r>
              <a:rPr lang="it-IT" dirty="0"/>
              <a:t>.</a:t>
            </a:r>
          </a:p>
        </p:txBody>
      </p:sp>
    </p:spTree>
    <p:extLst>
      <p:ext uri="{BB962C8B-B14F-4D97-AF65-F5344CB8AC3E}">
        <p14:creationId xmlns:p14="http://schemas.microsoft.com/office/powerpoint/2010/main" val="97282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D399F-802A-4768-C534-9E10229E6C04}"/>
              </a:ext>
            </a:extLst>
          </p:cNvPr>
          <p:cNvSpPr>
            <a:spLocks noGrp="1"/>
          </p:cNvSpPr>
          <p:nvPr>
            <p:ph type="title"/>
          </p:nvPr>
        </p:nvSpPr>
        <p:spPr/>
        <p:txBody>
          <a:bodyPr/>
          <a:lstStyle/>
          <a:p>
            <a:r>
              <a:rPr lang="it-IT" dirty="0" err="1"/>
              <a:t>Process</a:t>
            </a:r>
            <a:r>
              <a:rPr lang="it-IT" dirty="0"/>
              <a:t> State</a:t>
            </a:r>
          </a:p>
        </p:txBody>
      </p:sp>
      <p:sp>
        <p:nvSpPr>
          <p:cNvPr id="3" name="Segnaposto contenuto 2">
            <a:extLst>
              <a:ext uri="{FF2B5EF4-FFF2-40B4-BE49-F238E27FC236}">
                <a16:creationId xmlns:a16="http://schemas.microsoft.com/office/drawing/2014/main" id="{09F8A2A3-BB17-DEE7-EBBB-5EDAC1883BA1}"/>
              </a:ext>
            </a:extLst>
          </p:cNvPr>
          <p:cNvSpPr>
            <a:spLocks noGrp="1"/>
          </p:cNvSpPr>
          <p:nvPr>
            <p:ph idx="1"/>
          </p:nvPr>
        </p:nvSpPr>
        <p:spPr>
          <a:xfrm>
            <a:off x="581192" y="2186609"/>
            <a:ext cx="11029615" cy="4405022"/>
          </a:xfrm>
        </p:spPr>
        <p:txBody>
          <a:bodyPr>
            <a:normAutofit fontScale="92500" lnSpcReduction="10000"/>
          </a:bodyPr>
          <a:lstStyle/>
          <a:p>
            <a:pPr marL="0" indent="0">
              <a:buNone/>
            </a:pPr>
            <a:r>
              <a:rPr lang="it-IT" dirty="0"/>
              <a:t>Il </a:t>
            </a:r>
            <a:r>
              <a:rPr lang="it-IT" b="1" dirty="0" err="1"/>
              <a:t>Process</a:t>
            </a:r>
            <a:r>
              <a:rPr lang="it-IT" b="1" dirty="0"/>
              <a:t> State  </a:t>
            </a:r>
            <a:r>
              <a:rPr lang="it-IT" dirty="0"/>
              <a:t>descrive lo stato corrente di un processo attraverso un valore numerico. Uno stato può quindi trovarsi in uno di questi stati:</a:t>
            </a:r>
            <a:br>
              <a:rPr lang="it-IT" dirty="0"/>
            </a:br>
            <a:endParaRPr lang="it-IT" dirty="0"/>
          </a:p>
          <a:p>
            <a:r>
              <a:rPr lang="it-IT" b="1" dirty="0"/>
              <a:t>TASK_RUNNING</a:t>
            </a:r>
            <a:r>
              <a:rPr lang="it-IT" dirty="0"/>
              <a:t>: Il processo è attualmente in esecuzione o ha tutte le risorse pronte all’esecuzione a parte la CPU</a:t>
            </a:r>
          </a:p>
          <a:p>
            <a:r>
              <a:rPr lang="it-IT" b="1" dirty="0"/>
              <a:t>TASK_INTERRUPTIBLE</a:t>
            </a:r>
            <a:r>
              <a:rPr lang="it-IT" dirty="0"/>
              <a:t>: il processo è messo in </a:t>
            </a:r>
            <a:r>
              <a:rPr lang="it-IT" dirty="0" err="1"/>
              <a:t>sleep</a:t>
            </a:r>
            <a:r>
              <a:rPr lang="it-IT" dirty="0"/>
              <a:t> aspettando qualche condizione per essere eseguita. Quando questa condizione esiste, lo stato viene cambiato a TASK_RUNNABLE . Quando incontriamo poi la condizione lo stato si risveglia.</a:t>
            </a:r>
          </a:p>
          <a:p>
            <a:r>
              <a:rPr lang="it-IT" b="1" dirty="0"/>
              <a:t>TASK_UNINTERRUPTIBLE</a:t>
            </a:r>
            <a:r>
              <a:rPr lang="it-IT" dirty="0"/>
              <a:t>: è identica allo stato precedente, solo che in questo caso non dipende da un segnale, bensì il processo deve aspettare senza interruzioni per una specifica </a:t>
            </a:r>
            <a:r>
              <a:rPr lang="it-IT" dirty="0" err="1"/>
              <a:t>wake</a:t>
            </a:r>
            <a:r>
              <a:rPr lang="it-IT" dirty="0"/>
              <a:t>-up call.</a:t>
            </a:r>
          </a:p>
          <a:p>
            <a:r>
              <a:rPr lang="it-IT" b="1" dirty="0"/>
              <a:t>TASK_STOPPED</a:t>
            </a:r>
            <a:r>
              <a:rPr lang="it-IT" dirty="0"/>
              <a:t>: l’esecuzione del processo è fermata, quindi la task non è in esecuzione o non ha i requisiti per </a:t>
            </a:r>
            <a:r>
              <a:rPr lang="it-IT" dirty="0" err="1"/>
              <a:t>esserelo</a:t>
            </a:r>
            <a:r>
              <a:rPr lang="it-IT" dirty="0"/>
              <a:t>.</a:t>
            </a:r>
          </a:p>
          <a:p>
            <a:r>
              <a:rPr lang="it-IT" b="1" dirty="0"/>
              <a:t>EXIT_ZOMBIE</a:t>
            </a:r>
            <a:r>
              <a:rPr lang="it-IT" dirty="0"/>
              <a:t>: l’esecuzione è terminata,, ma il </a:t>
            </a:r>
            <a:r>
              <a:rPr lang="it-IT" dirty="0" err="1"/>
              <a:t>parent</a:t>
            </a:r>
            <a:r>
              <a:rPr lang="it-IT" dirty="0"/>
              <a:t> </a:t>
            </a:r>
            <a:r>
              <a:rPr lang="it-IT" dirty="0" err="1"/>
              <a:t>process</a:t>
            </a:r>
            <a:r>
              <a:rPr lang="it-IT" dirty="0"/>
              <a:t> non ha fornito una system call wait4(0) o </a:t>
            </a:r>
            <a:r>
              <a:rPr lang="it-IT" dirty="0" err="1"/>
              <a:t>waitpid</a:t>
            </a:r>
            <a:r>
              <a:rPr lang="it-IT" dirty="0"/>
              <a:t>() per fare la </a:t>
            </a:r>
            <a:r>
              <a:rPr lang="it-IT" dirty="0" err="1"/>
              <a:t>return</a:t>
            </a:r>
            <a:r>
              <a:rPr lang="it-IT" dirty="0"/>
              <a:t> delle informazioni riguardo al processo morto.</a:t>
            </a:r>
          </a:p>
          <a:p>
            <a:r>
              <a:rPr lang="it-IT" b="1" dirty="0"/>
              <a:t>EXIT_DIED</a:t>
            </a:r>
            <a:r>
              <a:rPr lang="it-IT" dirty="0"/>
              <a:t>: È lo stato finale.  Il </a:t>
            </a:r>
            <a:r>
              <a:rPr lang="it-IT" dirty="0" err="1"/>
              <a:t>parent</a:t>
            </a:r>
            <a:r>
              <a:rPr lang="it-IT" dirty="0"/>
              <a:t> </a:t>
            </a:r>
            <a:r>
              <a:rPr lang="it-IT" dirty="0" err="1"/>
              <a:t>process</a:t>
            </a:r>
            <a:r>
              <a:rPr lang="it-IT" dirty="0"/>
              <a:t> ha fatto fornito una system call tra wait4(0) o </a:t>
            </a:r>
            <a:r>
              <a:rPr lang="it-IT" dirty="0" err="1"/>
              <a:t>waitpid</a:t>
            </a:r>
            <a:r>
              <a:rPr lang="it-IT" dirty="0"/>
              <a:t>().</a:t>
            </a:r>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28571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5C1DD-13CF-475F-D13C-8FD4F6DD4122}"/>
              </a:ext>
            </a:extLst>
          </p:cNvPr>
          <p:cNvSpPr>
            <a:spLocks noGrp="1"/>
          </p:cNvSpPr>
          <p:nvPr>
            <p:ph type="title"/>
          </p:nvPr>
        </p:nvSpPr>
        <p:spPr/>
        <p:txBody>
          <a:bodyPr/>
          <a:lstStyle/>
          <a:p>
            <a:r>
              <a:rPr lang="it-IT" dirty="0"/>
              <a:t>PROCESS STATE</a:t>
            </a:r>
          </a:p>
        </p:txBody>
      </p:sp>
      <p:sp>
        <p:nvSpPr>
          <p:cNvPr id="3" name="Segnaposto contenuto 2">
            <a:extLst>
              <a:ext uri="{FF2B5EF4-FFF2-40B4-BE49-F238E27FC236}">
                <a16:creationId xmlns:a16="http://schemas.microsoft.com/office/drawing/2014/main" id="{5047EEAB-E681-2C3F-F8FE-10CB421B96F0}"/>
              </a:ext>
            </a:extLst>
          </p:cNvPr>
          <p:cNvSpPr>
            <a:spLocks noGrp="1"/>
          </p:cNvSpPr>
          <p:nvPr>
            <p:ph idx="1"/>
          </p:nvPr>
        </p:nvSpPr>
        <p:spPr>
          <a:xfrm>
            <a:off x="449850" y="1642532"/>
            <a:ext cx="11029615" cy="862543"/>
          </a:xfrm>
        </p:spPr>
        <p:txBody>
          <a:bodyPr/>
          <a:lstStyle/>
          <a:p>
            <a:pPr marL="0" indent="0">
              <a:buNone/>
            </a:pPr>
            <a:r>
              <a:rPr lang="it-IT" dirty="0"/>
              <a:t>Questo è un flow chart rappresentante tutti i vari </a:t>
            </a:r>
            <a:r>
              <a:rPr lang="it-IT" dirty="0" err="1"/>
              <a:t>process</a:t>
            </a:r>
            <a:r>
              <a:rPr lang="it-IT" dirty="0"/>
              <a:t> state e come si può passare da uno all’altro.</a:t>
            </a:r>
          </a:p>
        </p:txBody>
      </p:sp>
      <p:pic>
        <p:nvPicPr>
          <p:cNvPr id="5" name="Immagine 4" descr="Immagine che contiene testo, schermata, diagramma, linea&#10;&#10;Descrizione generata automaticamente">
            <a:extLst>
              <a:ext uri="{FF2B5EF4-FFF2-40B4-BE49-F238E27FC236}">
                <a16:creationId xmlns:a16="http://schemas.microsoft.com/office/drawing/2014/main" id="{06BC313E-ADCE-EB49-59E1-FE093D898607}"/>
              </a:ext>
            </a:extLst>
          </p:cNvPr>
          <p:cNvPicPr>
            <a:picLocks noChangeAspect="1"/>
          </p:cNvPicPr>
          <p:nvPr/>
        </p:nvPicPr>
        <p:blipFill>
          <a:blip r:embed="rId2"/>
          <a:stretch>
            <a:fillRect/>
          </a:stretch>
        </p:blipFill>
        <p:spPr>
          <a:xfrm>
            <a:off x="1813764" y="2530222"/>
            <a:ext cx="8301786" cy="3645407"/>
          </a:xfrm>
          <a:prstGeom prst="rect">
            <a:avLst/>
          </a:prstGeom>
        </p:spPr>
      </p:pic>
    </p:spTree>
    <p:extLst>
      <p:ext uri="{BB962C8B-B14F-4D97-AF65-F5344CB8AC3E}">
        <p14:creationId xmlns:p14="http://schemas.microsoft.com/office/powerpoint/2010/main" val="166538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FC824-7E9C-C4DA-2CA2-EC16F4AF19E8}"/>
              </a:ext>
            </a:extLst>
          </p:cNvPr>
          <p:cNvSpPr>
            <a:spLocks noGrp="1"/>
          </p:cNvSpPr>
          <p:nvPr>
            <p:ph type="title"/>
          </p:nvPr>
        </p:nvSpPr>
        <p:spPr/>
        <p:txBody>
          <a:bodyPr/>
          <a:lstStyle/>
          <a:p>
            <a:r>
              <a:rPr lang="it-IT" dirty="0"/>
              <a:t>Relazioni tra i processi</a:t>
            </a:r>
          </a:p>
        </p:txBody>
      </p:sp>
      <p:sp>
        <p:nvSpPr>
          <p:cNvPr id="3" name="Segnaposto contenuto 2">
            <a:extLst>
              <a:ext uri="{FF2B5EF4-FFF2-40B4-BE49-F238E27FC236}">
                <a16:creationId xmlns:a16="http://schemas.microsoft.com/office/drawing/2014/main" id="{CEDF643C-BA12-174E-5533-8342ED0EFBAB}"/>
              </a:ext>
            </a:extLst>
          </p:cNvPr>
          <p:cNvSpPr>
            <a:spLocks noGrp="1"/>
          </p:cNvSpPr>
          <p:nvPr>
            <p:ph idx="1"/>
          </p:nvPr>
        </p:nvSpPr>
        <p:spPr>
          <a:xfrm>
            <a:off x="581191" y="1913797"/>
            <a:ext cx="11029615" cy="2067654"/>
          </a:xfrm>
        </p:spPr>
        <p:txBody>
          <a:bodyPr/>
          <a:lstStyle/>
          <a:p>
            <a:pPr marL="0" indent="0">
              <a:buNone/>
            </a:pPr>
            <a:r>
              <a:rPr lang="it-IT" dirty="0"/>
              <a:t>I processi possono avere una </a:t>
            </a:r>
            <a:r>
              <a:rPr lang="it-IT" dirty="0" err="1"/>
              <a:t>relationship</a:t>
            </a:r>
            <a:r>
              <a:rPr lang="it-IT" dirty="0"/>
              <a:t> padre/figlio. Quando un processo genera molteplici figli questi hanno una </a:t>
            </a:r>
            <a:r>
              <a:rPr lang="it-IT" dirty="0" err="1"/>
              <a:t>relationship</a:t>
            </a:r>
            <a:r>
              <a:rPr lang="it-IT" dirty="0"/>
              <a:t> tra fratelli. I campi di </a:t>
            </a:r>
            <a:r>
              <a:rPr lang="it-IT" b="1" dirty="0" err="1"/>
              <a:t>task_struct</a:t>
            </a:r>
            <a:r>
              <a:rPr lang="it-IT" b="1" dirty="0"/>
              <a:t> </a:t>
            </a:r>
            <a:r>
              <a:rPr lang="it-IT" dirty="0"/>
              <a:t>qui di seguito servono per:</a:t>
            </a:r>
          </a:p>
          <a:p>
            <a:r>
              <a:rPr lang="it-IT" b="1" dirty="0" err="1"/>
              <a:t>struct</a:t>
            </a:r>
            <a:r>
              <a:rPr lang="it-IT" b="1" dirty="0"/>
              <a:t> </a:t>
            </a:r>
            <a:r>
              <a:rPr lang="it-IT" b="1" dirty="0" err="1"/>
              <a:t>task_struct</a:t>
            </a:r>
            <a:r>
              <a:rPr lang="it-IT" b="1" dirty="0"/>
              <a:t> *</a:t>
            </a:r>
            <a:r>
              <a:rPr lang="it-IT" b="1" dirty="0" err="1"/>
              <a:t>parent</a:t>
            </a:r>
            <a:r>
              <a:rPr lang="it-IT" dirty="0"/>
              <a:t>: puntatore al processo padre</a:t>
            </a:r>
          </a:p>
          <a:p>
            <a:r>
              <a:rPr lang="it-IT" b="1" dirty="0" err="1"/>
              <a:t>struct</a:t>
            </a:r>
            <a:r>
              <a:rPr lang="it-IT" b="1" dirty="0"/>
              <a:t> </a:t>
            </a:r>
            <a:r>
              <a:rPr lang="it-IT" b="1" dirty="0" err="1"/>
              <a:t>list_head</a:t>
            </a:r>
            <a:r>
              <a:rPr lang="it-IT" b="1" dirty="0"/>
              <a:t> </a:t>
            </a:r>
            <a:r>
              <a:rPr lang="it-IT" b="1" dirty="0" err="1"/>
              <a:t>children</a:t>
            </a:r>
            <a:r>
              <a:rPr lang="it-IT" dirty="0"/>
              <a:t>: l’head della lista contenente tutti i </a:t>
            </a:r>
            <a:r>
              <a:rPr lang="it-IT" dirty="0" err="1"/>
              <a:t>children</a:t>
            </a:r>
            <a:r>
              <a:rPr lang="it-IT" dirty="0"/>
              <a:t> creati dal processo</a:t>
            </a:r>
          </a:p>
          <a:p>
            <a:r>
              <a:rPr lang="it-IT" b="1" dirty="0" err="1"/>
              <a:t>struct</a:t>
            </a:r>
            <a:r>
              <a:rPr lang="it-IT" b="1" dirty="0"/>
              <a:t> </a:t>
            </a:r>
            <a:r>
              <a:rPr lang="it-IT" b="1" dirty="0" err="1"/>
              <a:t>list_head</a:t>
            </a:r>
            <a:r>
              <a:rPr lang="it-IT" b="1" dirty="0"/>
              <a:t> </a:t>
            </a:r>
            <a:r>
              <a:rPr lang="it-IT" b="1" dirty="0" err="1"/>
              <a:t>siblings</a:t>
            </a:r>
            <a:r>
              <a:rPr lang="it-IT" dirty="0"/>
              <a:t>: l’head della lista contenente tutti i </a:t>
            </a:r>
            <a:r>
              <a:rPr lang="it-IT" dirty="0" err="1"/>
              <a:t>children</a:t>
            </a:r>
            <a:r>
              <a:rPr lang="it-IT" dirty="0"/>
              <a:t> creati dal processo padre.</a:t>
            </a:r>
          </a:p>
          <a:p>
            <a:endParaRPr lang="it-IT" dirty="0"/>
          </a:p>
        </p:txBody>
      </p:sp>
      <p:pic>
        <p:nvPicPr>
          <p:cNvPr id="5" name="Immagine 4" descr="Immagine che contiene linea, cerchio, diagramma&#10;&#10;Descrizione generata automaticamente">
            <a:extLst>
              <a:ext uri="{FF2B5EF4-FFF2-40B4-BE49-F238E27FC236}">
                <a16:creationId xmlns:a16="http://schemas.microsoft.com/office/drawing/2014/main" id="{786ED44B-E3A0-EE4B-74F9-14FCBF7ACD1E}"/>
              </a:ext>
            </a:extLst>
          </p:cNvPr>
          <p:cNvPicPr>
            <a:picLocks noChangeAspect="1"/>
          </p:cNvPicPr>
          <p:nvPr/>
        </p:nvPicPr>
        <p:blipFill>
          <a:blip r:embed="rId2"/>
          <a:stretch>
            <a:fillRect/>
          </a:stretch>
        </p:blipFill>
        <p:spPr>
          <a:xfrm>
            <a:off x="581191" y="3869292"/>
            <a:ext cx="4517467" cy="2545505"/>
          </a:xfrm>
          <a:prstGeom prst="rect">
            <a:avLst/>
          </a:prstGeom>
        </p:spPr>
      </p:pic>
      <p:sp>
        <p:nvSpPr>
          <p:cNvPr id="6" name="CasellaDiTesto 5">
            <a:extLst>
              <a:ext uri="{FF2B5EF4-FFF2-40B4-BE49-F238E27FC236}">
                <a16:creationId xmlns:a16="http://schemas.microsoft.com/office/drawing/2014/main" id="{B60BF421-E356-7214-A6BA-1F110803C4C0}"/>
              </a:ext>
            </a:extLst>
          </p:cNvPr>
          <p:cNvSpPr txBox="1"/>
          <p:nvPr/>
        </p:nvSpPr>
        <p:spPr>
          <a:xfrm>
            <a:off x="6286500" y="4512713"/>
            <a:ext cx="5324306" cy="923330"/>
          </a:xfrm>
          <a:prstGeom prst="rect">
            <a:avLst/>
          </a:prstGeom>
          <a:noFill/>
        </p:spPr>
        <p:txBody>
          <a:bodyPr wrap="square" rtlCol="0">
            <a:spAutoFit/>
          </a:bodyPr>
          <a:lstStyle/>
          <a:p>
            <a:r>
              <a:rPr lang="it-IT" dirty="0"/>
              <a:t>In </a:t>
            </a:r>
            <a:r>
              <a:rPr lang="it-IT" b="1" dirty="0">
                <a:solidFill>
                  <a:srgbClr val="FF0000"/>
                </a:solidFill>
              </a:rPr>
              <a:t>Rosso</a:t>
            </a:r>
            <a:r>
              <a:rPr lang="it-IT" dirty="0"/>
              <a:t> abbiamo le </a:t>
            </a:r>
            <a:r>
              <a:rPr lang="it-IT" dirty="0" err="1"/>
              <a:t>relationship</a:t>
            </a:r>
            <a:r>
              <a:rPr lang="it-IT" dirty="0"/>
              <a:t> da padre a figlio.</a:t>
            </a:r>
          </a:p>
          <a:p>
            <a:r>
              <a:rPr lang="it-IT" dirty="0"/>
              <a:t>In </a:t>
            </a:r>
            <a:r>
              <a:rPr lang="it-IT" b="1" dirty="0">
                <a:solidFill>
                  <a:srgbClr val="0070C0"/>
                </a:solidFill>
              </a:rPr>
              <a:t>Blu</a:t>
            </a:r>
            <a:r>
              <a:rPr lang="it-IT" dirty="0"/>
              <a:t> abbiamo le </a:t>
            </a:r>
            <a:r>
              <a:rPr lang="it-IT" dirty="0" err="1"/>
              <a:t>relatioship</a:t>
            </a:r>
            <a:r>
              <a:rPr lang="it-IT" dirty="0"/>
              <a:t> da figlio a padre.</a:t>
            </a:r>
          </a:p>
          <a:p>
            <a:r>
              <a:rPr lang="it-IT" dirty="0"/>
              <a:t>In </a:t>
            </a:r>
            <a:r>
              <a:rPr lang="it-IT" b="1" dirty="0"/>
              <a:t>Nero</a:t>
            </a:r>
            <a:r>
              <a:rPr lang="it-IT" dirty="0"/>
              <a:t> abbiamo le </a:t>
            </a:r>
            <a:r>
              <a:rPr lang="it-IT" dirty="0" err="1"/>
              <a:t>relatioship</a:t>
            </a:r>
            <a:r>
              <a:rPr lang="it-IT" dirty="0"/>
              <a:t> tra figlio e figlio.</a:t>
            </a:r>
          </a:p>
        </p:txBody>
      </p:sp>
    </p:spTree>
    <p:extLst>
      <p:ext uri="{BB962C8B-B14F-4D97-AF65-F5344CB8AC3E}">
        <p14:creationId xmlns:p14="http://schemas.microsoft.com/office/powerpoint/2010/main" val="25520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02DF5-A290-5845-EC46-5FE7FB86D43F}"/>
              </a:ext>
            </a:extLst>
          </p:cNvPr>
          <p:cNvSpPr>
            <a:spLocks noGrp="1"/>
          </p:cNvSpPr>
          <p:nvPr>
            <p:ph type="title"/>
          </p:nvPr>
        </p:nvSpPr>
        <p:spPr/>
        <p:txBody>
          <a:bodyPr/>
          <a:lstStyle/>
          <a:p>
            <a:r>
              <a:rPr lang="it-IT" dirty="0"/>
              <a:t>TIME ACCOUNTING</a:t>
            </a:r>
          </a:p>
        </p:txBody>
      </p:sp>
      <p:sp>
        <p:nvSpPr>
          <p:cNvPr id="3" name="Segnaposto contenuto 2">
            <a:extLst>
              <a:ext uri="{FF2B5EF4-FFF2-40B4-BE49-F238E27FC236}">
                <a16:creationId xmlns:a16="http://schemas.microsoft.com/office/drawing/2014/main" id="{6C015F41-7719-A65F-FAB1-0B48A164BBBF}"/>
              </a:ext>
            </a:extLst>
          </p:cNvPr>
          <p:cNvSpPr>
            <a:spLocks noGrp="1"/>
          </p:cNvSpPr>
          <p:nvPr>
            <p:ph idx="1"/>
          </p:nvPr>
        </p:nvSpPr>
        <p:spPr>
          <a:xfrm>
            <a:off x="581192" y="1875453"/>
            <a:ext cx="11029615" cy="1234868"/>
          </a:xfrm>
        </p:spPr>
        <p:txBody>
          <a:bodyPr>
            <a:normAutofit/>
          </a:bodyPr>
          <a:lstStyle/>
          <a:p>
            <a:pPr marL="0" indent="0">
              <a:buNone/>
            </a:pPr>
            <a:r>
              <a:rPr lang="it-IT" dirty="0"/>
              <a:t>Il campo </a:t>
            </a:r>
            <a:r>
              <a:rPr lang="it-IT" b="1" dirty="0"/>
              <a:t>se</a:t>
            </a:r>
            <a:r>
              <a:rPr lang="it-IT" dirty="0"/>
              <a:t> di </a:t>
            </a:r>
            <a:r>
              <a:rPr lang="it-IT" dirty="0" err="1"/>
              <a:t>task_struct</a:t>
            </a:r>
            <a:r>
              <a:rPr lang="it-IT" dirty="0"/>
              <a:t> è una struttura </a:t>
            </a:r>
            <a:r>
              <a:rPr lang="it-IT" b="1" dirty="0" err="1"/>
              <a:t>sched_entity</a:t>
            </a:r>
            <a:r>
              <a:rPr lang="it-IT" b="1" dirty="0"/>
              <a:t> </a:t>
            </a:r>
            <a:r>
              <a:rPr lang="it-IT" dirty="0"/>
              <a:t>che tiene tutte le informazioni riguardo le attività di scheduling.</a:t>
            </a:r>
          </a:p>
          <a:p>
            <a:pPr marL="0" indent="0">
              <a:buNone/>
            </a:pPr>
            <a:r>
              <a:rPr lang="it-IT" dirty="0"/>
              <a:t>La definizione di questa </a:t>
            </a:r>
            <a:r>
              <a:rPr lang="it-IT" dirty="0" err="1"/>
              <a:t>struct</a:t>
            </a:r>
            <a:r>
              <a:rPr lang="it-IT" dirty="0"/>
              <a:t> si trova a sua volta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p:txBody>
      </p:sp>
      <p:pic>
        <p:nvPicPr>
          <p:cNvPr id="5" name="Immagine 4" descr="Immagine che contiene testo, schermata&#10;&#10;Descrizione generata automaticamente">
            <a:extLst>
              <a:ext uri="{FF2B5EF4-FFF2-40B4-BE49-F238E27FC236}">
                <a16:creationId xmlns:a16="http://schemas.microsoft.com/office/drawing/2014/main" id="{9DD37763-A91D-5F09-600C-362F763FE226}"/>
              </a:ext>
            </a:extLst>
          </p:cNvPr>
          <p:cNvPicPr>
            <a:picLocks noChangeAspect="1"/>
          </p:cNvPicPr>
          <p:nvPr/>
        </p:nvPicPr>
        <p:blipFill>
          <a:blip r:embed="rId2"/>
          <a:stretch>
            <a:fillRect/>
          </a:stretch>
        </p:blipFill>
        <p:spPr>
          <a:xfrm>
            <a:off x="1304503" y="2981030"/>
            <a:ext cx="9582992" cy="3360860"/>
          </a:xfrm>
          <a:prstGeom prst="rect">
            <a:avLst/>
          </a:prstGeom>
        </p:spPr>
      </p:pic>
    </p:spTree>
    <p:extLst>
      <p:ext uri="{BB962C8B-B14F-4D97-AF65-F5344CB8AC3E}">
        <p14:creationId xmlns:p14="http://schemas.microsoft.com/office/powerpoint/2010/main" val="11569403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1524</TotalTime>
  <Words>2507</Words>
  <Application>Microsoft Office PowerPoint</Application>
  <PresentationFormat>Widescreen</PresentationFormat>
  <Paragraphs>139</Paragraphs>
  <Slides>36</Slides>
  <Notes>2</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Dividend</vt:lpstr>
      <vt:lpstr> PROCESS MANAGEMENT E  ANALISI DEGLI ALGORITMI DI SCHEDULING  </vt:lpstr>
      <vt:lpstr>indice</vt:lpstr>
      <vt:lpstr>Process Descriptor</vt:lpstr>
      <vt:lpstr>Process Descriptor</vt:lpstr>
      <vt:lpstr>Process identifier</vt:lpstr>
      <vt:lpstr>Process State</vt:lpstr>
      <vt:lpstr>PROCESS STATE</vt:lpstr>
      <vt:lpstr>Relazioni tra i processi</vt:lpstr>
      <vt:lpstr>TIME ACCOUNTING</vt:lpstr>
      <vt:lpstr>TIME ACCOUNTING PARAMETERS</vt:lpstr>
      <vt:lpstr>CONTEsto di un processo</vt:lpstr>
      <vt:lpstr>Scheduler DATA structures</vt:lpstr>
      <vt:lpstr>Scheduler DATA structures</vt:lpstr>
      <vt:lpstr>EXEcution flow </vt:lpstr>
      <vt:lpstr>Algoritmi di scheduling</vt:lpstr>
      <vt:lpstr>Algoritmi di Scheduling</vt:lpstr>
      <vt:lpstr>Algoritmi di Scheduling</vt:lpstr>
      <vt:lpstr>Round Robin</vt:lpstr>
      <vt:lpstr>Round robin</vt:lpstr>
      <vt:lpstr>Round robin</vt:lpstr>
      <vt:lpstr>HIGH PRIORITY FIRST</vt:lpstr>
      <vt:lpstr>HIGH PRIORITY FIRST</vt:lpstr>
      <vt:lpstr>High priority first</vt:lpstr>
      <vt:lpstr>High priority first</vt:lpstr>
      <vt:lpstr>High priority first</vt:lpstr>
      <vt:lpstr>Completely Fair Scheduler</vt:lpstr>
      <vt:lpstr>Completely Fair Scheduler</vt:lpstr>
      <vt:lpstr>Completely Fair Scheduler</vt:lpstr>
      <vt:lpstr>Completely Fair Scheduler</vt:lpstr>
      <vt:lpstr>Completely Fair Scheduler</vt:lpstr>
      <vt:lpstr>Gestione dei processi in os161</vt:lpstr>
      <vt:lpstr>Gestione dei processi in os161</vt:lpstr>
      <vt:lpstr>Algoritmi di scheduling in os161</vt:lpstr>
      <vt:lpstr>Algoritmi di scheduling in os161</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SEFA ENDRI</dc:creator>
  <cp:lastModifiedBy>SEFA ENDRI</cp:lastModifiedBy>
  <cp:revision>179</cp:revision>
  <dcterms:created xsi:type="dcterms:W3CDTF">2023-08-13T14:50:57Z</dcterms:created>
  <dcterms:modified xsi:type="dcterms:W3CDTF">2023-08-27T19:15:21Z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