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2" r:id="rId2"/>
  </p:sldMasterIdLst>
  <p:notesMasterIdLst>
    <p:notesMasterId r:id="rId24"/>
  </p:notesMasterIdLst>
  <p:handoutMasterIdLst>
    <p:handoutMasterId r:id="rId25"/>
  </p:handoutMasterIdLst>
  <p:sldIdLst>
    <p:sldId id="257" r:id="rId3"/>
    <p:sldId id="260" r:id="rId4"/>
    <p:sldId id="261" r:id="rId5"/>
    <p:sldId id="262" r:id="rId6"/>
    <p:sldId id="263" r:id="rId7"/>
    <p:sldId id="264" r:id="rId8"/>
    <p:sldId id="265"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59" r:id="rId22"/>
    <p:sldId id="258" r:id="rId23"/>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9B5AF3-36B8-40E9-845C-328FD76F345B}" v="15" dt="2023-08-21T18:14:59.687"/>
    <p1510:client id="{4695EA6F-4094-4219-ADC5-3AA12FA4C804}" v="1421" dt="2023-08-20T18:42:41.955"/>
    <p1510:client id="{78E688B9-F0F5-41D6-A1C4-65FE35993A7B}" v="1921" dt="2023-08-20T17:25:00.832"/>
    <p1510:client id="{A13A2E85-D644-41F7-A212-2CD31A227435}" v="257" dt="2023-08-21T14:51:58.708"/>
    <p1510:client id="{C1E1BF92-53ED-42A8-831E-6F94FFF33997}" v="2882" dt="2023-08-21T13:50:19.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93" d="100"/>
          <a:sy n="93" d="100"/>
        </p:scale>
        <p:origin x="1104"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2362-3D01-45E9-8FCD-91AF06AC06C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95B74B8E-BF46-45F0-AA3B-9B8C7AADD9FC}">
      <dgm:prSet/>
      <dgm:spPr/>
      <dgm:t>
        <a:bodyPr/>
        <a:lstStyle/>
        <a:p>
          <a:pPr>
            <a:lnSpc>
              <a:spcPct val="100000"/>
            </a:lnSpc>
            <a:defRPr b="1"/>
          </a:pPr>
          <a:r>
            <a:rPr lang="it-IT" dirty="0"/>
            <a:t>Sources:</a:t>
          </a:r>
          <a:endParaRPr lang="en-US" dirty="0"/>
        </a:p>
      </dgm:t>
    </dgm:pt>
    <dgm:pt modelId="{3E9CDF75-3AB8-4574-BACE-ED72C5E53600}" type="parTrans" cxnId="{53BCA0E3-BBF6-49E7-93C6-A284EB7D4BFF}">
      <dgm:prSet/>
      <dgm:spPr/>
      <dgm:t>
        <a:bodyPr/>
        <a:lstStyle/>
        <a:p>
          <a:endParaRPr lang="en-US"/>
        </a:p>
      </dgm:t>
    </dgm:pt>
    <dgm:pt modelId="{CEABFF2F-9FE8-4AC1-84E2-F6B170E22884}" type="sibTrans" cxnId="{53BCA0E3-BBF6-49E7-93C6-A284EB7D4BFF}">
      <dgm:prSet/>
      <dgm:spPr/>
      <dgm:t>
        <a:bodyPr/>
        <a:lstStyle/>
        <a:p>
          <a:endParaRPr lang="en-US"/>
        </a:p>
      </dgm:t>
    </dgm:pt>
    <dgm:pt modelId="{A02FBFA1-55E3-4427-B85E-2B2F75E64DBB}">
      <dgm:prSet/>
      <dgm:spPr/>
      <dgm:t>
        <a:bodyPr/>
        <a:lstStyle/>
        <a:p>
          <a:pPr>
            <a:lnSpc>
              <a:spcPct val="100000"/>
            </a:lnSpc>
          </a:pPr>
          <a:r>
            <a:rPr lang="it-IT" dirty="0"/>
            <a:t>MentOS: </a:t>
          </a:r>
          <a:r>
            <a:rPr lang="it-IT" u="sng" dirty="0">
              <a:latin typeface="Calibri"/>
              <a:cs typeface="Calibri"/>
              <a:hlinkClick xmlns:r="http://schemas.openxmlformats.org/officeDocument/2006/relationships" r:id=""/>
            </a:rPr>
            <a:t>https://mentos-team.github.io/doc/doxygen/index.html</a:t>
          </a:r>
          <a:endParaRPr lang="it-IT" dirty="0">
            <a:solidFill>
              <a:srgbClr val="000000"/>
            </a:solidFill>
            <a:latin typeface="Calibri"/>
            <a:cs typeface="Calibri"/>
          </a:endParaRPr>
        </a:p>
      </dgm:t>
    </dgm:pt>
    <dgm:pt modelId="{28031501-72A1-43B1-84B9-44E65E8E79D9}" type="parTrans" cxnId="{6EF86B2F-23DA-47BD-8F11-D380C05CD9E3}">
      <dgm:prSet/>
      <dgm:spPr/>
      <dgm:t>
        <a:bodyPr/>
        <a:lstStyle/>
        <a:p>
          <a:endParaRPr lang="en-US"/>
        </a:p>
      </dgm:t>
    </dgm:pt>
    <dgm:pt modelId="{6D3E68DF-5005-4D84-BA29-4164ED5E0AEE}" type="sibTrans" cxnId="{6EF86B2F-23DA-47BD-8F11-D380C05CD9E3}">
      <dgm:prSet/>
      <dgm:spPr/>
      <dgm:t>
        <a:bodyPr/>
        <a:lstStyle/>
        <a:p>
          <a:endParaRPr lang="en-US"/>
        </a:p>
      </dgm:t>
    </dgm:pt>
    <dgm:pt modelId="{CD0C2B99-AD72-484B-B771-69921F3C0E41}">
      <dgm:prSet/>
      <dgm:spPr/>
      <dgm:t>
        <a:bodyPr/>
        <a:lstStyle/>
        <a:p>
          <a:pPr>
            <a:lnSpc>
              <a:spcPct val="100000"/>
            </a:lnSpc>
          </a:pPr>
          <a:r>
            <a:rPr lang="it-IT" dirty="0"/>
            <a:t>Linux Kernel: “</a:t>
          </a:r>
          <a:r>
            <a:rPr lang="it-IT" dirty="0" err="1"/>
            <a:t>Understanding</a:t>
          </a:r>
          <a:r>
            <a:rPr lang="it-IT" dirty="0"/>
            <a:t> the Linux Kernel, Third Edition 3rd Edition”, M. Cesati, D. P. Bovet</a:t>
          </a:r>
          <a:endParaRPr lang="en-US" dirty="0"/>
        </a:p>
      </dgm:t>
    </dgm:pt>
    <dgm:pt modelId="{155E0981-2C9E-4AA7-931C-ED74F7E1346D}" type="parTrans" cxnId="{1F14AF1B-E209-436C-9362-DCF4AE65A04C}">
      <dgm:prSet/>
      <dgm:spPr/>
      <dgm:t>
        <a:bodyPr/>
        <a:lstStyle/>
        <a:p>
          <a:endParaRPr lang="en-US"/>
        </a:p>
      </dgm:t>
    </dgm:pt>
    <dgm:pt modelId="{A3F54CF2-7820-4BA9-A656-85F2005DB8FB}" type="sibTrans" cxnId="{1F14AF1B-E209-436C-9362-DCF4AE65A04C}">
      <dgm:prSet/>
      <dgm:spPr/>
      <dgm:t>
        <a:bodyPr/>
        <a:lstStyle/>
        <a:p>
          <a:endParaRPr lang="en-US"/>
        </a:p>
      </dgm:t>
    </dgm:pt>
    <dgm:pt modelId="{130B7427-C1A4-45B7-8912-D7A7B73722BD}">
      <dgm:prSet/>
      <dgm:spPr/>
      <dgm:t>
        <a:bodyPr/>
        <a:lstStyle/>
        <a:p>
          <a:pPr>
            <a:lnSpc>
              <a:spcPct val="100000"/>
            </a:lnSpc>
            <a:defRPr b="1"/>
          </a:pPr>
          <a:r>
            <a:rPr lang="it-IT" dirty="0"/>
            <a:t>Credits and Thanks:</a:t>
          </a:r>
          <a:r>
            <a:rPr lang="it-IT" dirty="0">
              <a:latin typeface="Gill Sans MT" panose="020B0502020104020203"/>
            </a:rPr>
            <a:t> </a:t>
          </a:r>
          <a:endParaRPr lang="en-US" dirty="0"/>
        </a:p>
      </dgm:t>
    </dgm:pt>
    <dgm:pt modelId="{8740D98B-6865-4452-92EB-0D014A3BFE5B}" type="parTrans" cxnId="{934D39DF-4D3B-4AC2-8B4E-4B093B81D8B7}">
      <dgm:prSet/>
      <dgm:spPr/>
      <dgm:t>
        <a:bodyPr/>
        <a:lstStyle/>
        <a:p>
          <a:endParaRPr lang="en-US"/>
        </a:p>
      </dgm:t>
    </dgm:pt>
    <dgm:pt modelId="{6DC4EF41-0FE5-4875-9FC3-E4C137B69871}" type="sibTrans" cxnId="{934D39DF-4D3B-4AC2-8B4E-4B093B81D8B7}">
      <dgm:prSet/>
      <dgm:spPr/>
      <dgm:t>
        <a:bodyPr/>
        <a:lstStyle/>
        <a:p>
          <a:endParaRPr lang="en-US"/>
        </a:p>
      </dgm:t>
    </dgm:pt>
    <dgm:pt modelId="{6BE5200B-71AE-4D2A-963B-06BAA8E50666}">
      <dgm:prSet/>
      <dgm:spPr/>
      <dgm:t>
        <a:bodyPr/>
        <a:lstStyle/>
        <a:p>
          <a:pPr>
            <a:lnSpc>
              <a:spcPct val="100000"/>
            </a:lnSpc>
          </a:pPr>
          <a:r>
            <a:rPr lang="it-IT" dirty="0" err="1"/>
            <a:t>All</a:t>
          </a:r>
          <a:r>
            <a:rPr lang="it-IT" dirty="0"/>
            <a:t> of the </a:t>
          </a:r>
          <a:r>
            <a:rPr lang="it-IT" dirty="0">
              <a:latin typeface="Gill Sans MT" panose="020B0502020104020203"/>
            </a:rPr>
            <a:t>previous</a:t>
          </a:r>
          <a:endParaRPr lang="en-US" dirty="0" err="1"/>
        </a:p>
      </dgm:t>
    </dgm:pt>
    <dgm:pt modelId="{371B3EDB-E72F-48F0-8D5C-8AA3477B073A}" type="parTrans" cxnId="{56481BC8-EDC1-4281-AE0D-DC9EF93EB24F}">
      <dgm:prSet/>
      <dgm:spPr/>
      <dgm:t>
        <a:bodyPr/>
        <a:lstStyle/>
        <a:p>
          <a:endParaRPr lang="en-US"/>
        </a:p>
      </dgm:t>
    </dgm:pt>
    <dgm:pt modelId="{7EA2334F-C227-46C9-BF30-57320895FF24}" type="sibTrans" cxnId="{56481BC8-EDC1-4281-AE0D-DC9EF93EB24F}">
      <dgm:prSet/>
      <dgm:spPr/>
      <dgm:t>
        <a:bodyPr/>
        <a:lstStyle/>
        <a:p>
          <a:endParaRPr lang="en-US"/>
        </a:p>
      </dgm:t>
    </dgm:pt>
    <dgm:pt modelId="{92571C8D-64DD-4E80-AC21-5D63DE3A4DC5}">
      <dgm:prSet/>
      <dgm:spPr/>
      <dgm:t>
        <a:bodyPr/>
        <a:lstStyle/>
        <a:p>
          <a:pPr>
            <a:lnSpc>
              <a:spcPct val="100000"/>
            </a:lnSpc>
            <a:defRPr b="1"/>
          </a:pPr>
          <a:r>
            <a:rPr lang="it-IT" dirty="0"/>
            <a:t>Copyright </a:t>
          </a:r>
          <a:r>
            <a:rPr lang="it-IT" dirty="0" err="1"/>
            <a:t>Licence</a:t>
          </a:r>
          <a:r>
            <a:rPr lang="it-IT" dirty="0"/>
            <a:t>:</a:t>
          </a:r>
          <a:r>
            <a:rPr lang="it-IT" dirty="0">
              <a:latin typeface="Gill Sans MT" panose="020B0502020104020203"/>
            </a:rPr>
            <a:t> </a:t>
          </a:r>
          <a:endParaRPr lang="en-US" dirty="0">
            <a:latin typeface="Gill Sans MT" panose="020B0502020104020203"/>
          </a:endParaRPr>
        </a:p>
      </dgm:t>
    </dgm:pt>
    <dgm:pt modelId="{ABCCAA1B-FCCE-455B-A276-7B856A861EDB}" type="parTrans" cxnId="{C7762CF1-F41A-493A-A80C-E29D8F1701E3}">
      <dgm:prSet/>
      <dgm:spPr/>
      <dgm:t>
        <a:bodyPr/>
        <a:lstStyle/>
        <a:p>
          <a:endParaRPr lang="en-US"/>
        </a:p>
      </dgm:t>
    </dgm:pt>
    <dgm:pt modelId="{1854FF51-4B82-436E-AC45-8EDADCB9CAC4}" type="sibTrans" cxnId="{C7762CF1-F41A-493A-A80C-E29D8F1701E3}">
      <dgm:prSet/>
      <dgm:spPr/>
      <dgm:t>
        <a:bodyPr/>
        <a:lstStyle/>
        <a:p>
          <a:endParaRPr lang="en-US"/>
        </a:p>
      </dgm:t>
    </dgm:pt>
    <dgm:pt modelId="{60138E9A-DF95-419E-9451-A9A42E0D79B4}">
      <dgm:prSet phldr="0"/>
      <dgm:spPr/>
      <dgm:t>
        <a:bodyPr/>
        <a:lstStyle/>
        <a:p>
          <a:pPr>
            <a:lnSpc>
              <a:spcPct val="100000"/>
            </a:lnSpc>
          </a:pPr>
          <a:r>
            <a:rPr lang="it-IT" dirty="0"/>
            <a:t>Creative Commons CC2023</a:t>
          </a:r>
          <a:endParaRPr lang="en-US" dirty="0"/>
        </a:p>
      </dgm:t>
    </dgm:pt>
    <dgm:pt modelId="{6827D8B6-8C7D-47A7-B2C7-B7297F3A1F9F}" type="parTrans" cxnId="{F484269C-45AB-429E-8DB9-1F2A249EF38B}">
      <dgm:prSet/>
      <dgm:spPr/>
    </dgm:pt>
    <dgm:pt modelId="{6A4F8AA3-F477-48A6-97CE-D5CFDBFF5A2D}" type="sibTrans" cxnId="{F484269C-45AB-429E-8DB9-1F2A249EF38B}">
      <dgm:prSet/>
      <dgm:spPr/>
      <dgm:t>
        <a:bodyPr/>
        <a:lstStyle/>
        <a:p>
          <a:endParaRPr lang="en-US"/>
        </a:p>
      </dgm:t>
    </dgm:pt>
    <dgm:pt modelId="{9B1339B0-6FBF-4CAC-B8C1-2D1F819B7EE0}" type="pres">
      <dgm:prSet presAssocID="{73D02362-3D01-45E9-8FCD-91AF06AC06CA}" presName="root" presStyleCnt="0">
        <dgm:presLayoutVars>
          <dgm:dir/>
          <dgm:resizeHandles val="exact"/>
        </dgm:presLayoutVars>
      </dgm:prSet>
      <dgm:spPr/>
    </dgm:pt>
    <dgm:pt modelId="{7F15EA1D-9F93-4846-9733-A640DE2410C9}" type="pres">
      <dgm:prSet presAssocID="{95B74B8E-BF46-45F0-AA3B-9B8C7AADD9FC}" presName="compNode" presStyleCnt="0"/>
      <dgm:spPr/>
    </dgm:pt>
    <dgm:pt modelId="{B195A37D-6F68-4BB5-9A52-C325D8F9AB41}" type="pres">
      <dgm:prSet presAssocID="{95B74B8E-BF46-45F0-AA3B-9B8C7AADD9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e"/>
        </a:ext>
      </dgm:extLst>
    </dgm:pt>
    <dgm:pt modelId="{9F2B8B30-3009-4EF4-9980-CCA4392DB54F}" type="pres">
      <dgm:prSet presAssocID="{95B74B8E-BF46-45F0-AA3B-9B8C7AADD9FC}" presName="iconSpace" presStyleCnt="0"/>
      <dgm:spPr/>
    </dgm:pt>
    <dgm:pt modelId="{38D61B99-C922-44AE-B054-45726B824B12}" type="pres">
      <dgm:prSet presAssocID="{95B74B8E-BF46-45F0-AA3B-9B8C7AADD9FC}" presName="parTx" presStyleLbl="revTx" presStyleIdx="0" presStyleCnt="6">
        <dgm:presLayoutVars>
          <dgm:chMax val="0"/>
          <dgm:chPref val="0"/>
        </dgm:presLayoutVars>
      </dgm:prSet>
      <dgm:spPr/>
    </dgm:pt>
    <dgm:pt modelId="{B97BA402-A986-4FFD-8DC5-3DD3B3318A87}" type="pres">
      <dgm:prSet presAssocID="{95B74B8E-BF46-45F0-AA3B-9B8C7AADD9FC}" presName="txSpace" presStyleCnt="0"/>
      <dgm:spPr/>
    </dgm:pt>
    <dgm:pt modelId="{5FFBE124-ABE7-4DE1-984E-C9A839FD4089}" type="pres">
      <dgm:prSet presAssocID="{95B74B8E-BF46-45F0-AA3B-9B8C7AADD9FC}" presName="desTx" presStyleLbl="revTx" presStyleIdx="1" presStyleCnt="6">
        <dgm:presLayoutVars/>
      </dgm:prSet>
      <dgm:spPr/>
    </dgm:pt>
    <dgm:pt modelId="{D00451B2-376A-4AAB-B66B-22CF3C1B30C9}" type="pres">
      <dgm:prSet presAssocID="{CEABFF2F-9FE8-4AC1-84E2-F6B170E22884}" presName="sibTrans" presStyleCnt="0"/>
      <dgm:spPr/>
    </dgm:pt>
    <dgm:pt modelId="{3180FDE2-7329-4CB1-91B7-669D2AC3EDB9}" type="pres">
      <dgm:prSet presAssocID="{130B7427-C1A4-45B7-8912-D7A7B73722BD}" presName="compNode" presStyleCnt="0"/>
      <dgm:spPr/>
    </dgm:pt>
    <dgm:pt modelId="{D056E12C-C0C6-43A5-B70D-6F013F07B5A2}" type="pres">
      <dgm:prSet presAssocID="{130B7427-C1A4-45B7-8912-D7A7B73722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670C6FEB-2F63-4861-AAC2-97966ABD18B9}" type="pres">
      <dgm:prSet presAssocID="{130B7427-C1A4-45B7-8912-D7A7B73722BD}" presName="iconSpace" presStyleCnt="0"/>
      <dgm:spPr/>
    </dgm:pt>
    <dgm:pt modelId="{A03846A4-9C94-4128-82C8-C2146248D8FE}" type="pres">
      <dgm:prSet presAssocID="{130B7427-C1A4-45B7-8912-D7A7B73722BD}" presName="parTx" presStyleLbl="revTx" presStyleIdx="2" presStyleCnt="6">
        <dgm:presLayoutVars>
          <dgm:chMax val="0"/>
          <dgm:chPref val="0"/>
        </dgm:presLayoutVars>
      </dgm:prSet>
      <dgm:spPr/>
    </dgm:pt>
    <dgm:pt modelId="{0151948B-47EE-470B-86DF-B3D918A8BAD5}" type="pres">
      <dgm:prSet presAssocID="{130B7427-C1A4-45B7-8912-D7A7B73722BD}" presName="txSpace" presStyleCnt="0"/>
      <dgm:spPr/>
    </dgm:pt>
    <dgm:pt modelId="{420765C4-FDE2-4FC0-84F0-F871DDBF974B}" type="pres">
      <dgm:prSet presAssocID="{130B7427-C1A4-45B7-8912-D7A7B73722BD}" presName="desTx" presStyleLbl="revTx" presStyleIdx="3" presStyleCnt="6">
        <dgm:presLayoutVars/>
      </dgm:prSet>
      <dgm:spPr/>
    </dgm:pt>
    <dgm:pt modelId="{7CECFA15-1C7A-4095-9747-BE7279297D33}" type="pres">
      <dgm:prSet presAssocID="{6DC4EF41-0FE5-4875-9FC3-E4C137B69871}" presName="sibTrans" presStyleCnt="0"/>
      <dgm:spPr/>
    </dgm:pt>
    <dgm:pt modelId="{AF1FD9D5-AAC3-46C1-ADE0-AEC3D6334CD2}" type="pres">
      <dgm:prSet presAssocID="{92571C8D-64DD-4E80-AC21-5D63DE3A4DC5}" presName="compNode" presStyleCnt="0"/>
      <dgm:spPr/>
    </dgm:pt>
    <dgm:pt modelId="{5CD93740-B453-4613-BA78-AAA1E9F828BE}" type="pres">
      <dgm:prSet presAssocID="{92571C8D-64DD-4E80-AC21-5D63DE3A4D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telletto"/>
        </a:ext>
      </dgm:extLst>
    </dgm:pt>
    <dgm:pt modelId="{7D195786-549D-4ACA-8B47-F4F2B1E96058}" type="pres">
      <dgm:prSet presAssocID="{92571C8D-64DD-4E80-AC21-5D63DE3A4DC5}" presName="iconSpace" presStyleCnt="0"/>
      <dgm:spPr/>
    </dgm:pt>
    <dgm:pt modelId="{264FA485-238E-4BFD-AB3E-607B9B2E4CF7}" type="pres">
      <dgm:prSet presAssocID="{92571C8D-64DD-4E80-AC21-5D63DE3A4DC5}" presName="parTx" presStyleLbl="revTx" presStyleIdx="4" presStyleCnt="6">
        <dgm:presLayoutVars>
          <dgm:chMax val="0"/>
          <dgm:chPref val="0"/>
        </dgm:presLayoutVars>
      </dgm:prSet>
      <dgm:spPr/>
    </dgm:pt>
    <dgm:pt modelId="{3EC53C7F-7F3B-41A2-8529-F55D1BF53499}" type="pres">
      <dgm:prSet presAssocID="{92571C8D-64DD-4E80-AC21-5D63DE3A4DC5}" presName="txSpace" presStyleCnt="0"/>
      <dgm:spPr/>
    </dgm:pt>
    <dgm:pt modelId="{32AAB3A6-98AD-4721-8B76-ED058B92CA3F}" type="pres">
      <dgm:prSet presAssocID="{92571C8D-64DD-4E80-AC21-5D63DE3A4DC5}" presName="desTx" presStyleLbl="revTx" presStyleIdx="5" presStyleCnt="6">
        <dgm:presLayoutVars/>
      </dgm:prSet>
      <dgm:spPr/>
    </dgm:pt>
  </dgm:ptLst>
  <dgm:cxnLst>
    <dgm:cxn modelId="{98684B18-B24C-47C2-A705-62EDFB17B9BF}" type="presOf" srcId="{6BE5200B-71AE-4D2A-963B-06BAA8E50666}" destId="{420765C4-FDE2-4FC0-84F0-F871DDBF974B}" srcOrd="0" destOrd="0" presId="urn:microsoft.com/office/officeart/2018/5/layout/CenteredIconLabelDescriptionList"/>
    <dgm:cxn modelId="{1F14AF1B-E209-436C-9362-DCF4AE65A04C}" srcId="{95B74B8E-BF46-45F0-AA3B-9B8C7AADD9FC}" destId="{CD0C2B99-AD72-484B-B771-69921F3C0E41}" srcOrd="1" destOrd="0" parTransId="{155E0981-2C9E-4AA7-931C-ED74F7E1346D}" sibTransId="{A3F54CF2-7820-4BA9-A656-85F2005DB8FB}"/>
    <dgm:cxn modelId="{C09C9822-E2EE-41AD-A440-C46B2FFDC534}" type="presOf" srcId="{CD0C2B99-AD72-484B-B771-69921F3C0E41}" destId="{5FFBE124-ABE7-4DE1-984E-C9A839FD4089}" srcOrd="0" destOrd="1" presId="urn:microsoft.com/office/officeart/2018/5/layout/CenteredIconLabelDescriptionList"/>
    <dgm:cxn modelId="{6EF86B2F-23DA-47BD-8F11-D380C05CD9E3}" srcId="{95B74B8E-BF46-45F0-AA3B-9B8C7AADD9FC}" destId="{A02FBFA1-55E3-4427-B85E-2B2F75E64DBB}" srcOrd="0" destOrd="0" parTransId="{28031501-72A1-43B1-84B9-44E65E8E79D9}" sibTransId="{6D3E68DF-5005-4D84-BA29-4164ED5E0AEE}"/>
    <dgm:cxn modelId="{0280A539-006E-488D-886D-8ED58404086E}" type="presOf" srcId="{73D02362-3D01-45E9-8FCD-91AF06AC06CA}" destId="{9B1339B0-6FBF-4CAC-B8C1-2D1F819B7EE0}" srcOrd="0" destOrd="0" presId="urn:microsoft.com/office/officeart/2018/5/layout/CenteredIconLabelDescriptionList"/>
    <dgm:cxn modelId="{02A50F6C-28CD-4800-AC64-E537E29BA748}" type="presOf" srcId="{60138E9A-DF95-419E-9451-A9A42E0D79B4}" destId="{32AAB3A6-98AD-4721-8B76-ED058B92CA3F}" srcOrd="0" destOrd="0" presId="urn:microsoft.com/office/officeart/2018/5/layout/CenteredIconLabelDescriptionList"/>
    <dgm:cxn modelId="{D222519B-5583-4D20-B432-6B11AEA3D868}" type="presOf" srcId="{95B74B8E-BF46-45F0-AA3B-9B8C7AADD9FC}" destId="{38D61B99-C922-44AE-B054-45726B824B12}" srcOrd="0" destOrd="0" presId="urn:microsoft.com/office/officeart/2018/5/layout/CenteredIconLabelDescriptionList"/>
    <dgm:cxn modelId="{F484269C-45AB-429E-8DB9-1F2A249EF38B}" srcId="{92571C8D-64DD-4E80-AC21-5D63DE3A4DC5}" destId="{60138E9A-DF95-419E-9451-A9A42E0D79B4}" srcOrd="0" destOrd="0" parTransId="{6827D8B6-8C7D-47A7-B2C7-B7297F3A1F9F}" sibTransId="{6A4F8AA3-F477-48A6-97CE-D5CFDBFF5A2D}"/>
    <dgm:cxn modelId="{FCFD71A1-C924-4516-9E65-26E9FE45FC62}" type="presOf" srcId="{92571C8D-64DD-4E80-AC21-5D63DE3A4DC5}" destId="{264FA485-238E-4BFD-AB3E-607B9B2E4CF7}" srcOrd="0" destOrd="0" presId="urn:microsoft.com/office/officeart/2018/5/layout/CenteredIconLabelDescriptionList"/>
    <dgm:cxn modelId="{937A90C6-E4AF-4D1C-B906-6621B19F05DF}" type="presOf" srcId="{A02FBFA1-55E3-4427-B85E-2B2F75E64DBB}" destId="{5FFBE124-ABE7-4DE1-984E-C9A839FD4089}" srcOrd="0" destOrd="0" presId="urn:microsoft.com/office/officeart/2018/5/layout/CenteredIconLabelDescriptionList"/>
    <dgm:cxn modelId="{56481BC8-EDC1-4281-AE0D-DC9EF93EB24F}" srcId="{130B7427-C1A4-45B7-8912-D7A7B73722BD}" destId="{6BE5200B-71AE-4D2A-963B-06BAA8E50666}" srcOrd="0" destOrd="0" parTransId="{371B3EDB-E72F-48F0-8D5C-8AA3477B073A}" sibTransId="{7EA2334F-C227-46C9-BF30-57320895FF24}"/>
    <dgm:cxn modelId="{934D39DF-4D3B-4AC2-8B4E-4B093B81D8B7}" srcId="{73D02362-3D01-45E9-8FCD-91AF06AC06CA}" destId="{130B7427-C1A4-45B7-8912-D7A7B73722BD}" srcOrd="1" destOrd="0" parTransId="{8740D98B-6865-4452-92EB-0D014A3BFE5B}" sibTransId="{6DC4EF41-0FE5-4875-9FC3-E4C137B69871}"/>
    <dgm:cxn modelId="{53BCA0E3-BBF6-49E7-93C6-A284EB7D4BFF}" srcId="{73D02362-3D01-45E9-8FCD-91AF06AC06CA}" destId="{95B74B8E-BF46-45F0-AA3B-9B8C7AADD9FC}" srcOrd="0" destOrd="0" parTransId="{3E9CDF75-3AB8-4574-BACE-ED72C5E53600}" sibTransId="{CEABFF2F-9FE8-4AC1-84E2-F6B170E22884}"/>
    <dgm:cxn modelId="{B2BCD5F0-71B1-4739-ABFB-EDD01AD34298}" type="presOf" srcId="{130B7427-C1A4-45B7-8912-D7A7B73722BD}" destId="{A03846A4-9C94-4128-82C8-C2146248D8FE}" srcOrd="0" destOrd="0" presId="urn:microsoft.com/office/officeart/2018/5/layout/CenteredIconLabelDescriptionList"/>
    <dgm:cxn modelId="{C7762CF1-F41A-493A-A80C-E29D8F1701E3}" srcId="{73D02362-3D01-45E9-8FCD-91AF06AC06CA}" destId="{92571C8D-64DD-4E80-AC21-5D63DE3A4DC5}" srcOrd="2" destOrd="0" parTransId="{ABCCAA1B-FCCE-455B-A276-7B856A861EDB}" sibTransId="{1854FF51-4B82-436E-AC45-8EDADCB9CAC4}"/>
    <dgm:cxn modelId="{CB1AE010-187D-4919-8E0E-2D94305012F6}" type="presParOf" srcId="{9B1339B0-6FBF-4CAC-B8C1-2D1F819B7EE0}" destId="{7F15EA1D-9F93-4846-9733-A640DE2410C9}" srcOrd="0" destOrd="0" presId="urn:microsoft.com/office/officeart/2018/5/layout/CenteredIconLabelDescriptionList"/>
    <dgm:cxn modelId="{7362C522-DE42-4D16-9921-D5700FBAF945}" type="presParOf" srcId="{7F15EA1D-9F93-4846-9733-A640DE2410C9}" destId="{B195A37D-6F68-4BB5-9A52-C325D8F9AB41}" srcOrd="0" destOrd="0" presId="urn:microsoft.com/office/officeart/2018/5/layout/CenteredIconLabelDescriptionList"/>
    <dgm:cxn modelId="{A4EFF482-5736-42FD-89AB-EF2BB04E192E}" type="presParOf" srcId="{7F15EA1D-9F93-4846-9733-A640DE2410C9}" destId="{9F2B8B30-3009-4EF4-9980-CCA4392DB54F}" srcOrd="1" destOrd="0" presId="urn:microsoft.com/office/officeart/2018/5/layout/CenteredIconLabelDescriptionList"/>
    <dgm:cxn modelId="{BD9CC2C7-8232-4522-BC02-B7CA2E623BF0}" type="presParOf" srcId="{7F15EA1D-9F93-4846-9733-A640DE2410C9}" destId="{38D61B99-C922-44AE-B054-45726B824B12}" srcOrd="2" destOrd="0" presId="urn:microsoft.com/office/officeart/2018/5/layout/CenteredIconLabelDescriptionList"/>
    <dgm:cxn modelId="{E50D6F71-59EC-477D-9478-4024860B8036}" type="presParOf" srcId="{7F15EA1D-9F93-4846-9733-A640DE2410C9}" destId="{B97BA402-A986-4FFD-8DC5-3DD3B3318A87}" srcOrd="3" destOrd="0" presId="urn:microsoft.com/office/officeart/2018/5/layout/CenteredIconLabelDescriptionList"/>
    <dgm:cxn modelId="{E7366EA2-E538-4784-B94D-014F33D1D0AF}" type="presParOf" srcId="{7F15EA1D-9F93-4846-9733-A640DE2410C9}" destId="{5FFBE124-ABE7-4DE1-984E-C9A839FD4089}" srcOrd="4" destOrd="0" presId="urn:microsoft.com/office/officeart/2018/5/layout/CenteredIconLabelDescriptionList"/>
    <dgm:cxn modelId="{4E081F0D-5D31-4A9E-BD41-E46CEC99E511}" type="presParOf" srcId="{9B1339B0-6FBF-4CAC-B8C1-2D1F819B7EE0}" destId="{D00451B2-376A-4AAB-B66B-22CF3C1B30C9}" srcOrd="1" destOrd="0" presId="urn:microsoft.com/office/officeart/2018/5/layout/CenteredIconLabelDescriptionList"/>
    <dgm:cxn modelId="{CA35D488-1935-43D2-95D8-9D0F8EA31287}" type="presParOf" srcId="{9B1339B0-6FBF-4CAC-B8C1-2D1F819B7EE0}" destId="{3180FDE2-7329-4CB1-91B7-669D2AC3EDB9}" srcOrd="2" destOrd="0" presId="urn:microsoft.com/office/officeart/2018/5/layout/CenteredIconLabelDescriptionList"/>
    <dgm:cxn modelId="{E4EEEEAE-21E5-4600-A495-6614A4C2289F}" type="presParOf" srcId="{3180FDE2-7329-4CB1-91B7-669D2AC3EDB9}" destId="{D056E12C-C0C6-43A5-B70D-6F013F07B5A2}" srcOrd="0" destOrd="0" presId="urn:microsoft.com/office/officeart/2018/5/layout/CenteredIconLabelDescriptionList"/>
    <dgm:cxn modelId="{E409F126-4C7D-43B1-9A66-66535DF6D8E6}" type="presParOf" srcId="{3180FDE2-7329-4CB1-91B7-669D2AC3EDB9}" destId="{670C6FEB-2F63-4861-AAC2-97966ABD18B9}" srcOrd="1" destOrd="0" presId="urn:microsoft.com/office/officeart/2018/5/layout/CenteredIconLabelDescriptionList"/>
    <dgm:cxn modelId="{943DB660-2EB3-4215-B997-DAC45DAC467C}" type="presParOf" srcId="{3180FDE2-7329-4CB1-91B7-669D2AC3EDB9}" destId="{A03846A4-9C94-4128-82C8-C2146248D8FE}" srcOrd="2" destOrd="0" presId="urn:microsoft.com/office/officeart/2018/5/layout/CenteredIconLabelDescriptionList"/>
    <dgm:cxn modelId="{D0F3E5F3-AFA3-4A05-B628-D945C76A9F81}" type="presParOf" srcId="{3180FDE2-7329-4CB1-91B7-669D2AC3EDB9}" destId="{0151948B-47EE-470B-86DF-B3D918A8BAD5}" srcOrd="3" destOrd="0" presId="urn:microsoft.com/office/officeart/2018/5/layout/CenteredIconLabelDescriptionList"/>
    <dgm:cxn modelId="{DF4FA949-E2BC-45E0-9F4C-B203400A6261}" type="presParOf" srcId="{3180FDE2-7329-4CB1-91B7-669D2AC3EDB9}" destId="{420765C4-FDE2-4FC0-84F0-F871DDBF974B}" srcOrd="4" destOrd="0" presId="urn:microsoft.com/office/officeart/2018/5/layout/CenteredIconLabelDescriptionList"/>
    <dgm:cxn modelId="{5E60B351-4223-4D49-9C21-139B9EC83013}" type="presParOf" srcId="{9B1339B0-6FBF-4CAC-B8C1-2D1F819B7EE0}" destId="{7CECFA15-1C7A-4095-9747-BE7279297D33}" srcOrd="3" destOrd="0" presId="urn:microsoft.com/office/officeart/2018/5/layout/CenteredIconLabelDescriptionList"/>
    <dgm:cxn modelId="{B86D9E3C-ECE9-4C60-B28A-4DAF123FBB6C}" type="presParOf" srcId="{9B1339B0-6FBF-4CAC-B8C1-2D1F819B7EE0}" destId="{AF1FD9D5-AAC3-46C1-ADE0-AEC3D6334CD2}" srcOrd="4" destOrd="0" presId="urn:microsoft.com/office/officeart/2018/5/layout/CenteredIconLabelDescriptionList"/>
    <dgm:cxn modelId="{07DB3956-0ED6-4AAD-B26E-D8E9102F9EEF}" type="presParOf" srcId="{AF1FD9D5-AAC3-46C1-ADE0-AEC3D6334CD2}" destId="{5CD93740-B453-4613-BA78-AAA1E9F828BE}" srcOrd="0" destOrd="0" presId="urn:microsoft.com/office/officeart/2018/5/layout/CenteredIconLabelDescriptionList"/>
    <dgm:cxn modelId="{C053F81D-FE86-4FE5-A3C6-8A11E3ECF406}" type="presParOf" srcId="{AF1FD9D5-AAC3-46C1-ADE0-AEC3D6334CD2}" destId="{7D195786-549D-4ACA-8B47-F4F2B1E96058}" srcOrd="1" destOrd="0" presId="urn:microsoft.com/office/officeart/2018/5/layout/CenteredIconLabelDescriptionList"/>
    <dgm:cxn modelId="{4BBF050F-DD8A-4CE2-8BA3-5644D80C68A9}" type="presParOf" srcId="{AF1FD9D5-AAC3-46C1-ADE0-AEC3D6334CD2}" destId="{264FA485-238E-4BFD-AB3E-607B9B2E4CF7}" srcOrd="2" destOrd="0" presId="urn:microsoft.com/office/officeart/2018/5/layout/CenteredIconLabelDescriptionList"/>
    <dgm:cxn modelId="{C3F46F8B-83A0-4C34-9486-5D7AC639E62D}" type="presParOf" srcId="{AF1FD9D5-AAC3-46C1-ADE0-AEC3D6334CD2}" destId="{3EC53C7F-7F3B-41A2-8529-F55D1BF53499}" srcOrd="3" destOrd="0" presId="urn:microsoft.com/office/officeart/2018/5/layout/CenteredIconLabelDescriptionList"/>
    <dgm:cxn modelId="{5E69C1CE-3CA1-48B1-AAAE-ED4FF8B556EB}" type="presParOf" srcId="{AF1FD9D5-AAC3-46C1-ADE0-AEC3D6334CD2}" destId="{32AAB3A6-98AD-4721-8B76-ED058B92CA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A37D-6F68-4BB5-9A52-C325D8F9AB41}">
      <dsp:nvSpPr>
        <dsp:cNvPr id="0" name=""/>
        <dsp:cNvSpPr/>
      </dsp:nvSpPr>
      <dsp:spPr>
        <a:xfrm>
          <a:off x="1076801" y="86928"/>
          <a:ext cx="1150594" cy="1150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D61B99-C922-44AE-B054-45726B824B12}">
      <dsp:nvSpPr>
        <dsp:cNvPr id="0" name=""/>
        <dsp:cNvSpPr/>
      </dsp:nvSpPr>
      <dsp:spPr>
        <a:xfrm>
          <a:off x="8393" y="138821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Sources:</a:t>
          </a:r>
          <a:endParaRPr lang="en-US" sz="2700" kern="1200" dirty="0"/>
        </a:p>
      </dsp:txBody>
      <dsp:txXfrm>
        <a:off x="8393" y="1388213"/>
        <a:ext cx="3287411" cy="493111"/>
      </dsp:txXfrm>
    </dsp:sp>
    <dsp:sp modelId="{5FFBE124-ABE7-4DE1-984E-C9A839FD4089}">
      <dsp:nvSpPr>
        <dsp:cNvPr id="0" name=""/>
        <dsp:cNvSpPr/>
      </dsp:nvSpPr>
      <dsp:spPr>
        <a:xfrm>
          <a:off x="8393" y="1951414"/>
          <a:ext cx="3287411" cy="1639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a:t>MentOS: </a:t>
          </a:r>
          <a:r>
            <a:rPr lang="it-IT" sz="1700" u="sng" kern="1200" dirty="0">
              <a:latin typeface="Calibri"/>
              <a:cs typeface="Calibri"/>
              <a:hlinkClick xmlns:r="http://schemas.openxmlformats.org/officeDocument/2006/relationships" r:id=""/>
            </a:rPr>
            <a:t>https://mentos-team.github.io/doc/doxygen/index.html</a:t>
          </a:r>
          <a:endParaRPr lang="it-IT" sz="1700" kern="1200" dirty="0">
            <a:solidFill>
              <a:srgbClr val="000000"/>
            </a:solidFill>
            <a:latin typeface="Calibri"/>
            <a:cs typeface="Calibri"/>
          </a:endParaRPr>
        </a:p>
        <a:p>
          <a:pPr marL="0" lvl="0" indent="0" algn="ctr" defTabSz="755650">
            <a:lnSpc>
              <a:spcPct val="100000"/>
            </a:lnSpc>
            <a:spcBef>
              <a:spcPct val="0"/>
            </a:spcBef>
            <a:spcAft>
              <a:spcPct val="35000"/>
            </a:spcAft>
            <a:buNone/>
          </a:pPr>
          <a:r>
            <a:rPr lang="it-IT" sz="1700" kern="1200" dirty="0"/>
            <a:t>Linux Kernel: “</a:t>
          </a:r>
          <a:r>
            <a:rPr lang="it-IT" sz="1700" kern="1200" dirty="0" err="1"/>
            <a:t>Understanding</a:t>
          </a:r>
          <a:r>
            <a:rPr lang="it-IT" sz="1700" kern="1200" dirty="0"/>
            <a:t> the Linux Kernel, Third Edition 3rd Edition”, M. Cesati, D. P. Bovet</a:t>
          </a:r>
          <a:endParaRPr lang="en-US" sz="1700" kern="1200" dirty="0"/>
        </a:p>
      </dsp:txBody>
      <dsp:txXfrm>
        <a:off x="8393" y="1951414"/>
        <a:ext cx="3287411" cy="1639959"/>
      </dsp:txXfrm>
    </dsp:sp>
    <dsp:sp modelId="{D056E12C-C0C6-43A5-B70D-6F013F07B5A2}">
      <dsp:nvSpPr>
        <dsp:cNvPr id="0" name=""/>
        <dsp:cNvSpPr/>
      </dsp:nvSpPr>
      <dsp:spPr>
        <a:xfrm>
          <a:off x="4939510" y="86928"/>
          <a:ext cx="1150594" cy="1150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846A4-9C94-4128-82C8-C2146248D8FE}">
      <dsp:nvSpPr>
        <dsp:cNvPr id="0" name=""/>
        <dsp:cNvSpPr/>
      </dsp:nvSpPr>
      <dsp:spPr>
        <a:xfrm>
          <a:off x="3871101" y="138821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Credits and Thanks:</a:t>
          </a:r>
          <a:r>
            <a:rPr lang="it-IT" sz="2700" kern="1200" dirty="0">
              <a:latin typeface="Gill Sans MT" panose="020B0502020104020203"/>
            </a:rPr>
            <a:t> </a:t>
          </a:r>
          <a:endParaRPr lang="en-US" sz="2700" kern="1200" dirty="0"/>
        </a:p>
      </dsp:txBody>
      <dsp:txXfrm>
        <a:off x="3871101" y="1388213"/>
        <a:ext cx="3287411" cy="493111"/>
      </dsp:txXfrm>
    </dsp:sp>
    <dsp:sp modelId="{420765C4-FDE2-4FC0-84F0-F871DDBF974B}">
      <dsp:nvSpPr>
        <dsp:cNvPr id="0" name=""/>
        <dsp:cNvSpPr/>
      </dsp:nvSpPr>
      <dsp:spPr>
        <a:xfrm>
          <a:off x="3871101" y="1951414"/>
          <a:ext cx="3287411" cy="1639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All</a:t>
          </a:r>
          <a:r>
            <a:rPr lang="it-IT" sz="1700" kern="1200" dirty="0"/>
            <a:t> of the </a:t>
          </a:r>
          <a:r>
            <a:rPr lang="it-IT" sz="1700" kern="1200" dirty="0">
              <a:latin typeface="Gill Sans MT" panose="020B0502020104020203"/>
            </a:rPr>
            <a:t>previous</a:t>
          </a:r>
          <a:endParaRPr lang="en-US" sz="1700" kern="1200" dirty="0" err="1"/>
        </a:p>
      </dsp:txBody>
      <dsp:txXfrm>
        <a:off x="3871101" y="1951414"/>
        <a:ext cx="3287411" cy="1639959"/>
      </dsp:txXfrm>
    </dsp:sp>
    <dsp:sp modelId="{5CD93740-B453-4613-BA78-AAA1E9F828BE}">
      <dsp:nvSpPr>
        <dsp:cNvPr id="0" name=""/>
        <dsp:cNvSpPr/>
      </dsp:nvSpPr>
      <dsp:spPr>
        <a:xfrm>
          <a:off x="8802218" y="86928"/>
          <a:ext cx="1150594" cy="11505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4FA485-238E-4BFD-AB3E-607B9B2E4CF7}">
      <dsp:nvSpPr>
        <dsp:cNvPr id="0" name=""/>
        <dsp:cNvSpPr/>
      </dsp:nvSpPr>
      <dsp:spPr>
        <a:xfrm>
          <a:off x="7733810" y="138821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Copyright </a:t>
          </a:r>
          <a:r>
            <a:rPr lang="it-IT" sz="2700" kern="1200" dirty="0" err="1"/>
            <a:t>Licence</a:t>
          </a:r>
          <a:r>
            <a:rPr lang="it-IT" sz="2700" kern="1200" dirty="0"/>
            <a:t>:</a:t>
          </a:r>
          <a:r>
            <a:rPr lang="it-IT" sz="2700" kern="1200" dirty="0">
              <a:latin typeface="Gill Sans MT" panose="020B0502020104020203"/>
            </a:rPr>
            <a:t> </a:t>
          </a:r>
          <a:endParaRPr lang="en-US" sz="2700" kern="1200" dirty="0">
            <a:latin typeface="Gill Sans MT" panose="020B0502020104020203"/>
          </a:endParaRPr>
        </a:p>
      </dsp:txBody>
      <dsp:txXfrm>
        <a:off x="7733810" y="1388213"/>
        <a:ext cx="3287411" cy="493111"/>
      </dsp:txXfrm>
    </dsp:sp>
    <dsp:sp modelId="{32AAB3A6-98AD-4721-8B76-ED058B92CA3F}">
      <dsp:nvSpPr>
        <dsp:cNvPr id="0" name=""/>
        <dsp:cNvSpPr/>
      </dsp:nvSpPr>
      <dsp:spPr>
        <a:xfrm>
          <a:off x="7733810" y="1951414"/>
          <a:ext cx="3287411" cy="1639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a:t>Creative Commons CC2023</a:t>
          </a:r>
          <a:endParaRPr lang="en-US" sz="1700" kern="1200" dirty="0"/>
        </a:p>
      </dsp:txBody>
      <dsp:txXfrm>
        <a:off x="7733810" y="1951414"/>
        <a:ext cx="3287411" cy="163995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72C860A-3865-473D-852C-B30BE60181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0607EC94-371D-4E00-95F7-D3918607F0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A8C91D-1C30-49A1-B6C0-B2A9BC12C44C}" type="datetimeFigureOut">
              <a:rPr lang="it-IT" smtClean="0"/>
              <a:t>25/08/2023</a:t>
            </a:fld>
            <a:endParaRPr lang="it-IT"/>
          </a:p>
        </p:txBody>
      </p:sp>
      <p:sp>
        <p:nvSpPr>
          <p:cNvPr id="4" name="Segnaposto piè di pagina 3">
            <a:extLst>
              <a:ext uri="{FF2B5EF4-FFF2-40B4-BE49-F238E27FC236}">
                <a16:creationId xmlns:a16="http://schemas.microsoft.com/office/drawing/2014/main" id="{8FCBB250-3A3F-444D-90D1-28081A7287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B41468F3-5B0F-41B9-8BC4-689890678C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30FA71-891F-4703-BFAD-356CCD7AFE85}" type="slidenum">
              <a:rPr lang="it-IT" smtClean="0"/>
              <a:t>‹N›</a:t>
            </a:fld>
            <a:endParaRPr lang="it-IT"/>
          </a:p>
        </p:txBody>
      </p:sp>
    </p:spTree>
    <p:extLst>
      <p:ext uri="{BB962C8B-B14F-4D97-AF65-F5344CB8AC3E}">
        <p14:creationId xmlns:p14="http://schemas.microsoft.com/office/powerpoint/2010/main" val="3684794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B70B6-FB36-47A1-936C-90CB98895F23}" type="datetimeFigureOut">
              <a:rPr lang="it-IT" noProof="0" smtClean="0"/>
              <a:t>25/08/2023</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lo stile del titolo</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85E5F-4810-48A4-BB48-64D5F821BD7F}" type="slidenum">
              <a:rPr lang="it-IT" noProof="0" smtClean="0"/>
              <a:t>‹N›</a:t>
            </a:fld>
            <a:endParaRPr lang="it-IT" noProof="0"/>
          </a:p>
        </p:txBody>
      </p:sp>
    </p:spTree>
    <p:extLst>
      <p:ext uri="{BB962C8B-B14F-4D97-AF65-F5344CB8AC3E}">
        <p14:creationId xmlns:p14="http://schemas.microsoft.com/office/powerpoint/2010/main" val="5659046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smtClean="0"/>
              <a:t>1</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21</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C727F2B9-8114-4B6B-85BA-76583A2D1388}" type="datetime1">
              <a:rPr lang="it-IT" noProof="0" smtClean="0"/>
              <a:t>25/08/2023</a:t>
            </a:fld>
            <a:endParaRPr lang="it-IT" noProof="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olo 1"/>
          <p:cNvSpPr>
            <a:spLocks noGrp="1"/>
          </p:cNvSpPr>
          <p:nvPr>
            <p:ph type="title"/>
          </p:nvPr>
        </p:nvSpPr>
        <p:spPr>
          <a:xfrm>
            <a:off x="581192" y="702156"/>
            <a:ext cx="11029616" cy="1013800"/>
          </a:xfrm>
        </p:spPr>
        <p:txBody>
          <a:bodyPr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D3214E4D-5882-47D9-AEA7-C3A4AC446FAB}" type="datetime1">
              <a:rPr lang="it-IT" noProof="0" smtClean="0"/>
              <a:t>25/08/2023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839201" y="675726"/>
            <a:ext cx="2004164" cy="5183073"/>
          </a:xfrm>
        </p:spPr>
        <p:txBody>
          <a:bodyPr vert="eaVert"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a:xfrm>
            <a:off x="774923" y="675726"/>
            <a:ext cx="7896279" cy="5183073"/>
          </a:xfrm>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7A1EDB13-E447-4C82-BAD2-B06C1ECEEB63}" type="datetime1">
              <a:rPr lang="it-IT" noProof="0" smtClean="0"/>
              <a:t>25/08/2023</a:t>
            </a:fld>
            <a:endParaRPr lang="it-IT" noProof="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noProof="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10677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26763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76066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899224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50701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18807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07639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4117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702156"/>
            <a:ext cx="11029616" cy="1013800"/>
          </a:xfrm>
        </p:spPr>
        <p:txBody>
          <a:bodyPr rtlCol="0"/>
          <a:lstStyle/>
          <a:p>
            <a:pPr rtl="0"/>
            <a:r>
              <a:rPr lang="it-IT" noProof="0"/>
              <a:t>Fare clic per modificare lo stile del titolo</a:t>
            </a:r>
          </a:p>
        </p:txBody>
      </p:sp>
      <p:sp>
        <p:nvSpPr>
          <p:cNvPr id="3" name="Segnaposto contenuto 2"/>
          <p:cNvSpPr>
            <a:spLocks noGrp="1"/>
          </p:cNvSpPr>
          <p:nvPr>
            <p:ph idx="1" hasCustomPrompt="1"/>
          </p:nvPr>
        </p:nvSpPr>
        <p:spPr>
          <a:xfrm>
            <a:off x="581192" y="2180496"/>
            <a:ext cx="11029615" cy="3678303"/>
          </a:xfrm>
        </p:spPr>
        <p:txBody>
          <a:bodyPr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3186E7B-14A6-4061-87D8-42DA3DBF119F}" type="datetime1">
              <a:rPr lang="it-IT" noProof="0" smtClean="0"/>
              <a:t>25/08/2023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646469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14858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94750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noProof="0"/>
              <a:t>Fare clic per modificare lo stile del titolo</a:t>
            </a:r>
          </a:p>
        </p:txBody>
      </p:sp>
      <p:sp>
        <p:nvSpPr>
          <p:cNvPr id="3" name="Segnaposto tes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5D930157-D06C-4916-B18E-C9E669ECF4DF}" type="datetime1">
              <a:rPr lang="it-IT" noProof="0" smtClean="0"/>
              <a:t>25/08/2023</a:t>
            </a:fld>
            <a:endParaRPr lang="it-IT" noProof="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729658"/>
            <a:ext cx="11029616" cy="988332"/>
          </a:xfrm>
        </p:spPr>
        <p:txBody>
          <a:bodyPr rtlCol="0"/>
          <a:lstStyle/>
          <a:p>
            <a:pPr rtl="0"/>
            <a:r>
              <a:rPr lang="it-IT" noProof="0"/>
              <a:t>Fare clic per modificare lo stile del titolo</a:t>
            </a:r>
          </a:p>
        </p:txBody>
      </p:sp>
      <p:sp>
        <p:nvSpPr>
          <p:cNvPr id="3" name="Segnaposto contenuto 2"/>
          <p:cNvSpPr>
            <a:spLocks noGrp="1"/>
          </p:cNvSpPr>
          <p:nvPr>
            <p:ph sz="half" idx="1" hasCustomPrompt="1"/>
          </p:nvPr>
        </p:nvSpPr>
        <p:spPr>
          <a:xfrm>
            <a:off x="581193" y="2228003"/>
            <a:ext cx="5422390" cy="3633047"/>
          </a:xfrm>
        </p:spPr>
        <p:txBody>
          <a:bodyPr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hasCustomPrompt="1"/>
          </p:nvPr>
        </p:nvSpPr>
        <p:spPr>
          <a:xfrm>
            <a:off x="6188417" y="2228003"/>
            <a:ext cx="5422392" cy="3633047"/>
          </a:xfrm>
        </p:spPr>
        <p:txBody>
          <a:bodyPr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08514CB3-5F13-43C9-9F24-9D8E3B88838F}" type="datetime1">
              <a:rPr lang="it-IT" noProof="0" smtClean="0"/>
              <a:t>25/08/2023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a:t>
            </a:r>
          </a:p>
        </p:txBody>
      </p:sp>
      <p:sp>
        <p:nvSpPr>
          <p:cNvPr id="3" name="Segnaposto tes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p:cNvSpPr>
            <a:spLocks noGrp="1"/>
          </p:cNvSpPr>
          <p:nvPr>
            <p:ph sz="half" idx="2" hasCustomPrompt="1"/>
          </p:nvPr>
        </p:nvSpPr>
        <p:spPr>
          <a:xfrm>
            <a:off x="581194" y="2926052"/>
            <a:ext cx="5393100"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p:cNvSpPr>
            <a:spLocks noGrp="1"/>
          </p:cNvSpPr>
          <p:nvPr>
            <p:ph sz="quarter" idx="4" hasCustomPrompt="1"/>
          </p:nvPr>
        </p:nvSpPr>
        <p:spPr>
          <a:xfrm>
            <a:off x="6217709" y="2926052"/>
            <a:ext cx="5393100"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FB666828-F91D-4732-8770-09F7FE78E519}" type="datetime1">
              <a:rPr lang="it-IT" noProof="0" smtClean="0"/>
              <a:t>25/08/2023</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olo 1"/>
          <p:cNvSpPr>
            <a:spLocks noGrp="1"/>
          </p:cNvSpPr>
          <p:nvPr>
            <p:ph type="title"/>
          </p:nvPr>
        </p:nvSpPr>
        <p:spPr>
          <a:xfrm>
            <a:off x="575894" y="729658"/>
            <a:ext cx="11029616" cy="988332"/>
          </a:xfrm>
        </p:spPr>
        <p:txBody>
          <a:bodyPr rtlCol="0"/>
          <a:lstStyle/>
          <a:p>
            <a:pPr rtl="0"/>
            <a:r>
              <a:rPr lang="it-IT" noProof="0"/>
              <a:t>Fare clic per modificare lo stile del titolo</a:t>
            </a:r>
          </a:p>
        </p:txBody>
      </p:sp>
      <p:sp>
        <p:nvSpPr>
          <p:cNvPr id="3" name="Segnaposto data 2"/>
          <p:cNvSpPr>
            <a:spLocks noGrp="1"/>
          </p:cNvSpPr>
          <p:nvPr>
            <p:ph type="dt" sz="half" idx="10"/>
          </p:nvPr>
        </p:nvSpPr>
        <p:spPr/>
        <p:txBody>
          <a:bodyPr rtlCol="0"/>
          <a:lstStyle/>
          <a:p>
            <a:pPr rtl="0"/>
            <a:fld id="{45B59AA2-9F1D-436D-B2C6-CF67C9CCAFCE}" type="datetime1">
              <a:rPr lang="it-IT" noProof="0" smtClean="0"/>
              <a:t>25/08/2023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99BE2927-8E56-4BCC-93A3-3CCAEA6BFA00}" type="datetime1">
              <a:rPr lang="it-IT" noProof="0" smtClean="0"/>
              <a:t>25/08/2023</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noProof="0"/>
              <a:t>Fare clic per modificare lo stile del titolo</a:t>
            </a:r>
          </a:p>
        </p:txBody>
      </p:sp>
      <p:sp>
        <p:nvSpPr>
          <p:cNvPr id="3" name="Segnaposto contenut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55F17DF6-722C-44A4-A80B-07059552D6AC}" type="datetime1">
              <a:rPr lang="it-IT" noProof="0" smtClean="0"/>
              <a:t>25/08/2023</a:t>
            </a:fld>
            <a:endParaRPr lang="it-IT" noProof="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noProof="0"/>
              <a:t>Fare clic per modificare lo stile del titolo</a:t>
            </a:r>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D0CB8368-7D79-4FF1-A68E-F7B534AD6D35}" type="datetime1">
              <a:rPr lang="it-IT" noProof="0" smtClean="0"/>
              <a:t>25/08/2023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noProof="0" dirty="0"/>
              <a:t>Fare clic per modificare lo stile del titolo</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993F353F-822D-4FCE-A68F-13AE984A7B8A}" type="datetime1">
              <a:rPr lang="it-IT" noProof="0" smtClean="0"/>
              <a:t>25/08/2023</a:t>
            </a:fld>
            <a:endParaRPr lang="it-IT" noProof="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noProof="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noProof="0" smtClean="0"/>
              <a:pPr/>
              <a:t>‹N›</a:t>
            </a:fld>
            <a:endParaRPr lang="it-IT" noProof="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58592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mailto:Mattia.oliva@studenti.polito.it" TargetMode="External"/><Relationship Id="rId4" Type="http://schemas.openxmlformats.org/officeDocument/2006/relationships/hyperlink" Target="mailto:Endri.sefa@studenti.polito.i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85" name="Rectangle 68">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4480665" y="336766"/>
            <a:ext cx="7222611" cy="6245390"/>
          </a:xfrm>
        </p:spPr>
        <p:txBody>
          <a:bodyPr rtlCol="0" anchor="ctr">
            <a:normAutofit/>
          </a:bodyPr>
          <a:lstStyle/>
          <a:p>
            <a:pPr algn="ctr">
              <a:lnSpc>
                <a:spcPct val="90000"/>
              </a:lnSpc>
            </a:pPr>
            <a:r>
              <a:rPr lang="it-IT" sz="1800" dirty="0">
                <a:solidFill>
                  <a:schemeClr val="bg1"/>
                </a:solidFill>
                <a:ea typeface="+mj-lt"/>
                <a:cs typeface="+mj-lt"/>
              </a:rPr>
              <a:t>Implementazione degli algoritmi</a:t>
            </a:r>
            <a:r>
              <a:rPr lang="it-IT" sz="4400" dirty="0">
                <a:solidFill>
                  <a:schemeClr val="bg1"/>
                </a:solidFill>
                <a:ea typeface="+mj-lt"/>
                <a:cs typeface="+mj-lt"/>
              </a:rPr>
              <a:t> </a:t>
            </a:r>
            <a:br>
              <a:rPr lang="it-IT" sz="4400" dirty="0">
                <a:solidFill>
                  <a:schemeClr val="bg1"/>
                </a:solidFill>
                <a:ea typeface="+mj-lt"/>
                <a:cs typeface="+mj-lt"/>
              </a:rPr>
            </a:br>
            <a:r>
              <a:rPr lang="it-IT" sz="4400" err="1">
                <a:solidFill>
                  <a:schemeClr val="bg1"/>
                </a:solidFill>
                <a:ea typeface="+mj-lt"/>
                <a:cs typeface="+mj-lt"/>
              </a:rPr>
              <a:t>buddy</a:t>
            </a:r>
            <a:r>
              <a:rPr lang="it-IT" sz="4400" dirty="0">
                <a:solidFill>
                  <a:schemeClr val="bg1"/>
                </a:solidFill>
                <a:ea typeface="+mj-lt"/>
                <a:cs typeface="+mj-lt"/>
              </a:rPr>
              <a:t> system </a:t>
            </a:r>
            <a:br>
              <a:rPr lang="it-IT" sz="4400" dirty="0">
                <a:solidFill>
                  <a:schemeClr val="bg1"/>
                </a:solidFill>
                <a:ea typeface="+mj-lt"/>
                <a:cs typeface="+mj-lt"/>
              </a:rPr>
            </a:br>
            <a:r>
              <a:rPr lang="it-IT" sz="1800" dirty="0">
                <a:solidFill>
                  <a:schemeClr val="bg1"/>
                </a:solidFill>
                <a:ea typeface="+mj-lt"/>
                <a:cs typeface="+mj-lt"/>
              </a:rPr>
              <a:t>per</a:t>
            </a:r>
            <a:r>
              <a:rPr lang="it-IT" sz="4400" dirty="0">
                <a:solidFill>
                  <a:schemeClr val="bg1"/>
                </a:solidFill>
                <a:ea typeface="+mj-lt"/>
                <a:cs typeface="+mj-lt"/>
              </a:rPr>
              <a:t> </a:t>
            </a:r>
            <a:br>
              <a:rPr lang="it-IT" sz="4400" dirty="0">
                <a:solidFill>
                  <a:schemeClr val="bg1"/>
                </a:solidFill>
                <a:ea typeface="+mj-lt"/>
                <a:cs typeface="+mj-lt"/>
              </a:rPr>
            </a:br>
            <a:r>
              <a:rPr lang="it-IT" sz="4400" dirty="0">
                <a:solidFill>
                  <a:schemeClr val="bg1"/>
                </a:solidFill>
                <a:ea typeface="+mj-lt"/>
                <a:cs typeface="+mj-lt"/>
              </a:rPr>
              <a:t>allocazione </a:t>
            </a:r>
            <a:br>
              <a:rPr lang="it-IT" sz="4400" dirty="0">
                <a:solidFill>
                  <a:schemeClr val="bg1"/>
                </a:solidFill>
                <a:ea typeface="+mj-lt"/>
                <a:cs typeface="+mj-lt"/>
              </a:rPr>
            </a:br>
            <a:r>
              <a:rPr lang="it-IT" sz="1800" dirty="0">
                <a:solidFill>
                  <a:schemeClr val="bg1"/>
                </a:solidFill>
                <a:ea typeface="+mj-lt"/>
                <a:cs typeface="+mj-lt"/>
              </a:rPr>
              <a:t>e </a:t>
            </a:r>
            <a:br>
              <a:rPr lang="it-IT" sz="4400" dirty="0">
                <a:solidFill>
                  <a:schemeClr val="bg1"/>
                </a:solidFill>
                <a:ea typeface="+mj-lt"/>
                <a:cs typeface="+mj-lt"/>
              </a:rPr>
            </a:br>
            <a:r>
              <a:rPr lang="it-IT" sz="4400" err="1">
                <a:solidFill>
                  <a:schemeClr val="bg1"/>
                </a:solidFill>
                <a:ea typeface="+mj-lt"/>
                <a:cs typeface="+mj-lt"/>
              </a:rPr>
              <a:t>deallocazione</a:t>
            </a:r>
            <a:r>
              <a:rPr lang="it-IT" sz="4400" dirty="0">
                <a:solidFill>
                  <a:schemeClr val="bg1"/>
                </a:solidFill>
                <a:ea typeface="+mj-lt"/>
                <a:cs typeface="+mj-lt"/>
              </a:rPr>
              <a:t> </a:t>
            </a:r>
            <a:br>
              <a:rPr lang="it-IT" sz="4400" dirty="0">
                <a:solidFill>
                  <a:schemeClr val="bg1"/>
                </a:solidFill>
                <a:ea typeface="+mj-lt"/>
                <a:cs typeface="+mj-lt"/>
              </a:rPr>
            </a:br>
            <a:r>
              <a:rPr lang="it-IT" sz="1800" dirty="0">
                <a:solidFill>
                  <a:schemeClr val="bg1"/>
                </a:solidFill>
                <a:ea typeface="+mj-lt"/>
                <a:cs typeface="+mj-lt"/>
              </a:rPr>
              <a:t>della</a:t>
            </a:r>
            <a:r>
              <a:rPr lang="it-IT" sz="4400" dirty="0">
                <a:solidFill>
                  <a:schemeClr val="bg1"/>
                </a:solidFill>
                <a:ea typeface="+mj-lt"/>
                <a:cs typeface="+mj-lt"/>
              </a:rPr>
              <a:t> </a:t>
            </a:r>
            <a:br>
              <a:rPr lang="it-IT" sz="4400" dirty="0">
                <a:solidFill>
                  <a:schemeClr val="bg1"/>
                </a:solidFill>
                <a:ea typeface="+mj-lt"/>
                <a:cs typeface="+mj-lt"/>
              </a:rPr>
            </a:br>
            <a:r>
              <a:rPr lang="it-IT" sz="4400" dirty="0">
                <a:solidFill>
                  <a:schemeClr val="bg1"/>
                </a:solidFill>
                <a:ea typeface="+mj-lt"/>
                <a:cs typeface="+mj-lt"/>
              </a:rPr>
              <a:t>memoria </a:t>
            </a:r>
            <a:br>
              <a:rPr lang="it-IT" sz="4400" dirty="0">
                <a:solidFill>
                  <a:schemeClr val="bg1"/>
                </a:solidFill>
                <a:ea typeface="+mj-lt"/>
                <a:cs typeface="+mj-lt"/>
              </a:rPr>
            </a:br>
            <a:r>
              <a:rPr lang="it-IT" sz="1800" dirty="0">
                <a:solidFill>
                  <a:schemeClr val="bg1"/>
                </a:solidFill>
                <a:ea typeface="+mj-lt"/>
                <a:cs typeface="+mj-lt"/>
              </a:rPr>
              <a:t>in </a:t>
            </a:r>
            <a:br>
              <a:rPr lang="it-IT" sz="4400" dirty="0">
                <a:solidFill>
                  <a:schemeClr val="bg1"/>
                </a:solidFill>
                <a:ea typeface="+mj-lt"/>
                <a:cs typeface="+mj-lt"/>
              </a:rPr>
            </a:br>
            <a:r>
              <a:rPr lang="it-IT" sz="6000" err="1">
                <a:solidFill>
                  <a:schemeClr val="bg1"/>
                </a:solidFill>
                <a:ea typeface="+mj-lt"/>
                <a:cs typeface="+mj-lt"/>
              </a:rPr>
              <a:t>M</a:t>
            </a:r>
            <a:r>
              <a:rPr lang="it-IT" sz="4800" err="1">
                <a:solidFill>
                  <a:schemeClr val="bg1"/>
                </a:solidFill>
                <a:ea typeface="+mj-lt"/>
                <a:cs typeface="+mj-lt"/>
              </a:rPr>
              <a:t>ent</a:t>
            </a:r>
            <a:r>
              <a:rPr lang="it-IT" sz="6000" err="1">
                <a:solidFill>
                  <a:schemeClr val="bg1"/>
                </a:solidFill>
                <a:ea typeface="+mj-lt"/>
                <a:cs typeface="+mj-lt"/>
              </a:rPr>
              <a:t>os</a:t>
            </a:r>
            <a:endParaRPr lang="it-IT" sz="6000" err="1">
              <a:solidFill>
                <a:schemeClr val="bg1"/>
              </a:solidFill>
            </a:endParaRPr>
          </a:p>
          <a:p>
            <a:pPr>
              <a:lnSpc>
                <a:spcPct val="90000"/>
              </a:lnSpc>
            </a:pPr>
            <a:endParaRPr lang="it-IT" sz="5600">
              <a:solidFill>
                <a:schemeClr val="tx2"/>
              </a:solidFill>
            </a:endParaRPr>
          </a:p>
        </p:txBody>
      </p:sp>
      <p:sp>
        <p:nvSpPr>
          <p:cNvPr id="86" name="Rectangle 70">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ottotitolo 2"/>
          <p:cNvSpPr>
            <a:spLocks noGrp="1"/>
          </p:cNvSpPr>
          <p:nvPr>
            <p:ph type="subTitle" idx="1"/>
          </p:nvPr>
        </p:nvSpPr>
        <p:spPr>
          <a:xfrm>
            <a:off x="610292" y="860714"/>
            <a:ext cx="3375706" cy="3835029"/>
          </a:xfrm>
        </p:spPr>
        <p:txBody>
          <a:bodyPr rtlCol="0" anchor="ctr">
            <a:normAutofit/>
          </a:bodyPr>
          <a:lstStyle/>
          <a:p>
            <a:pPr algn="ctr"/>
            <a:r>
              <a:rPr lang="it-IT" sz="2400" dirty="0">
                <a:ea typeface="+mn-lt"/>
                <a:cs typeface="+mn-lt"/>
              </a:rPr>
              <a:t>Programmazione di Sistema</a:t>
            </a:r>
            <a:endParaRPr lang="it-IT" sz="2400" dirty="0"/>
          </a:p>
          <a:p>
            <a:pPr algn="ctr"/>
            <a:r>
              <a:rPr lang="it-IT" sz="2400" err="1">
                <a:ea typeface="+mn-lt"/>
                <a:cs typeface="+mn-lt"/>
              </a:rPr>
              <a:t>a.a</a:t>
            </a:r>
            <a:r>
              <a:rPr lang="it-IT" sz="2400" dirty="0">
                <a:ea typeface="+mn-lt"/>
                <a:cs typeface="+mn-lt"/>
              </a:rPr>
              <a:t>. 2022/2023</a:t>
            </a:r>
            <a:endParaRPr lang="it-IT" sz="2400" dirty="0"/>
          </a:p>
          <a:p>
            <a:pPr algn="ctr"/>
            <a:endParaRPr lang="it-IT" sz="2400" dirty="0"/>
          </a:p>
          <a:p>
            <a:pPr algn="ctr"/>
            <a:endParaRPr lang="it-IT" sz="2400" dirty="0">
              <a:ea typeface="+mn-lt"/>
              <a:cs typeface="+mn-lt"/>
            </a:endParaRPr>
          </a:p>
          <a:p>
            <a:pPr algn="ctr"/>
            <a:r>
              <a:rPr lang="it-IT" sz="2400" dirty="0">
                <a:ea typeface="+mn-lt"/>
                <a:cs typeface="+mn-lt"/>
              </a:rPr>
              <a:t>s308786 Oliva Mattia</a:t>
            </a:r>
            <a:endParaRPr lang="it-IT" sz="2400" dirty="0"/>
          </a:p>
          <a:p>
            <a:pPr algn="ctr"/>
            <a:r>
              <a:rPr lang="it-IT" sz="2400" dirty="0">
                <a:ea typeface="+mn-lt"/>
                <a:cs typeface="+mn-lt"/>
              </a:rPr>
              <a:t>s319103 </a:t>
            </a:r>
            <a:r>
              <a:rPr lang="it-IT" sz="2400" err="1">
                <a:ea typeface="+mn-lt"/>
                <a:cs typeface="+mn-lt"/>
              </a:rPr>
              <a:t>Sefa</a:t>
            </a:r>
            <a:r>
              <a:rPr lang="it-IT" sz="2400" dirty="0">
                <a:ea typeface="+mn-lt"/>
                <a:cs typeface="+mn-lt"/>
              </a:rPr>
              <a:t> </a:t>
            </a:r>
            <a:r>
              <a:rPr lang="it-IT" sz="2400" err="1">
                <a:ea typeface="+mn-lt"/>
                <a:cs typeface="+mn-lt"/>
              </a:rPr>
              <a:t>Endri</a:t>
            </a:r>
            <a:endParaRPr lang="it-IT" sz="2400"/>
          </a:p>
        </p:txBody>
      </p:sp>
      <p:pic>
        <p:nvPicPr>
          <p:cNvPr id="13" name="Immagine 12" descr="Immagine che contiene Elementi grafici, Carattere, grafica, logo&#10;&#10;Descrizione generata automaticamente">
            <a:extLst>
              <a:ext uri="{FF2B5EF4-FFF2-40B4-BE49-F238E27FC236}">
                <a16:creationId xmlns:a16="http://schemas.microsoft.com/office/drawing/2014/main" id="{CE2CC4AF-E29E-743C-C262-6F20B7031CC5}"/>
              </a:ext>
            </a:extLst>
          </p:cNvPr>
          <p:cNvPicPr>
            <a:picLocks noChangeAspect="1"/>
          </p:cNvPicPr>
          <p:nvPr/>
        </p:nvPicPr>
        <p:blipFill>
          <a:blip r:embed="rId4"/>
          <a:stretch>
            <a:fillRect/>
          </a:stretch>
        </p:blipFill>
        <p:spPr>
          <a:xfrm>
            <a:off x="921786" y="4754185"/>
            <a:ext cx="2743200" cy="1219200"/>
          </a:xfrm>
          <a:prstGeom prst="rect">
            <a:avLst/>
          </a:prstGeom>
        </p:spPr>
      </p:pic>
    </p:spTree>
    <p:extLst>
      <p:ext uri="{BB962C8B-B14F-4D97-AF65-F5344CB8AC3E}">
        <p14:creationId xmlns:p14="http://schemas.microsoft.com/office/powerpoint/2010/main" val="294081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A593FD-FB6D-B203-BDD5-F4361963A5C4}"/>
              </a:ext>
            </a:extLst>
          </p:cNvPr>
          <p:cNvSpPr>
            <a:spLocks noGrp="1"/>
          </p:cNvSpPr>
          <p:nvPr>
            <p:ph type="title"/>
          </p:nvPr>
        </p:nvSpPr>
        <p:spPr/>
        <p:txBody>
          <a:bodyPr/>
          <a:lstStyle/>
          <a:p>
            <a:r>
              <a:rPr lang="it-IT" dirty="0"/>
              <a:t>le strutture dati</a:t>
            </a:r>
          </a:p>
        </p:txBody>
      </p:sp>
      <p:sp>
        <p:nvSpPr>
          <p:cNvPr id="7" name="Segnaposto contenuto 6">
            <a:extLst>
              <a:ext uri="{FF2B5EF4-FFF2-40B4-BE49-F238E27FC236}">
                <a16:creationId xmlns:a16="http://schemas.microsoft.com/office/drawing/2014/main" id="{39F6853D-7CF8-FD69-2753-BD6603B75864}"/>
              </a:ext>
            </a:extLst>
          </p:cNvPr>
          <p:cNvSpPr>
            <a:spLocks noGrp="1"/>
          </p:cNvSpPr>
          <p:nvPr>
            <p:ph idx="1"/>
          </p:nvPr>
        </p:nvSpPr>
        <p:spPr>
          <a:xfrm>
            <a:off x="581192" y="1926496"/>
            <a:ext cx="11029615" cy="4479379"/>
          </a:xfrm>
        </p:spPr>
        <p:txBody>
          <a:bodyPr vert="horz" lIns="91440" tIns="45720" rIns="91440" bIns="45720" rtlCol="0" anchor="ctr">
            <a:noAutofit/>
          </a:bodyPr>
          <a:lstStyle/>
          <a:p>
            <a:pPr marL="305435" indent="-305435"/>
            <a:r>
              <a:rPr lang="it-IT" sz="2400" dirty="0" err="1"/>
              <a:t>MentOS</a:t>
            </a:r>
            <a:r>
              <a:rPr lang="it-IT" sz="2400" dirty="0"/>
              <a:t> è un sistema operativo didattico; di conseguenza, pur non risultando completo, presenta già una struttura ben definita che dovrebbe essere usata come punto di partenza per l'implementazione delle funzionalità mancanti. Per quanto riguarda l'implementazione del </a:t>
            </a:r>
            <a:r>
              <a:rPr lang="it-IT" sz="2400" dirty="0" err="1"/>
              <a:t>buddy</a:t>
            </a:r>
            <a:r>
              <a:rPr lang="it-IT" sz="2400" dirty="0"/>
              <a:t> system, sono già presenti delle strutture dati utili e la funzione d'inizializzazione di tali strutture. </a:t>
            </a:r>
            <a:endParaRPr lang="it-IT"/>
          </a:p>
          <a:p>
            <a:pPr marL="305435" indent="-305435"/>
            <a:r>
              <a:rPr lang="it-IT" sz="2400" dirty="0"/>
              <a:t>Le tre strutture dati, inizializzate dalla funzione </a:t>
            </a:r>
            <a:r>
              <a:rPr lang="it-IT" sz="2400" i="1" err="1">
                <a:ea typeface="+mn-lt"/>
                <a:cs typeface="+mn-lt"/>
              </a:rPr>
              <a:t>buddy_system_init</a:t>
            </a:r>
            <a:r>
              <a:rPr lang="it-IT" sz="2400" i="1" dirty="0">
                <a:ea typeface="+mn-lt"/>
                <a:cs typeface="+mn-lt"/>
              </a:rPr>
              <a:t> </a:t>
            </a:r>
            <a:r>
              <a:rPr lang="it-IT" sz="2400" dirty="0">
                <a:ea typeface="+mn-lt"/>
                <a:cs typeface="+mn-lt"/>
              </a:rPr>
              <a:t> sono:</a:t>
            </a:r>
          </a:p>
          <a:p>
            <a:pPr marL="629920" lvl="1" indent="-305435"/>
            <a:r>
              <a:rPr lang="it-IT" sz="2400" i="1" dirty="0" err="1"/>
              <a:t>bb_page_t</a:t>
            </a:r>
          </a:p>
          <a:p>
            <a:pPr marL="629920" lvl="1" indent="-305435"/>
            <a:r>
              <a:rPr lang="it-IT" sz="2400" i="1" err="1"/>
              <a:t>bb_free_area_t</a:t>
            </a:r>
            <a:endParaRPr lang="it-IT" sz="2400" i="1"/>
          </a:p>
          <a:p>
            <a:pPr marL="629920" lvl="1" indent="-305435"/>
            <a:r>
              <a:rPr lang="it-IT" sz="2400" i="1" dirty="0" err="1"/>
              <a:t>bb_instance_t</a:t>
            </a:r>
          </a:p>
        </p:txBody>
      </p:sp>
    </p:spTree>
    <p:extLst>
      <p:ext uri="{BB962C8B-B14F-4D97-AF65-F5344CB8AC3E}">
        <p14:creationId xmlns:p14="http://schemas.microsoft.com/office/powerpoint/2010/main" val="129748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10D554-3D72-1AB7-766A-5AC9FE464CED}"/>
              </a:ext>
            </a:extLst>
          </p:cNvPr>
          <p:cNvSpPr>
            <a:spLocks noGrp="1"/>
          </p:cNvSpPr>
          <p:nvPr>
            <p:ph type="title"/>
          </p:nvPr>
        </p:nvSpPr>
        <p:spPr/>
        <p:txBody>
          <a:bodyPr/>
          <a:lstStyle/>
          <a:p>
            <a:r>
              <a:rPr lang="it-IT" dirty="0" err="1"/>
              <a:t>Bb_page_t</a:t>
            </a:r>
          </a:p>
        </p:txBody>
      </p:sp>
      <p:pic>
        <p:nvPicPr>
          <p:cNvPr id="4" name="Segnaposto contenuto 3" descr="Immagine che contiene testo, schermata, Carattere&#10;&#10;Descrizione generata automaticamente">
            <a:extLst>
              <a:ext uri="{FF2B5EF4-FFF2-40B4-BE49-F238E27FC236}">
                <a16:creationId xmlns:a16="http://schemas.microsoft.com/office/drawing/2014/main" id="{C9D3A801-3B65-4C6D-28AA-FB66A81CB6FB}"/>
              </a:ext>
            </a:extLst>
          </p:cNvPr>
          <p:cNvPicPr>
            <a:picLocks noGrp="1" noChangeAspect="1"/>
          </p:cNvPicPr>
          <p:nvPr>
            <p:ph idx="1"/>
          </p:nvPr>
        </p:nvPicPr>
        <p:blipFill>
          <a:blip r:embed="rId2"/>
          <a:stretch>
            <a:fillRect/>
          </a:stretch>
        </p:blipFill>
        <p:spPr>
          <a:xfrm>
            <a:off x="525218" y="1965789"/>
            <a:ext cx="5534025" cy="3248025"/>
          </a:xfrm>
        </p:spPr>
      </p:pic>
      <p:sp>
        <p:nvSpPr>
          <p:cNvPr id="5" name="Segnaposto contenuto 6">
            <a:extLst>
              <a:ext uri="{FF2B5EF4-FFF2-40B4-BE49-F238E27FC236}">
                <a16:creationId xmlns:a16="http://schemas.microsoft.com/office/drawing/2014/main" id="{89F513FF-E816-4C7E-3E5F-B2A319966CD9}"/>
              </a:ext>
            </a:extLst>
          </p:cNvPr>
          <p:cNvSpPr txBox="1">
            <a:spLocks/>
          </p:cNvSpPr>
          <p:nvPr/>
        </p:nvSpPr>
        <p:spPr>
          <a:xfrm>
            <a:off x="6315730" y="1946034"/>
            <a:ext cx="5295077" cy="324845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
            </a:pPr>
            <a:r>
              <a:rPr lang="it-IT" sz="2400" dirty="0"/>
              <a:t>È la minima unità gestita dal </a:t>
            </a:r>
            <a:r>
              <a:rPr lang="it-IT" sz="2400" dirty="0" err="1"/>
              <a:t>buddy</a:t>
            </a:r>
            <a:r>
              <a:rPr lang="it-IT" sz="2400" dirty="0"/>
              <a:t> system, e corrisponde ad uno dei frame della memoria principale. </a:t>
            </a:r>
          </a:p>
          <a:p>
            <a:pPr marL="305435" indent="-305435">
              <a:buFont typeface="Wingdings" panose="05020102010507070707" pitchFamily="18" charset="2"/>
              <a:buChar char="§"/>
            </a:pPr>
            <a:r>
              <a:rPr lang="it-IT" sz="2400" dirty="0"/>
              <a:t>Al suo interno tiene traccia dell'ordine del blocco a cui appartiene la pagina</a:t>
            </a:r>
          </a:p>
          <a:p>
            <a:pPr marL="305435" indent="-305435">
              <a:buFont typeface="Wingdings" panose="05020102010507070707" pitchFamily="18" charset="2"/>
              <a:buChar char="§"/>
            </a:pPr>
            <a:r>
              <a:rPr lang="it-IT" sz="2400" i="1" dirty="0"/>
              <a:t>Flags</a:t>
            </a:r>
            <a:r>
              <a:rPr lang="it-IT" sz="2400" dirty="0"/>
              <a:t> contiene i bit che identificano se la pagina è </a:t>
            </a:r>
            <a:r>
              <a:rPr lang="it-IT" sz="2400" b="1" dirty="0"/>
              <a:t>libera</a:t>
            </a:r>
            <a:r>
              <a:rPr lang="it-IT" sz="2400" dirty="0"/>
              <a:t> e/o è una </a:t>
            </a:r>
            <a:r>
              <a:rPr lang="it-IT" sz="2400" b="1" dirty="0"/>
              <a:t>pagina root </a:t>
            </a:r>
          </a:p>
        </p:txBody>
      </p:sp>
      <p:sp>
        <p:nvSpPr>
          <p:cNvPr id="6" name="Segnaposto contenuto 6">
            <a:extLst>
              <a:ext uri="{FF2B5EF4-FFF2-40B4-BE49-F238E27FC236}">
                <a16:creationId xmlns:a16="http://schemas.microsoft.com/office/drawing/2014/main" id="{9B35B3F3-253D-4990-BD6E-A31227CFAA4D}"/>
              </a:ext>
            </a:extLst>
          </p:cNvPr>
          <p:cNvSpPr txBox="1">
            <a:spLocks/>
          </p:cNvSpPr>
          <p:nvPr/>
        </p:nvSpPr>
        <p:spPr>
          <a:xfrm>
            <a:off x="444422" y="5384803"/>
            <a:ext cx="11488769" cy="1255534"/>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
            </a:pPr>
            <a:r>
              <a:rPr lang="it-IT" sz="2400" dirty="0"/>
              <a:t>L'union </a:t>
            </a:r>
            <a:r>
              <a:rPr lang="it-IT" sz="2400" i="1" dirty="0"/>
              <a:t>location </a:t>
            </a:r>
            <a:r>
              <a:rPr lang="it-IT" sz="2400" dirty="0"/>
              <a:t>contiene la successiva root page della lista di blocchi liberi (se non allocata) oppure il puntatore alle altre pagine in cache (se allocata ed utilizzata in cache).  </a:t>
            </a:r>
          </a:p>
        </p:txBody>
      </p:sp>
    </p:spTree>
    <p:extLst>
      <p:ext uri="{BB962C8B-B14F-4D97-AF65-F5344CB8AC3E}">
        <p14:creationId xmlns:p14="http://schemas.microsoft.com/office/powerpoint/2010/main" val="3967615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10D554-3D72-1AB7-766A-5AC9FE464CED}"/>
              </a:ext>
            </a:extLst>
          </p:cNvPr>
          <p:cNvSpPr>
            <a:spLocks noGrp="1"/>
          </p:cNvSpPr>
          <p:nvPr>
            <p:ph type="title"/>
          </p:nvPr>
        </p:nvSpPr>
        <p:spPr/>
        <p:txBody>
          <a:bodyPr/>
          <a:lstStyle/>
          <a:p>
            <a:r>
              <a:rPr lang="it-IT" sz="2400" err="1"/>
              <a:t>bb_free_area_t</a:t>
            </a:r>
            <a:endParaRPr lang="it-IT" sz="2400"/>
          </a:p>
        </p:txBody>
      </p:sp>
      <p:pic>
        <p:nvPicPr>
          <p:cNvPr id="6" name="Segnaposto contenuto 5" descr="Immagine che contiene testo, schermata, Carattere&#10;&#10;Descrizione generata automaticamente">
            <a:extLst>
              <a:ext uri="{FF2B5EF4-FFF2-40B4-BE49-F238E27FC236}">
                <a16:creationId xmlns:a16="http://schemas.microsoft.com/office/drawing/2014/main" id="{48BCF194-5065-EF62-1A76-089993E74CA4}"/>
              </a:ext>
            </a:extLst>
          </p:cNvPr>
          <p:cNvPicPr>
            <a:picLocks noGrp="1" noChangeAspect="1"/>
          </p:cNvPicPr>
          <p:nvPr>
            <p:ph idx="1"/>
          </p:nvPr>
        </p:nvPicPr>
        <p:blipFill>
          <a:blip r:embed="rId2"/>
          <a:stretch>
            <a:fillRect/>
          </a:stretch>
        </p:blipFill>
        <p:spPr>
          <a:xfrm>
            <a:off x="524607" y="2240304"/>
            <a:ext cx="5867400" cy="1800225"/>
          </a:xfrm>
        </p:spPr>
      </p:pic>
      <p:sp>
        <p:nvSpPr>
          <p:cNvPr id="4" name="Segnaposto contenuto 6">
            <a:extLst>
              <a:ext uri="{FF2B5EF4-FFF2-40B4-BE49-F238E27FC236}">
                <a16:creationId xmlns:a16="http://schemas.microsoft.com/office/drawing/2014/main" id="{52A3D3FD-C352-EF8D-22C4-0B38768FC54F}"/>
              </a:ext>
            </a:extLst>
          </p:cNvPr>
          <p:cNvSpPr txBox="1">
            <a:spLocks/>
          </p:cNvSpPr>
          <p:nvPr/>
        </p:nvSpPr>
        <p:spPr>
          <a:xfrm>
            <a:off x="6745576" y="1936265"/>
            <a:ext cx="4865231" cy="247668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Struttura dati utilizzata per rappresentare una delle liste di blocchi liberi</a:t>
            </a:r>
          </a:p>
          <a:p>
            <a:pPr marL="305435" indent="-305435"/>
            <a:r>
              <a:rPr lang="it-IT" sz="2400" dirty="0"/>
              <a:t>Tiene traccia del numero di blocchi di frame liberi disponibili (non del numero totale di frame)</a:t>
            </a:r>
          </a:p>
        </p:txBody>
      </p:sp>
      <p:sp>
        <p:nvSpPr>
          <p:cNvPr id="7" name="Segnaposto contenuto 6">
            <a:extLst>
              <a:ext uri="{FF2B5EF4-FFF2-40B4-BE49-F238E27FC236}">
                <a16:creationId xmlns:a16="http://schemas.microsoft.com/office/drawing/2014/main" id="{6C237092-834D-166C-2731-8BD31B420EBF}"/>
              </a:ext>
            </a:extLst>
          </p:cNvPr>
          <p:cNvSpPr txBox="1">
            <a:spLocks/>
          </p:cNvSpPr>
          <p:nvPr/>
        </p:nvSpPr>
        <p:spPr>
          <a:xfrm>
            <a:off x="581191" y="4417649"/>
            <a:ext cx="11391077" cy="2310611"/>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
            </a:pPr>
            <a:r>
              <a:rPr lang="it-IT" sz="2400" dirty="0"/>
              <a:t>La </a:t>
            </a:r>
            <a:r>
              <a:rPr lang="it-IT" sz="2400" i="1" dirty="0" err="1"/>
              <a:t>free_list</a:t>
            </a:r>
            <a:r>
              <a:rPr lang="it-IT" sz="2400" i="1" dirty="0"/>
              <a:t> </a:t>
            </a:r>
            <a:r>
              <a:rPr lang="it-IT" sz="2400" dirty="0"/>
              <a:t>punta al primo blocco libero della lista. In verità, i nodi sono solo la prima pagina di ogni blocco (</a:t>
            </a:r>
            <a:r>
              <a:rPr lang="it-IT" sz="2400" i="1" dirty="0" err="1"/>
              <a:t>bb_page_</a:t>
            </a:r>
            <a:r>
              <a:rPr lang="it-IT" sz="2400" dirty="0" err="1"/>
              <a:t>t</a:t>
            </a:r>
            <a:r>
              <a:rPr lang="it-IT" sz="2400" dirty="0"/>
              <a:t> con il flag</a:t>
            </a:r>
            <a:r>
              <a:rPr lang="it-IT" sz="2400" i="1" dirty="0"/>
              <a:t> root page </a:t>
            </a:r>
            <a:r>
              <a:rPr lang="it-IT" sz="2400" dirty="0"/>
              <a:t>settato), tra loro collegate mediante il campo </a:t>
            </a:r>
            <a:r>
              <a:rPr lang="it-IT" sz="2400" i="1" dirty="0" err="1"/>
              <a:t>location.siblings</a:t>
            </a:r>
            <a:r>
              <a:rPr lang="it-IT" sz="2400" i="1" dirty="0"/>
              <a:t>.</a:t>
            </a:r>
            <a:endParaRPr lang="it-IT" dirty="0" err="1"/>
          </a:p>
        </p:txBody>
      </p:sp>
    </p:spTree>
    <p:extLst>
      <p:ext uri="{BB962C8B-B14F-4D97-AF65-F5344CB8AC3E}">
        <p14:creationId xmlns:p14="http://schemas.microsoft.com/office/powerpoint/2010/main" val="69133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10D554-3D72-1AB7-766A-5AC9FE464CED}"/>
              </a:ext>
            </a:extLst>
          </p:cNvPr>
          <p:cNvSpPr>
            <a:spLocks noGrp="1"/>
          </p:cNvSpPr>
          <p:nvPr>
            <p:ph type="title"/>
          </p:nvPr>
        </p:nvSpPr>
        <p:spPr/>
        <p:txBody>
          <a:bodyPr/>
          <a:lstStyle/>
          <a:p>
            <a:r>
              <a:rPr lang="it-IT" sz="2400" dirty="0" err="1"/>
              <a:t>bb_instance_t</a:t>
            </a:r>
          </a:p>
        </p:txBody>
      </p:sp>
      <p:pic>
        <p:nvPicPr>
          <p:cNvPr id="6" name="Segnaposto contenuto 5" descr="Immagine che contiene testo, schermata, Carattere&#10;&#10;Descrizione generata automaticamente">
            <a:extLst>
              <a:ext uri="{FF2B5EF4-FFF2-40B4-BE49-F238E27FC236}">
                <a16:creationId xmlns:a16="http://schemas.microsoft.com/office/drawing/2014/main" id="{CD1C8B91-2F5B-B539-ABE9-C875CE9A636D}"/>
              </a:ext>
            </a:extLst>
          </p:cNvPr>
          <p:cNvPicPr>
            <a:picLocks noGrp="1" noChangeAspect="1"/>
          </p:cNvPicPr>
          <p:nvPr>
            <p:ph idx="1"/>
          </p:nvPr>
        </p:nvPicPr>
        <p:blipFill>
          <a:blip r:embed="rId2"/>
          <a:stretch>
            <a:fillRect/>
          </a:stretch>
        </p:blipFill>
        <p:spPr>
          <a:xfrm>
            <a:off x="522047" y="2092573"/>
            <a:ext cx="5051905" cy="3678303"/>
          </a:xfrm>
        </p:spPr>
      </p:pic>
      <p:sp>
        <p:nvSpPr>
          <p:cNvPr id="4" name="Segnaposto contenuto 6">
            <a:extLst>
              <a:ext uri="{FF2B5EF4-FFF2-40B4-BE49-F238E27FC236}">
                <a16:creationId xmlns:a16="http://schemas.microsoft.com/office/drawing/2014/main" id="{98EAFD2E-CF36-B4C6-5FBF-2D853524D5B5}"/>
              </a:ext>
            </a:extLst>
          </p:cNvPr>
          <p:cNvSpPr txBox="1">
            <a:spLocks/>
          </p:cNvSpPr>
          <p:nvPr/>
        </p:nvSpPr>
        <p:spPr>
          <a:xfrm>
            <a:off x="5680730" y="1936265"/>
            <a:ext cx="5930077" cy="4762686"/>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Rappresenta una delle zone gestite dal </a:t>
            </a:r>
            <a:r>
              <a:rPr lang="it-IT" sz="2400" dirty="0" err="1"/>
              <a:t>buddy</a:t>
            </a:r>
            <a:r>
              <a:rPr lang="it-IT" sz="2400" dirty="0"/>
              <a:t> system in cui è divisa la memoria in </a:t>
            </a:r>
            <a:r>
              <a:rPr lang="it-IT" sz="2400" dirty="0" err="1"/>
              <a:t>MentOS</a:t>
            </a:r>
            <a:endParaRPr lang="it-IT" dirty="0" err="1"/>
          </a:p>
          <a:p>
            <a:pPr marL="305435" indent="-305435"/>
            <a:r>
              <a:rPr lang="it-IT" sz="2400" dirty="0"/>
              <a:t>Il vettore </a:t>
            </a:r>
            <a:r>
              <a:rPr lang="it-IT" sz="2400" i="1" dirty="0" err="1"/>
              <a:t>free_area</a:t>
            </a:r>
            <a:r>
              <a:rPr lang="it-IT" sz="2400" i="1" dirty="0"/>
              <a:t> </a:t>
            </a:r>
            <a:r>
              <a:rPr lang="it-IT" sz="2400" dirty="0"/>
              <a:t>contiene, per ogni entry, il puntatore alla lista di blocchi liberi (</a:t>
            </a:r>
            <a:r>
              <a:rPr lang="it-IT" sz="2400" i="1" dirty="0" err="1"/>
              <a:t>bb_free_list_t</a:t>
            </a:r>
            <a:r>
              <a:rPr lang="it-IT" sz="2400" dirty="0"/>
              <a:t>) di ordine pari alla posizione nel vettore.</a:t>
            </a:r>
          </a:p>
          <a:p>
            <a:pPr marL="305435" indent="-305435"/>
            <a:r>
              <a:rPr lang="it-IT" sz="2400" dirty="0"/>
              <a:t>Tra le varie informazioni di cui tiene traccia, sono particolarmente importanti per l'implementazione effettuata l'indirizzo della prima pagina gestita e la dimensione della struttura rappresentante le pagine</a:t>
            </a:r>
          </a:p>
        </p:txBody>
      </p:sp>
    </p:spTree>
    <p:extLst>
      <p:ext uri="{BB962C8B-B14F-4D97-AF65-F5344CB8AC3E}">
        <p14:creationId xmlns:p14="http://schemas.microsoft.com/office/powerpoint/2010/main" val="41993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58827-501A-8551-F1CB-C7180D996880}"/>
              </a:ext>
            </a:extLst>
          </p:cNvPr>
          <p:cNvSpPr>
            <a:spLocks noGrp="1"/>
          </p:cNvSpPr>
          <p:nvPr>
            <p:ph type="title"/>
          </p:nvPr>
        </p:nvSpPr>
        <p:spPr/>
        <p:txBody>
          <a:bodyPr/>
          <a:lstStyle/>
          <a:p>
            <a:r>
              <a:rPr lang="it-IT" dirty="0"/>
              <a:t>Implementazione: </a:t>
            </a:r>
            <a:r>
              <a:rPr lang="it-IT" dirty="0" err="1"/>
              <a:t>bb_alloc_pages</a:t>
            </a:r>
          </a:p>
        </p:txBody>
      </p:sp>
      <p:pic>
        <p:nvPicPr>
          <p:cNvPr id="4" name="Segnaposto contenuto 3" descr="Immagine che contiene testo, schermata, software&#10;&#10;Descrizione generata automaticamente">
            <a:extLst>
              <a:ext uri="{FF2B5EF4-FFF2-40B4-BE49-F238E27FC236}">
                <a16:creationId xmlns:a16="http://schemas.microsoft.com/office/drawing/2014/main" id="{BF5F42FE-5C28-C2BC-DDA0-ADF788B0A05F}"/>
              </a:ext>
            </a:extLst>
          </p:cNvPr>
          <p:cNvPicPr>
            <a:picLocks noGrp="1" noChangeAspect="1"/>
          </p:cNvPicPr>
          <p:nvPr>
            <p:ph idx="1"/>
          </p:nvPr>
        </p:nvPicPr>
        <p:blipFill>
          <a:blip r:embed="rId2"/>
          <a:stretch>
            <a:fillRect/>
          </a:stretch>
        </p:blipFill>
        <p:spPr>
          <a:xfrm>
            <a:off x="456345" y="1980198"/>
            <a:ext cx="5876925" cy="3609975"/>
          </a:xfrm>
        </p:spPr>
      </p:pic>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393883" y="1936265"/>
            <a:ext cx="5334154" cy="3688071"/>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La funzione richiede come parametri un'istanza del </a:t>
            </a:r>
            <a:r>
              <a:rPr lang="it-IT" sz="2200" dirty="0" err="1"/>
              <a:t>buddy</a:t>
            </a:r>
            <a:r>
              <a:rPr lang="it-IT" sz="2200" dirty="0"/>
              <a:t> system e l'ordine del blocco di pagine che vogliamo ottenere. Restituisce la prima pagina del blocco</a:t>
            </a:r>
          </a:p>
          <a:p>
            <a:pPr marL="305435" indent="-305435"/>
            <a:r>
              <a:rPr lang="it-IT" sz="2200" dirty="0"/>
              <a:t>Nell'immagine possiamo vedere l'implementazione della ricerca di un blocco libero sufficientemente grande. La </a:t>
            </a:r>
            <a:r>
              <a:rPr lang="it-IT" sz="2200" i="1" dirty="0" err="1"/>
              <a:t>get_area_of_order</a:t>
            </a:r>
            <a:r>
              <a:rPr lang="it-IT" sz="2200" dirty="0"/>
              <a:t> si limita a restituire la </a:t>
            </a:r>
            <a:r>
              <a:rPr lang="it-IT" sz="2200" i="1" dirty="0" err="1"/>
              <a:t>bb_free_area</a:t>
            </a:r>
            <a:r>
              <a:rPr lang="it-IT" sz="2200" dirty="0"/>
              <a:t> in posizione </a:t>
            </a:r>
            <a:r>
              <a:rPr lang="it-IT" sz="2200" i="1" dirty="0" err="1"/>
              <a:t>current_order</a:t>
            </a:r>
            <a:r>
              <a:rPr lang="it-IT" sz="2200" dirty="0"/>
              <a:t> nel vettore </a:t>
            </a:r>
            <a:r>
              <a:rPr lang="it-IT" sz="2200" i="1" dirty="0" err="1"/>
              <a:t>free_area</a:t>
            </a:r>
            <a:r>
              <a:rPr lang="it-IT" sz="2200" dirty="0"/>
              <a:t> dell'istanza</a:t>
            </a:r>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454191" y="5629034"/>
            <a:ext cx="11400846" cy="1011303"/>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Abbiamo utilizzato il costrutto </a:t>
            </a:r>
            <a:r>
              <a:rPr lang="it-IT" sz="2200" b="1" dirty="0"/>
              <a:t>goto </a:t>
            </a:r>
            <a:r>
              <a:rPr lang="it-IT" sz="2200" dirty="0"/>
              <a:t>per mantenere il codice il più simile possibile all'algoritmo illustrato precedentemente. Sarebbe stato possibile ottenere il medesimo funzionamento con l'uso di una variabile di controllo e una modifica nella condizione di ciclo</a:t>
            </a:r>
            <a:endParaRPr lang="it-IT" sz="2200" b="1" dirty="0"/>
          </a:p>
          <a:p>
            <a:pPr marL="305435" indent="-305435">
              <a:buFont typeface="Wingdings" panose="05020102010507070707" pitchFamily="18" charset="2"/>
              <a:buChar char="§"/>
            </a:pPr>
            <a:endParaRPr lang="it-IT" sz="2400" dirty="0"/>
          </a:p>
        </p:txBody>
      </p:sp>
    </p:spTree>
    <p:extLst>
      <p:ext uri="{BB962C8B-B14F-4D97-AF65-F5344CB8AC3E}">
        <p14:creationId xmlns:p14="http://schemas.microsoft.com/office/powerpoint/2010/main" val="1025529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58827-501A-8551-F1CB-C7180D996880}"/>
              </a:ext>
            </a:extLst>
          </p:cNvPr>
          <p:cNvSpPr>
            <a:spLocks noGrp="1"/>
          </p:cNvSpPr>
          <p:nvPr>
            <p:ph type="title" idx="4294967295"/>
          </p:nvPr>
        </p:nvSpPr>
        <p:spPr>
          <a:xfrm>
            <a:off x="0" y="701675"/>
            <a:ext cx="11029950" cy="1014413"/>
          </a:xfrm>
        </p:spPr>
        <p:txBody>
          <a:bodyPr/>
          <a:lstStyle/>
          <a:p>
            <a:r>
              <a:rPr lang="it-IT" dirty="0"/>
              <a:t>Implementazione: </a:t>
            </a:r>
            <a:r>
              <a:rPr lang="it-IT" dirty="0" err="1"/>
              <a:t>bb_alloc_pages</a:t>
            </a:r>
          </a:p>
        </p:txBody>
      </p:sp>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393883" y="1047265"/>
            <a:ext cx="5334154" cy="361968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dirty="0"/>
              <a:t>A questo punto si procede a recuperare la prima pagina della lista (area) mediante la funzione </a:t>
            </a:r>
            <a:r>
              <a:rPr lang="it-IT" sz="2000" i="1" dirty="0" err="1"/>
              <a:t>list_entry</a:t>
            </a:r>
            <a:r>
              <a:rPr lang="it-IT" sz="2000" i="1" dirty="0"/>
              <a:t> </a:t>
            </a:r>
            <a:r>
              <a:rPr lang="it-IT" sz="2000" dirty="0"/>
              <a:t>(che in realtà è una #define </a:t>
            </a:r>
            <a:r>
              <a:rPr lang="it-IT" sz="2000" u="sng" dirty="0"/>
              <a:t>usato</a:t>
            </a:r>
            <a:r>
              <a:rPr lang="it-IT" sz="2000" dirty="0"/>
              <a:t> come alias per una </a:t>
            </a:r>
            <a:r>
              <a:rPr lang="it-IT" sz="2000" i="1" dirty="0" err="1"/>
              <a:t>container_of</a:t>
            </a:r>
            <a:r>
              <a:rPr lang="it-IT" sz="2000" i="1" dirty="0"/>
              <a:t>(…)</a:t>
            </a:r>
            <a:r>
              <a:rPr lang="it-IT" sz="2000" dirty="0"/>
              <a:t>) e successivamente si rimuove la pagina trovata dalla lista con la </a:t>
            </a:r>
            <a:r>
              <a:rPr lang="it-IT" sz="2000" i="1" dirty="0" err="1"/>
              <a:t>list_head_remove</a:t>
            </a:r>
            <a:r>
              <a:rPr lang="it-IT" sz="2000" i="1" dirty="0"/>
              <a:t> </a:t>
            </a:r>
            <a:r>
              <a:rPr lang="it-IT" sz="2000" dirty="0"/>
              <a:t>e si decrementa il numero di blocchi liberi per l'area</a:t>
            </a:r>
          </a:p>
          <a:p>
            <a:pPr marL="305435" indent="-305435"/>
            <a:r>
              <a:rPr lang="it-IT" sz="2000" dirty="0"/>
              <a:t>L'</a:t>
            </a:r>
            <a:r>
              <a:rPr lang="it-IT" sz="2000" err="1"/>
              <a:t>assert</a:t>
            </a:r>
            <a:r>
              <a:rPr lang="it-IT" sz="2000" dirty="0"/>
              <a:t> serva a verificare che la pagina trovata sia effettivamente valida (libera e root page, cioè la prima di un blocco)</a:t>
            </a:r>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454191" y="4876803"/>
            <a:ext cx="11273845" cy="1069918"/>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Dopo aver segnato la pagina come non più libera mediante la funzione </a:t>
            </a:r>
            <a:r>
              <a:rPr lang="it-IT" sz="2200" i="1" dirty="0"/>
              <a:t>__</a:t>
            </a:r>
            <a:r>
              <a:rPr lang="it-IT" sz="2200" i="1" dirty="0" err="1"/>
              <a:t>bb_clear_flag</a:t>
            </a:r>
            <a:r>
              <a:rPr lang="it-IT" sz="2200" dirty="0"/>
              <a:t> (che a sua volta chiama una funzione atomica </a:t>
            </a:r>
            <a:r>
              <a:rPr lang="it-IT" sz="2200" i="1" dirty="0" err="1"/>
              <a:t>clear_bit</a:t>
            </a:r>
            <a:r>
              <a:rPr lang="it-IT" sz="2200" dirty="0"/>
              <a:t>) andiamo a calcolare la dimensione attuale del blocco</a:t>
            </a:r>
          </a:p>
          <a:p>
            <a:pPr marL="305435" indent="-305435">
              <a:buFont typeface="Wingdings" panose="05020102010507070707" pitchFamily="18" charset="2"/>
              <a:buChar char="§"/>
            </a:pPr>
            <a:endParaRPr lang="it-IT" sz="2400" dirty="0"/>
          </a:p>
        </p:txBody>
      </p:sp>
      <p:pic>
        <p:nvPicPr>
          <p:cNvPr id="12" name="Immagine 11" descr="Immagine che contiene testo, schermata, Carattere&#10;&#10;Descrizione generata automaticamente">
            <a:extLst>
              <a:ext uri="{FF2B5EF4-FFF2-40B4-BE49-F238E27FC236}">
                <a16:creationId xmlns:a16="http://schemas.microsoft.com/office/drawing/2014/main" id="{436A8647-4DDF-D327-844C-59D20220B920}"/>
              </a:ext>
            </a:extLst>
          </p:cNvPr>
          <p:cNvPicPr>
            <a:picLocks noChangeAspect="1"/>
          </p:cNvPicPr>
          <p:nvPr/>
        </p:nvPicPr>
        <p:blipFill>
          <a:blip r:embed="rId2"/>
          <a:stretch>
            <a:fillRect/>
          </a:stretch>
        </p:blipFill>
        <p:spPr>
          <a:xfrm>
            <a:off x="455246" y="1096783"/>
            <a:ext cx="5908430" cy="3365124"/>
          </a:xfrm>
          <a:prstGeom prst="rect">
            <a:avLst/>
          </a:prstGeom>
        </p:spPr>
      </p:pic>
    </p:spTree>
    <p:extLst>
      <p:ext uri="{BB962C8B-B14F-4D97-AF65-F5344CB8AC3E}">
        <p14:creationId xmlns:p14="http://schemas.microsoft.com/office/powerpoint/2010/main" val="124820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58827-501A-8551-F1CB-C7180D996880}"/>
              </a:ext>
            </a:extLst>
          </p:cNvPr>
          <p:cNvSpPr>
            <a:spLocks noGrp="1"/>
          </p:cNvSpPr>
          <p:nvPr>
            <p:ph type="title" idx="4294967295"/>
          </p:nvPr>
        </p:nvSpPr>
        <p:spPr>
          <a:xfrm>
            <a:off x="0" y="701675"/>
            <a:ext cx="11029950" cy="1014413"/>
          </a:xfrm>
        </p:spPr>
        <p:txBody>
          <a:bodyPr/>
          <a:lstStyle/>
          <a:p>
            <a:r>
              <a:rPr lang="it-IT" dirty="0"/>
              <a:t>Implementazione: </a:t>
            </a:r>
            <a:r>
              <a:rPr lang="it-IT" dirty="0" err="1"/>
              <a:t>bb_alloc_pages</a:t>
            </a:r>
          </a:p>
        </p:txBody>
      </p:sp>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182296" y="774679"/>
            <a:ext cx="5480692" cy="5437002"/>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dirty="0"/>
              <a:t>A questo punto riduciamo le dimensioni del blocco trovato fino ad arrivare all'ordine richiesto.  Ad ogni iterazione:</a:t>
            </a:r>
          </a:p>
          <a:p>
            <a:pPr marL="781685" lvl="1" indent="-457200">
              <a:buAutoNum type="arabicPeriod"/>
            </a:pPr>
            <a:r>
              <a:rPr lang="it-IT" sz="1800" dirty="0"/>
              <a:t>Riduciamo l'ordine, otteniamo l'area di quell'ordine e dimezziamo il valore della dimensione del blocco, </a:t>
            </a:r>
            <a:r>
              <a:rPr lang="it-IT" sz="1800" i="1" dirty="0"/>
              <a:t>size</a:t>
            </a:r>
            <a:endParaRPr lang="en-US" sz="1800" dirty="0"/>
          </a:p>
          <a:p>
            <a:pPr marL="781685" lvl="1" indent="-457200">
              <a:buAutoNum type="arabicPeriod"/>
            </a:pPr>
            <a:r>
              <a:rPr lang="it-IT" sz="1800" dirty="0"/>
              <a:t>Recuperiamo la prima pagina del blocco buddy (quella a </a:t>
            </a:r>
            <a:r>
              <a:rPr lang="it-IT" sz="1800" i="1" dirty="0"/>
              <a:t>size </a:t>
            </a:r>
            <a:r>
              <a:rPr lang="it-IT" sz="1800" dirty="0"/>
              <a:t>pagine dalla prima) tramite la funzione </a:t>
            </a:r>
            <a:r>
              <a:rPr lang="it-IT" sz="1800" i="1" dirty="0"/>
              <a:t>__</a:t>
            </a:r>
            <a:r>
              <a:rPr lang="it-IT" sz="1800" i="1" err="1"/>
              <a:t>get_page_from_base</a:t>
            </a:r>
            <a:r>
              <a:rPr lang="it-IT" sz="1800" dirty="0"/>
              <a:t> e verifichiamo sia un </a:t>
            </a:r>
            <a:r>
              <a:rPr lang="it-IT" sz="1800" err="1"/>
              <a:t>buddy</a:t>
            </a:r>
            <a:r>
              <a:rPr lang="it-IT" sz="1800" dirty="0"/>
              <a:t> valido, cioè libero e non ancora root.</a:t>
            </a:r>
            <a:endParaRPr lang="en-US" sz="1800"/>
          </a:p>
          <a:p>
            <a:pPr marL="781685" lvl="1" indent="-457200">
              <a:buAutoNum type="arabicPeriod"/>
            </a:pPr>
            <a:r>
              <a:rPr lang="it-IT" sz="1800" dirty="0"/>
              <a:t>Aggiorniamo l'ordine del </a:t>
            </a:r>
            <a:r>
              <a:rPr lang="it-IT" sz="1800" dirty="0" err="1"/>
              <a:t>buddy</a:t>
            </a:r>
            <a:r>
              <a:rPr lang="it-IT" sz="1800" dirty="0"/>
              <a:t> trovato, lo marchiamo come root page e lo inseriamo nella free list dell'area, ricordandoci di aumentare il numero di blocchi disponibili per quell'area</a:t>
            </a:r>
          </a:p>
          <a:p>
            <a:pPr marL="305435" indent="-305435"/>
            <a:endParaRPr lang="it-IT" sz="2200" dirty="0"/>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454191" y="4597547"/>
            <a:ext cx="5653441" cy="2185039"/>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Dopo aver ridotto il blocco alla minima dimensione possibile, aggiorniamo l'ordine della sua prima pagina e la restituiamo</a:t>
            </a:r>
          </a:p>
        </p:txBody>
      </p:sp>
      <p:pic>
        <p:nvPicPr>
          <p:cNvPr id="3" name="Immagine 2" descr="Immagine che contiene testo, schermata, Carattere&#10;&#10;Descrizione generata automaticamente">
            <a:extLst>
              <a:ext uri="{FF2B5EF4-FFF2-40B4-BE49-F238E27FC236}">
                <a16:creationId xmlns:a16="http://schemas.microsoft.com/office/drawing/2014/main" id="{176EF45E-28AB-14D8-F1B1-530093557014}"/>
              </a:ext>
            </a:extLst>
          </p:cNvPr>
          <p:cNvPicPr>
            <a:picLocks noChangeAspect="1"/>
          </p:cNvPicPr>
          <p:nvPr/>
        </p:nvPicPr>
        <p:blipFill>
          <a:blip r:embed="rId2"/>
          <a:stretch>
            <a:fillRect/>
          </a:stretch>
        </p:blipFill>
        <p:spPr>
          <a:xfrm>
            <a:off x="455246" y="846693"/>
            <a:ext cx="5654430" cy="3651574"/>
          </a:xfrm>
          <a:prstGeom prst="rect">
            <a:avLst/>
          </a:prstGeom>
        </p:spPr>
      </p:pic>
    </p:spTree>
    <p:extLst>
      <p:ext uri="{BB962C8B-B14F-4D97-AF65-F5344CB8AC3E}">
        <p14:creationId xmlns:p14="http://schemas.microsoft.com/office/powerpoint/2010/main" val="304567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8C0E38-32AF-CFDF-3605-5758A943C462}"/>
              </a:ext>
            </a:extLst>
          </p:cNvPr>
          <p:cNvSpPr>
            <a:spLocks noGrp="1"/>
          </p:cNvSpPr>
          <p:nvPr>
            <p:ph type="title"/>
          </p:nvPr>
        </p:nvSpPr>
        <p:spPr/>
        <p:txBody>
          <a:bodyPr/>
          <a:lstStyle/>
          <a:p>
            <a:r>
              <a:rPr lang="it-IT" dirty="0"/>
              <a:t>IMPLEMENTAZIONE: </a:t>
            </a:r>
            <a:r>
              <a:rPr lang="it-IT" dirty="0" err="1"/>
              <a:t>BB_free_PAGES</a:t>
            </a:r>
          </a:p>
        </p:txBody>
      </p:sp>
      <p:pic>
        <p:nvPicPr>
          <p:cNvPr id="4" name="Segnaposto contenuto 3" descr="Immagine che contiene testo, schermata, Carattere&#10;&#10;Descrizione generata automaticamente">
            <a:extLst>
              <a:ext uri="{FF2B5EF4-FFF2-40B4-BE49-F238E27FC236}">
                <a16:creationId xmlns:a16="http://schemas.microsoft.com/office/drawing/2014/main" id="{90B2D5D0-03ED-4955-032D-C8F93084233F}"/>
              </a:ext>
            </a:extLst>
          </p:cNvPr>
          <p:cNvPicPr>
            <a:picLocks noGrp="1" noChangeAspect="1"/>
          </p:cNvPicPr>
          <p:nvPr>
            <p:ph idx="1"/>
          </p:nvPr>
        </p:nvPicPr>
        <p:blipFill>
          <a:blip r:embed="rId2"/>
          <a:stretch>
            <a:fillRect/>
          </a:stretch>
        </p:blipFill>
        <p:spPr>
          <a:xfrm>
            <a:off x="484645" y="1955804"/>
            <a:ext cx="4767154" cy="3678303"/>
          </a:xfrm>
        </p:spPr>
      </p:pic>
      <p:sp>
        <p:nvSpPr>
          <p:cNvPr id="6" name="Segnaposto contenuto 6">
            <a:extLst>
              <a:ext uri="{FF2B5EF4-FFF2-40B4-BE49-F238E27FC236}">
                <a16:creationId xmlns:a16="http://schemas.microsoft.com/office/drawing/2014/main" id="{E9F2C58A-9D6A-FA47-8B1E-638E3FC7B5C1}"/>
              </a:ext>
            </a:extLst>
          </p:cNvPr>
          <p:cNvSpPr txBox="1">
            <a:spLocks/>
          </p:cNvSpPr>
          <p:nvPr/>
        </p:nvSpPr>
        <p:spPr>
          <a:xfrm>
            <a:off x="5456037" y="2053496"/>
            <a:ext cx="6193846" cy="361968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dirty="0"/>
              <a:t>La funzione prende come parametri l'istanza del </a:t>
            </a:r>
            <a:r>
              <a:rPr lang="it-IT" sz="2000" dirty="0" err="1"/>
              <a:t>buddy</a:t>
            </a:r>
            <a:r>
              <a:rPr lang="it-IT" sz="2000" dirty="0"/>
              <a:t> system su cui si opera e la prima pagina del blocco da liberare</a:t>
            </a:r>
            <a:endParaRPr lang="it-IT" dirty="0"/>
          </a:p>
          <a:p>
            <a:pPr marL="305435" indent="-305435"/>
            <a:r>
              <a:rPr lang="it-IT" sz="2000" dirty="0"/>
              <a:t>Si comincia recuperando la prima pagina gestita dall'istanza e l'indice (relativo ad essa) della prima pagina da liberare, usando la __</a:t>
            </a:r>
            <a:r>
              <a:rPr lang="it-IT" sz="2000" dirty="0" err="1"/>
              <a:t>get_page_range</a:t>
            </a:r>
            <a:endParaRPr lang="it-IT" sz="2000" dirty="0"/>
          </a:p>
          <a:p>
            <a:pPr marL="305435" indent="-305435"/>
            <a:r>
              <a:rPr lang="it-IT" sz="2000" dirty="0"/>
              <a:t>Si salva l'ordine del blocco da liberare e si verifica che la pagina non sia già stata deallocata. In caso negativo, si può procedere settando la root page come libera (anche qui andando a richiamare una funzione atomica)</a:t>
            </a:r>
          </a:p>
        </p:txBody>
      </p:sp>
    </p:spTree>
    <p:extLst>
      <p:ext uri="{BB962C8B-B14F-4D97-AF65-F5344CB8AC3E}">
        <p14:creationId xmlns:p14="http://schemas.microsoft.com/office/powerpoint/2010/main" val="2775484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58827-501A-8551-F1CB-C7180D996880}"/>
              </a:ext>
            </a:extLst>
          </p:cNvPr>
          <p:cNvSpPr>
            <a:spLocks noGrp="1"/>
          </p:cNvSpPr>
          <p:nvPr>
            <p:ph type="title" idx="4294967295"/>
          </p:nvPr>
        </p:nvSpPr>
        <p:spPr>
          <a:xfrm>
            <a:off x="0" y="701675"/>
            <a:ext cx="11029950" cy="1014413"/>
          </a:xfrm>
        </p:spPr>
        <p:txBody>
          <a:bodyPr/>
          <a:lstStyle/>
          <a:p>
            <a:r>
              <a:rPr lang="it-IT" dirty="0"/>
              <a:t>Implementazione: </a:t>
            </a:r>
            <a:r>
              <a:rPr lang="it-IT" dirty="0" err="1"/>
              <a:t>bb_alloc_pages</a:t>
            </a:r>
          </a:p>
        </p:txBody>
      </p:sp>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393883" y="646728"/>
            <a:ext cx="5510000" cy="6413685"/>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dirty="0"/>
              <a:t>Eseguiamo un ciclo nel quale:</a:t>
            </a:r>
          </a:p>
          <a:p>
            <a:pPr marL="781685" lvl="1" indent="-457200">
              <a:buAutoNum type="arabicPeriod"/>
            </a:pPr>
            <a:r>
              <a:rPr lang="it-IT" sz="1800" dirty="0"/>
              <a:t>Recuperiamo l'area dell'ordine attuale e la pagina situata all'indirizzo trovato</a:t>
            </a:r>
          </a:p>
          <a:p>
            <a:pPr marL="781685" lvl="1" indent="-457200">
              <a:buAutoNum type="arabicPeriod"/>
            </a:pPr>
            <a:r>
              <a:rPr lang="it-IT" sz="1800" dirty="0"/>
              <a:t>Recuperiamo il </a:t>
            </a:r>
            <a:r>
              <a:rPr lang="it-IT" sz="1800" dirty="0" err="1"/>
              <a:t>buddy</a:t>
            </a:r>
            <a:r>
              <a:rPr lang="it-IT" sz="1800" dirty="0"/>
              <a:t> (quindi la root page del blocco contiguo a quello in esame) ed il suo indice e verifichiamo che tale </a:t>
            </a:r>
            <a:r>
              <a:rPr lang="it-IT" sz="1800" dirty="0" err="1"/>
              <a:t>buddy</a:t>
            </a:r>
            <a:r>
              <a:rPr lang="it-IT" sz="1800" dirty="0"/>
              <a:t> sia valido, cioè che abbia lo stesso ordine e sia libero. In caso contrario, usciamo dal ciclo</a:t>
            </a:r>
          </a:p>
          <a:p>
            <a:pPr marL="781685" lvl="1" indent="-457200">
              <a:buAutoNum type="arabicPeriod"/>
            </a:pPr>
            <a:r>
              <a:rPr lang="it-IT" sz="1800" dirty="0"/>
              <a:t>Rimuoviamo il </a:t>
            </a:r>
            <a:r>
              <a:rPr lang="it-IT" sz="1800" dirty="0" err="1"/>
              <a:t>buddy</a:t>
            </a:r>
            <a:r>
              <a:rPr lang="it-IT" sz="1800" dirty="0"/>
              <a:t> trovato dalla </a:t>
            </a:r>
            <a:r>
              <a:rPr lang="it-IT" sz="1800" i="1" dirty="0"/>
              <a:t>free list</a:t>
            </a:r>
            <a:r>
              <a:rPr lang="it-IT" sz="1800" dirty="0"/>
              <a:t> dell'area, decrementando inoltre il contatore di blocchi liberi della stessa</a:t>
            </a:r>
          </a:p>
          <a:p>
            <a:pPr marL="781685" lvl="1" indent="-457200">
              <a:buAutoNum type="arabicPeriod"/>
            </a:pPr>
            <a:r>
              <a:rPr lang="it-IT" sz="1800" dirty="0"/>
              <a:t>Azzeriamo il flag root sia del </a:t>
            </a:r>
            <a:r>
              <a:rPr lang="it-IT" sz="1800" dirty="0" err="1"/>
              <a:t>buddy</a:t>
            </a:r>
            <a:r>
              <a:rPr lang="it-IT" sz="1800" dirty="0"/>
              <a:t> sia della page (in alternativa si può vedere quale dei due diverrà la prima pagina del blocco unito e azzerare solo l'altro)</a:t>
            </a:r>
          </a:p>
          <a:p>
            <a:pPr marL="781685" lvl="1" indent="-457200">
              <a:buAutoNum type="arabicPeriod"/>
            </a:pPr>
            <a:r>
              <a:rPr lang="it-IT" sz="1800" dirty="0"/>
              <a:t>Il nuovo indice della prima pagina è il più piccolo tra i due indici. Passiamo all'ordine superiore</a:t>
            </a:r>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454191" y="4876803"/>
            <a:ext cx="5734691" cy="1597456"/>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Di fatto quello che otteniamo in questo ciclo </a:t>
            </a:r>
            <a:r>
              <a:rPr lang="it-IT" sz="2200"/>
              <a:t>è un merge del blocco a ed il suo </a:t>
            </a:r>
            <a:r>
              <a:rPr lang="it-IT" sz="2200" dirty="0" err="1"/>
              <a:t>buddy</a:t>
            </a:r>
            <a:r>
              <a:rPr lang="it-IT" sz="2200" dirty="0"/>
              <a:t>, ripetuto fino ad esaurire i </a:t>
            </a:r>
            <a:r>
              <a:rPr lang="it-IT" sz="2200" dirty="0" err="1"/>
              <a:t>buddies</a:t>
            </a:r>
            <a:r>
              <a:rPr lang="it-IT" sz="2200" dirty="0"/>
              <a:t> o al raggiungimento dell'ordine massimo</a:t>
            </a:r>
          </a:p>
          <a:p>
            <a:pPr marL="305435" indent="-305435">
              <a:buFont typeface="Wingdings" panose="05020102010507070707" pitchFamily="18" charset="2"/>
              <a:buChar char="§"/>
            </a:pPr>
            <a:endParaRPr lang="it-IT" sz="2400" dirty="0"/>
          </a:p>
        </p:txBody>
      </p:sp>
      <p:pic>
        <p:nvPicPr>
          <p:cNvPr id="3" name="Immagine 2" descr="Immagine che contiene testo, schermata, Carattere&#10;&#10;Descrizione generata automaticamente">
            <a:extLst>
              <a:ext uri="{FF2B5EF4-FFF2-40B4-BE49-F238E27FC236}">
                <a16:creationId xmlns:a16="http://schemas.microsoft.com/office/drawing/2014/main" id="{46A857E3-E91A-8556-F4CB-214BCF6F1984}"/>
              </a:ext>
            </a:extLst>
          </p:cNvPr>
          <p:cNvPicPr>
            <a:picLocks noChangeAspect="1"/>
          </p:cNvPicPr>
          <p:nvPr/>
        </p:nvPicPr>
        <p:blipFill>
          <a:blip r:embed="rId2"/>
          <a:stretch>
            <a:fillRect/>
          </a:stretch>
        </p:blipFill>
        <p:spPr>
          <a:xfrm>
            <a:off x="455246" y="751839"/>
            <a:ext cx="5840046" cy="4123399"/>
          </a:xfrm>
          <a:prstGeom prst="rect">
            <a:avLst/>
          </a:prstGeom>
        </p:spPr>
      </p:pic>
    </p:spTree>
    <p:extLst>
      <p:ext uri="{BB962C8B-B14F-4D97-AF65-F5344CB8AC3E}">
        <p14:creationId xmlns:p14="http://schemas.microsoft.com/office/powerpoint/2010/main" val="2027831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393883" y="646728"/>
            <a:ext cx="5510000" cy="6413685"/>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it-IT" sz="2000" dirty="0"/>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6169191" y="1159730"/>
            <a:ext cx="5734691" cy="3000651"/>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Una volta terminato il ciclo, indipendentemente dalla condizione di terminazione, abbiamo l'indice della prima pagina di un blocco di 2</a:t>
            </a:r>
            <a:r>
              <a:rPr lang="it-IT" sz="2400" baseline="30000" dirty="0"/>
              <a:t>order </a:t>
            </a:r>
            <a:r>
              <a:rPr lang="it-IT" sz="2400" dirty="0"/>
              <a:t>frames liberi</a:t>
            </a:r>
          </a:p>
          <a:p>
            <a:pPr marL="305435" indent="-305435"/>
            <a:r>
              <a:rPr lang="it-IT" sz="2400" dirty="0"/>
              <a:t>Recuperiamo quindi la prima pagina a partire dall'indice e la settiamo come root e ne aggiorniamo l'ordine</a:t>
            </a:r>
          </a:p>
          <a:p>
            <a:pPr marL="0" indent="0">
              <a:buNone/>
            </a:pPr>
            <a:endParaRPr lang="it-IT" sz="2400" dirty="0"/>
          </a:p>
          <a:p>
            <a:pPr marL="305435" indent="-305435">
              <a:buFont typeface="Wingdings" panose="05020102010507070707" pitchFamily="18" charset="2"/>
              <a:buChar char="§"/>
            </a:pPr>
            <a:endParaRPr lang="it-IT" sz="2800" dirty="0"/>
          </a:p>
        </p:txBody>
      </p:sp>
      <p:sp>
        <p:nvSpPr>
          <p:cNvPr id="3" name="Segnaposto contenuto 6">
            <a:extLst>
              <a:ext uri="{FF2B5EF4-FFF2-40B4-BE49-F238E27FC236}">
                <a16:creationId xmlns:a16="http://schemas.microsoft.com/office/drawing/2014/main" id="{CB9F4BC3-49D0-63AB-3361-37B9BF16972D}"/>
              </a:ext>
            </a:extLst>
          </p:cNvPr>
          <p:cNvSpPr txBox="1">
            <a:spLocks/>
          </p:cNvSpPr>
          <p:nvPr/>
        </p:nvSpPr>
        <p:spPr>
          <a:xfrm>
            <a:off x="333386" y="4412168"/>
            <a:ext cx="11338178" cy="1411603"/>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Come ultima operazione recuperiamo l'area dell'ordine corrente dall'istanza e aggiungiamo il nuovo blocco in cima alla sua </a:t>
            </a:r>
            <a:r>
              <a:rPr lang="it-IT" sz="2400" i="1" dirty="0"/>
              <a:t>free list</a:t>
            </a:r>
            <a:endParaRPr lang="it-IT" sz="2000" i="1" dirty="0"/>
          </a:p>
          <a:p>
            <a:pPr marL="305435" indent="-305435">
              <a:buFont typeface="Wingdings" panose="05020102010507070707" pitchFamily="18" charset="2"/>
              <a:buChar char="§"/>
            </a:pPr>
            <a:endParaRPr lang="it-IT" sz="2800" dirty="0"/>
          </a:p>
        </p:txBody>
      </p:sp>
      <p:pic>
        <p:nvPicPr>
          <p:cNvPr id="7" name="Immagine 6" descr="Immagine che contiene testo, schermata, Carattere&#10;&#10;Descrizione generata automaticamente">
            <a:extLst>
              <a:ext uri="{FF2B5EF4-FFF2-40B4-BE49-F238E27FC236}">
                <a16:creationId xmlns:a16="http://schemas.microsoft.com/office/drawing/2014/main" id="{41B3E748-73D1-BA34-329F-C1C55CBDDCBC}"/>
              </a:ext>
            </a:extLst>
          </p:cNvPr>
          <p:cNvPicPr>
            <a:picLocks noChangeAspect="1"/>
          </p:cNvPicPr>
          <p:nvPr/>
        </p:nvPicPr>
        <p:blipFill>
          <a:blip r:embed="rId2"/>
          <a:stretch>
            <a:fillRect/>
          </a:stretch>
        </p:blipFill>
        <p:spPr>
          <a:xfrm>
            <a:off x="428798" y="1127275"/>
            <a:ext cx="5742353" cy="2906461"/>
          </a:xfrm>
          <a:prstGeom prst="rect">
            <a:avLst/>
          </a:prstGeom>
        </p:spPr>
      </p:pic>
    </p:spTree>
    <p:extLst>
      <p:ext uri="{BB962C8B-B14F-4D97-AF65-F5344CB8AC3E}">
        <p14:creationId xmlns:p14="http://schemas.microsoft.com/office/powerpoint/2010/main" val="3882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8C721E-A77C-309F-CE94-3659ADE0F7B0}"/>
              </a:ext>
            </a:extLst>
          </p:cNvPr>
          <p:cNvSpPr>
            <a:spLocks noGrp="1"/>
          </p:cNvSpPr>
          <p:nvPr>
            <p:ph type="title"/>
          </p:nvPr>
        </p:nvSpPr>
        <p:spPr/>
        <p:txBody>
          <a:bodyPr/>
          <a:lstStyle/>
          <a:p>
            <a:r>
              <a:rPr lang="it-IT" dirty="0"/>
              <a:t>Buddy system in </a:t>
            </a:r>
            <a:r>
              <a:rPr lang="it-IT" dirty="0" err="1"/>
              <a:t>mentos</a:t>
            </a:r>
            <a:r>
              <a:rPr lang="it-IT" dirty="0"/>
              <a:t>: c'è o non c'è?</a:t>
            </a:r>
          </a:p>
        </p:txBody>
      </p:sp>
      <p:sp>
        <p:nvSpPr>
          <p:cNvPr id="3" name="Segnaposto contenuto 2">
            <a:extLst>
              <a:ext uri="{FF2B5EF4-FFF2-40B4-BE49-F238E27FC236}">
                <a16:creationId xmlns:a16="http://schemas.microsoft.com/office/drawing/2014/main" id="{A0463463-41C8-1EC5-7061-ED0D4AA59A42}"/>
              </a:ext>
            </a:extLst>
          </p:cNvPr>
          <p:cNvSpPr>
            <a:spLocks noGrp="1"/>
          </p:cNvSpPr>
          <p:nvPr>
            <p:ph idx="1"/>
          </p:nvPr>
        </p:nvSpPr>
        <p:spPr/>
        <p:txBody>
          <a:bodyPr>
            <a:normAutofit lnSpcReduction="10000"/>
          </a:bodyPr>
          <a:lstStyle/>
          <a:p>
            <a:pPr marL="305435" indent="-305435"/>
            <a:r>
              <a:rPr lang="it-IT" sz="2400" dirty="0"/>
              <a:t>Il </a:t>
            </a:r>
            <a:r>
              <a:rPr lang="it-IT" sz="2400" dirty="0" err="1"/>
              <a:t>buddy</a:t>
            </a:r>
            <a:r>
              <a:rPr lang="it-IT" sz="2400" dirty="0"/>
              <a:t> system in </a:t>
            </a:r>
            <a:r>
              <a:rPr lang="it-IT" sz="2400" dirty="0" err="1"/>
              <a:t>MentOS</a:t>
            </a:r>
            <a:r>
              <a:rPr lang="it-IT" sz="2400" dirty="0"/>
              <a:t> è la strategia d'allocazione della memoria fisica usata dal kernel. Risulta quindi essenziale per il funzionamento del sistema.</a:t>
            </a:r>
          </a:p>
          <a:p>
            <a:pPr marL="305435" indent="-305435"/>
            <a:r>
              <a:rPr lang="it-IT" sz="2400" dirty="0"/>
              <a:t>La parte di codice inerente alle due funzioni principali per la realizzazione del </a:t>
            </a:r>
            <a:r>
              <a:rPr lang="it-IT" sz="2400" dirty="0" err="1"/>
              <a:t>buddy</a:t>
            </a:r>
            <a:r>
              <a:rPr lang="it-IT" sz="2400" dirty="0"/>
              <a:t> system, </a:t>
            </a:r>
            <a:r>
              <a:rPr lang="it-IT" sz="2400" b="1" dirty="0" err="1">
                <a:ea typeface="+mn-lt"/>
                <a:cs typeface="+mn-lt"/>
              </a:rPr>
              <a:t>bb_alloc_pages</a:t>
            </a:r>
            <a:r>
              <a:rPr lang="it-IT" sz="2400" dirty="0">
                <a:ea typeface="+mn-lt"/>
                <a:cs typeface="+mn-lt"/>
              </a:rPr>
              <a:t> e </a:t>
            </a:r>
            <a:r>
              <a:rPr lang="it-IT" sz="2400" b="1" dirty="0" err="1">
                <a:ea typeface="+mn-lt"/>
                <a:cs typeface="+mn-lt"/>
              </a:rPr>
              <a:t>bb_free_pages</a:t>
            </a:r>
            <a:r>
              <a:rPr lang="it-IT" sz="2400" dirty="0">
                <a:ea typeface="+mn-lt"/>
                <a:cs typeface="+mn-lt"/>
              </a:rPr>
              <a:t>, è praticamente vuota: delle due funzioni sono presenti solo la dichiarazione (</a:t>
            </a:r>
            <a:r>
              <a:rPr lang="it-IT" sz="2400" i="1" dirty="0" err="1">
                <a:ea typeface="+mn-lt"/>
                <a:cs typeface="+mn-lt"/>
              </a:rPr>
              <a:t>inc</a:t>
            </a:r>
            <a:r>
              <a:rPr lang="it-IT" sz="2400" i="1" dirty="0">
                <a:ea typeface="+mn-lt"/>
                <a:cs typeface="+mn-lt"/>
              </a:rPr>
              <a:t>/</a:t>
            </a:r>
            <a:r>
              <a:rPr lang="it-IT" sz="2400" i="1" dirty="0" err="1">
                <a:ea typeface="+mn-lt"/>
                <a:cs typeface="+mn-lt"/>
              </a:rPr>
              <a:t>mem</a:t>
            </a:r>
            <a:r>
              <a:rPr lang="it-IT" sz="2400" i="1" dirty="0">
                <a:ea typeface="+mn-lt"/>
                <a:cs typeface="+mn-lt"/>
              </a:rPr>
              <a:t>/</a:t>
            </a:r>
            <a:r>
              <a:rPr lang="it-IT" sz="2400" i="1" dirty="0" err="1">
                <a:ea typeface="+mn-lt"/>
                <a:cs typeface="+mn-lt"/>
              </a:rPr>
              <a:t>buddysystem.h</a:t>
            </a:r>
            <a:r>
              <a:rPr lang="it-IT" sz="2400" dirty="0">
                <a:ea typeface="+mn-lt"/>
                <a:cs typeface="+mn-lt"/>
              </a:rPr>
              <a:t>) e uno scheletro della funzione. Eppure, una volta compilato con le opzioni di default, il sistema funziona.</a:t>
            </a:r>
          </a:p>
          <a:p>
            <a:pPr marL="305435" indent="-305435"/>
            <a:r>
              <a:rPr lang="it-IT" sz="2400" dirty="0"/>
              <a:t>Ciò è possibile grazie all'uso di una libreria statica, </a:t>
            </a:r>
            <a:r>
              <a:rPr lang="it-IT" sz="2400" i="1" err="1"/>
              <a:t>buddysystem.a</a:t>
            </a:r>
            <a:r>
              <a:rPr lang="it-IT" sz="2400" dirty="0"/>
              <a:t>, che viene linkata al momento della compilazione del kernel. Alla riga 191 del file </a:t>
            </a:r>
            <a:r>
              <a:rPr lang="it-IT" sz="2400" i="1" dirty="0"/>
              <a:t>CMakeLists.txt </a:t>
            </a:r>
            <a:r>
              <a:rPr lang="it-IT" sz="2400" dirty="0"/>
              <a:t>usando il comando </a:t>
            </a:r>
            <a:r>
              <a:rPr lang="it-IT" sz="2400" i="1" err="1"/>
              <a:t>target_link_libraries</a:t>
            </a:r>
            <a:endParaRPr lang="it-IT" sz="2400" i="1"/>
          </a:p>
        </p:txBody>
      </p:sp>
    </p:spTree>
    <p:extLst>
      <p:ext uri="{BB962C8B-B14F-4D97-AF65-F5344CB8AC3E}">
        <p14:creationId xmlns:p14="http://schemas.microsoft.com/office/powerpoint/2010/main" val="2199143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0016306D-FC72-D101-8F24-4560E12CCF1B}"/>
              </a:ext>
            </a:extLst>
          </p:cNvPr>
          <p:cNvSpPr>
            <a:spLocks noGrp="1"/>
          </p:cNvSpPr>
          <p:nvPr>
            <p:ph type="title"/>
          </p:nvPr>
        </p:nvSpPr>
        <p:spPr>
          <a:xfrm>
            <a:off x="581192" y="702156"/>
            <a:ext cx="11029616" cy="1013800"/>
          </a:xfrm>
        </p:spPr>
        <p:txBody>
          <a:bodyPr>
            <a:normAutofit/>
          </a:bodyPr>
          <a:lstStyle/>
          <a:p>
            <a:r>
              <a:rPr lang="it-IT" dirty="0">
                <a:ea typeface="+mj-lt"/>
                <a:cs typeface="+mj-lt"/>
              </a:rPr>
              <a:t>Sources &amp; Credits</a:t>
            </a:r>
            <a:endParaRPr lang="it-IT" dirty="0"/>
          </a:p>
        </p:txBody>
      </p:sp>
      <p:grpSp>
        <p:nvGrpSpPr>
          <p:cNvPr id="89" name="Group 88">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44" name="Segnaposto contenuto 2">
            <a:extLst>
              <a:ext uri="{FF2B5EF4-FFF2-40B4-BE49-F238E27FC236}">
                <a16:creationId xmlns:a16="http://schemas.microsoft.com/office/drawing/2014/main" id="{7383550D-1395-B865-C82E-4BC558EC09EC}"/>
              </a:ext>
            </a:extLst>
          </p:cNvPr>
          <p:cNvGraphicFramePr>
            <a:graphicFrameLocks noGrp="1"/>
          </p:cNvGraphicFramePr>
          <p:nvPr>
            <p:ph idx="1"/>
            <p:extLst>
              <p:ext uri="{D42A27DB-BD31-4B8C-83A1-F6EECF244321}">
                <p14:modId xmlns:p14="http://schemas.microsoft.com/office/powerpoint/2010/main" val="280084627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559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998910" y="3505095"/>
            <a:ext cx="3657720" cy="2629006"/>
          </a:xfrm>
        </p:spPr>
        <p:txBody>
          <a:bodyPr rtlCol="0">
            <a:normAutofit/>
          </a:bodyPr>
          <a:lstStyle/>
          <a:p>
            <a:r>
              <a:rPr lang="it-IT" dirty="0">
                <a:solidFill>
                  <a:schemeClr val="bg2"/>
                </a:solidFill>
              </a:rPr>
              <a:t>Contatti:</a:t>
            </a:r>
          </a:p>
          <a:p>
            <a:r>
              <a:rPr lang="it-IT" sz="1400" u="sng" dirty="0">
                <a:solidFill>
                  <a:schemeClr val="bg1"/>
                </a:solidFill>
                <a:hlinkClick r:id="rId4">
                  <a:extLst>
                    <a:ext uri="{A12FA001-AC4F-418D-AE19-62706E023703}">
                      <ahyp:hlinkClr xmlns:ahyp="http://schemas.microsoft.com/office/drawing/2018/hyperlinkcolor" val="tx"/>
                    </a:ext>
                  </a:extLst>
                </a:hlinkClick>
              </a:rPr>
              <a:t>Endri.sefa@studenti.polito.it</a:t>
            </a:r>
            <a:endParaRPr lang="it-IT">
              <a:solidFill>
                <a:schemeClr val="bg1"/>
              </a:solidFill>
              <a:hlinkClick r:id="rId4">
                <a:extLst>
                  <a:ext uri="{A12FA001-AC4F-418D-AE19-62706E023703}">
                    <ahyp:hlinkClr xmlns:ahyp="http://schemas.microsoft.com/office/drawing/2018/hyperlinkcolor" val="tx"/>
                  </a:ext>
                </a:extLst>
              </a:hlinkClick>
            </a:endParaRPr>
          </a:p>
          <a:p>
            <a:r>
              <a:rPr lang="it-IT" sz="1400" dirty="0">
                <a:solidFill>
                  <a:schemeClr val="bg1"/>
                </a:solidFill>
                <a:hlinkClick r:id="rId5">
                  <a:extLst>
                    <a:ext uri="{A12FA001-AC4F-418D-AE19-62706E023703}">
                      <ahyp:hlinkClr xmlns:ahyp="http://schemas.microsoft.com/office/drawing/2018/hyperlinkcolor" val="tx"/>
                    </a:ext>
                  </a:extLst>
                </a:hlinkClick>
              </a:rPr>
              <a:t>MATTIA.OLIVA@STUDENTI.POLITO.IT</a:t>
            </a:r>
            <a:endParaRPr lang="it-IT"/>
          </a:p>
          <a:p>
            <a:endParaRPr lang="it-IT" sz="1400" dirty="0">
              <a:solidFill>
                <a:schemeClr val="bg1"/>
              </a:solidFill>
            </a:endParaRPr>
          </a:p>
          <a:p>
            <a:endParaRPr lang="it-IT" sz="1400" u="sng" dirty="0">
              <a:solidFill>
                <a:schemeClr val="bg2"/>
              </a:solidFill>
            </a:endParaRPr>
          </a:p>
          <a:p>
            <a:endParaRPr lang="it-IT" sz="1400" u="sng" dirty="0">
              <a:solidFill>
                <a:schemeClr val="bg2"/>
              </a:solidFill>
            </a:endParaRPr>
          </a:p>
          <a:p>
            <a:endParaRPr lang="it-IT">
              <a:solidFill>
                <a:schemeClr val="bg2"/>
              </a:solidFill>
            </a:endParaRPr>
          </a:p>
          <a:p>
            <a:endParaRPr lang="it-IT">
              <a:solidFill>
                <a:schemeClr val="bg2"/>
              </a:solidFill>
            </a:endParaRPr>
          </a:p>
        </p:txBody>
      </p:sp>
    </p:spTree>
    <p:extLst>
      <p:ext uri="{BB962C8B-B14F-4D97-AF65-F5344CB8AC3E}">
        <p14:creationId xmlns:p14="http://schemas.microsoft.com/office/powerpoint/2010/main" val="332223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Carattere&#10;&#10;Descrizione generata automaticamente">
            <a:extLst>
              <a:ext uri="{FF2B5EF4-FFF2-40B4-BE49-F238E27FC236}">
                <a16:creationId xmlns:a16="http://schemas.microsoft.com/office/drawing/2014/main" id="{6C58C9CE-1254-6BAF-230A-98A5E3720FA5}"/>
              </a:ext>
            </a:extLst>
          </p:cNvPr>
          <p:cNvPicPr>
            <a:picLocks noChangeAspect="1"/>
          </p:cNvPicPr>
          <p:nvPr/>
        </p:nvPicPr>
        <p:blipFill>
          <a:blip r:embed="rId2"/>
          <a:stretch>
            <a:fillRect/>
          </a:stretch>
        </p:blipFill>
        <p:spPr>
          <a:xfrm>
            <a:off x="465015" y="859326"/>
            <a:ext cx="5068276" cy="2062040"/>
          </a:xfrm>
          <a:prstGeom prst="rect">
            <a:avLst/>
          </a:prstGeom>
        </p:spPr>
      </p:pic>
      <p:sp>
        <p:nvSpPr>
          <p:cNvPr id="6" name="Segnaposto contenuto 2">
            <a:extLst>
              <a:ext uri="{FF2B5EF4-FFF2-40B4-BE49-F238E27FC236}">
                <a16:creationId xmlns:a16="http://schemas.microsoft.com/office/drawing/2014/main" id="{B9307E55-DDD1-DC49-0BEB-B419C5743574}"/>
              </a:ext>
            </a:extLst>
          </p:cNvPr>
          <p:cNvSpPr txBox="1">
            <a:spLocks/>
          </p:cNvSpPr>
          <p:nvPr/>
        </p:nvSpPr>
        <p:spPr>
          <a:xfrm>
            <a:off x="5599240" y="953862"/>
            <a:ext cx="5946518" cy="1020596"/>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A lato il codice che gestisce la compilazione condizionale del codice di gestione della memoria: l'opzione di default ignora il codice del kernel e linka la libreria statica. </a:t>
            </a:r>
          </a:p>
          <a:p>
            <a:pPr marL="0" indent="0">
              <a:buNone/>
            </a:pPr>
            <a:endParaRPr lang="it-IT" dirty="0"/>
          </a:p>
        </p:txBody>
      </p:sp>
      <p:sp>
        <p:nvSpPr>
          <p:cNvPr id="7" name="CasellaDiTesto 6">
            <a:extLst>
              <a:ext uri="{FF2B5EF4-FFF2-40B4-BE49-F238E27FC236}">
                <a16:creationId xmlns:a16="http://schemas.microsoft.com/office/drawing/2014/main" id="{E84F5B89-1588-EA2D-8E0A-F86342EBD287}"/>
              </a:ext>
            </a:extLst>
          </p:cNvPr>
          <p:cNvSpPr txBox="1"/>
          <p:nvPr/>
        </p:nvSpPr>
        <p:spPr>
          <a:xfrm>
            <a:off x="570571" y="4111083"/>
            <a:ext cx="105025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A9B7C6"/>
              </a:solidFill>
              <a:latin typeface="Consolas"/>
            </a:endParaRPr>
          </a:p>
          <a:p>
            <a:endParaRPr lang="en-US" dirty="0">
              <a:solidFill>
                <a:srgbClr val="A9B7C6"/>
              </a:solidFill>
              <a:latin typeface="Consolas"/>
            </a:endParaRPr>
          </a:p>
        </p:txBody>
      </p:sp>
      <p:sp>
        <p:nvSpPr>
          <p:cNvPr id="8" name="Segnaposto contenuto 2">
            <a:extLst>
              <a:ext uri="{FF2B5EF4-FFF2-40B4-BE49-F238E27FC236}">
                <a16:creationId xmlns:a16="http://schemas.microsoft.com/office/drawing/2014/main" id="{C7D177F1-9BAB-37F0-619C-ACF23CDEEDE4}"/>
              </a:ext>
            </a:extLst>
          </p:cNvPr>
          <p:cNvSpPr txBox="1">
            <a:spLocks/>
          </p:cNvSpPr>
          <p:nvPr/>
        </p:nvSpPr>
        <p:spPr>
          <a:xfrm>
            <a:off x="460386" y="2998252"/>
            <a:ext cx="11336274" cy="3631839"/>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sz="2200" dirty="0"/>
              <a:t>È possibile effettuare la compilazione condizionale del kernel mediante il comando </a:t>
            </a:r>
            <a:r>
              <a:rPr lang="it-IT" sz="2200" i="1" err="1"/>
              <a:t>ccmake</a:t>
            </a:r>
            <a:r>
              <a:rPr lang="it-IT" sz="2200" i="1" dirty="0"/>
              <a:t>. </a:t>
            </a:r>
            <a:endParaRPr lang="it-IT" sz="2200" dirty="0"/>
          </a:p>
          <a:p>
            <a:pPr marL="0" indent="0">
              <a:buNone/>
            </a:pPr>
            <a:r>
              <a:rPr lang="it-IT" sz="2200" dirty="0">
                <a:latin typeface="Consolas"/>
              </a:rPr>
              <a:t>cd build</a:t>
            </a:r>
            <a:endParaRPr lang="it-IT" sz="2200" i="1" dirty="0"/>
          </a:p>
          <a:p>
            <a:pPr marL="0" indent="0">
              <a:buNone/>
            </a:pPr>
            <a:r>
              <a:rPr lang="it-IT" sz="2200" err="1">
                <a:latin typeface="Consolas"/>
              </a:rPr>
              <a:t>cmake</a:t>
            </a:r>
            <a:r>
              <a:rPr lang="it-IT" sz="2200" dirty="0">
                <a:latin typeface="Consolas"/>
              </a:rPr>
              <a:t> ..</a:t>
            </a:r>
            <a:endParaRPr lang="it-IT" sz="2200" dirty="0"/>
          </a:p>
          <a:p>
            <a:pPr marL="0" indent="0">
              <a:buNone/>
            </a:pPr>
            <a:r>
              <a:rPr lang="it-IT" sz="2200" err="1">
                <a:latin typeface="Consolas"/>
              </a:rPr>
              <a:t>ccmake</a:t>
            </a:r>
            <a:r>
              <a:rPr lang="it-IT" sz="2200" dirty="0">
                <a:latin typeface="Consolas"/>
              </a:rPr>
              <a:t> ..</a:t>
            </a:r>
            <a:endParaRPr lang="it-IT" sz="2200" dirty="0"/>
          </a:p>
          <a:p>
            <a:pPr marL="0" indent="0">
              <a:buNone/>
            </a:pPr>
            <a:r>
              <a:rPr lang="it-IT" sz="2200" dirty="0"/>
              <a:t>Si aprirà un menù con la possibilità di selezionare diverse opzioni per diverse caratteristiche (es </a:t>
            </a:r>
            <a:r>
              <a:rPr lang="it-IT" sz="2200" err="1"/>
              <a:t>enable</a:t>
            </a:r>
            <a:r>
              <a:rPr lang="it-IT" sz="2200" dirty="0"/>
              <a:t>/</a:t>
            </a:r>
            <a:r>
              <a:rPr lang="it-IT" sz="2200" err="1"/>
              <a:t>disable</a:t>
            </a:r>
            <a:r>
              <a:rPr lang="it-IT" sz="2200" dirty="0"/>
              <a:t> debug, selezione dell'algoritmo di scheduling, </a:t>
            </a:r>
            <a:r>
              <a:rPr lang="it-IT" sz="2200" err="1"/>
              <a:t>etc</a:t>
            </a:r>
            <a:r>
              <a:rPr lang="it-IT" sz="2200" dirty="0"/>
              <a:t>). </a:t>
            </a:r>
            <a:endParaRPr lang="it-IT" sz="2200" i="1" dirty="0"/>
          </a:p>
          <a:p>
            <a:pPr marL="0" indent="0">
              <a:buNone/>
            </a:pPr>
            <a:r>
              <a:rPr lang="it-IT" sz="2200" dirty="0"/>
              <a:t>L'opzione da cambiare per compilare il codice del kernel invece di utilizzare la libreria fornita è </a:t>
            </a:r>
            <a:r>
              <a:rPr lang="it-IT" sz="2200" dirty="0">
                <a:latin typeface="Consolas"/>
              </a:rPr>
              <a:t>ENABLE_BUDDY_SYSTEM (</a:t>
            </a:r>
            <a:r>
              <a:rPr lang="it-IT" sz="2200" dirty="0">
                <a:latin typeface="Gill Sans MT"/>
              </a:rPr>
              <a:t>da settare su ON)</a:t>
            </a:r>
            <a:endParaRPr lang="it-IT" sz="2200" i="1" dirty="0"/>
          </a:p>
        </p:txBody>
      </p:sp>
    </p:spTree>
    <p:extLst>
      <p:ext uri="{BB962C8B-B14F-4D97-AF65-F5344CB8AC3E}">
        <p14:creationId xmlns:p14="http://schemas.microsoft.com/office/powerpoint/2010/main" val="120116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503D0E9-FCD0-5786-C257-EE25B330469B}"/>
              </a:ext>
            </a:extLst>
          </p:cNvPr>
          <p:cNvSpPr txBox="1">
            <a:spLocks/>
          </p:cNvSpPr>
          <p:nvPr/>
        </p:nvSpPr>
        <p:spPr>
          <a:xfrm>
            <a:off x="421309" y="897868"/>
            <a:ext cx="11336274" cy="5351223"/>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
            </a:pPr>
            <a:r>
              <a:rPr lang="it-IT" sz="2200" dirty="0"/>
              <a:t>Ovviamente, selezionare l'opzione e compilare il codice presente nel sistema di base comporta il pressoché immediato crash del kernel, non appena si tenti di effettuare la prima allocazione di memoria. Questo perché, come abbiamo visto, le due funzioni sono di fatto vuote.</a:t>
            </a:r>
            <a:endParaRPr lang="it-IT"/>
          </a:p>
          <a:p>
            <a:pPr marL="305435" indent="-305435">
              <a:buFont typeface="Wingdings" panose="05020102010507070707" pitchFamily="18" charset="2"/>
              <a:buChar char="§"/>
            </a:pPr>
            <a:r>
              <a:rPr lang="it-IT" sz="2200" dirty="0"/>
              <a:t>Per poter implementare queste due routine essenziali, si è dovuto, nell'ordine:</a:t>
            </a:r>
          </a:p>
          <a:p>
            <a:pPr marL="781685" lvl="1" indent="-457200">
              <a:buAutoNum type="arabicPeriod"/>
            </a:pPr>
            <a:r>
              <a:rPr lang="it-IT" sz="2000" dirty="0"/>
              <a:t>Comprendere gli algoritmi di allocazione e rilascio della memoria, propri della strategia </a:t>
            </a:r>
            <a:r>
              <a:rPr lang="it-IT" sz="2000" err="1"/>
              <a:t>buddy</a:t>
            </a:r>
            <a:r>
              <a:rPr lang="it-IT" sz="2000" dirty="0"/>
              <a:t> system</a:t>
            </a:r>
          </a:p>
          <a:p>
            <a:pPr marL="781685" lvl="1" indent="-457200">
              <a:buAutoNum type="arabicPeriod"/>
            </a:pPr>
            <a:r>
              <a:rPr lang="it-IT" sz="2000" dirty="0"/>
              <a:t>Analizzare e comprendere le strutture dati scelte dai progettisti di </a:t>
            </a:r>
            <a:r>
              <a:rPr lang="it-IT" sz="2000" dirty="0" err="1"/>
              <a:t>MentOS</a:t>
            </a:r>
            <a:r>
              <a:rPr lang="it-IT" sz="2000" dirty="0"/>
              <a:t> per il </a:t>
            </a:r>
            <a:r>
              <a:rPr lang="it-IT" sz="2000" dirty="0" err="1"/>
              <a:t>buddy</a:t>
            </a:r>
            <a:r>
              <a:rPr lang="it-IT" sz="2000" dirty="0"/>
              <a:t> system così da poter operare su di esse. Sì è scelto di mantenere queste strutture in quanto la loro modifica avrebbe comportato la necessità di cambiare altre parti di codice. Per ridurre al minimo la possibilità di bug inattesi, abbiamo quindi optato per non modificarle</a:t>
            </a:r>
          </a:p>
          <a:p>
            <a:pPr marL="781685" lvl="1" indent="-457200">
              <a:buAutoNum type="arabicPeriod"/>
            </a:pPr>
            <a:r>
              <a:rPr lang="it-IT" sz="2000" dirty="0"/>
              <a:t>Implementare gli algoritmi visti basandosi sulle strutture dati fornite e le funzioni di gestione delle stesse.</a:t>
            </a:r>
          </a:p>
          <a:p>
            <a:pPr marL="305435" indent="-305435">
              <a:buFont typeface="Wingdings" panose="05020102010507070707" pitchFamily="18" charset="2"/>
              <a:buChar char="§"/>
            </a:pPr>
            <a:r>
              <a:rPr lang="it-IT" sz="2200" dirty="0"/>
              <a:t>Tutte le modifiche illustrate di seguito e il codice citato sono situati in </a:t>
            </a:r>
            <a:r>
              <a:rPr lang="it-IT" sz="2200" i="1" dirty="0" err="1"/>
              <a:t>inc</a:t>
            </a:r>
            <a:r>
              <a:rPr lang="it-IT" sz="2200" i="1" dirty="0"/>
              <a:t>/</a:t>
            </a:r>
            <a:r>
              <a:rPr lang="it-IT" sz="2200" i="1" dirty="0" err="1"/>
              <a:t>mem</a:t>
            </a:r>
            <a:r>
              <a:rPr lang="it-IT" sz="2200" i="1" dirty="0"/>
              <a:t>/</a:t>
            </a:r>
            <a:r>
              <a:rPr lang="it-IT" sz="2200" i="1" dirty="0" err="1"/>
              <a:t>buddysytem.h</a:t>
            </a:r>
            <a:r>
              <a:rPr lang="it-IT" sz="2200" dirty="0"/>
              <a:t> o </a:t>
            </a:r>
            <a:r>
              <a:rPr lang="it-IT" sz="2200" i="1" dirty="0" err="1"/>
              <a:t>src</a:t>
            </a:r>
            <a:r>
              <a:rPr lang="it-IT" sz="2200" i="1" dirty="0"/>
              <a:t>/</a:t>
            </a:r>
            <a:r>
              <a:rPr lang="it-IT" sz="2200" i="1" dirty="0" err="1"/>
              <a:t>mem</a:t>
            </a:r>
            <a:r>
              <a:rPr lang="it-IT" sz="2200" i="1" dirty="0"/>
              <a:t>/</a:t>
            </a:r>
            <a:r>
              <a:rPr lang="it-IT" sz="2200" i="1" dirty="0" err="1"/>
              <a:t>buddysystem.c</a:t>
            </a:r>
            <a:r>
              <a:rPr lang="it-IT" sz="2200" dirty="0"/>
              <a:t>, salvo diversamente specificato.</a:t>
            </a:r>
          </a:p>
        </p:txBody>
      </p:sp>
    </p:spTree>
    <p:extLst>
      <p:ext uri="{BB962C8B-B14F-4D97-AF65-F5344CB8AC3E}">
        <p14:creationId xmlns:p14="http://schemas.microsoft.com/office/powerpoint/2010/main" val="400106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8C646C-563C-BCA7-F489-66EA3C3F391A}"/>
              </a:ext>
            </a:extLst>
          </p:cNvPr>
          <p:cNvSpPr>
            <a:spLocks noGrp="1"/>
          </p:cNvSpPr>
          <p:nvPr>
            <p:ph type="title"/>
          </p:nvPr>
        </p:nvSpPr>
        <p:spPr/>
        <p:txBody>
          <a:bodyPr/>
          <a:lstStyle/>
          <a:p>
            <a:r>
              <a:rPr lang="it-IT" dirty="0"/>
              <a:t>gli algoritmi:  Allocazione </a:t>
            </a:r>
          </a:p>
        </p:txBody>
      </p:sp>
      <p:sp>
        <p:nvSpPr>
          <p:cNvPr id="3" name="Segnaposto contenuto 2">
            <a:extLst>
              <a:ext uri="{FF2B5EF4-FFF2-40B4-BE49-F238E27FC236}">
                <a16:creationId xmlns:a16="http://schemas.microsoft.com/office/drawing/2014/main" id="{3500B134-ECDA-F8B6-7569-80C69138342B}"/>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it-IT" sz="2400" dirty="0"/>
              <a:t>Il </a:t>
            </a:r>
            <a:r>
              <a:rPr lang="it-IT" sz="2400" dirty="0" err="1"/>
              <a:t>buddy</a:t>
            </a:r>
            <a:r>
              <a:rPr lang="it-IT" sz="2400" dirty="0"/>
              <a:t> system opera tenendo traccia di una serie di liste di blocchi liberi (in </a:t>
            </a:r>
            <a:r>
              <a:rPr lang="it-IT" sz="2400" dirty="0" err="1"/>
              <a:t>MentOS</a:t>
            </a:r>
            <a:r>
              <a:rPr lang="it-IT" sz="2400" dirty="0"/>
              <a:t> sono 11 liste, con blocchi da 1 a 1024 frames). </a:t>
            </a:r>
          </a:p>
          <a:p>
            <a:pPr marL="305435" indent="-305435">
              <a:buFont typeface="Wingdings" panose="05020102010507070707" pitchFamily="18" charset="2"/>
              <a:buChar char="§"/>
            </a:pPr>
            <a:r>
              <a:rPr lang="it-IT" sz="2400" dirty="0"/>
              <a:t>Quando vengono richieste delle pagine (frames) si cerca nella prima lista in grado di soddisfare la richiesta, ovvero nella prima lista di ordine sufficientemente grande. Se non ci sono blocchi liberi nella lista, si passa a quella di ordine superiore, fino a trovare un blocco libero. </a:t>
            </a:r>
          </a:p>
          <a:p>
            <a:pPr marL="305435" indent="-305435">
              <a:buFont typeface="Wingdings" panose="05020102010507070707" pitchFamily="18" charset="2"/>
              <a:buChar char="§"/>
            </a:pPr>
            <a:r>
              <a:rPr lang="it-IT" sz="2400" dirty="0"/>
              <a:t>Una volta trovato, si procede a ridurlo di dimensioni fino ad arrivare alla minima potenza di due in grado di soddisfare la richiesta. </a:t>
            </a:r>
            <a:endParaRPr lang="it-IT"/>
          </a:p>
          <a:p>
            <a:pPr marL="305435" indent="-305435">
              <a:buFont typeface="Wingdings" panose="05020102010507070707" pitchFamily="18" charset="2"/>
              <a:buChar char="§"/>
            </a:pPr>
            <a:r>
              <a:rPr lang="it-IT" sz="2400" dirty="0"/>
              <a:t>Ad ogni riduzione (che consiste in una divisione a metà del blocco) si produce un </a:t>
            </a:r>
            <a:r>
              <a:rPr lang="it-IT" sz="2400" dirty="0" err="1"/>
              <a:t>buddy</a:t>
            </a:r>
            <a:r>
              <a:rPr lang="it-IT" sz="2400" dirty="0"/>
              <a:t>, cioè un blocco di frame liberi, che dovrà essere inserito nella lista di ordine corretto</a:t>
            </a:r>
            <a:endParaRPr lang="it-IT" dirty="0"/>
          </a:p>
          <a:p>
            <a:pPr marL="629920" lvl="1" indent="-305435"/>
            <a:endParaRPr lang="it-IT" dirty="0"/>
          </a:p>
        </p:txBody>
      </p:sp>
    </p:spTree>
    <p:extLst>
      <p:ext uri="{BB962C8B-B14F-4D97-AF65-F5344CB8AC3E}">
        <p14:creationId xmlns:p14="http://schemas.microsoft.com/office/powerpoint/2010/main" val="2121176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503D0E9-FCD0-5786-C257-EE25B330469B}"/>
              </a:ext>
            </a:extLst>
          </p:cNvPr>
          <p:cNvSpPr txBox="1">
            <a:spLocks/>
          </p:cNvSpPr>
          <p:nvPr/>
        </p:nvSpPr>
        <p:spPr>
          <a:xfrm>
            <a:off x="460386" y="563094"/>
            <a:ext cx="11336274" cy="6066997"/>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sz="2200" dirty="0"/>
              <a:t>Una rappresentazione in pseudocodice della ricerca del primo blocco adatto (e rimozione dello stesso dalla sua lista), dati un vettore di liste di blocchi liberi </a:t>
            </a:r>
            <a:r>
              <a:rPr lang="it-IT" sz="2200" b="1" dirty="0"/>
              <a:t>fr </a:t>
            </a:r>
            <a:r>
              <a:rPr lang="it-IT" sz="2200" dirty="0"/>
              <a:t>e l'ordine richiesto </a:t>
            </a:r>
            <a:r>
              <a:rPr lang="it-IT" sz="2200" b="1" dirty="0"/>
              <a:t>ro</a:t>
            </a:r>
            <a:endParaRPr lang="it-IT" sz="2200" dirty="0"/>
          </a:p>
          <a:p>
            <a:pPr marL="457200" indent="-457200">
              <a:buAutoNum type="arabicPeriod"/>
            </a:pPr>
            <a:r>
              <a:rPr lang="it-IT" sz="2000" dirty="0">
                <a:ea typeface="+mn-lt"/>
                <a:cs typeface="+mn-lt"/>
              </a:rPr>
              <a:t>fo = ro</a:t>
            </a:r>
          </a:p>
          <a:p>
            <a:pPr marL="457200" indent="-457200">
              <a:buAutoNum type="arabicPeriod"/>
            </a:pPr>
            <a:r>
              <a:rPr lang="it-IT" sz="2000" b="1" err="1">
                <a:ea typeface="+mn-lt"/>
                <a:cs typeface="+mn-lt"/>
              </a:rPr>
              <a:t>while</a:t>
            </a:r>
            <a:r>
              <a:rPr lang="it-IT" sz="2000" dirty="0">
                <a:ea typeface="+mn-lt"/>
                <a:cs typeface="+mn-lt"/>
              </a:rPr>
              <a:t> fo &lt; MAX_ORDER do </a:t>
            </a:r>
          </a:p>
          <a:p>
            <a:pPr marL="457200" indent="-457200">
              <a:buAutoNum type="arabicPeriod"/>
            </a:pPr>
            <a:r>
              <a:rPr lang="it-IT" sz="2000" dirty="0">
                <a:ea typeface="+mn-lt"/>
                <a:cs typeface="+mn-lt"/>
              </a:rPr>
              <a:t>   </a:t>
            </a:r>
            <a:r>
              <a:rPr lang="it-IT" sz="2000" b="1" err="1">
                <a:ea typeface="+mn-lt"/>
                <a:cs typeface="+mn-lt"/>
              </a:rPr>
              <a:t>if</a:t>
            </a:r>
            <a:r>
              <a:rPr lang="it-IT" sz="2000" dirty="0">
                <a:ea typeface="+mn-lt"/>
                <a:cs typeface="+mn-lt"/>
              </a:rPr>
              <a:t> (!</a:t>
            </a:r>
            <a:r>
              <a:rPr lang="it-IT" sz="2000" err="1">
                <a:ea typeface="+mn-lt"/>
                <a:cs typeface="+mn-lt"/>
              </a:rPr>
              <a:t>empty</a:t>
            </a:r>
            <a:r>
              <a:rPr lang="it-IT" sz="2000" dirty="0">
                <a:ea typeface="+mn-lt"/>
                <a:cs typeface="+mn-lt"/>
              </a:rPr>
              <a:t>(fr[fo])) </a:t>
            </a:r>
            <a:r>
              <a:rPr lang="it-IT" sz="2000" err="1">
                <a:ea typeface="+mn-lt"/>
                <a:cs typeface="+mn-lt"/>
              </a:rPr>
              <a:t>then</a:t>
            </a:r>
            <a:r>
              <a:rPr lang="it-IT" sz="2000" dirty="0">
                <a:ea typeface="+mn-lt"/>
                <a:cs typeface="+mn-lt"/>
              </a:rPr>
              <a:t> </a:t>
            </a:r>
          </a:p>
          <a:p>
            <a:pPr marL="457200" indent="-457200">
              <a:buAutoNum type="arabicPeriod"/>
            </a:pPr>
            <a:r>
              <a:rPr lang="it-IT" sz="2000" dirty="0">
                <a:ea typeface="+mn-lt"/>
                <a:cs typeface="+mn-lt"/>
              </a:rPr>
              <a:t>      goto </a:t>
            </a:r>
            <a:r>
              <a:rPr lang="it-IT" sz="2000" b="1" dirty="0">
                <a:ea typeface="+mn-lt"/>
                <a:cs typeface="+mn-lt"/>
              </a:rPr>
              <a:t>FOUND</a:t>
            </a:r>
          </a:p>
          <a:p>
            <a:pPr marL="457200" indent="-457200">
              <a:buAutoNum type="arabicPeriod"/>
            </a:pPr>
            <a:r>
              <a:rPr lang="it-IT" sz="2000" dirty="0">
                <a:ea typeface="+mn-lt"/>
                <a:cs typeface="+mn-lt"/>
              </a:rPr>
              <a:t>   end </a:t>
            </a:r>
            <a:r>
              <a:rPr lang="it-IT" sz="2000" b="1" err="1">
                <a:ea typeface="+mn-lt"/>
                <a:cs typeface="+mn-lt"/>
              </a:rPr>
              <a:t>if</a:t>
            </a:r>
            <a:r>
              <a:rPr lang="it-IT" sz="2000" b="1" dirty="0">
                <a:ea typeface="+mn-lt"/>
                <a:cs typeface="+mn-lt"/>
              </a:rPr>
              <a:t> </a:t>
            </a:r>
          </a:p>
          <a:p>
            <a:pPr marL="457200" indent="-457200">
              <a:buAutoNum type="arabicPeriod"/>
            </a:pPr>
            <a:r>
              <a:rPr lang="it-IT" sz="2000" dirty="0">
                <a:ea typeface="+mn-lt"/>
                <a:cs typeface="+mn-lt"/>
              </a:rPr>
              <a:t>   fo = fo + 1 </a:t>
            </a:r>
          </a:p>
          <a:p>
            <a:pPr marL="457200" indent="-457200">
              <a:buAutoNum type="arabicPeriod"/>
            </a:pPr>
            <a:r>
              <a:rPr lang="it-IT" sz="2000" dirty="0">
                <a:ea typeface="+mn-lt"/>
                <a:cs typeface="+mn-lt"/>
              </a:rPr>
              <a:t>end </a:t>
            </a:r>
            <a:r>
              <a:rPr lang="it-IT" sz="2000" b="1" err="1">
                <a:ea typeface="+mn-lt"/>
                <a:cs typeface="+mn-lt"/>
              </a:rPr>
              <a:t>while</a:t>
            </a:r>
            <a:r>
              <a:rPr lang="it-IT" sz="2000" b="1" dirty="0">
                <a:ea typeface="+mn-lt"/>
                <a:cs typeface="+mn-lt"/>
              </a:rPr>
              <a:t> </a:t>
            </a:r>
          </a:p>
          <a:p>
            <a:pPr marL="457200" indent="-457200">
              <a:buAutoNum type="arabicPeriod"/>
            </a:pPr>
            <a:r>
              <a:rPr lang="it-IT" sz="2000" err="1">
                <a:ea typeface="+mn-lt"/>
                <a:cs typeface="+mn-lt"/>
              </a:rPr>
              <a:t>return</a:t>
            </a:r>
            <a:r>
              <a:rPr lang="it-IT" sz="2000" dirty="0">
                <a:ea typeface="+mn-lt"/>
                <a:cs typeface="+mn-lt"/>
              </a:rPr>
              <a:t> NULL</a:t>
            </a:r>
          </a:p>
          <a:p>
            <a:pPr marL="457200" indent="-457200">
              <a:buAutoNum type="arabicPeriod"/>
            </a:pPr>
            <a:r>
              <a:rPr lang="it-IT" sz="2000" b="1" dirty="0">
                <a:ea typeface="+mn-lt"/>
                <a:cs typeface="+mn-lt"/>
              </a:rPr>
              <a:t>FOUND</a:t>
            </a:r>
            <a:r>
              <a:rPr lang="it-IT" sz="2000" dirty="0">
                <a:ea typeface="+mn-lt"/>
                <a:cs typeface="+mn-lt"/>
              </a:rPr>
              <a:t>: </a:t>
            </a:r>
          </a:p>
          <a:p>
            <a:pPr marL="457200" indent="-457200">
              <a:buAutoNum type="arabicPeriod"/>
            </a:pPr>
            <a:r>
              <a:rPr lang="it-IT" sz="2000" err="1">
                <a:ea typeface="+mn-lt"/>
                <a:cs typeface="+mn-lt"/>
              </a:rPr>
              <a:t>block</a:t>
            </a:r>
            <a:r>
              <a:rPr lang="it-IT" sz="2000" dirty="0">
                <a:ea typeface="+mn-lt"/>
                <a:cs typeface="+mn-lt"/>
              </a:rPr>
              <a:t> = </a:t>
            </a:r>
            <a:r>
              <a:rPr lang="it-IT" sz="2000" err="1">
                <a:ea typeface="+mn-lt"/>
                <a:cs typeface="+mn-lt"/>
              </a:rPr>
              <a:t>getFirstBlock</a:t>
            </a:r>
            <a:r>
              <a:rPr lang="it-IT" sz="2000" dirty="0">
                <a:ea typeface="+mn-lt"/>
                <a:cs typeface="+mn-lt"/>
              </a:rPr>
              <a:t>(fr[fo]) </a:t>
            </a:r>
            <a:r>
              <a:rPr lang="it-IT" sz="2000" dirty="0">
                <a:solidFill>
                  <a:schemeClr val="accent1"/>
                </a:solidFill>
                <a:ea typeface="+mn-lt"/>
                <a:cs typeface="+mn-lt"/>
              </a:rPr>
              <a:t>//restituisce il primo blocco della lista di blocchi liberi di ordine fo</a:t>
            </a:r>
          </a:p>
          <a:p>
            <a:pPr marL="457200" indent="-457200">
              <a:buAutoNum type="arabicPeriod"/>
            </a:pPr>
            <a:r>
              <a:rPr lang="it-IT" sz="2000" err="1">
                <a:ea typeface="+mn-lt"/>
                <a:cs typeface="+mn-lt"/>
              </a:rPr>
              <a:t>removeBlock</a:t>
            </a:r>
            <a:r>
              <a:rPr lang="it-IT" sz="2000" dirty="0">
                <a:ea typeface="+mn-lt"/>
                <a:cs typeface="+mn-lt"/>
              </a:rPr>
              <a:t>(fr[fo], </a:t>
            </a:r>
            <a:r>
              <a:rPr lang="it-IT" sz="2000" err="1">
                <a:ea typeface="+mn-lt"/>
                <a:cs typeface="+mn-lt"/>
              </a:rPr>
              <a:t>block</a:t>
            </a:r>
            <a:r>
              <a:rPr lang="it-IT" sz="2000" dirty="0">
                <a:ea typeface="+mn-lt"/>
                <a:cs typeface="+mn-lt"/>
              </a:rPr>
              <a:t>) </a:t>
            </a:r>
            <a:r>
              <a:rPr lang="it-IT" sz="2000" dirty="0">
                <a:solidFill>
                  <a:schemeClr val="accent1"/>
                </a:solidFill>
                <a:ea typeface="+mn-lt"/>
                <a:cs typeface="+mn-lt"/>
              </a:rPr>
              <a:t>//elimina il blocco trovato dalla lista in cui si trovava</a:t>
            </a:r>
            <a:endParaRPr lang="it-IT" sz="2000" dirty="0">
              <a:solidFill>
                <a:schemeClr val="accent1"/>
              </a:solidFill>
            </a:endParaRPr>
          </a:p>
        </p:txBody>
      </p:sp>
    </p:spTree>
    <p:extLst>
      <p:ext uri="{BB962C8B-B14F-4D97-AF65-F5344CB8AC3E}">
        <p14:creationId xmlns:p14="http://schemas.microsoft.com/office/powerpoint/2010/main" val="136848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503D0E9-FCD0-5786-C257-EE25B330469B}"/>
              </a:ext>
            </a:extLst>
          </p:cNvPr>
          <p:cNvSpPr txBox="1">
            <a:spLocks/>
          </p:cNvSpPr>
          <p:nvPr/>
        </p:nvSpPr>
        <p:spPr>
          <a:xfrm>
            <a:off x="421309" y="1171407"/>
            <a:ext cx="11336274" cy="447199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AutoNum type="arabicPeriod"/>
            </a:pPr>
            <a:r>
              <a:rPr lang="it-IT" sz="2400" b="1" err="1">
                <a:ea typeface="+mn-lt"/>
                <a:cs typeface="+mn-lt"/>
              </a:rPr>
              <a:t>while</a:t>
            </a:r>
            <a:r>
              <a:rPr lang="it-IT" sz="2400" b="1" dirty="0">
                <a:ea typeface="+mn-lt"/>
                <a:cs typeface="+mn-lt"/>
              </a:rPr>
              <a:t> </a:t>
            </a:r>
            <a:r>
              <a:rPr lang="it-IT" sz="2400" dirty="0">
                <a:ea typeface="+mn-lt"/>
                <a:cs typeface="+mn-lt"/>
              </a:rPr>
              <a:t>fo &gt; ro do </a:t>
            </a:r>
          </a:p>
          <a:p>
            <a:pPr marL="457200" indent="-457200">
              <a:buAutoNum type="arabicPeriod"/>
            </a:pPr>
            <a:r>
              <a:rPr lang="it-IT" sz="2400" dirty="0">
                <a:ea typeface="+mn-lt"/>
                <a:cs typeface="+mn-lt"/>
              </a:rPr>
              <a:t>   fo = fo - 1 </a:t>
            </a:r>
            <a:r>
              <a:rPr lang="it-IT" sz="2400" dirty="0">
                <a:solidFill>
                  <a:schemeClr val="accent1"/>
                </a:solidFill>
                <a:ea typeface="+mn-lt"/>
                <a:cs typeface="+mn-lt"/>
              </a:rPr>
              <a:t>//diminuisco l'ordine, perché adesso il blocco è dimezzato</a:t>
            </a:r>
          </a:p>
          <a:p>
            <a:pPr marL="457200" indent="-457200">
              <a:buAutoNum type="arabicPeriod"/>
            </a:pPr>
            <a:r>
              <a:rPr lang="it-IT" sz="2400" dirty="0">
                <a:ea typeface="+mn-lt"/>
                <a:cs typeface="+mn-lt"/>
              </a:rPr>
              <a:t>   </a:t>
            </a:r>
            <a:r>
              <a:rPr lang="it-IT" sz="2400" dirty="0" err="1">
                <a:ea typeface="+mn-lt"/>
                <a:cs typeface="+mn-lt"/>
              </a:rPr>
              <a:t>free_block</a:t>
            </a:r>
            <a:r>
              <a:rPr lang="it-IT" sz="2400" dirty="0">
                <a:ea typeface="+mn-lt"/>
                <a:cs typeface="+mn-lt"/>
              </a:rPr>
              <a:t> = </a:t>
            </a:r>
            <a:r>
              <a:rPr lang="it-IT" sz="2400" dirty="0" err="1">
                <a:ea typeface="+mn-lt"/>
                <a:cs typeface="+mn-lt"/>
              </a:rPr>
              <a:t>splitRight</a:t>
            </a:r>
            <a:r>
              <a:rPr lang="it-IT" sz="2400" dirty="0">
                <a:ea typeface="+mn-lt"/>
                <a:cs typeface="+mn-lt"/>
              </a:rPr>
              <a:t>(</a:t>
            </a:r>
            <a:r>
              <a:rPr lang="it-IT" sz="2400" dirty="0" err="1">
                <a:ea typeface="+mn-lt"/>
                <a:cs typeface="+mn-lt"/>
              </a:rPr>
              <a:t>block</a:t>
            </a:r>
            <a:r>
              <a:rPr lang="it-IT" sz="2400" dirty="0">
                <a:ea typeface="+mn-lt"/>
                <a:cs typeface="+mn-lt"/>
              </a:rPr>
              <a:t>) </a:t>
            </a:r>
            <a:r>
              <a:rPr lang="it-IT" sz="2400" dirty="0">
                <a:solidFill>
                  <a:schemeClr val="accent1"/>
                </a:solidFill>
                <a:ea typeface="+mn-lt"/>
                <a:cs typeface="+mn-lt"/>
              </a:rPr>
              <a:t>//restituisce la metà destra del blocco</a:t>
            </a:r>
          </a:p>
          <a:p>
            <a:pPr marL="457200" indent="-457200">
              <a:buAutoNum type="arabicPeriod"/>
            </a:pPr>
            <a:r>
              <a:rPr lang="it-IT" sz="2400" dirty="0">
                <a:ea typeface="+mn-lt"/>
                <a:cs typeface="+mn-lt"/>
              </a:rPr>
              <a:t>   </a:t>
            </a:r>
            <a:r>
              <a:rPr lang="it-IT" sz="2400" err="1">
                <a:ea typeface="+mn-lt"/>
                <a:cs typeface="+mn-lt"/>
              </a:rPr>
              <a:t>addBlock</a:t>
            </a:r>
            <a:r>
              <a:rPr lang="it-IT" sz="2400" dirty="0">
                <a:ea typeface="+mn-lt"/>
                <a:cs typeface="+mn-lt"/>
              </a:rPr>
              <a:t>(fr[fo], </a:t>
            </a:r>
            <a:r>
              <a:rPr lang="it-IT" sz="2400" err="1">
                <a:ea typeface="+mn-lt"/>
                <a:cs typeface="+mn-lt"/>
              </a:rPr>
              <a:t>free_block</a:t>
            </a:r>
            <a:r>
              <a:rPr lang="it-IT" sz="2400" dirty="0">
                <a:ea typeface="+mn-lt"/>
                <a:cs typeface="+mn-lt"/>
              </a:rPr>
              <a:t>) </a:t>
            </a:r>
            <a:r>
              <a:rPr lang="it-IT" sz="2400" dirty="0">
                <a:solidFill>
                  <a:schemeClr val="accent1"/>
                </a:solidFill>
                <a:ea typeface="+mn-lt"/>
                <a:cs typeface="+mn-lt"/>
              </a:rPr>
              <a:t>//aggiungo la metà dx alla</a:t>
            </a:r>
            <a:r>
              <a:rPr lang="it-IT" sz="2400" dirty="0">
                <a:ea typeface="+mn-lt"/>
                <a:cs typeface="+mn-lt"/>
              </a:rPr>
              <a:t> </a:t>
            </a:r>
            <a:endParaRPr lang="it-IT"/>
          </a:p>
          <a:p>
            <a:pPr marL="457200" indent="-457200">
              <a:buAutoNum type="arabicPeriod"/>
            </a:pPr>
            <a:r>
              <a:rPr lang="it-IT" sz="2400" dirty="0">
                <a:ea typeface="+mn-lt"/>
                <a:cs typeface="+mn-lt"/>
              </a:rPr>
              <a:t>  </a:t>
            </a:r>
            <a:r>
              <a:rPr lang="it-IT" sz="2400" err="1">
                <a:ea typeface="+mn-lt"/>
                <a:cs typeface="+mn-lt"/>
              </a:rPr>
              <a:t>block</a:t>
            </a:r>
            <a:r>
              <a:rPr lang="it-IT" sz="2400" dirty="0">
                <a:ea typeface="+mn-lt"/>
                <a:cs typeface="+mn-lt"/>
              </a:rPr>
              <a:t> = </a:t>
            </a:r>
            <a:r>
              <a:rPr lang="it-IT" sz="2400" err="1">
                <a:ea typeface="+mn-lt"/>
                <a:cs typeface="+mn-lt"/>
              </a:rPr>
              <a:t>splitLeft</a:t>
            </a:r>
            <a:r>
              <a:rPr lang="it-IT" sz="2400" dirty="0">
                <a:ea typeface="+mn-lt"/>
                <a:cs typeface="+mn-lt"/>
              </a:rPr>
              <a:t>(</a:t>
            </a:r>
            <a:r>
              <a:rPr lang="it-IT" sz="2400" err="1">
                <a:ea typeface="+mn-lt"/>
                <a:cs typeface="+mn-lt"/>
              </a:rPr>
              <a:t>block</a:t>
            </a:r>
            <a:r>
              <a:rPr lang="it-IT" sz="2400" dirty="0">
                <a:ea typeface="+mn-lt"/>
                <a:cs typeface="+mn-lt"/>
              </a:rPr>
              <a:t>) </a:t>
            </a:r>
            <a:r>
              <a:rPr lang="it-IT" sz="2400" dirty="0">
                <a:solidFill>
                  <a:schemeClr val="accent1"/>
                </a:solidFill>
                <a:ea typeface="+mn-lt"/>
                <a:cs typeface="+mn-lt"/>
              </a:rPr>
              <a:t>//restituisce la metà sinistra del blocco</a:t>
            </a:r>
            <a:endParaRPr lang="it-IT" dirty="0">
              <a:solidFill>
                <a:schemeClr val="accent1"/>
              </a:solidFill>
            </a:endParaRPr>
          </a:p>
          <a:p>
            <a:pPr marL="457200" indent="-457200">
              <a:buAutoNum type="arabicPeriod"/>
            </a:pPr>
            <a:r>
              <a:rPr lang="it-IT" sz="2400" dirty="0">
                <a:ea typeface="+mn-lt"/>
                <a:cs typeface="+mn-lt"/>
              </a:rPr>
              <a:t>end </a:t>
            </a:r>
            <a:r>
              <a:rPr lang="it-IT" sz="2400" b="1" err="1">
                <a:ea typeface="+mn-lt"/>
                <a:cs typeface="+mn-lt"/>
              </a:rPr>
              <a:t>while</a:t>
            </a:r>
            <a:endParaRPr lang="it-IT" sz="2400" b="1">
              <a:ea typeface="+mn-lt"/>
              <a:cs typeface="+mn-lt"/>
            </a:endParaRPr>
          </a:p>
          <a:p>
            <a:pPr marL="305435" indent="-305435">
              <a:buFont typeface="Wingdings" panose="05020102010507070707" pitchFamily="18" charset="2"/>
              <a:buChar char="§"/>
            </a:pPr>
            <a:r>
              <a:rPr lang="it-IT" sz="2400" dirty="0"/>
              <a:t>Ad ogni iterazione, finché non si raggiunge la dimensione minima richiesta (</a:t>
            </a:r>
            <a:r>
              <a:rPr lang="it-IT" sz="2400" dirty="0" err="1"/>
              <a:t>a.k.a</a:t>
            </a:r>
            <a:r>
              <a:rPr lang="it-IT" sz="2400" dirty="0"/>
              <a:t>. finché non si raggiunge l'ordine ro), si opera sulla metà sinistra del blocco, salvando quella destra nella lista di blocchi liberi di ordine </a:t>
            </a:r>
            <a:r>
              <a:rPr lang="it-IT" sz="2400" b="1" dirty="0"/>
              <a:t>fo</a:t>
            </a:r>
          </a:p>
        </p:txBody>
      </p:sp>
    </p:spTree>
    <p:extLst>
      <p:ext uri="{BB962C8B-B14F-4D97-AF65-F5344CB8AC3E}">
        <p14:creationId xmlns:p14="http://schemas.microsoft.com/office/powerpoint/2010/main" val="4149164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8C646C-563C-BCA7-F489-66EA3C3F391A}"/>
              </a:ext>
            </a:extLst>
          </p:cNvPr>
          <p:cNvSpPr>
            <a:spLocks noGrp="1"/>
          </p:cNvSpPr>
          <p:nvPr>
            <p:ph type="title"/>
          </p:nvPr>
        </p:nvSpPr>
        <p:spPr/>
        <p:txBody>
          <a:bodyPr/>
          <a:lstStyle/>
          <a:p>
            <a:r>
              <a:rPr lang="it-IT" dirty="0"/>
              <a:t>gli algoritmi:  </a:t>
            </a:r>
            <a:r>
              <a:rPr lang="it-IT" dirty="0" err="1"/>
              <a:t>deallocazione</a:t>
            </a:r>
          </a:p>
        </p:txBody>
      </p:sp>
      <p:sp>
        <p:nvSpPr>
          <p:cNvPr id="3" name="Segnaposto contenuto 2">
            <a:extLst>
              <a:ext uri="{FF2B5EF4-FFF2-40B4-BE49-F238E27FC236}">
                <a16:creationId xmlns:a16="http://schemas.microsoft.com/office/drawing/2014/main" id="{3500B134-ECDA-F8B6-7569-80C69138342B}"/>
              </a:ext>
            </a:extLst>
          </p:cNvPr>
          <p:cNvSpPr>
            <a:spLocks noGrp="1"/>
          </p:cNvSpPr>
          <p:nvPr>
            <p:ph idx="1"/>
          </p:nvPr>
        </p:nvSpPr>
        <p:spPr/>
        <p:txBody>
          <a:bodyPr vert="horz" lIns="91440" tIns="45720" rIns="91440" bIns="45720" rtlCol="0" anchor="t">
            <a:normAutofit lnSpcReduction="10000"/>
          </a:bodyPr>
          <a:lstStyle/>
          <a:p>
            <a:pPr marL="342900" indent="-342900"/>
            <a:r>
              <a:rPr lang="it-IT" sz="2400" dirty="0"/>
              <a:t>L'algoritmo utilizzato per la liberazione della memoria consiste nel rintracciare ad ogni iterazione il </a:t>
            </a:r>
            <a:r>
              <a:rPr lang="it-IT" sz="2400" err="1"/>
              <a:t>buddy</a:t>
            </a:r>
            <a:r>
              <a:rPr lang="it-IT" sz="2400" dirty="0"/>
              <a:t> del blocco attuale, dopo aver posto come liberi i frame del blocco. </a:t>
            </a:r>
            <a:endParaRPr lang="it-IT"/>
          </a:p>
          <a:p>
            <a:pPr marL="342900" indent="-342900"/>
            <a:r>
              <a:rPr lang="it-IT" sz="2400" dirty="0"/>
              <a:t>Se lo si trova, si effettua un merge dei due blocchi ottenendone uno di ordine superiore (e quindi di dimensione doppia). Per essere un </a:t>
            </a:r>
            <a:r>
              <a:rPr lang="it-IT" sz="2400" err="1"/>
              <a:t>buddy</a:t>
            </a:r>
            <a:r>
              <a:rPr lang="it-IT" sz="2400" dirty="0"/>
              <a:t>, un blocco deve essere adiacente al blocco in esame, dev'essere libero e della medesima dimensione (ordine).</a:t>
            </a:r>
            <a:endParaRPr lang="it-IT" dirty="0"/>
          </a:p>
          <a:p>
            <a:pPr marL="342900" indent="-342900"/>
            <a:r>
              <a:rPr lang="it-IT" sz="2400" dirty="0"/>
              <a:t>L'algoritmo termina quando non ci sono più </a:t>
            </a:r>
            <a:r>
              <a:rPr lang="it-IT" sz="2400" dirty="0" err="1"/>
              <a:t>buddy</a:t>
            </a:r>
            <a:r>
              <a:rPr lang="it-IT" sz="2400" dirty="0"/>
              <a:t> validi o si è raggiunto l'ordine massimo per il sistema</a:t>
            </a:r>
          </a:p>
          <a:p>
            <a:pPr marL="629920" lvl="1" indent="-305435"/>
            <a:endParaRPr lang="it-IT" dirty="0"/>
          </a:p>
        </p:txBody>
      </p:sp>
    </p:spTree>
    <p:extLst>
      <p:ext uri="{BB962C8B-B14F-4D97-AF65-F5344CB8AC3E}">
        <p14:creationId xmlns:p14="http://schemas.microsoft.com/office/powerpoint/2010/main" val="161064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503D0E9-FCD0-5786-C257-EE25B330469B}"/>
              </a:ext>
            </a:extLst>
          </p:cNvPr>
          <p:cNvSpPr txBox="1">
            <a:spLocks/>
          </p:cNvSpPr>
          <p:nvPr/>
        </p:nvSpPr>
        <p:spPr>
          <a:xfrm>
            <a:off x="460386" y="614561"/>
            <a:ext cx="11336274" cy="6347683"/>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sz="2200" dirty="0"/>
              <a:t>Dati</a:t>
            </a:r>
            <a:r>
              <a:rPr lang="it-IT" sz="2200" dirty="0">
                <a:solidFill>
                  <a:srgbClr val="3D3D3D"/>
                </a:solidFill>
                <a:ea typeface="+mn-lt"/>
                <a:cs typeface="+mn-lt"/>
              </a:rPr>
              <a:t> l'ordine </a:t>
            </a:r>
            <a:r>
              <a:rPr lang="it-IT" sz="2200" b="1" dirty="0" err="1">
                <a:solidFill>
                  <a:srgbClr val="3D3D3D"/>
                </a:solidFill>
                <a:ea typeface="+mn-lt"/>
                <a:cs typeface="+mn-lt"/>
              </a:rPr>
              <a:t>ord</a:t>
            </a:r>
            <a:r>
              <a:rPr lang="it-IT" sz="2200" b="1" dirty="0">
                <a:solidFill>
                  <a:srgbClr val="3D3D3D"/>
                </a:solidFill>
                <a:ea typeface="+mn-lt"/>
                <a:cs typeface="+mn-lt"/>
              </a:rPr>
              <a:t>, </a:t>
            </a:r>
            <a:r>
              <a:rPr lang="it-IT" sz="2200" dirty="0">
                <a:solidFill>
                  <a:srgbClr val="3D3D3D"/>
                </a:solidFill>
                <a:ea typeface="+mn-lt"/>
                <a:cs typeface="+mn-lt"/>
              </a:rPr>
              <a:t>un blocco da liberare</a:t>
            </a:r>
            <a:r>
              <a:rPr lang="it-IT" sz="2200" b="1" dirty="0">
                <a:solidFill>
                  <a:srgbClr val="3D3D3D"/>
                </a:solidFill>
                <a:ea typeface="+mn-lt"/>
                <a:cs typeface="+mn-lt"/>
              </a:rPr>
              <a:t> </a:t>
            </a:r>
            <a:r>
              <a:rPr lang="it-IT" sz="2200" b="1" dirty="0" err="1">
                <a:solidFill>
                  <a:srgbClr val="3D3D3D"/>
                </a:solidFill>
                <a:ea typeface="+mn-lt"/>
                <a:cs typeface="+mn-lt"/>
              </a:rPr>
              <a:t>bl</a:t>
            </a:r>
            <a:r>
              <a:rPr lang="it-IT" sz="2200" b="1" dirty="0">
                <a:solidFill>
                  <a:srgbClr val="3D3D3D"/>
                </a:solidFill>
                <a:ea typeface="+mn-lt"/>
                <a:cs typeface="+mn-lt"/>
              </a:rPr>
              <a:t> </a:t>
            </a:r>
            <a:r>
              <a:rPr lang="it-IT" sz="2200" dirty="0">
                <a:solidFill>
                  <a:srgbClr val="3D3D3D"/>
                </a:solidFill>
                <a:ea typeface="+mn-lt"/>
                <a:cs typeface="+mn-lt"/>
              </a:rPr>
              <a:t>ed il vettore di liste di blocchi liberi </a:t>
            </a:r>
            <a:r>
              <a:rPr lang="it-IT" sz="2200" b="1" dirty="0">
                <a:solidFill>
                  <a:srgbClr val="3D3D3D"/>
                </a:solidFill>
                <a:ea typeface="+mn-lt"/>
                <a:cs typeface="+mn-lt"/>
              </a:rPr>
              <a:t>fr</a:t>
            </a:r>
            <a:r>
              <a:rPr lang="it-IT" sz="2200" dirty="0">
                <a:solidFill>
                  <a:srgbClr val="3D3D3D"/>
                </a:solidFill>
                <a:ea typeface="+mn-lt"/>
                <a:cs typeface="+mn-lt"/>
              </a:rPr>
              <a:t>:</a:t>
            </a:r>
          </a:p>
          <a:p>
            <a:pPr marL="457200" indent="-457200">
              <a:buAutoNum type="arabicPeriod"/>
            </a:pPr>
            <a:r>
              <a:rPr lang="it-IT" sz="2200" b="1" dirty="0" err="1">
                <a:ea typeface="+mn-lt"/>
                <a:cs typeface="+mn-lt"/>
              </a:rPr>
              <a:t>while</a:t>
            </a:r>
            <a:r>
              <a:rPr lang="it-IT" sz="2200" b="1" dirty="0">
                <a:ea typeface="+mn-lt"/>
                <a:cs typeface="+mn-lt"/>
              </a:rPr>
              <a:t> (</a:t>
            </a:r>
            <a:r>
              <a:rPr lang="it-IT" sz="2200" dirty="0" err="1">
                <a:ea typeface="+mn-lt"/>
                <a:cs typeface="+mn-lt"/>
              </a:rPr>
              <a:t>ord</a:t>
            </a:r>
            <a:r>
              <a:rPr lang="it-IT" sz="2200" dirty="0">
                <a:ea typeface="+mn-lt"/>
                <a:cs typeface="+mn-lt"/>
              </a:rPr>
              <a:t> &lt; MAX_ORDER – 1) do </a:t>
            </a:r>
            <a:endParaRPr lang="it-IT" dirty="0">
              <a:ea typeface="+mn-lt"/>
              <a:cs typeface="+mn-lt"/>
            </a:endParaRPr>
          </a:p>
          <a:p>
            <a:pPr marL="457200" indent="-457200">
              <a:buAutoNum type="arabicPeriod"/>
            </a:pPr>
            <a:r>
              <a:rPr lang="it-IT" sz="2200" dirty="0">
                <a:ea typeface="+mn-lt"/>
                <a:cs typeface="+mn-lt"/>
              </a:rPr>
              <a:t>   </a:t>
            </a:r>
            <a:r>
              <a:rPr lang="it-IT" sz="2200" dirty="0" err="1">
                <a:ea typeface="+mn-lt"/>
                <a:cs typeface="+mn-lt"/>
              </a:rPr>
              <a:t>buddy</a:t>
            </a:r>
            <a:r>
              <a:rPr lang="it-IT" sz="2200" dirty="0">
                <a:ea typeface="+mn-lt"/>
                <a:cs typeface="+mn-lt"/>
              </a:rPr>
              <a:t> = </a:t>
            </a:r>
            <a:r>
              <a:rPr lang="it-IT" sz="2200" dirty="0" err="1">
                <a:ea typeface="+mn-lt"/>
                <a:cs typeface="+mn-lt"/>
              </a:rPr>
              <a:t>getBuddy</a:t>
            </a:r>
            <a:r>
              <a:rPr lang="it-IT" sz="2200" dirty="0">
                <a:ea typeface="+mn-lt"/>
                <a:cs typeface="+mn-lt"/>
              </a:rPr>
              <a:t>(</a:t>
            </a:r>
            <a:r>
              <a:rPr lang="it-IT" sz="2200" dirty="0" err="1">
                <a:ea typeface="+mn-lt"/>
                <a:cs typeface="+mn-lt"/>
              </a:rPr>
              <a:t>bl</a:t>
            </a:r>
            <a:r>
              <a:rPr lang="it-IT" sz="2200" dirty="0">
                <a:ea typeface="+mn-lt"/>
                <a:cs typeface="+mn-lt"/>
              </a:rPr>
              <a:t>, </a:t>
            </a:r>
            <a:r>
              <a:rPr lang="it-IT" sz="2200" dirty="0" err="1">
                <a:ea typeface="+mn-lt"/>
                <a:cs typeface="+mn-lt"/>
              </a:rPr>
              <a:t>ord</a:t>
            </a:r>
            <a:r>
              <a:rPr lang="it-IT" sz="2200" dirty="0">
                <a:ea typeface="+mn-lt"/>
                <a:cs typeface="+mn-lt"/>
              </a:rPr>
              <a:t>)  </a:t>
            </a:r>
            <a:r>
              <a:rPr lang="it-IT" sz="2200" dirty="0">
                <a:solidFill>
                  <a:schemeClr val="accent1"/>
                </a:solidFill>
                <a:ea typeface="+mn-lt"/>
                <a:cs typeface="+mn-lt"/>
              </a:rPr>
              <a:t>//ottengo il blocco adiacente a </a:t>
            </a:r>
            <a:r>
              <a:rPr lang="it-IT" sz="2200" dirty="0" err="1">
                <a:solidFill>
                  <a:schemeClr val="accent1"/>
                </a:solidFill>
                <a:ea typeface="+mn-lt"/>
                <a:cs typeface="+mn-lt"/>
              </a:rPr>
              <a:t>bl</a:t>
            </a:r>
            <a:endParaRPr lang="it-IT" dirty="0" err="1">
              <a:solidFill>
                <a:schemeClr val="accent1"/>
              </a:solidFill>
              <a:ea typeface="+mn-lt"/>
              <a:cs typeface="+mn-lt"/>
            </a:endParaRPr>
          </a:p>
          <a:p>
            <a:pPr marL="457200" indent="-457200">
              <a:buAutoNum type="arabicPeriod"/>
            </a:pPr>
            <a:r>
              <a:rPr lang="it-IT" sz="2200" dirty="0">
                <a:ea typeface="+mn-lt"/>
                <a:cs typeface="+mn-lt"/>
              </a:rPr>
              <a:t>   </a:t>
            </a:r>
            <a:r>
              <a:rPr lang="it-IT" sz="2200" b="1" dirty="0" err="1">
                <a:ea typeface="+mn-lt"/>
                <a:cs typeface="+mn-lt"/>
              </a:rPr>
              <a:t>if</a:t>
            </a:r>
            <a:r>
              <a:rPr lang="it-IT" sz="2200" dirty="0">
                <a:ea typeface="+mn-lt"/>
                <a:cs typeface="+mn-lt"/>
              </a:rPr>
              <a:t> (!free(</a:t>
            </a:r>
            <a:r>
              <a:rPr lang="it-IT" sz="2200" dirty="0" err="1">
                <a:ea typeface="+mn-lt"/>
                <a:cs typeface="+mn-lt"/>
              </a:rPr>
              <a:t>buddy</a:t>
            </a:r>
            <a:r>
              <a:rPr lang="it-IT" sz="2200" dirty="0">
                <a:ea typeface="+mn-lt"/>
                <a:cs typeface="+mn-lt"/>
              </a:rPr>
              <a:t>) | </a:t>
            </a:r>
            <a:r>
              <a:rPr lang="it-IT" sz="2200" dirty="0" err="1">
                <a:ea typeface="+mn-lt"/>
                <a:cs typeface="+mn-lt"/>
              </a:rPr>
              <a:t>order</a:t>
            </a:r>
            <a:r>
              <a:rPr lang="it-IT" sz="2200" dirty="0">
                <a:ea typeface="+mn-lt"/>
                <a:cs typeface="+mn-lt"/>
              </a:rPr>
              <a:t>(</a:t>
            </a:r>
            <a:r>
              <a:rPr lang="it-IT" sz="2200" dirty="0" err="1">
                <a:ea typeface="+mn-lt"/>
                <a:cs typeface="+mn-lt"/>
              </a:rPr>
              <a:t>buddy</a:t>
            </a:r>
            <a:r>
              <a:rPr lang="it-IT" sz="2200" dirty="0">
                <a:ea typeface="+mn-lt"/>
                <a:cs typeface="+mn-lt"/>
              </a:rPr>
              <a:t>) != </a:t>
            </a:r>
            <a:r>
              <a:rPr lang="it-IT" sz="2200" dirty="0" err="1">
                <a:ea typeface="+mn-lt"/>
                <a:cs typeface="+mn-lt"/>
              </a:rPr>
              <a:t>ord</a:t>
            </a:r>
            <a:r>
              <a:rPr lang="it-IT" sz="2200" dirty="0">
                <a:ea typeface="+mn-lt"/>
                <a:cs typeface="+mn-lt"/>
              </a:rPr>
              <a:t>) </a:t>
            </a:r>
            <a:r>
              <a:rPr lang="it-IT" sz="2200" dirty="0" err="1">
                <a:ea typeface="+mn-lt"/>
                <a:cs typeface="+mn-lt"/>
              </a:rPr>
              <a:t>then</a:t>
            </a:r>
            <a:r>
              <a:rPr lang="it-IT" sz="2200" dirty="0">
                <a:ea typeface="+mn-lt"/>
                <a:cs typeface="+mn-lt"/>
              </a:rPr>
              <a:t> </a:t>
            </a:r>
            <a:endParaRPr lang="it-IT" dirty="0">
              <a:ea typeface="+mn-lt"/>
              <a:cs typeface="+mn-lt"/>
            </a:endParaRPr>
          </a:p>
          <a:p>
            <a:pPr marL="457200" indent="-457200">
              <a:buAutoNum type="arabicPeriod"/>
            </a:pPr>
            <a:r>
              <a:rPr lang="it-IT" sz="2200" dirty="0">
                <a:ea typeface="+mn-lt"/>
                <a:cs typeface="+mn-lt"/>
              </a:rPr>
              <a:t>      Break </a:t>
            </a:r>
            <a:r>
              <a:rPr lang="it-IT" sz="2200" dirty="0">
                <a:solidFill>
                  <a:schemeClr val="accent1"/>
                </a:solidFill>
                <a:ea typeface="+mn-lt"/>
                <a:cs typeface="+mn-lt"/>
              </a:rPr>
              <a:t>//se non ho trovato un </a:t>
            </a:r>
            <a:r>
              <a:rPr lang="it-IT" sz="2200" err="1">
                <a:solidFill>
                  <a:schemeClr val="accent1"/>
                </a:solidFill>
                <a:ea typeface="+mn-lt"/>
                <a:cs typeface="+mn-lt"/>
              </a:rPr>
              <a:t>buddy</a:t>
            </a:r>
            <a:r>
              <a:rPr lang="it-IT" sz="2200" dirty="0">
                <a:solidFill>
                  <a:schemeClr val="accent1"/>
                </a:solidFill>
                <a:ea typeface="+mn-lt"/>
                <a:cs typeface="+mn-lt"/>
              </a:rPr>
              <a:t> valido, esco dal ciclo</a:t>
            </a:r>
            <a:endParaRPr lang="it-IT" dirty="0">
              <a:solidFill>
                <a:schemeClr val="accent1"/>
              </a:solidFill>
              <a:ea typeface="+mn-lt"/>
              <a:cs typeface="+mn-lt"/>
            </a:endParaRPr>
          </a:p>
          <a:p>
            <a:pPr marL="457200" indent="-457200">
              <a:buAutoNum type="arabicPeriod"/>
            </a:pPr>
            <a:r>
              <a:rPr lang="it-IT" sz="2200" dirty="0">
                <a:ea typeface="+mn-lt"/>
                <a:cs typeface="+mn-lt"/>
              </a:rPr>
              <a:t>   end </a:t>
            </a:r>
            <a:r>
              <a:rPr lang="it-IT" sz="2200" b="1" dirty="0" err="1">
                <a:ea typeface="+mn-lt"/>
                <a:cs typeface="+mn-lt"/>
              </a:rPr>
              <a:t>if</a:t>
            </a:r>
            <a:r>
              <a:rPr lang="it-IT" sz="2200" dirty="0">
                <a:ea typeface="+mn-lt"/>
                <a:cs typeface="+mn-lt"/>
              </a:rPr>
              <a:t> </a:t>
            </a:r>
            <a:endParaRPr lang="it-IT">
              <a:ea typeface="+mn-lt"/>
              <a:cs typeface="+mn-lt"/>
            </a:endParaRPr>
          </a:p>
          <a:p>
            <a:pPr marL="457200" indent="-457200">
              <a:buAutoNum type="arabicPeriod"/>
            </a:pPr>
            <a:r>
              <a:rPr lang="it-IT" sz="2200" dirty="0">
                <a:ea typeface="+mn-lt"/>
                <a:cs typeface="+mn-lt"/>
              </a:rPr>
              <a:t>   </a:t>
            </a:r>
            <a:r>
              <a:rPr lang="it-IT" sz="2200" dirty="0" err="1">
                <a:ea typeface="+mn-lt"/>
                <a:cs typeface="+mn-lt"/>
              </a:rPr>
              <a:t>removeBlock</a:t>
            </a:r>
            <a:r>
              <a:rPr lang="it-IT" sz="2200" dirty="0">
                <a:ea typeface="+mn-lt"/>
                <a:cs typeface="+mn-lt"/>
              </a:rPr>
              <a:t>(fr[</a:t>
            </a:r>
            <a:r>
              <a:rPr lang="it-IT" sz="2200" dirty="0" err="1">
                <a:ea typeface="+mn-lt"/>
                <a:cs typeface="+mn-lt"/>
              </a:rPr>
              <a:t>ord</a:t>
            </a:r>
            <a:r>
              <a:rPr lang="it-IT" sz="2200" dirty="0">
                <a:ea typeface="+mn-lt"/>
                <a:cs typeface="+mn-lt"/>
              </a:rPr>
              <a:t>], </a:t>
            </a:r>
            <a:r>
              <a:rPr lang="it-IT" sz="2200" dirty="0" err="1">
                <a:ea typeface="+mn-lt"/>
                <a:cs typeface="+mn-lt"/>
              </a:rPr>
              <a:t>buddy</a:t>
            </a:r>
            <a:r>
              <a:rPr lang="it-IT" sz="2200" dirty="0">
                <a:ea typeface="+mn-lt"/>
                <a:cs typeface="+mn-lt"/>
              </a:rPr>
              <a:t>) </a:t>
            </a:r>
            <a:r>
              <a:rPr lang="it-IT" sz="2200" dirty="0">
                <a:solidFill>
                  <a:schemeClr val="accent1"/>
                </a:solidFill>
                <a:ea typeface="+mn-lt"/>
                <a:cs typeface="+mn-lt"/>
              </a:rPr>
              <a:t>//rimuovo il </a:t>
            </a:r>
            <a:r>
              <a:rPr lang="it-IT" sz="2200" dirty="0" err="1">
                <a:solidFill>
                  <a:schemeClr val="accent1"/>
                </a:solidFill>
                <a:ea typeface="+mn-lt"/>
                <a:cs typeface="+mn-lt"/>
              </a:rPr>
              <a:t>buddy</a:t>
            </a:r>
            <a:r>
              <a:rPr lang="it-IT" sz="2200" dirty="0">
                <a:solidFill>
                  <a:schemeClr val="accent1"/>
                </a:solidFill>
                <a:ea typeface="+mn-lt"/>
                <a:cs typeface="+mn-lt"/>
              </a:rPr>
              <a:t> dalla lista perché </a:t>
            </a:r>
            <a:r>
              <a:rPr lang="it-IT" sz="2200" dirty="0" err="1">
                <a:solidFill>
                  <a:schemeClr val="accent1"/>
                </a:solidFill>
                <a:ea typeface="+mn-lt"/>
                <a:cs typeface="+mn-lt"/>
              </a:rPr>
              <a:t>ord</a:t>
            </a:r>
            <a:r>
              <a:rPr lang="it-IT" sz="2200" dirty="0">
                <a:solidFill>
                  <a:schemeClr val="accent1"/>
                </a:solidFill>
                <a:ea typeface="+mn-lt"/>
                <a:cs typeface="+mn-lt"/>
              </a:rPr>
              <a:t> aumenterà</a:t>
            </a:r>
            <a:endParaRPr lang="it-IT" dirty="0">
              <a:solidFill>
                <a:schemeClr val="accent1"/>
              </a:solidFill>
              <a:ea typeface="+mn-lt"/>
              <a:cs typeface="+mn-lt"/>
            </a:endParaRPr>
          </a:p>
          <a:p>
            <a:pPr marL="457200" indent="-457200">
              <a:buAutoNum type="arabicPeriod"/>
            </a:pPr>
            <a:r>
              <a:rPr lang="it-IT" sz="2200" dirty="0">
                <a:ea typeface="+mn-lt"/>
                <a:cs typeface="+mn-lt"/>
              </a:rPr>
              <a:t>   </a:t>
            </a:r>
            <a:r>
              <a:rPr lang="it-IT" sz="2200" b="1" dirty="0" err="1">
                <a:ea typeface="+mn-lt"/>
                <a:cs typeface="+mn-lt"/>
              </a:rPr>
              <a:t>if</a:t>
            </a:r>
            <a:r>
              <a:rPr lang="it-IT" sz="2200" b="1" dirty="0">
                <a:ea typeface="+mn-lt"/>
                <a:cs typeface="+mn-lt"/>
              </a:rPr>
              <a:t> </a:t>
            </a:r>
            <a:r>
              <a:rPr lang="it-IT" sz="2200" dirty="0">
                <a:ea typeface="+mn-lt"/>
                <a:cs typeface="+mn-lt"/>
              </a:rPr>
              <a:t>(</a:t>
            </a:r>
            <a:r>
              <a:rPr lang="it-IT" sz="2200" dirty="0" err="1">
                <a:ea typeface="+mn-lt"/>
                <a:cs typeface="+mn-lt"/>
              </a:rPr>
              <a:t>buddy</a:t>
            </a:r>
            <a:r>
              <a:rPr lang="it-IT" sz="2200" dirty="0">
                <a:ea typeface="+mn-lt"/>
                <a:cs typeface="+mn-lt"/>
              </a:rPr>
              <a:t> &lt; </a:t>
            </a:r>
            <a:r>
              <a:rPr lang="it-IT" sz="2200" dirty="0" err="1">
                <a:ea typeface="+mn-lt"/>
                <a:cs typeface="+mn-lt"/>
              </a:rPr>
              <a:t>bl</a:t>
            </a:r>
            <a:r>
              <a:rPr lang="it-IT" sz="2200" dirty="0">
                <a:ea typeface="+mn-lt"/>
                <a:cs typeface="+mn-lt"/>
              </a:rPr>
              <a:t>) </a:t>
            </a:r>
            <a:r>
              <a:rPr lang="it-IT" sz="2200" dirty="0" err="1">
                <a:ea typeface="+mn-lt"/>
                <a:cs typeface="+mn-lt"/>
              </a:rPr>
              <a:t>then</a:t>
            </a:r>
            <a:r>
              <a:rPr lang="it-IT" sz="2200" dirty="0">
                <a:ea typeface="+mn-lt"/>
                <a:cs typeface="+mn-lt"/>
              </a:rPr>
              <a:t> </a:t>
            </a:r>
            <a:endParaRPr lang="it-IT">
              <a:ea typeface="+mn-lt"/>
              <a:cs typeface="+mn-lt"/>
            </a:endParaRPr>
          </a:p>
          <a:p>
            <a:pPr marL="457200" indent="-457200">
              <a:buAutoNum type="arabicPeriod"/>
            </a:pPr>
            <a:r>
              <a:rPr lang="it-IT" sz="2200" dirty="0">
                <a:ea typeface="+mn-lt"/>
                <a:cs typeface="+mn-lt"/>
              </a:rPr>
              <a:t>      </a:t>
            </a:r>
            <a:r>
              <a:rPr lang="it-IT" sz="2200" dirty="0" err="1">
                <a:ea typeface="+mn-lt"/>
                <a:cs typeface="+mn-lt"/>
              </a:rPr>
              <a:t>bl</a:t>
            </a:r>
            <a:r>
              <a:rPr lang="it-IT" sz="2200" dirty="0">
                <a:ea typeface="+mn-lt"/>
                <a:cs typeface="+mn-lt"/>
              </a:rPr>
              <a:t> = </a:t>
            </a:r>
            <a:r>
              <a:rPr lang="it-IT" sz="2200" dirty="0" err="1">
                <a:ea typeface="+mn-lt"/>
                <a:cs typeface="+mn-lt"/>
              </a:rPr>
              <a:t>buddy</a:t>
            </a:r>
            <a:r>
              <a:rPr lang="it-IT" sz="2200" dirty="0">
                <a:ea typeface="+mn-lt"/>
                <a:cs typeface="+mn-lt"/>
              </a:rPr>
              <a:t> </a:t>
            </a:r>
            <a:r>
              <a:rPr lang="it-IT" sz="2200" dirty="0">
                <a:solidFill>
                  <a:schemeClr val="accent1"/>
                </a:solidFill>
                <a:ea typeface="+mn-lt"/>
                <a:cs typeface="+mn-lt"/>
              </a:rPr>
              <a:t>//prendo il blocco più a sx dei due: unisco i due blocchi</a:t>
            </a:r>
          </a:p>
          <a:p>
            <a:pPr marL="457200" indent="-457200">
              <a:buAutoNum type="arabicPeriod"/>
            </a:pPr>
            <a:r>
              <a:rPr lang="it-IT" sz="2200" dirty="0">
                <a:ea typeface="+mn-lt"/>
                <a:cs typeface="+mn-lt"/>
              </a:rPr>
              <a:t>   end </a:t>
            </a:r>
            <a:r>
              <a:rPr lang="it-IT" sz="2200" b="1" err="1">
                <a:ea typeface="+mn-lt"/>
                <a:cs typeface="+mn-lt"/>
              </a:rPr>
              <a:t>if</a:t>
            </a:r>
            <a:r>
              <a:rPr lang="it-IT" sz="2200" b="1" dirty="0">
                <a:ea typeface="+mn-lt"/>
                <a:cs typeface="+mn-lt"/>
              </a:rPr>
              <a:t> </a:t>
            </a:r>
            <a:endParaRPr lang="it-IT" b="1">
              <a:ea typeface="+mn-lt"/>
              <a:cs typeface="+mn-lt"/>
            </a:endParaRPr>
          </a:p>
          <a:p>
            <a:pPr marL="457200" indent="-457200">
              <a:buAutoNum type="arabicPeriod"/>
            </a:pPr>
            <a:r>
              <a:rPr lang="it-IT" sz="2200" dirty="0">
                <a:ea typeface="+mn-lt"/>
                <a:cs typeface="+mn-lt"/>
              </a:rPr>
              <a:t>   </a:t>
            </a:r>
            <a:r>
              <a:rPr lang="it-IT" sz="2200" dirty="0" err="1">
                <a:ea typeface="+mn-lt"/>
                <a:cs typeface="+mn-lt"/>
              </a:rPr>
              <a:t>ord</a:t>
            </a:r>
            <a:r>
              <a:rPr lang="it-IT" sz="2200" dirty="0">
                <a:ea typeface="+mn-lt"/>
                <a:cs typeface="+mn-lt"/>
              </a:rPr>
              <a:t> = </a:t>
            </a:r>
            <a:r>
              <a:rPr lang="it-IT" sz="2200" dirty="0" err="1">
                <a:ea typeface="+mn-lt"/>
                <a:cs typeface="+mn-lt"/>
              </a:rPr>
              <a:t>ord</a:t>
            </a:r>
            <a:r>
              <a:rPr lang="it-IT" sz="2200" dirty="0">
                <a:ea typeface="+mn-lt"/>
                <a:cs typeface="+mn-lt"/>
              </a:rPr>
              <a:t> + 1 </a:t>
            </a:r>
            <a:r>
              <a:rPr lang="it-IT" sz="2200" dirty="0">
                <a:solidFill>
                  <a:schemeClr val="accent1"/>
                </a:solidFill>
                <a:ea typeface="+mn-lt"/>
                <a:cs typeface="+mn-lt"/>
              </a:rPr>
              <a:t>//aumento l'ordine </a:t>
            </a:r>
            <a:endParaRPr lang="it-IT" dirty="0">
              <a:solidFill>
                <a:schemeClr val="accent1"/>
              </a:solidFill>
              <a:ea typeface="+mn-lt"/>
              <a:cs typeface="+mn-lt"/>
            </a:endParaRPr>
          </a:p>
          <a:p>
            <a:pPr marL="457200" indent="-457200">
              <a:buAutoNum type="arabicPeriod"/>
            </a:pPr>
            <a:r>
              <a:rPr lang="it-IT" sz="2200" dirty="0">
                <a:ea typeface="+mn-lt"/>
                <a:cs typeface="+mn-lt"/>
              </a:rPr>
              <a:t>end </a:t>
            </a:r>
            <a:r>
              <a:rPr lang="it-IT" sz="2200" b="1" dirty="0" err="1">
                <a:ea typeface="+mn-lt"/>
                <a:cs typeface="+mn-lt"/>
              </a:rPr>
              <a:t>while</a:t>
            </a:r>
            <a:r>
              <a:rPr lang="it-IT" sz="2200" dirty="0">
                <a:ea typeface="+mn-lt"/>
                <a:cs typeface="+mn-lt"/>
              </a:rPr>
              <a:t> </a:t>
            </a:r>
            <a:endParaRPr lang="it-IT">
              <a:ea typeface="+mn-lt"/>
              <a:cs typeface="+mn-lt"/>
            </a:endParaRPr>
          </a:p>
          <a:p>
            <a:pPr marL="457200" indent="-457200">
              <a:buAutoNum type="arabicPeriod"/>
            </a:pPr>
            <a:r>
              <a:rPr lang="it-IT" sz="2200" dirty="0" err="1">
                <a:ea typeface="+mn-lt"/>
                <a:cs typeface="+mn-lt"/>
              </a:rPr>
              <a:t>addBlock</a:t>
            </a:r>
            <a:r>
              <a:rPr lang="it-IT" sz="2200" dirty="0">
                <a:ea typeface="+mn-lt"/>
                <a:cs typeface="+mn-lt"/>
              </a:rPr>
              <a:t>(f[o], b) </a:t>
            </a:r>
            <a:r>
              <a:rPr lang="it-IT" sz="2200" dirty="0">
                <a:solidFill>
                  <a:schemeClr val="accent1"/>
                </a:solidFill>
                <a:ea typeface="+mn-lt"/>
                <a:cs typeface="+mn-lt"/>
              </a:rPr>
              <a:t>//aggiungo il blocco alla free list dell'ordine più grande che ho trovato</a:t>
            </a:r>
            <a:endParaRPr lang="it-IT" dirty="0">
              <a:solidFill>
                <a:schemeClr val="accent1"/>
              </a:solidFill>
              <a:ea typeface="+mn-lt"/>
              <a:cs typeface="+mn-lt"/>
            </a:endParaRPr>
          </a:p>
        </p:txBody>
      </p:sp>
    </p:spTree>
    <p:extLst>
      <p:ext uri="{BB962C8B-B14F-4D97-AF65-F5344CB8AC3E}">
        <p14:creationId xmlns:p14="http://schemas.microsoft.com/office/powerpoint/2010/main" val="1094415561"/>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2</TotalTime>
  <Words>1</Words>
  <Application>Microsoft Office PowerPoint</Application>
  <PresentationFormat>Widescreen</PresentationFormat>
  <Paragraphs>1</Paragraphs>
  <Slides>21</Slides>
  <Notes>2</Notes>
  <HiddenSlides>0</HiddenSlides>
  <MMClips>0</MMClips>
  <ScaleCrop>false</ScaleCrop>
  <HeadingPairs>
    <vt:vector size="4" baseType="variant">
      <vt:variant>
        <vt:lpstr>Tema</vt:lpstr>
      </vt:variant>
      <vt:variant>
        <vt:i4>2</vt:i4>
      </vt:variant>
      <vt:variant>
        <vt:lpstr>Titoli diapositive</vt:lpstr>
      </vt:variant>
      <vt:variant>
        <vt:i4>21</vt:i4>
      </vt:variant>
    </vt:vector>
  </HeadingPairs>
  <TitlesOfParts>
    <vt:vector size="23" baseType="lpstr">
      <vt:lpstr>Dividendo</vt:lpstr>
      <vt:lpstr>Dividend</vt:lpstr>
      <vt:lpstr>Implementazione degli algoritmi  buddy system  per  allocazione  e  deallocazione  della  memoria  in  Mentos </vt:lpstr>
      <vt:lpstr>Buddy system in mentos: c'è o non c'è?</vt:lpstr>
      <vt:lpstr>Presentazione standard di PowerPoint</vt:lpstr>
      <vt:lpstr>Presentazione standard di PowerPoint</vt:lpstr>
      <vt:lpstr>gli algoritmi:  Allocazione </vt:lpstr>
      <vt:lpstr>Presentazione standard di PowerPoint</vt:lpstr>
      <vt:lpstr>Presentazione standard di PowerPoint</vt:lpstr>
      <vt:lpstr>gli algoritmi:  deallocazione</vt:lpstr>
      <vt:lpstr>Presentazione standard di PowerPoint</vt:lpstr>
      <vt:lpstr>le strutture dati</vt:lpstr>
      <vt:lpstr>Bb_page_t</vt:lpstr>
      <vt:lpstr>bb_free_area_t</vt:lpstr>
      <vt:lpstr>bb_instance_t</vt:lpstr>
      <vt:lpstr>Implementazione: bb_alloc_pages</vt:lpstr>
      <vt:lpstr>Implementazione: bb_alloc_pages</vt:lpstr>
      <vt:lpstr>Implementazione: bb_alloc_pages</vt:lpstr>
      <vt:lpstr>IMPLEMENTAZIONE: BB_free_PAGES</vt:lpstr>
      <vt:lpstr>Implementazione: bb_alloc_pages</vt:lpstr>
      <vt:lpstr>Presentazione standard di PowerPoint</vt:lpstr>
      <vt:lpstr>Sources &amp; Credits</vt:lpstr>
      <vt:lpstr>Grazie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revision>1152</cp:revision>
  <dcterms:created xsi:type="dcterms:W3CDTF">2014-08-26T23:51:37Z</dcterms:created>
  <dcterms:modified xsi:type="dcterms:W3CDTF">2023-08-25T16:01:49Z</dcterms:modified>
</cp:coreProperties>
</file>