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58" r:id="rId9"/>
    <p:sldId id="257" r:id="rId10"/>
  </p:sldIdLst>
  <p:sldSz cx="12192000" cy="6858000"/>
  <p:notesSz cx="6858000" cy="9144000"/>
  <p:defaultTextStyle>
    <a:defPPr rtl="0"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7F0052-D830-4956-BA51-9334826F1F64}" v="3" dt="2023-08-20T16:05:36.923"/>
    <p1510:client id="{F454780C-B1ED-42C0-86DB-50F9F77A1214}" v="967" dt="2023-08-20T16:00:38.0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4660"/>
  </p:normalViewPr>
  <p:slideViewPr>
    <p:cSldViewPr snapToGrid="0">
      <p:cViewPr varScale="1">
        <p:scale>
          <a:sx n="93" d="100"/>
          <a:sy n="93" d="100"/>
        </p:scale>
        <p:origin x="110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1" d="100"/>
          <a:sy n="71" d="100"/>
        </p:scale>
        <p:origin x="4188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hyperlink" Target="http://www.os161.org/" TargetMode="External"/><Relationship Id="rId1" Type="http://schemas.openxmlformats.org/officeDocument/2006/relationships/hyperlink" Target="https://mentos-team.github.io/" TargetMode="Externa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hyperlink" Target="https://mentos-team.github.io/" TargetMode="External"/><Relationship Id="rId7" Type="http://schemas.openxmlformats.org/officeDocument/2006/relationships/image" Target="../media/image7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hyperlink" Target="http://www.os161.org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3D02362-3D01-45E9-8FCD-91AF06AC06CA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3_2" csCatId="accent3" phldr="1"/>
      <dgm:spPr/>
      <dgm:t>
        <a:bodyPr/>
        <a:lstStyle/>
        <a:p>
          <a:endParaRPr lang="en-US"/>
        </a:p>
      </dgm:t>
    </dgm:pt>
    <dgm:pt modelId="{95B74B8E-BF46-45F0-AA3B-9B8C7AADD9FC}">
      <dgm:prSet/>
      <dgm:spPr/>
      <dgm:t>
        <a:bodyPr/>
        <a:lstStyle/>
        <a:p>
          <a:pPr>
            <a:defRPr b="1"/>
          </a:pPr>
          <a:r>
            <a:rPr lang="it-IT"/>
            <a:t>Sources:</a:t>
          </a:r>
          <a:endParaRPr lang="en-US"/>
        </a:p>
      </dgm:t>
    </dgm:pt>
    <dgm:pt modelId="{3E9CDF75-3AB8-4574-BACE-ED72C5E53600}" type="parTrans" cxnId="{53BCA0E3-BBF6-49E7-93C6-A284EB7D4BFF}">
      <dgm:prSet/>
      <dgm:spPr/>
      <dgm:t>
        <a:bodyPr/>
        <a:lstStyle/>
        <a:p>
          <a:endParaRPr lang="en-US"/>
        </a:p>
      </dgm:t>
    </dgm:pt>
    <dgm:pt modelId="{CEABFF2F-9FE8-4AC1-84E2-F6B170E22884}" type="sibTrans" cxnId="{53BCA0E3-BBF6-49E7-93C6-A284EB7D4BFF}">
      <dgm:prSet/>
      <dgm:spPr/>
      <dgm:t>
        <a:bodyPr/>
        <a:lstStyle/>
        <a:p>
          <a:endParaRPr lang="en-US"/>
        </a:p>
      </dgm:t>
    </dgm:pt>
    <dgm:pt modelId="{A02FBFA1-55E3-4427-B85E-2B2F75E64DBB}">
      <dgm:prSet/>
      <dgm:spPr/>
      <dgm:t>
        <a:bodyPr/>
        <a:lstStyle/>
        <a:p>
          <a:r>
            <a:rPr lang="it-IT" err="1"/>
            <a:t>MentOS</a:t>
          </a:r>
          <a:r>
            <a:rPr lang="it-IT"/>
            <a:t>: </a:t>
          </a:r>
          <a:r>
            <a:rPr lang="it-IT">
              <a:hlinkClick xmlns:r="http://schemas.openxmlformats.org/officeDocument/2006/relationships" r:id="rId1"/>
            </a:rPr>
            <a:t>https://mentos-team.github.io/</a:t>
          </a:r>
          <a:endParaRPr lang="en-US"/>
        </a:p>
      </dgm:t>
    </dgm:pt>
    <dgm:pt modelId="{28031501-72A1-43B1-84B9-44E65E8E79D9}" type="parTrans" cxnId="{6EF86B2F-23DA-47BD-8F11-D380C05CD9E3}">
      <dgm:prSet/>
      <dgm:spPr/>
      <dgm:t>
        <a:bodyPr/>
        <a:lstStyle/>
        <a:p>
          <a:endParaRPr lang="en-US"/>
        </a:p>
      </dgm:t>
    </dgm:pt>
    <dgm:pt modelId="{6D3E68DF-5005-4D84-BA29-4164ED5E0AEE}" type="sibTrans" cxnId="{6EF86B2F-23DA-47BD-8F11-D380C05CD9E3}">
      <dgm:prSet/>
      <dgm:spPr/>
      <dgm:t>
        <a:bodyPr/>
        <a:lstStyle/>
        <a:p>
          <a:endParaRPr lang="en-US"/>
        </a:p>
      </dgm:t>
    </dgm:pt>
    <dgm:pt modelId="{149CD3D9-2729-499A-9636-D5BBAF36C25B}">
      <dgm:prSet/>
      <dgm:spPr/>
      <dgm:t>
        <a:bodyPr/>
        <a:lstStyle/>
        <a:p>
          <a:r>
            <a:rPr lang="it-IT"/>
            <a:t>OS/161: </a:t>
          </a:r>
          <a:r>
            <a:rPr lang="it-IT">
              <a:hlinkClick xmlns:r="http://schemas.openxmlformats.org/officeDocument/2006/relationships" r:id="rId2"/>
            </a:rPr>
            <a:t>http://www.os161.org/</a:t>
          </a:r>
          <a:endParaRPr lang="en-US"/>
        </a:p>
      </dgm:t>
    </dgm:pt>
    <dgm:pt modelId="{1180C461-0801-46FC-87CA-FB120ADEDB14}" type="parTrans" cxnId="{D90ADE93-E24B-462B-986C-21973C0879A7}">
      <dgm:prSet/>
      <dgm:spPr/>
      <dgm:t>
        <a:bodyPr/>
        <a:lstStyle/>
        <a:p>
          <a:endParaRPr lang="en-US"/>
        </a:p>
      </dgm:t>
    </dgm:pt>
    <dgm:pt modelId="{E2606232-A06F-469D-AB61-9A8BA6C4546B}" type="sibTrans" cxnId="{D90ADE93-E24B-462B-986C-21973C0879A7}">
      <dgm:prSet/>
      <dgm:spPr/>
      <dgm:t>
        <a:bodyPr/>
        <a:lstStyle/>
        <a:p>
          <a:endParaRPr lang="en-US"/>
        </a:p>
      </dgm:t>
    </dgm:pt>
    <dgm:pt modelId="{CD0C2B99-AD72-484B-B771-69921F3C0E41}">
      <dgm:prSet/>
      <dgm:spPr/>
      <dgm:t>
        <a:bodyPr/>
        <a:lstStyle/>
        <a:p>
          <a:r>
            <a:rPr lang="it-IT"/>
            <a:t>Linux Kernel: “</a:t>
          </a:r>
          <a:r>
            <a:rPr lang="it-IT" err="1"/>
            <a:t>Understanding</a:t>
          </a:r>
          <a:r>
            <a:rPr lang="it-IT"/>
            <a:t> the Linux Kernel, Third Edition 3rd Edition”, M. Cesati, D. P. Bovet</a:t>
          </a:r>
          <a:endParaRPr lang="en-US"/>
        </a:p>
      </dgm:t>
    </dgm:pt>
    <dgm:pt modelId="{155E0981-2C9E-4AA7-931C-ED74F7E1346D}" type="parTrans" cxnId="{1F14AF1B-E209-436C-9362-DCF4AE65A04C}">
      <dgm:prSet/>
      <dgm:spPr/>
      <dgm:t>
        <a:bodyPr/>
        <a:lstStyle/>
        <a:p>
          <a:endParaRPr lang="en-US"/>
        </a:p>
      </dgm:t>
    </dgm:pt>
    <dgm:pt modelId="{A3F54CF2-7820-4BA9-A656-85F2005DB8FB}" type="sibTrans" cxnId="{1F14AF1B-E209-436C-9362-DCF4AE65A04C}">
      <dgm:prSet/>
      <dgm:spPr/>
      <dgm:t>
        <a:bodyPr/>
        <a:lstStyle/>
        <a:p>
          <a:endParaRPr lang="en-US"/>
        </a:p>
      </dgm:t>
    </dgm:pt>
    <dgm:pt modelId="{130B7427-C1A4-45B7-8912-D7A7B73722BD}">
      <dgm:prSet/>
      <dgm:spPr/>
      <dgm:t>
        <a:bodyPr/>
        <a:lstStyle/>
        <a:p>
          <a:pPr>
            <a:defRPr b="1"/>
          </a:pPr>
          <a:r>
            <a:rPr lang="it-IT"/>
            <a:t>Credits and Thanks:</a:t>
          </a:r>
          <a:r>
            <a:rPr lang="it-IT">
              <a:latin typeface="Gill Sans MT" panose="020B0502020104020203"/>
            </a:rPr>
            <a:t> </a:t>
          </a:r>
          <a:endParaRPr lang="en-US"/>
        </a:p>
      </dgm:t>
    </dgm:pt>
    <dgm:pt modelId="{8740D98B-6865-4452-92EB-0D014A3BFE5B}" type="parTrans" cxnId="{934D39DF-4D3B-4AC2-8B4E-4B093B81D8B7}">
      <dgm:prSet/>
      <dgm:spPr/>
      <dgm:t>
        <a:bodyPr/>
        <a:lstStyle/>
        <a:p>
          <a:endParaRPr lang="en-US"/>
        </a:p>
      </dgm:t>
    </dgm:pt>
    <dgm:pt modelId="{6DC4EF41-0FE5-4875-9FC3-E4C137B69871}" type="sibTrans" cxnId="{934D39DF-4D3B-4AC2-8B4E-4B093B81D8B7}">
      <dgm:prSet/>
      <dgm:spPr/>
      <dgm:t>
        <a:bodyPr/>
        <a:lstStyle/>
        <a:p>
          <a:endParaRPr lang="en-US"/>
        </a:p>
      </dgm:t>
    </dgm:pt>
    <dgm:pt modelId="{6BE5200B-71AE-4D2A-963B-06BAA8E50666}">
      <dgm:prSet/>
      <dgm:spPr/>
      <dgm:t>
        <a:bodyPr/>
        <a:lstStyle/>
        <a:p>
          <a:r>
            <a:rPr lang="it-IT" err="1"/>
            <a:t>All</a:t>
          </a:r>
          <a:r>
            <a:rPr lang="it-IT"/>
            <a:t> of the </a:t>
          </a:r>
          <a:r>
            <a:rPr lang="it-IT" err="1"/>
            <a:t>above</a:t>
          </a:r>
          <a:endParaRPr lang="en-US" err="1"/>
        </a:p>
      </dgm:t>
    </dgm:pt>
    <dgm:pt modelId="{371B3EDB-E72F-48F0-8D5C-8AA3477B073A}" type="parTrans" cxnId="{56481BC8-EDC1-4281-AE0D-DC9EF93EB24F}">
      <dgm:prSet/>
      <dgm:spPr/>
      <dgm:t>
        <a:bodyPr/>
        <a:lstStyle/>
        <a:p>
          <a:endParaRPr lang="en-US"/>
        </a:p>
      </dgm:t>
    </dgm:pt>
    <dgm:pt modelId="{7EA2334F-C227-46C9-BF30-57320895FF24}" type="sibTrans" cxnId="{56481BC8-EDC1-4281-AE0D-DC9EF93EB24F}">
      <dgm:prSet/>
      <dgm:spPr/>
      <dgm:t>
        <a:bodyPr/>
        <a:lstStyle/>
        <a:p>
          <a:endParaRPr lang="en-US"/>
        </a:p>
      </dgm:t>
    </dgm:pt>
    <dgm:pt modelId="{92571C8D-64DD-4E80-AC21-5D63DE3A4DC5}">
      <dgm:prSet/>
      <dgm:spPr/>
      <dgm:t>
        <a:bodyPr/>
        <a:lstStyle/>
        <a:p>
          <a:pPr>
            <a:defRPr b="1"/>
          </a:pPr>
          <a:r>
            <a:rPr lang="it-IT"/>
            <a:t>Copyright Licence:</a:t>
          </a:r>
          <a:r>
            <a:rPr lang="it-IT">
              <a:latin typeface="Gill Sans MT" panose="020B0502020104020203"/>
            </a:rPr>
            <a:t> </a:t>
          </a:r>
          <a:endParaRPr lang="en-US">
            <a:latin typeface="Gill Sans MT" panose="020B0502020104020203"/>
          </a:endParaRPr>
        </a:p>
      </dgm:t>
    </dgm:pt>
    <dgm:pt modelId="{ABCCAA1B-FCCE-455B-A276-7B856A861EDB}" type="parTrans" cxnId="{C7762CF1-F41A-493A-A80C-E29D8F1701E3}">
      <dgm:prSet/>
      <dgm:spPr/>
      <dgm:t>
        <a:bodyPr/>
        <a:lstStyle/>
        <a:p>
          <a:endParaRPr lang="en-US"/>
        </a:p>
      </dgm:t>
    </dgm:pt>
    <dgm:pt modelId="{1854FF51-4B82-436E-AC45-8EDADCB9CAC4}" type="sibTrans" cxnId="{C7762CF1-F41A-493A-A80C-E29D8F1701E3}">
      <dgm:prSet/>
      <dgm:spPr/>
      <dgm:t>
        <a:bodyPr/>
        <a:lstStyle/>
        <a:p>
          <a:endParaRPr lang="en-US"/>
        </a:p>
      </dgm:t>
    </dgm:pt>
    <dgm:pt modelId="{60138E9A-DF95-419E-9451-A9A42E0D79B4}">
      <dgm:prSet phldr="0"/>
      <dgm:spPr/>
      <dgm:t>
        <a:bodyPr/>
        <a:lstStyle/>
        <a:p>
          <a:r>
            <a:rPr lang="it-IT"/>
            <a:t>Creative Commons CC2023</a:t>
          </a:r>
          <a:endParaRPr lang="en-US"/>
        </a:p>
      </dgm:t>
    </dgm:pt>
    <dgm:pt modelId="{6827D8B6-8C7D-47A7-B2C7-B7297F3A1F9F}" type="parTrans" cxnId="{F484269C-45AB-429E-8DB9-1F2A249EF38B}">
      <dgm:prSet/>
      <dgm:spPr/>
    </dgm:pt>
    <dgm:pt modelId="{6A4F8AA3-F477-48A6-97CE-D5CFDBFF5A2D}" type="sibTrans" cxnId="{F484269C-45AB-429E-8DB9-1F2A249EF38B}">
      <dgm:prSet/>
      <dgm:spPr/>
      <dgm:t>
        <a:bodyPr/>
        <a:lstStyle/>
        <a:p>
          <a:endParaRPr lang="en-US"/>
        </a:p>
      </dgm:t>
    </dgm:pt>
    <dgm:pt modelId="{9B1339B0-6FBF-4CAC-B8C1-2D1F819B7EE0}" type="pres">
      <dgm:prSet presAssocID="{73D02362-3D01-45E9-8FCD-91AF06AC06CA}" presName="root" presStyleCnt="0">
        <dgm:presLayoutVars>
          <dgm:dir/>
          <dgm:resizeHandles val="exact"/>
        </dgm:presLayoutVars>
      </dgm:prSet>
      <dgm:spPr/>
    </dgm:pt>
    <dgm:pt modelId="{7F15EA1D-9F93-4846-9733-A640DE2410C9}" type="pres">
      <dgm:prSet presAssocID="{95B74B8E-BF46-45F0-AA3B-9B8C7AADD9FC}" presName="compNode" presStyleCnt="0"/>
      <dgm:spPr/>
    </dgm:pt>
    <dgm:pt modelId="{B195A37D-6F68-4BB5-9A52-C325D8F9AB41}" type="pres">
      <dgm:prSet presAssocID="{95B74B8E-BF46-45F0-AA3B-9B8C7AADD9FC}" presName="iconRect" presStyleLbl="node1" presStyleIdx="0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e"/>
        </a:ext>
      </dgm:extLst>
    </dgm:pt>
    <dgm:pt modelId="{9F2B8B30-3009-4EF4-9980-CCA4392DB54F}" type="pres">
      <dgm:prSet presAssocID="{95B74B8E-BF46-45F0-AA3B-9B8C7AADD9FC}" presName="iconSpace" presStyleCnt="0"/>
      <dgm:spPr/>
    </dgm:pt>
    <dgm:pt modelId="{38D61B99-C922-44AE-B054-45726B824B12}" type="pres">
      <dgm:prSet presAssocID="{95B74B8E-BF46-45F0-AA3B-9B8C7AADD9FC}" presName="parTx" presStyleLbl="revTx" presStyleIdx="0" presStyleCnt="6">
        <dgm:presLayoutVars>
          <dgm:chMax val="0"/>
          <dgm:chPref val="0"/>
        </dgm:presLayoutVars>
      </dgm:prSet>
      <dgm:spPr/>
    </dgm:pt>
    <dgm:pt modelId="{B97BA402-A986-4FFD-8DC5-3DD3B3318A87}" type="pres">
      <dgm:prSet presAssocID="{95B74B8E-BF46-45F0-AA3B-9B8C7AADD9FC}" presName="txSpace" presStyleCnt="0"/>
      <dgm:spPr/>
    </dgm:pt>
    <dgm:pt modelId="{5FFBE124-ABE7-4DE1-984E-C9A839FD4089}" type="pres">
      <dgm:prSet presAssocID="{95B74B8E-BF46-45F0-AA3B-9B8C7AADD9FC}" presName="desTx" presStyleLbl="revTx" presStyleIdx="1" presStyleCnt="6">
        <dgm:presLayoutVars/>
      </dgm:prSet>
      <dgm:spPr/>
    </dgm:pt>
    <dgm:pt modelId="{D00451B2-376A-4AAB-B66B-22CF3C1B30C9}" type="pres">
      <dgm:prSet presAssocID="{CEABFF2F-9FE8-4AC1-84E2-F6B170E22884}" presName="sibTrans" presStyleCnt="0"/>
      <dgm:spPr/>
    </dgm:pt>
    <dgm:pt modelId="{3180FDE2-7329-4CB1-91B7-669D2AC3EDB9}" type="pres">
      <dgm:prSet presAssocID="{130B7427-C1A4-45B7-8912-D7A7B73722BD}" presName="compNode" presStyleCnt="0"/>
      <dgm:spPr/>
    </dgm:pt>
    <dgm:pt modelId="{D056E12C-C0C6-43A5-B70D-6F013F07B5A2}" type="pres">
      <dgm:prSet presAssocID="{130B7427-C1A4-45B7-8912-D7A7B73722BD}" presName="iconRect" presStyleLbl="node1" presStyleIdx="1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umbs Up Sign"/>
        </a:ext>
      </dgm:extLst>
    </dgm:pt>
    <dgm:pt modelId="{670C6FEB-2F63-4861-AAC2-97966ABD18B9}" type="pres">
      <dgm:prSet presAssocID="{130B7427-C1A4-45B7-8912-D7A7B73722BD}" presName="iconSpace" presStyleCnt="0"/>
      <dgm:spPr/>
    </dgm:pt>
    <dgm:pt modelId="{A03846A4-9C94-4128-82C8-C2146248D8FE}" type="pres">
      <dgm:prSet presAssocID="{130B7427-C1A4-45B7-8912-D7A7B73722BD}" presName="parTx" presStyleLbl="revTx" presStyleIdx="2" presStyleCnt="6">
        <dgm:presLayoutVars>
          <dgm:chMax val="0"/>
          <dgm:chPref val="0"/>
        </dgm:presLayoutVars>
      </dgm:prSet>
      <dgm:spPr/>
    </dgm:pt>
    <dgm:pt modelId="{0151948B-47EE-470B-86DF-B3D918A8BAD5}" type="pres">
      <dgm:prSet presAssocID="{130B7427-C1A4-45B7-8912-D7A7B73722BD}" presName="txSpace" presStyleCnt="0"/>
      <dgm:spPr/>
    </dgm:pt>
    <dgm:pt modelId="{420765C4-FDE2-4FC0-84F0-F871DDBF974B}" type="pres">
      <dgm:prSet presAssocID="{130B7427-C1A4-45B7-8912-D7A7B73722BD}" presName="desTx" presStyleLbl="revTx" presStyleIdx="3" presStyleCnt="6">
        <dgm:presLayoutVars/>
      </dgm:prSet>
      <dgm:spPr/>
    </dgm:pt>
    <dgm:pt modelId="{7CECFA15-1C7A-4095-9747-BE7279297D33}" type="pres">
      <dgm:prSet presAssocID="{6DC4EF41-0FE5-4875-9FC3-E4C137B69871}" presName="sibTrans" presStyleCnt="0"/>
      <dgm:spPr/>
    </dgm:pt>
    <dgm:pt modelId="{AF1FD9D5-AAC3-46C1-ADE0-AEC3D6334CD2}" type="pres">
      <dgm:prSet presAssocID="{92571C8D-64DD-4E80-AC21-5D63DE3A4DC5}" presName="compNode" presStyleCnt="0"/>
      <dgm:spPr/>
    </dgm:pt>
    <dgm:pt modelId="{5CD93740-B453-4613-BA78-AAA1E9F828BE}" type="pres">
      <dgm:prSet presAssocID="{92571C8D-64DD-4E80-AC21-5D63DE3A4DC5}" presName="iconRect" presStyleLbl="node1" presStyleIdx="2" presStyleCnt="3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telletto"/>
        </a:ext>
      </dgm:extLst>
    </dgm:pt>
    <dgm:pt modelId="{7D195786-549D-4ACA-8B47-F4F2B1E96058}" type="pres">
      <dgm:prSet presAssocID="{92571C8D-64DD-4E80-AC21-5D63DE3A4DC5}" presName="iconSpace" presStyleCnt="0"/>
      <dgm:spPr/>
    </dgm:pt>
    <dgm:pt modelId="{264FA485-238E-4BFD-AB3E-607B9B2E4CF7}" type="pres">
      <dgm:prSet presAssocID="{92571C8D-64DD-4E80-AC21-5D63DE3A4DC5}" presName="parTx" presStyleLbl="revTx" presStyleIdx="4" presStyleCnt="6">
        <dgm:presLayoutVars>
          <dgm:chMax val="0"/>
          <dgm:chPref val="0"/>
        </dgm:presLayoutVars>
      </dgm:prSet>
      <dgm:spPr/>
    </dgm:pt>
    <dgm:pt modelId="{3EC53C7F-7F3B-41A2-8529-F55D1BF53499}" type="pres">
      <dgm:prSet presAssocID="{92571C8D-64DD-4E80-AC21-5D63DE3A4DC5}" presName="txSpace" presStyleCnt="0"/>
      <dgm:spPr/>
    </dgm:pt>
    <dgm:pt modelId="{32AAB3A6-98AD-4721-8B76-ED058B92CA3F}" type="pres">
      <dgm:prSet presAssocID="{92571C8D-64DD-4E80-AC21-5D63DE3A4DC5}" presName="desTx" presStyleLbl="revTx" presStyleIdx="5" presStyleCnt="6">
        <dgm:presLayoutVars/>
      </dgm:prSet>
      <dgm:spPr/>
    </dgm:pt>
  </dgm:ptLst>
  <dgm:cxnLst>
    <dgm:cxn modelId="{F6153015-B824-4B48-9064-469742A7C178}" type="presOf" srcId="{95B74B8E-BF46-45F0-AA3B-9B8C7AADD9FC}" destId="{38D61B99-C922-44AE-B054-45726B824B12}" srcOrd="0" destOrd="0" presId="urn:microsoft.com/office/officeart/2018/5/layout/CenteredIconLabelDescriptionList"/>
    <dgm:cxn modelId="{1F14AF1B-E209-436C-9362-DCF4AE65A04C}" srcId="{95B74B8E-BF46-45F0-AA3B-9B8C7AADD9FC}" destId="{CD0C2B99-AD72-484B-B771-69921F3C0E41}" srcOrd="2" destOrd="0" parTransId="{155E0981-2C9E-4AA7-931C-ED74F7E1346D}" sibTransId="{A3F54CF2-7820-4BA9-A656-85F2005DB8FB}"/>
    <dgm:cxn modelId="{6EF86B2F-23DA-47BD-8F11-D380C05CD9E3}" srcId="{95B74B8E-BF46-45F0-AA3B-9B8C7AADD9FC}" destId="{A02FBFA1-55E3-4427-B85E-2B2F75E64DBB}" srcOrd="0" destOrd="0" parTransId="{28031501-72A1-43B1-84B9-44E65E8E79D9}" sibTransId="{6D3E68DF-5005-4D84-BA29-4164ED5E0AEE}"/>
    <dgm:cxn modelId="{0280A539-006E-488D-886D-8ED58404086E}" type="presOf" srcId="{73D02362-3D01-45E9-8FCD-91AF06AC06CA}" destId="{9B1339B0-6FBF-4CAC-B8C1-2D1F819B7EE0}" srcOrd="0" destOrd="0" presId="urn:microsoft.com/office/officeart/2018/5/layout/CenteredIconLabelDescriptionList"/>
    <dgm:cxn modelId="{516A203F-FDBB-427B-8185-E9625FDFD337}" type="presOf" srcId="{60138E9A-DF95-419E-9451-A9A42E0D79B4}" destId="{32AAB3A6-98AD-4721-8B76-ED058B92CA3F}" srcOrd="0" destOrd="0" presId="urn:microsoft.com/office/officeart/2018/5/layout/CenteredIconLabelDescriptionList"/>
    <dgm:cxn modelId="{A9B50871-EBC8-4DF7-9BEB-35A116757391}" type="presOf" srcId="{6BE5200B-71AE-4D2A-963B-06BAA8E50666}" destId="{420765C4-FDE2-4FC0-84F0-F871DDBF974B}" srcOrd="0" destOrd="0" presId="urn:microsoft.com/office/officeart/2018/5/layout/CenteredIconLabelDescriptionList"/>
    <dgm:cxn modelId="{C618AB58-1616-401C-B93E-1675D58D707C}" type="presOf" srcId="{CD0C2B99-AD72-484B-B771-69921F3C0E41}" destId="{5FFBE124-ABE7-4DE1-984E-C9A839FD4089}" srcOrd="0" destOrd="2" presId="urn:microsoft.com/office/officeart/2018/5/layout/CenteredIconLabelDescriptionList"/>
    <dgm:cxn modelId="{D90ADE93-E24B-462B-986C-21973C0879A7}" srcId="{95B74B8E-BF46-45F0-AA3B-9B8C7AADD9FC}" destId="{149CD3D9-2729-499A-9636-D5BBAF36C25B}" srcOrd="1" destOrd="0" parTransId="{1180C461-0801-46FC-87CA-FB120ADEDB14}" sibTransId="{E2606232-A06F-469D-AB61-9A8BA6C4546B}"/>
    <dgm:cxn modelId="{05F44F9A-21FB-4CEF-AED9-781D87C50DD6}" type="presOf" srcId="{130B7427-C1A4-45B7-8912-D7A7B73722BD}" destId="{A03846A4-9C94-4128-82C8-C2146248D8FE}" srcOrd="0" destOrd="0" presId="urn:microsoft.com/office/officeart/2018/5/layout/CenteredIconLabelDescriptionList"/>
    <dgm:cxn modelId="{F484269C-45AB-429E-8DB9-1F2A249EF38B}" srcId="{92571C8D-64DD-4E80-AC21-5D63DE3A4DC5}" destId="{60138E9A-DF95-419E-9451-A9A42E0D79B4}" srcOrd="0" destOrd="0" parTransId="{6827D8B6-8C7D-47A7-B2C7-B7297F3A1F9F}" sibTransId="{6A4F8AA3-F477-48A6-97CE-D5CFDBFF5A2D}"/>
    <dgm:cxn modelId="{56481BC8-EDC1-4281-AE0D-DC9EF93EB24F}" srcId="{130B7427-C1A4-45B7-8912-D7A7B73722BD}" destId="{6BE5200B-71AE-4D2A-963B-06BAA8E50666}" srcOrd="0" destOrd="0" parTransId="{371B3EDB-E72F-48F0-8D5C-8AA3477B073A}" sibTransId="{7EA2334F-C227-46C9-BF30-57320895FF24}"/>
    <dgm:cxn modelId="{F02E00DE-9944-443C-A66F-46C3C5A34020}" type="presOf" srcId="{A02FBFA1-55E3-4427-B85E-2B2F75E64DBB}" destId="{5FFBE124-ABE7-4DE1-984E-C9A839FD4089}" srcOrd="0" destOrd="0" presId="urn:microsoft.com/office/officeart/2018/5/layout/CenteredIconLabelDescriptionList"/>
    <dgm:cxn modelId="{934D39DF-4D3B-4AC2-8B4E-4B093B81D8B7}" srcId="{73D02362-3D01-45E9-8FCD-91AF06AC06CA}" destId="{130B7427-C1A4-45B7-8912-D7A7B73722BD}" srcOrd="1" destOrd="0" parTransId="{8740D98B-6865-4452-92EB-0D014A3BFE5B}" sibTransId="{6DC4EF41-0FE5-4875-9FC3-E4C137B69871}"/>
    <dgm:cxn modelId="{53BCA0E3-BBF6-49E7-93C6-A284EB7D4BFF}" srcId="{73D02362-3D01-45E9-8FCD-91AF06AC06CA}" destId="{95B74B8E-BF46-45F0-AA3B-9B8C7AADD9FC}" srcOrd="0" destOrd="0" parTransId="{3E9CDF75-3AB8-4574-BACE-ED72C5E53600}" sibTransId="{CEABFF2F-9FE8-4AC1-84E2-F6B170E22884}"/>
    <dgm:cxn modelId="{9FB9A6E3-853B-4AA1-A025-A2CAB92DF1C6}" type="presOf" srcId="{149CD3D9-2729-499A-9636-D5BBAF36C25B}" destId="{5FFBE124-ABE7-4DE1-984E-C9A839FD4089}" srcOrd="0" destOrd="1" presId="urn:microsoft.com/office/officeart/2018/5/layout/CenteredIconLabelDescriptionList"/>
    <dgm:cxn modelId="{C7762CF1-F41A-493A-A80C-E29D8F1701E3}" srcId="{73D02362-3D01-45E9-8FCD-91AF06AC06CA}" destId="{92571C8D-64DD-4E80-AC21-5D63DE3A4DC5}" srcOrd="2" destOrd="0" parTransId="{ABCCAA1B-FCCE-455B-A276-7B856A861EDB}" sibTransId="{1854FF51-4B82-436E-AC45-8EDADCB9CAC4}"/>
    <dgm:cxn modelId="{62BD67F7-B727-444C-A814-7677B0DBFE08}" type="presOf" srcId="{92571C8D-64DD-4E80-AC21-5D63DE3A4DC5}" destId="{264FA485-238E-4BFD-AB3E-607B9B2E4CF7}" srcOrd="0" destOrd="0" presId="urn:microsoft.com/office/officeart/2018/5/layout/CenteredIconLabelDescriptionList"/>
    <dgm:cxn modelId="{CA9EEADA-2947-4A62-A8D6-5CBC067D3C65}" type="presParOf" srcId="{9B1339B0-6FBF-4CAC-B8C1-2D1F819B7EE0}" destId="{7F15EA1D-9F93-4846-9733-A640DE2410C9}" srcOrd="0" destOrd="0" presId="urn:microsoft.com/office/officeart/2018/5/layout/CenteredIconLabelDescriptionList"/>
    <dgm:cxn modelId="{E92D0F31-CA58-402F-AB92-D211CBD9ED0E}" type="presParOf" srcId="{7F15EA1D-9F93-4846-9733-A640DE2410C9}" destId="{B195A37D-6F68-4BB5-9A52-C325D8F9AB41}" srcOrd="0" destOrd="0" presId="urn:microsoft.com/office/officeart/2018/5/layout/CenteredIconLabelDescriptionList"/>
    <dgm:cxn modelId="{F11EE2AB-CD4F-49E6-AF7C-C15D505E1950}" type="presParOf" srcId="{7F15EA1D-9F93-4846-9733-A640DE2410C9}" destId="{9F2B8B30-3009-4EF4-9980-CCA4392DB54F}" srcOrd="1" destOrd="0" presId="urn:microsoft.com/office/officeart/2018/5/layout/CenteredIconLabelDescriptionList"/>
    <dgm:cxn modelId="{ED602D28-F3BC-468B-B1DF-AB6F0BC35141}" type="presParOf" srcId="{7F15EA1D-9F93-4846-9733-A640DE2410C9}" destId="{38D61B99-C922-44AE-B054-45726B824B12}" srcOrd="2" destOrd="0" presId="urn:microsoft.com/office/officeart/2018/5/layout/CenteredIconLabelDescriptionList"/>
    <dgm:cxn modelId="{09E9D852-255B-406B-8F42-0B51C553E744}" type="presParOf" srcId="{7F15EA1D-9F93-4846-9733-A640DE2410C9}" destId="{B97BA402-A986-4FFD-8DC5-3DD3B3318A87}" srcOrd="3" destOrd="0" presId="urn:microsoft.com/office/officeart/2018/5/layout/CenteredIconLabelDescriptionList"/>
    <dgm:cxn modelId="{984D0E18-657D-40A1-B17E-B8E48AFF4FED}" type="presParOf" srcId="{7F15EA1D-9F93-4846-9733-A640DE2410C9}" destId="{5FFBE124-ABE7-4DE1-984E-C9A839FD4089}" srcOrd="4" destOrd="0" presId="urn:microsoft.com/office/officeart/2018/5/layout/CenteredIconLabelDescriptionList"/>
    <dgm:cxn modelId="{C64F7170-A2E8-451F-A0E2-DF3113CFDD8D}" type="presParOf" srcId="{9B1339B0-6FBF-4CAC-B8C1-2D1F819B7EE0}" destId="{D00451B2-376A-4AAB-B66B-22CF3C1B30C9}" srcOrd="1" destOrd="0" presId="urn:microsoft.com/office/officeart/2018/5/layout/CenteredIconLabelDescriptionList"/>
    <dgm:cxn modelId="{BD61DEAC-ADDB-45D7-89F8-46599D705565}" type="presParOf" srcId="{9B1339B0-6FBF-4CAC-B8C1-2D1F819B7EE0}" destId="{3180FDE2-7329-4CB1-91B7-669D2AC3EDB9}" srcOrd="2" destOrd="0" presId="urn:microsoft.com/office/officeart/2018/5/layout/CenteredIconLabelDescriptionList"/>
    <dgm:cxn modelId="{B6D7F593-C9FD-4160-8002-5B75634B75B0}" type="presParOf" srcId="{3180FDE2-7329-4CB1-91B7-669D2AC3EDB9}" destId="{D056E12C-C0C6-43A5-B70D-6F013F07B5A2}" srcOrd="0" destOrd="0" presId="urn:microsoft.com/office/officeart/2018/5/layout/CenteredIconLabelDescriptionList"/>
    <dgm:cxn modelId="{ABF551E9-8818-4A9B-BEE6-9BFB0D983AFB}" type="presParOf" srcId="{3180FDE2-7329-4CB1-91B7-669D2AC3EDB9}" destId="{670C6FEB-2F63-4861-AAC2-97966ABD18B9}" srcOrd="1" destOrd="0" presId="urn:microsoft.com/office/officeart/2018/5/layout/CenteredIconLabelDescriptionList"/>
    <dgm:cxn modelId="{1A583CBA-4D86-45AE-B4FD-E9D1A6867C87}" type="presParOf" srcId="{3180FDE2-7329-4CB1-91B7-669D2AC3EDB9}" destId="{A03846A4-9C94-4128-82C8-C2146248D8FE}" srcOrd="2" destOrd="0" presId="urn:microsoft.com/office/officeart/2018/5/layout/CenteredIconLabelDescriptionList"/>
    <dgm:cxn modelId="{1004087B-164E-489E-A968-8FE884B302FB}" type="presParOf" srcId="{3180FDE2-7329-4CB1-91B7-669D2AC3EDB9}" destId="{0151948B-47EE-470B-86DF-B3D918A8BAD5}" srcOrd="3" destOrd="0" presId="urn:microsoft.com/office/officeart/2018/5/layout/CenteredIconLabelDescriptionList"/>
    <dgm:cxn modelId="{60EA3F16-5B23-4CAE-A99E-29F8565F950A}" type="presParOf" srcId="{3180FDE2-7329-4CB1-91B7-669D2AC3EDB9}" destId="{420765C4-FDE2-4FC0-84F0-F871DDBF974B}" srcOrd="4" destOrd="0" presId="urn:microsoft.com/office/officeart/2018/5/layout/CenteredIconLabelDescriptionList"/>
    <dgm:cxn modelId="{A10D9ACB-39EC-4E5D-B3E0-055B32919A7A}" type="presParOf" srcId="{9B1339B0-6FBF-4CAC-B8C1-2D1F819B7EE0}" destId="{7CECFA15-1C7A-4095-9747-BE7279297D33}" srcOrd="3" destOrd="0" presId="urn:microsoft.com/office/officeart/2018/5/layout/CenteredIconLabelDescriptionList"/>
    <dgm:cxn modelId="{D44F3B1B-4B43-4B77-9A27-6C308B1E161B}" type="presParOf" srcId="{9B1339B0-6FBF-4CAC-B8C1-2D1F819B7EE0}" destId="{AF1FD9D5-AAC3-46C1-ADE0-AEC3D6334CD2}" srcOrd="4" destOrd="0" presId="urn:microsoft.com/office/officeart/2018/5/layout/CenteredIconLabelDescriptionList"/>
    <dgm:cxn modelId="{C847CD93-7606-4E37-B9D0-71635123962D}" type="presParOf" srcId="{AF1FD9D5-AAC3-46C1-ADE0-AEC3D6334CD2}" destId="{5CD93740-B453-4613-BA78-AAA1E9F828BE}" srcOrd="0" destOrd="0" presId="urn:microsoft.com/office/officeart/2018/5/layout/CenteredIconLabelDescriptionList"/>
    <dgm:cxn modelId="{7FCB88C1-46E8-42C0-AA4B-BBF754E0127E}" type="presParOf" srcId="{AF1FD9D5-AAC3-46C1-ADE0-AEC3D6334CD2}" destId="{7D195786-549D-4ACA-8B47-F4F2B1E96058}" srcOrd="1" destOrd="0" presId="urn:microsoft.com/office/officeart/2018/5/layout/CenteredIconLabelDescriptionList"/>
    <dgm:cxn modelId="{708180B4-A88A-4734-B69D-8B5094AA0EEB}" type="presParOf" srcId="{AF1FD9D5-AAC3-46C1-ADE0-AEC3D6334CD2}" destId="{264FA485-238E-4BFD-AB3E-607B9B2E4CF7}" srcOrd="2" destOrd="0" presId="urn:microsoft.com/office/officeart/2018/5/layout/CenteredIconLabelDescriptionList"/>
    <dgm:cxn modelId="{5FF8C6AE-BD48-43BF-A9D6-A2E36BA5F4E5}" type="presParOf" srcId="{AF1FD9D5-AAC3-46C1-ADE0-AEC3D6334CD2}" destId="{3EC53C7F-7F3B-41A2-8529-F55D1BF53499}" srcOrd="3" destOrd="0" presId="urn:microsoft.com/office/officeart/2018/5/layout/CenteredIconLabelDescriptionList"/>
    <dgm:cxn modelId="{2912E947-E201-4EE4-9BE1-6616A476B599}" type="presParOf" srcId="{AF1FD9D5-AAC3-46C1-ADE0-AEC3D6334CD2}" destId="{32AAB3A6-98AD-4721-8B76-ED058B92CA3F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95A37D-6F68-4BB5-9A52-C325D8F9AB41}">
      <dsp:nvSpPr>
        <dsp:cNvPr id="0" name=""/>
        <dsp:cNvSpPr/>
      </dsp:nvSpPr>
      <dsp:spPr>
        <a:xfrm>
          <a:off x="1072463" y="128956"/>
          <a:ext cx="1151718" cy="115171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D61B99-C922-44AE-B054-45726B824B12}">
      <dsp:nvSpPr>
        <dsp:cNvPr id="0" name=""/>
        <dsp:cNvSpPr/>
      </dsp:nvSpPr>
      <dsp:spPr>
        <a:xfrm>
          <a:off x="3010" y="1427751"/>
          <a:ext cx="3290624" cy="493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it-IT" sz="2700" kern="1200"/>
            <a:t>Sources:</a:t>
          </a:r>
          <a:endParaRPr lang="en-US" sz="2700" kern="1200"/>
        </a:p>
      </dsp:txBody>
      <dsp:txXfrm>
        <a:off x="3010" y="1427751"/>
        <a:ext cx="3290624" cy="493593"/>
      </dsp:txXfrm>
    </dsp:sp>
    <dsp:sp modelId="{5FFBE124-ABE7-4DE1-984E-C9A839FD4089}">
      <dsp:nvSpPr>
        <dsp:cNvPr id="0" name=""/>
        <dsp:cNvSpPr/>
      </dsp:nvSpPr>
      <dsp:spPr>
        <a:xfrm>
          <a:off x="3010" y="1989753"/>
          <a:ext cx="3290624" cy="1559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 err="1"/>
            <a:t>MentOS</a:t>
          </a:r>
          <a:r>
            <a:rPr lang="it-IT" sz="1700" kern="1200"/>
            <a:t>: </a:t>
          </a:r>
          <a:r>
            <a:rPr lang="it-IT" sz="1700" kern="1200">
              <a:hlinkClick xmlns:r="http://schemas.openxmlformats.org/officeDocument/2006/relationships" r:id="rId3"/>
            </a:rPr>
            <a:t>https://mentos-team.github.io/</a:t>
          </a:r>
          <a:endParaRPr lang="en-US" sz="1700" kern="120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/>
            <a:t>OS/161: </a:t>
          </a:r>
          <a:r>
            <a:rPr lang="it-IT" sz="1700" kern="1200">
              <a:hlinkClick xmlns:r="http://schemas.openxmlformats.org/officeDocument/2006/relationships" r:id="rId4"/>
            </a:rPr>
            <a:t>http://www.os161.org/</a:t>
          </a:r>
          <a:endParaRPr lang="en-US" sz="1700" kern="120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/>
            <a:t>Linux Kernel: “</a:t>
          </a:r>
          <a:r>
            <a:rPr lang="it-IT" sz="1700" kern="1200" err="1"/>
            <a:t>Understanding</a:t>
          </a:r>
          <a:r>
            <a:rPr lang="it-IT" sz="1700" kern="1200"/>
            <a:t> the Linux Kernel, Third Edition 3rd Edition”, M. Cesati, D. P. Bovet</a:t>
          </a:r>
          <a:endParaRPr lang="en-US" sz="1700" kern="1200"/>
        </a:p>
      </dsp:txBody>
      <dsp:txXfrm>
        <a:off x="3010" y="1989753"/>
        <a:ext cx="3290624" cy="1559593"/>
      </dsp:txXfrm>
    </dsp:sp>
    <dsp:sp modelId="{D056E12C-C0C6-43A5-B70D-6F013F07B5A2}">
      <dsp:nvSpPr>
        <dsp:cNvPr id="0" name=""/>
        <dsp:cNvSpPr/>
      </dsp:nvSpPr>
      <dsp:spPr>
        <a:xfrm>
          <a:off x="4938948" y="128956"/>
          <a:ext cx="1151718" cy="115171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3846A4-9C94-4128-82C8-C2146248D8FE}">
      <dsp:nvSpPr>
        <dsp:cNvPr id="0" name=""/>
        <dsp:cNvSpPr/>
      </dsp:nvSpPr>
      <dsp:spPr>
        <a:xfrm>
          <a:off x="3869495" y="1427751"/>
          <a:ext cx="3290624" cy="493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it-IT" sz="2700" kern="1200"/>
            <a:t>Credits and Thanks:</a:t>
          </a:r>
          <a:r>
            <a:rPr lang="it-IT" sz="2700" kern="1200">
              <a:latin typeface="Gill Sans MT" panose="020B0502020104020203"/>
            </a:rPr>
            <a:t> </a:t>
          </a:r>
          <a:endParaRPr lang="en-US" sz="2700" kern="1200"/>
        </a:p>
      </dsp:txBody>
      <dsp:txXfrm>
        <a:off x="3869495" y="1427751"/>
        <a:ext cx="3290624" cy="493593"/>
      </dsp:txXfrm>
    </dsp:sp>
    <dsp:sp modelId="{420765C4-FDE2-4FC0-84F0-F871DDBF974B}">
      <dsp:nvSpPr>
        <dsp:cNvPr id="0" name=""/>
        <dsp:cNvSpPr/>
      </dsp:nvSpPr>
      <dsp:spPr>
        <a:xfrm>
          <a:off x="3869495" y="1989753"/>
          <a:ext cx="3290624" cy="1559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 err="1"/>
            <a:t>All</a:t>
          </a:r>
          <a:r>
            <a:rPr lang="it-IT" sz="1700" kern="1200"/>
            <a:t> of the </a:t>
          </a:r>
          <a:r>
            <a:rPr lang="it-IT" sz="1700" kern="1200" err="1"/>
            <a:t>above</a:t>
          </a:r>
          <a:endParaRPr lang="en-US" sz="1700" kern="1200" err="1"/>
        </a:p>
      </dsp:txBody>
      <dsp:txXfrm>
        <a:off x="3869495" y="1989753"/>
        <a:ext cx="3290624" cy="1559593"/>
      </dsp:txXfrm>
    </dsp:sp>
    <dsp:sp modelId="{5CD93740-B453-4613-BA78-AAA1E9F828BE}">
      <dsp:nvSpPr>
        <dsp:cNvPr id="0" name=""/>
        <dsp:cNvSpPr/>
      </dsp:nvSpPr>
      <dsp:spPr>
        <a:xfrm>
          <a:off x="8805432" y="128956"/>
          <a:ext cx="1151718" cy="115171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4FA485-238E-4BFD-AB3E-607B9B2E4CF7}">
      <dsp:nvSpPr>
        <dsp:cNvPr id="0" name=""/>
        <dsp:cNvSpPr/>
      </dsp:nvSpPr>
      <dsp:spPr>
        <a:xfrm>
          <a:off x="7735979" y="1427751"/>
          <a:ext cx="3290624" cy="493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it-IT" sz="2700" kern="1200"/>
            <a:t>Copyright Licence:</a:t>
          </a:r>
          <a:r>
            <a:rPr lang="it-IT" sz="2700" kern="1200">
              <a:latin typeface="Gill Sans MT" panose="020B0502020104020203"/>
            </a:rPr>
            <a:t> </a:t>
          </a:r>
          <a:endParaRPr lang="en-US" sz="2700" kern="1200">
            <a:latin typeface="Gill Sans MT" panose="020B0502020104020203"/>
          </a:endParaRPr>
        </a:p>
      </dsp:txBody>
      <dsp:txXfrm>
        <a:off x="7735979" y="1427751"/>
        <a:ext cx="3290624" cy="493593"/>
      </dsp:txXfrm>
    </dsp:sp>
    <dsp:sp modelId="{32AAB3A6-98AD-4721-8B76-ED058B92CA3F}">
      <dsp:nvSpPr>
        <dsp:cNvPr id="0" name=""/>
        <dsp:cNvSpPr/>
      </dsp:nvSpPr>
      <dsp:spPr>
        <a:xfrm>
          <a:off x="7735979" y="1989753"/>
          <a:ext cx="3290624" cy="1559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/>
            <a:t>Creative Commons CC2023</a:t>
          </a:r>
          <a:endParaRPr lang="en-US" sz="1700" kern="1200"/>
        </a:p>
      </dsp:txBody>
      <dsp:txXfrm>
        <a:off x="7735979" y="1989753"/>
        <a:ext cx="3290624" cy="15595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572C860A-3865-473D-852C-B30BE601813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607EC94-371D-4E00-95F7-D3918607F00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A8C91D-1C30-49A1-B6C0-B2A9BC12C44C}" type="datetimeFigureOut">
              <a:rPr lang="it-IT" smtClean="0"/>
              <a:t>20/08/2023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FCBB250-3A3F-444D-90D1-28081A7287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41468F3-5B0F-41B9-8BC4-689890678C4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30FA71-891F-4703-BFAD-356CCD7AFE8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847947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FB70B6-FB36-47A1-936C-90CB98895F23}" type="datetimeFigureOut">
              <a:rPr lang="it-IT" noProof="0" smtClean="0"/>
              <a:t>20/08/2023</a:t>
            </a:fld>
            <a:endParaRPr lang="it-IT" noProof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noProof="0"/>
              <a:t>Fare clic per modificare lo stile del titolo</a:t>
            </a:r>
          </a:p>
          <a:p>
            <a:pPr lvl="1"/>
            <a:r>
              <a:rPr lang="it-IT" noProof="0"/>
              <a:t>Secondo livello</a:t>
            </a:r>
          </a:p>
          <a:p>
            <a:pPr lvl="2"/>
            <a:r>
              <a:rPr lang="it-IT" noProof="0"/>
              <a:t>Terzo livello</a:t>
            </a:r>
          </a:p>
          <a:p>
            <a:pPr lvl="3"/>
            <a:r>
              <a:rPr lang="it-IT" noProof="0"/>
              <a:t>Quarto livello</a:t>
            </a:r>
          </a:p>
          <a:p>
            <a:pPr lvl="4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E85E5F-4810-48A4-BB48-64D5F821BD7F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5659046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E85E5F-4810-48A4-BB48-64D5F821BD7F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176162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17C824-2132-4BB7-8F95-0CAE4412AE81}" type="slidenum">
              <a:rPr lang="it-IT" noProof="0" smtClean="0"/>
              <a:t>9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808672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821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467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652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962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100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358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394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865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330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081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985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85624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Mattia.oliva@studenti.polito.it" TargetMode="External"/><Relationship Id="rId4" Type="http://schemas.openxmlformats.org/officeDocument/2006/relationships/hyperlink" Target="mailto:Endri.sefa@studenti.polito.i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5" name="Rectangle 68">
            <a:extLst>
              <a:ext uri="{FF2B5EF4-FFF2-40B4-BE49-F238E27FC236}">
                <a16:creationId xmlns:a16="http://schemas.microsoft.com/office/drawing/2014/main" id="{DA182162-B517-4B41-B039-339F87FAE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4801143" y="1005839"/>
            <a:ext cx="6939304" cy="4805025"/>
          </a:xfrm>
        </p:spPr>
        <p:txBody>
          <a:bodyPr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it-IT" sz="2800" dirty="0">
                <a:solidFill>
                  <a:schemeClr val="bg1"/>
                </a:solidFill>
                <a:ea typeface="+mj-lt"/>
                <a:cs typeface="+mj-lt"/>
              </a:rPr>
              <a:t>Introduzione</a:t>
            </a:r>
            <a:br>
              <a:rPr lang="it-IT" sz="2800" dirty="0">
                <a:solidFill>
                  <a:schemeClr val="bg1"/>
                </a:solidFill>
                <a:ea typeface="+mj-lt"/>
                <a:cs typeface="+mj-lt"/>
              </a:rPr>
            </a:br>
            <a:r>
              <a:rPr lang="it-IT" sz="2800" dirty="0">
                <a:solidFill>
                  <a:schemeClr val="bg1"/>
                </a:solidFill>
                <a:ea typeface="+mj-lt"/>
                <a:cs typeface="+mj-lt"/>
              </a:rPr>
              <a:t>a</a:t>
            </a:r>
            <a:br>
              <a:rPr lang="it-IT" sz="5600" dirty="0">
                <a:solidFill>
                  <a:schemeClr val="bg1"/>
                </a:solidFill>
                <a:ea typeface="+mj-lt"/>
                <a:cs typeface="+mj-lt"/>
              </a:rPr>
            </a:br>
            <a:r>
              <a:rPr lang="it-IT" sz="9600" err="1">
                <a:solidFill>
                  <a:schemeClr val="bg1"/>
                </a:solidFill>
                <a:ea typeface="+mj-lt"/>
                <a:cs typeface="+mj-lt"/>
              </a:rPr>
              <a:t>M</a:t>
            </a:r>
            <a:r>
              <a:rPr lang="it-IT" sz="6600" err="1">
                <a:solidFill>
                  <a:schemeClr val="bg1"/>
                </a:solidFill>
                <a:ea typeface="+mj-lt"/>
                <a:cs typeface="+mj-lt"/>
              </a:rPr>
              <a:t>ent</a:t>
            </a:r>
            <a:r>
              <a:rPr lang="it-IT" sz="9600" err="1">
                <a:solidFill>
                  <a:schemeClr val="bg1"/>
                </a:solidFill>
                <a:ea typeface="+mj-lt"/>
                <a:cs typeface="+mj-lt"/>
              </a:rPr>
              <a:t>OS</a:t>
            </a:r>
            <a:br>
              <a:rPr lang="it-IT" sz="5600" dirty="0">
                <a:solidFill>
                  <a:schemeClr val="bg1"/>
                </a:solidFill>
                <a:ea typeface="+mj-lt"/>
                <a:cs typeface="+mj-lt"/>
              </a:rPr>
            </a:br>
            <a:r>
              <a:rPr lang="it-IT" sz="3200" dirty="0">
                <a:solidFill>
                  <a:schemeClr val="bg1"/>
                </a:solidFill>
              </a:rPr>
              <a:t>Mentoring Operating system</a:t>
            </a:r>
            <a:br>
              <a:rPr lang="it-IT" sz="3200" dirty="0"/>
            </a:br>
            <a:endParaRPr lang="it-IT" sz="560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endParaRPr lang="it-IT" sz="5600">
              <a:solidFill>
                <a:schemeClr val="tx2"/>
              </a:solidFill>
            </a:endParaRPr>
          </a:p>
        </p:txBody>
      </p:sp>
      <p:sp>
        <p:nvSpPr>
          <p:cNvPr id="86" name="Rectangle 70">
            <a:extLst>
              <a:ext uri="{FF2B5EF4-FFF2-40B4-BE49-F238E27FC236}">
                <a16:creationId xmlns:a16="http://schemas.microsoft.com/office/drawing/2014/main" id="{49B5AD54-1E68-4239-A6AF-FE0F49BB8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593336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526658" y="1009397"/>
            <a:ext cx="3533682" cy="4810760"/>
          </a:xfrm>
        </p:spPr>
        <p:txBody>
          <a:bodyPr rtlCol="0" anchor="ctr">
            <a:normAutofit/>
          </a:bodyPr>
          <a:lstStyle/>
          <a:p>
            <a:pPr algn="ctr"/>
            <a:r>
              <a:rPr lang="it-IT" sz="2400" dirty="0">
                <a:ea typeface="+mn-lt"/>
                <a:cs typeface="+mn-lt"/>
              </a:rPr>
              <a:t>Programmazione di Sistema</a:t>
            </a:r>
            <a:endParaRPr lang="it-IT" sz="2400" dirty="0"/>
          </a:p>
          <a:p>
            <a:pPr algn="ctr"/>
            <a:r>
              <a:rPr lang="it-IT" sz="2400" err="1">
                <a:ea typeface="+mn-lt"/>
                <a:cs typeface="+mn-lt"/>
              </a:rPr>
              <a:t>a.a</a:t>
            </a:r>
            <a:r>
              <a:rPr lang="it-IT" sz="2400" dirty="0">
                <a:ea typeface="+mn-lt"/>
                <a:cs typeface="+mn-lt"/>
              </a:rPr>
              <a:t>. 2022/2023</a:t>
            </a:r>
            <a:endParaRPr lang="it-IT" sz="2400" dirty="0"/>
          </a:p>
          <a:p>
            <a:pPr algn="ctr"/>
            <a:endParaRPr lang="it-IT" sz="2400" dirty="0"/>
          </a:p>
          <a:p>
            <a:pPr algn="ctr"/>
            <a:endParaRPr lang="it-IT" sz="2400" dirty="0">
              <a:ea typeface="+mn-lt"/>
              <a:cs typeface="+mn-lt"/>
            </a:endParaRPr>
          </a:p>
          <a:p>
            <a:pPr algn="ctr"/>
            <a:r>
              <a:rPr lang="it-IT" sz="2400" dirty="0">
                <a:ea typeface="+mn-lt"/>
                <a:cs typeface="+mn-lt"/>
              </a:rPr>
              <a:t>s308786 Oliva Mattia</a:t>
            </a:r>
            <a:endParaRPr lang="it-IT" sz="2400" dirty="0"/>
          </a:p>
          <a:p>
            <a:pPr algn="ctr"/>
            <a:r>
              <a:rPr lang="it-IT" sz="2400" dirty="0">
                <a:ea typeface="+mn-lt"/>
                <a:cs typeface="+mn-lt"/>
              </a:rPr>
              <a:t>s319103 </a:t>
            </a:r>
            <a:r>
              <a:rPr lang="it-IT" sz="2400" err="1">
                <a:ea typeface="+mn-lt"/>
                <a:cs typeface="+mn-lt"/>
              </a:rPr>
              <a:t>Sefa</a:t>
            </a:r>
            <a:r>
              <a:rPr lang="it-IT" sz="2400" dirty="0">
                <a:ea typeface="+mn-lt"/>
                <a:cs typeface="+mn-lt"/>
              </a:rPr>
              <a:t> </a:t>
            </a:r>
            <a:r>
              <a:rPr lang="it-IT" sz="2400" err="1">
                <a:ea typeface="+mn-lt"/>
                <a:cs typeface="+mn-lt"/>
              </a:rPr>
              <a:t>Endri</a:t>
            </a:r>
            <a:endParaRPr lang="it-IT" sz="2400"/>
          </a:p>
        </p:txBody>
      </p:sp>
      <p:pic>
        <p:nvPicPr>
          <p:cNvPr id="13" name="Immagine 12" descr="Immagine che contiene Elementi grafici, Carattere, grafica, logo&#10;&#10;Descrizione generata automaticamente">
            <a:extLst>
              <a:ext uri="{FF2B5EF4-FFF2-40B4-BE49-F238E27FC236}">
                <a16:creationId xmlns:a16="http://schemas.microsoft.com/office/drawing/2014/main" id="{CE2CC4AF-E29E-743C-C262-6F20B7031C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1323" y="4382477"/>
            <a:ext cx="2743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67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8D6D237-011B-3475-7A7A-B8A0BDFDA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introduzione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BDD4D85-89B7-32DD-0FBE-DC95871AB2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it-IT" sz="2400" dirty="0" err="1">
                <a:ea typeface="+mn-lt"/>
                <a:cs typeface="+mn-lt"/>
              </a:rPr>
              <a:t>MentOS</a:t>
            </a:r>
            <a:r>
              <a:rPr lang="it-IT" sz="2400" dirty="0">
                <a:ea typeface="+mn-lt"/>
                <a:cs typeface="+mn-lt"/>
              </a:rPr>
              <a:t> (Mentoring Operating System) è un progetto italiano di un sistema operativo didattico open source scritto in C.</a:t>
            </a:r>
            <a:endParaRPr lang="it-IT" sz="2400"/>
          </a:p>
          <a:p>
            <a:pPr marL="305435" indent="-305435"/>
            <a:r>
              <a:rPr lang="it-IT" sz="2400" dirty="0" err="1">
                <a:ea typeface="+mn-lt"/>
                <a:cs typeface="+mn-lt"/>
              </a:rPr>
              <a:t>MentOS</a:t>
            </a:r>
            <a:r>
              <a:rPr lang="it-IT" sz="2400" dirty="0">
                <a:ea typeface="+mn-lt"/>
                <a:cs typeface="+mn-lt"/>
              </a:rPr>
              <a:t> nasce con lo scopo di fornire un OS realistico e tuttavia semplice a sufficienza affinché studenti di tutto il mondo possano avvicinarsi alla programmazione di sistema, ampliando e modificando lo scheletro fornito.</a:t>
            </a:r>
            <a:endParaRPr lang="it-IT" sz="2400"/>
          </a:p>
          <a:p>
            <a:pPr marL="305435" indent="-305435"/>
            <a:r>
              <a:rPr lang="it-IT" sz="2400" dirty="0">
                <a:ea typeface="+mn-lt"/>
                <a:cs typeface="+mn-lt"/>
              </a:rPr>
              <a:t>A differenza di altri sistemi operativi didattici esistenti, </a:t>
            </a:r>
            <a:r>
              <a:rPr lang="it-IT" sz="2400" dirty="0" err="1">
                <a:ea typeface="+mn-lt"/>
                <a:cs typeface="+mn-lt"/>
              </a:rPr>
              <a:t>MentOS</a:t>
            </a:r>
            <a:r>
              <a:rPr lang="it-IT" sz="2400" dirty="0">
                <a:ea typeface="+mn-lt"/>
                <a:cs typeface="+mn-lt"/>
              </a:rPr>
              <a:t> si prefigge inoltre di seguire le linee guida definite da Linux per quanto riguarda le strutture dati e gli algoritmi adottati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267455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78F99CB-1DBB-63A4-88FC-49224383DE4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95923" y="1625600"/>
            <a:ext cx="11029950" cy="3979863"/>
          </a:xfrm>
        </p:spPr>
        <p:txBody>
          <a:bodyPr>
            <a:normAutofit/>
          </a:bodyPr>
          <a:lstStyle/>
          <a:p>
            <a:pPr marL="305435" indent="-305435"/>
            <a:r>
              <a:rPr lang="it-IT" sz="2400" dirty="0">
                <a:ea typeface="+mn-lt"/>
                <a:cs typeface="+mn-lt"/>
              </a:rPr>
              <a:t>Il </a:t>
            </a:r>
            <a:r>
              <a:rPr lang="it-IT" sz="2400" err="1">
                <a:ea typeface="+mn-lt"/>
                <a:cs typeface="+mn-lt"/>
              </a:rPr>
              <a:t>branch</a:t>
            </a:r>
            <a:r>
              <a:rPr lang="it-IT" sz="2400" dirty="0">
                <a:ea typeface="+mn-lt"/>
                <a:cs typeface="+mn-lt"/>
              </a:rPr>
              <a:t> principale del progetto contiene tutti i file necessari alla compilazione del kernel. </a:t>
            </a:r>
            <a:endParaRPr lang="it-IT" sz="2400" dirty="0"/>
          </a:p>
          <a:p>
            <a:pPr marL="305435" indent="-305435"/>
            <a:r>
              <a:rPr lang="it-IT" sz="2400" dirty="0">
                <a:ea typeface="+mn-lt"/>
                <a:cs typeface="+mn-lt"/>
              </a:rPr>
              <a:t>Sono inoltre presenti dei semplici comandi (programmi) per testare le funzionalità del sistema, come </a:t>
            </a:r>
            <a:r>
              <a:rPr lang="it-IT" sz="2400" err="1">
                <a:ea typeface="+mn-lt"/>
                <a:cs typeface="+mn-lt"/>
              </a:rPr>
              <a:t>cat</a:t>
            </a:r>
            <a:r>
              <a:rPr lang="it-IT" sz="2400" dirty="0">
                <a:ea typeface="+mn-lt"/>
                <a:cs typeface="+mn-lt"/>
              </a:rPr>
              <a:t>, </a:t>
            </a:r>
            <a:r>
              <a:rPr lang="it-IT" sz="2400" err="1">
                <a:ea typeface="+mn-lt"/>
                <a:cs typeface="+mn-lt"/>
              </a:rPr>
              <a:t>echo</a:t>
            </a:r>
            <a:r>
              <a:rPr lang="it-IT" sz="2400" dirty="0">
                <a:ea typeface="+mn-lt"/>
                <a:cs typeface="+mn-lt"/>
              </a:rPr>
              <a:t>, touch, </a:t>
            </a:r>
            <a:r>
              <a:rPr lang="it-IT" sz="2400" err="1">
                <a:ea typeface="+mn-lt"/>
                <a:cs typeface="+mn-lt"/>
              </a:rPr>
              <a:t>mkdir</a:t>
            </a:r>
            <a:r>
              <a:rPr lang="it-IT" sz="2400" dirty="0">
                <a:ea typeface="+mn-lt"/>
                <a:cs typeface="+mn-lt"/>
              </a:rPr>
              <a:t>, </a:t>
            </a:r>
            <a:r>
              <a:rPr lang="it-IT" sz="2400" err="1">
                <a:ea typeface="+mn-lt"/>
                <a:cs typeface="+mn-lt"/>
              </a:rPr>
              <a:t>ls</a:t>
            </a:r>
            <a:r>
              <a:rPr lang="it-IT" sz="2400" dirty="0">
                <a:ea typeface="+mn-lt"/>
                <a:cs typeface="+mn-lt"/>
              </a:rPr>
              <a:t> ed altri. Questi presentano il medesimo comportamento dei programmi omonimi nei sistemi Unix-like.</a:t>
            </a:r>
          </a:p>
          <a:p>
            <a:pPr marL="305435" indent="-305435"/>
            <a:r>
              <a:rPr lang="it-IT" sz="2400" dirty="0"/>
              <a:t>Il sito ufficiale del progetto contiene delle slide di accompagnamento che descrivono a grandi linee il funzionamento di alcune delle componenti del sistema (es: gestione dei segnali).</a:t>
            </a:r>
          </a:p>
        </p:txBody>
      </p:sp>
    </p:spTree>
    <p:extLst>
      <p:ext uri="{BB962C8B-B14F-4D97-AF65-F5344CB8AC3E}">
        <p14:creationId xmlns:p14="http://schemas.microsoft.com/office/powerpoint/2010/main" val="2753052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3E8CE907-57B0-0278-D54D-0341519F908A}"/>
              </a:ext>
            </a:extLst>
          </p:cNvPr>
          <p:cNvSpPr txBox="1">
            <a:spLocks/>
          </p:cNvSpPr>
          <p:nvPr/>
        </p:nvSpPr>
        <p:spPr>
          <a:xfrm>
            <a:off x="595923" y="1625600"/>
            <a:ext cx="11029950" cy="3979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5435" indent="-305435"/>
            <a:r>
              <a:rPr lang="it-IT" sz="2400" dirty="0" err="1">
                <a:ea typeface="+mn-lt"/>
                <a:cs typeface="+mn-lt"/>
              </a:rPr>
              <a:t>MentOS</a:t>
            </a:r>
            <a:r>
              <a:rPr lang="it-IT" sz="2400" dirty="0">
                <a:ea typeface="+mn-lt"/>
                <a:cs typeface="+mn-lt"/>
              </a:rPr>
              <a:t> è un sistema operativo per la famiglia di processori x86 (o i predecessori i386).  Viene simulato mediante </a:t>
            </a:r>
            <a:r>
              <a:rPr lang="it-IT" sz="2400" dirty="0" err="1">
                <a:ea typeface="+mn-lt"/>
                <a:cs typeface="+mn-lt"/>
              </a:rPr>
              <a:t>qemu</a:t>
            </a:r>
            <a:r>
              <a:rPr lang="it-IT" sz="2400" dirty="0">
                <a:ea typeface="+mn-lt"/>
                <a:cs typeface="+mn-lt"/>
              </a:rPr>
              <a:t> (qemu-system-x86), similmente a come OS161 (che invece è pensato per la famiglia MIPS) viene normalmente eseguito su System/161.</a:t>
            </a:r>
          </a:p>
          <a:p>
            <a:pPr marL="305435" indent="-305435"/>
            <a:r>
              <a:rPr lang="it-IT" sz="2400" dirty="0">
                <a:ea typeface="+mn-lt"/>
                <a:cs typeface="+mn-lt"/>
              </a:rPr>
              <a:t>La </a:t>
            </a:r>
            <a:r>
              <a:rPr lang="it-IT" sz="2400" dirty="0" err="1">
                <a:ea typeface="+mn-lt"/>
                <a:cs typeface="+mn-lt"/>
              </a:rPr>
              <a:t>toolchain</a:t>
            </a:r>
            <a:r>
              <a:rPr lang="it-IT" sz="2400" dirty="0">
                <a:ea typeface="+mn-lt"/>
                <a:cs typeface="+mn-lt"/>
              </a:rPr>
              <a:t> usata da </a:t>
            </a:r>
            <a:r>
              <a:rPr lang="it-IT" sz="2400" dirty="0" err="1">
                <a:ea typeface="+mn-lt"/>
                <a:cs typeface="+mn-lt"/>
              </a:rPr>
              <a:t>MentOS</a:t>
            </a:r>
            <a:r>
              <a:rPr lang="it-IT" sz="2400" dirty="0">
                <a:ea typeface="+mn-lt"/>
                <a:cs typeface="+mn-lt"/>
              </a:rPr>
              <a:t> permette la cross-compilazione, la compilazione condizionale e l'esecuzione del debugging (via </a:t>
            </a:r>
            <a:r>
              <a:rPr lang="it-IT" sz="2400" dirty="0" err="1">
                <a:ea typeface="+mn-lt"/>
                <a:cs typeface="+mn-lt"/>
              </a:rPr>
              <a:t>gdb</a:t>
            </a:r>
            <a:r>
              <a:rPr lang="it-IT" sz="2400" dirty="0">
                <a:ea typeface="+mn-lt"/>
                <a:cs typeface="+mn-lt"/>
              </a:rPr>
              <a:t> e </a:t>
            </a:r>
            <a:r>
              <a:rPr lang="it-IT" sz="2400" dirty="0" err="1">
                <a:ea typeface="+mn-lt"/>
                <a:cs typeface="+mn-lt"/>
              </a:rPr>
              <a:t>qemu</a:t>
            </a:r>
            <a:r>
              <a:rPr lang="it-IT" sz="2400" dirty="0">
                <a:ea typeface="+mn-lt"/>
                <a:cs typeface="+mn-lt"/>
              </a:rPr>
              <a:t>) 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81958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397324A-B5E2-42D3-0789-6C95537C7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Caratteristiche di base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541EF6A-0DE2-1659-7689-731D1A572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it-IT" sz="2400" dirty="0">
                <a:ea typeface="+mn-lt"/>
                <a:cs typeface="+mn-lt"/>
              </a:rPr>
              <a:t>Gestione degli interrupt/trap a basso livello</a:t>
            </a:r>
            <a:endParaRPr lang="it-IT" sz="2400" dirty="0"/>
          </a:p>
          <a:p>
            <a:pPr marL="305435" indent="-305435"/>
            <a:r>
              <a:rPr lang="it-IT" sz="2400" dirty="0">
                <a:ea typeface="+mn-lt"/>
                <a:cs typeface="+mn-lt"/>
              </a:rPr>
              <a:t>Gestione dei driver di dispositivo (</a:t>
            </a:r>
            <a:r>
              <a:rPr lang="it-IT" sz="2400" dirty="0" err="1">
                <a:ea typeface="+mn-lt"/>
                <a:cs typeface="+mn-lt"/>
              </a:rPr>
              <a:t>keyboard</a:t>
            </a:r>
            <a:r>
              <a:rPr lang="it-IT" sz="2400" dirty="0">
                <a:ea typeface="+mn-lt"/>
                <a:cs typeface="+mn-lt"/>
              </a:rPr>
              <a:t>, video, mouse)</a:t>
            </a:r>
            <a:endParaRPr lang="it-IT" sz="2400" dirty="0"/>
          </a:p>
          <a:p>
            <a:pPr marL="305435" indent="-305435"/>
            <a:r>
              <a:rPr lang="it-IT" sz="2400" dirty="0">
                <a:ea typeface="+mn-lt"/>
                <a:cs typeface="+mn-lt"/>
              </a:rPr>
              <a:t>Sistema di gestione della memoria virtuale ben sviluppato, basato sul </a:t>
            </a:r>
            <a:r>
              <a:rPr lang="it-IT" sz="2400" dirty="0" err="1">
                <a:ea typeface="+mn-lt"/>
                <a:cs typeface="+mn-lt"/>
              </a:rPr>
              <a:t>paging</a:t>
            </a:r>
            <a:r>
              <a:rPr lang="it-IT" sz="2400" dirty="0">
                <a:ea typeface="+mn-lt"/>
                <a:cs typeface="+mn-lt"/>
              </a:rPr>
              <a:t> e algoritmi di allocazione per la memoria kernel </a:t>
            </a:r>
            <a:r>
              <a:rPr lang="it-IT" sz="2200" i="1" dirty="0" err="1">
                <a:ea typeface="+mn-lt"/>
                <a:cs typeface="+mn-lt"/>
              </a:rPr>
              <a:t>buddy</a:t>
            </a:r>
            <a:r>
              <a:rPr lang="it-IT" sz="2200" i="1" dirty="0">
                <a:ea typeface="+mn-lt"/>
                <a:cs typeface="+mn-lt"/>
              </a:rPr>
              <a:t> system</a:t>
            </a:r>
            <a:r>
              <a:rPr lang="it-IT" sz="2200" dirty="0">
                <a:ea typeface="+mn-lt"/>
                <a:cs typeface="+mn-lt"/>
              </a:rPr>
              <a:t> e </a:t>
            </a:r>
            <a:r>
              <a:rPr lang="it-IT" sz="2200" i="1" dirty="0" err="1">
                <a:ea typeface="+mn-lt"/>
                <a:cs typeface="+mn-lt"/>
              </a:rPr>
              <a:t>slab</a:t>
            </a:r>
            <a:r>
              <a:rPr lang="it-IT" sz="2200" dirty="0">
                <a:ea typeface="+mn-lt"/>
                <a:cs typeface="+mn-lt"/>
              </a:rPr>
              <a:t>. </a:t>
            </a:r>
            <a:endParaRPr lang="it-IT" sz="2200" dirty="0"/>
          </a:p>
        </p:txBody>
      </p:sp>
    </p:spTree>
    <p:extLst>
      <p:ext uri="{BB962C8B-B14F-4D97-AF65-F5344CB8AC3E}">
        <p14:creationId xmlns:p14="http://schemas.microsoft.com/office/powerpoint/2010/main" val="2276818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3E8CE907-57B0-0278-D54D-0341519F908A}"/>
              </a:ext>
            </a:extLst>
          </p:cNvPr>
          <p:cNvSpPr txBox="1">
            <a:spLocks/>
          </p:cNvSpPr>
          <p:nvPr/>
        </p:nvSpPr>
        <p:spPr>
          <a:xfrm>
            <a:off x="595923" y="1625600"/>
            <a:ext cx="11029950" cy="39798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5435" indent="-305435"/>
            <a:r>
              <a:rPr lang="it-IT" sz="2000" dirty="0">
                <a:ea typeface="+mn-lt"/>
                <a:cs typeface="+mn-lt"/>
              </a:rPr>
              <a:t>Molteplici implementazioni per il file system </a:t>
            </a:r>
            <a:endParaRPr lang="it-IT" sz="2000"/>
          </a:p>
          <a:p>
            <a:pPr marL="629920" lvl="1" indent="-305435"/>
            <a:r>
              <a:rPr lang="it-IT" sz="2000" i="1" dirty="0">
                <a:ea typeface="+mn-lt"/>
                <a:cs typeface="+mn-lt"/>
              </a:rPr>
              <a:t>VFS</a:t>
            </a:r>
            <a:endParaRPr lang="it-IT" sz="2000" i="1"/>
          </a:p>
          <a:p>
            <a:pPr marL="629920" lvl="1" indent="-305435"/>
            <a:r>
              <a:rPr lang="it-IT" sz="2000" i="1" err="1">
                <a:ea typeface="+mn-lt"/>
                <a:cs typeface="+mn-lt"/>
              </a:rPr>
              <a:t>Initramfs</a:t>
            </a:r>
            <a:endParaRPr lang="it-IT" sz="2000" i="1"/>
          </a:p>
          <a:p>
            <a:pPr marL="629920" lvl="1" indent="-305435"/>
            <a:r>
              <a:rPr lang="it-IT" sz="2000" i="1" dirty="0">
                <a:ea typeface="+mn-lt"/>
                <a:cs typeface="+mn-lt"/>
              </a:rPr>
              <a:t>EXT2</a:t>
            </a:r>
            <a:endParaRPr lang="it-IT" sz="2000" i="1"/>
          </a:p>
          <a:p>
            <a:pPr marL="629920" lvl="1" indent="-305435"/>
            <a:r>
              <a:rPr lang="it-IT" sz="2000" dirty="0">
                <a:ea typeface="+mn-lt"/>
                <a:cs typeface="+mn-lt"/>
              </a:rPr>
              <a:t>Fa inoltre uso di </a:t>
            </a:r>
            <a:r>
              <a:rPr lang="it-IT" sz="2000" i="1" err="1">
                <a:ea typeface="+mn-lt"/>
                <a:cs typeface="+mn-lt"/>
              </a:rPr>
              <a:t>Procfs</a:t>
            </a:r>
            <a:r>
              <a:rPr lang="it-IT" sz="2000" dirty="0">
                <a:ea typeface="+mn-lt"/>
                <a:cs typeface="+mn-lt"/>
              </a:rPr>
              <a:t> (“</a:t>
            </a:r>
            <a:r>
              <a:rPr lang="it-IT" sz="2000" err="1">
                <a:ea typeface="+mn-lt"/>
                <a:cs typeface="+mn-lt"/>
              </a:rPr>
              <a:t>fs</a:t>
            </a:r>
            <a:r>
              <a:rPr lang="it-IT" sz="2000" dirty="0">
                <a:ea typeface="+mn-lt"/>
                <a:cs typeface="+mn-lt"/>
              </a:rPr>
              <a:t> speciale” per informazioni su processi e sistema in strutture simili a file)</a:t>
            </a:r>
            <a:endParaRPr lang="it-IT" sz="2000"/>
          </a:p>
          <a:p>
            <a:pPr marL="305435" indent="-305435"/>
            <a:r>
              <a:rPr lang="it-IT" sz="2000" dirty="0">
                <a:ea typeface="+mn-lt"/>
                <a:cs typeface="+mn-lt"/>
              </a:rPr>
              <a:t>Diversi possibili algoritmi di scheduling:</a:t>
            </a:r>
            <a:endParaRPr lang="it-IT" sz="2000"/>
          </a:p>
          <a:p>
            <a:pPr marL="629920" lvl="1" indent="-305435"/>
            <a:r>
              <a:rPr lang="it-IT" sz="2000" i="1" dirty="0">
                <a:ea typeface="+mn-lt"/>
                <a:cs typeface="+mn-lt"/>
              </a:rPr>
              <a:t>Round-</a:t>
            </a:r>
            <a:r>
              <a:rPr lang="it-IT" sz="2000" i="1" err="1">
                <a:ea typeface="+mn-lt"/>
                <a:cs typeface="+mn-lt"/>
              </a:rPr>
              <a:t>robin</a:t>
            </a:r>
            <a:r>
              <a:rPr lang="it-IT" sz="2000" dirty="0">
                <a:ea typeface="+mn-lt"/>
                <a:cs typeface="+mn-lt"/>
              </a:rPr>
              <a:t> (RR)</a:t>
            </a:r>
            <a:endParaRPr lang="it-IT" sz="2000"/>
          </a:p>
          <a:p>
            <a:pPr marL="629920" lvl="1" indent="-305435"/>
            <a:r>
              <a:rPr lang="it-IT" sz="2000" i="1" err="1">
                <a:ea typeface="+mn-lt"/>
                <a:cs typeface="+mn-lt"/>
              </a:rPr>
              <a:t>Completely</a:t>
            </a:r>
            <a:r>
              <a:rPr lang="it-IT" sz="2000" i="1" dirty="0">
                <a:ea typeface="+mn-lt"/>
                <a:cs typeface="+mn-lt"/>
              </a:rPr>
              <a:t> Fair </a:t>
            </a:r>
            <a:r>
              <a:rPr lang="it-IT" sz="2000" i="1" err="1">
                <a:ea typeface="+mn-lt"/>
                <a:cs typeface="+mn-lt"/>
              </a:rPr>
              <a:t>Scheduler</a:t>
            </a:r>
            <a:r>
              <a:rPr lang="it-IT" sz="2000" dirty="0">
                <a:ea typeface="+mn-lt"/>
                <a:cs typeface="+mn-lt"/>
              </a:rPr>
              <a:t> (CFS)</a:t>
            </a:r>
            <a:endParaRPr lang="it-IT" sz="2000"/>
          </a:p>
          <a:p>
            <a:pPr marL="629920" lvl="1" indent="-305435"/>
            <a:r>
              <a:rPr lang="it-IT" sz="2000" i="1" err="1">
                <a:ea typeface="+mn-lt"/>
                <a:cs typeface="+mn-lt"/>
              </a:rPr>
              <a:t>Earliest</a:t>
            </a:r>
            <a:r>
              <a:rPr lang="it-IT" sz="2000" i="1" dirty="0">
                <a:ea typeface="+mn-lt"/>
                <a:cs typeface="+mn-lt"/>
              </a:rPr>
              <a:t> Deadline First</a:t>
            </a:r>
            <a:r>
              <a:rPr lang="it-IT" sz="2000" dirty="0">
                <a:ea typeface="+mn-lt"/>
                <a:cs typeface="+mn-lt"/>
              </a:rPr>
              <a:t> (EDF)</a:t>
            </a:r>
            <a:endParaRPr lang="it-IT" sz="2000"/>
          </a:p>
          <a:p>
            <a:pPr marL="629920" lvl="1" indent="-305435"/>
            <a:r>
              <a:rPr lang="it-IT" sz="2000" i="1" dirty="0">
                <a:ea typeface="+mn-lt"/>
                <a:cs typeface="+mn-lt"/>
              </a:rPr>
              <a:t>Rate </a:t>
            </a:r>
            <a:r>
              <a:rPr lang="it-IT" sz="2000" i="1" err="1">
                <a:ea typeface="+mn-lt"/>
                <a:cs typeface="+mn-lt"/>
              </a:rPr>
              <a:t>Monotonic</a:t>
            </a:r>
            <a:r>
              <a:rPr lang="it-IT" sz="2000" dirty="0">
                <a:ea typeface="+mn-lt"/>
                <a:cs typeface="+mn-lt"/>
              </a:rPr>
              <a:t> (RM)</a:t>
            </a:r>
          </a:p>
          <a:p>
            <a:pPr marL="629920" lvl="1" indent="-305435"/>
            <a:r>
              <a:rPr lang="it-IT" sz="2000" i="1" err="1">
                <a:ea typeface="+mn-lt"/>
                <a:cs typeface="+mn-lt"/>
              </a:rPr>
              <a:t>Aperiodic</a:t>
            </a:r>
            <a:r>
              <a:rPr lang="it-IT" sz="2000" i="1" dirty="0">
                <a:ea typeface="+mn-lt"/>
                <a:cs typeface="+mn-lt"/>
              </a:rPr>
              <a:t> EDF</a:t>
            </a:r>
            <a:r>
              <a:rPr lang="it-IT" sz="2000" dirty="0">
                <a:ea typeface="+mn-lt"/>
                <a:cs typeface="+mn-lt"/>
              </a:rPr>
              <a:t> (AEDF)</a:t>
            </a:r>
          </a:p>
        </p:txBody>
      </p:sp>
    </p:spTree>
    <p:extLst>
      <p:ext uri="{BB962C8B-B14F-4D97-AF65-F5344CB8AC3E}">
        <p14:creationId xmlns:p14="http://schemas.microsoft.com/office/powerpoint/2010/main" val="3761666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3F63A2-5A3C-1696-89EE-17AA4EC91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Mancanze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2E7FC63-813A-4A4D-F0DD-48050D363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it-IT" dirty="0">
                <a:ea typeface="+mn-lt"/>
                <a:cs typeface="+mn-lt"/>
              </a:rPr>
              <a:t>A differenza della versione più moderna di OS161, </a:t>
            </a:r>
            <a:r>
              <a:rPr lang="it-IT" dirty="0" err="1">
                <a:ea typeface="+mn-lt"/>
                <a:cs typeface="+mn-lt"/>
              </a:rPr>
              <a:t>MentOS</a:t>
            </a:r>
            <a:r>
              <a:rPr lang="it-IT" dirty="0">
                <a:ea typeface="+mn-lt"/>
                <a:cs typeface="+mn-lt"/>
              </a:rPr>
              <a:t> è attualmente pensato per sistemi single core, ed è quindi privo di funzionalità multicore.</a:t>
            </a:r>
            <a:endParaRPr lang="it-IT" dirty="0"/>
          </a:p>
          <a:p>
            <a:pPr marL="305435" indent="-305435"/>
            <a:r>
              <a:rPr lang="it-IT" dirty="0">
                <a:ea typeface="+mn-lt"/>
                <a:cs typeface="+mn-lt"/>
              </a:rPr>
              <a:t>È da notare come i meccanismi di sincronizzazione presenti di base in </a:t>
            </a:r>
            <a:r>
              <a:rPr lang="it-IT" dirty="0" err="1">
                <a:ea typeface="+mn-lt"/>
                <a:cs typeface="+mn-lt"/>
              </a:rPr>
              <a:t>MentOS</a:t>
            </a:r>
            <a:r>
              <a:rPr lang="it-IT" dirty="0">
                <a:ea typeface="+mn-lt"/>
                <a:cs typeface="+mn-lt"/>
              </a:rPr>
              <a:t> siano ridotti all'osso, essendo presenti solo </a:t>
            </a:r>
            <a:r>
              <a:rPr lang="it-IT" dirty="0" err="1">
                <a:ea typeface="+mn-lt"/>
                <a:cs typeface="+mn-lt"/>
              </a:rPr>
              <a:t>spinlock</a:t>
            </a:r>
            <a:r>
              <a:rPr lang="it-IT" dirty="0">
                <a:ea typeface="+mn-lt"/>
                <a:cs typeface="+mn-lt"/>
              </a:rPr>
              <a:t> e </a:t>
            </a:r>
            <a:r>
              <a:rPr lang="it-IT" dirty="0" err="1">
                <a:ea typeface="+mn-lt"/>
                <a:cs typeface="+mn-lt"/>
              </a:rPr>
              <a:t>mutex</a:t>
            </a:r>
            <a:r>
              <a:rPr lang="it-IT" dirty="0">
                <a:ea typeface="+mn-lt"/>
                <a:cs typeface="+mn-lt"/>
              </a:rPr>
              <a:t>, e questi ultimi solo abbozzati (si veda le slide relative alla sincronizzazione per la seconda parte del progetto).</a:t>
            </a:r>
          </a:p>
          <a:p>
            <a:pPr marL="305435" indent="-305435"/>
            <a:r>
              <a:rPr lang="it-IT" dirty="0"/>
              <a:t>Essendo </a:t>
            </a:r>
            <a:r>
              <a:rPr lang="it-IT" dirty="0" err="1"/>
              <a:t>MentOS</a:t>
            </a:r>
            <a:r>
              <a:rPr lang="it-IT" dirty="0"/>
              <a:t> pensato come un sistema didattico, alcune delle funzionalità elencate nelle slide precedenti sono in realtà incomplete, in maniera simile a come OS161 presenta supporto per le funzioni dell'</a:t>
            </a:r>
            <a:r>
              <a:rPr lang="it-IT" i="1" dirty="0" err="1"/>
              <a:t>addrspace</a:t>
            </a:r>
            <a:r>
              <a:rPr lang="it-IT" i="1" dirty="0"/>
              <a:t> </a:t>
            </a:r>
            <a:r>
              <a:rPr lang="it-IT" dirty="0"/>
              <a:t>ma non la loro implementazione</a:t>
            </a:r>
          </a:p>
        </p:txBody>
      </p:sp>
    </p:spTree>
    <p:extLst>
      <p:ext uri="{BB962C8B-B14F-4D97-AF65-F5344CB8AC3E}">
        <p14:creationId xmlns:p14="http://schemas.microsoft.com/office/powerpoint/2010/main" val="1895096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5" name="Rectangle 84">
            <a:extLst>
              <a:ext uri="{FF2B5EF4-FFF2-40B4-BE49-F238E27FC236}">
                <a16:creationId xmlns:a16="http://schemas.microsoft.com/office/drawing/2014/main" id="{BABD8CBF-1782-456F-AF12-36CD021CC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18A186C0-DD3C-4FF4-B165-943244CBD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016306D-FC72-D101-8F24-4560E12CC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it-IT" dirty="0">
                <a:ea typeface="+mj-lt"/>
                <a:cs typeface="+mj-lt"/>
              </a:rPr>
              <a:t>Sources &amp; Credits</a:t>
            </a:r>
            <a:endParaRPr lang="it-IT" dirty="0"/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7E6B15A5-F4B5-4786-934F-E57C7FA302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64C8356C-9FE6-4DFB-8DBF-FDC1EE3102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5DDAF1C0-5210-43EC-A140-4032C6EBE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71A89CEF-B8CB-4CA8-BD58-AE4392F2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graphicFrame>
        <p:nvGraphicFramePr>
          <p:cNvPr id="44" name="Segnaposto contenuto 2">
            <a:extLst>
              <a:ext uri="{FF2B5EF4-FFF2-40B4-BE49-F238E27FC236}">
                <a16:creationId xmlns:a16="http://schemas.microsoft.com/office/drawing/2014/main" id="{7383550D-1395-B865-C82E-4BC558EC09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0846276"/>
              </p:ext>
            </p:extLst>
          </p:nvPr>
        </p:nvGraphicFramePr>
        <p:xfrm>
          <a:off x="581192" y="2180496"/>
          <a:ext cx="11029615" cy="36783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82326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Numeri digitali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 rtlCol="0">
            <a:normAutofit/>
          </a:bodyPr>
          <a:lstStyle/>
          <a:p>
            <a:pPr rtl="0"/>
            <a:r>
              <a:rPr lang="it-IT">
                <a:solidFill>
                  <a:srgbClr val="FFFFFF"/>
                </a:solidFill>
              </a:rPr>
              <a:t>Grazie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98910" y="3505095"/>
            <a:ext cx="3657720" cy="2629006"/>
          </a:xfrm>
        </p:spPr>
        <p:txBody>
          <a:bodyPr rtlCol="0">
            <a:normAutofit/>
          </a:bodyPr>
          <a:lstStyle/>
          <a:p>
            <a:r>
              <a:rPr lang="it-IT" dirty="0">
                <a:solidFill>
                  <a:schemeClr val="bg2"/>
                </a:solidFill>
              </a:rPr>
              <a:t>Contatti:</a:t>
            </a:r>
          </a:p>
          <a:p>
            <a:r>
              <a:rPr lang="it-IT" sz="1400" u="sng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Endri.sefa@studenti.polito.it</a:t>
            </a:r>
            <a:endParaRPr lang="it-IT">
              <a:solidFill>
                <a:schemeClr val="bg1"/>
              </a:solidFill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it-IT" sz="1400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MATTIA.OLIVA@STUDENTI.POLITO.IT</a:t>
            </a:r>
            <a:endParaRPr lang="it-IT"/>
          </a:p>
          <a:p>
            <a:endParaRPr lang="it-IT" sz="1400" dirty="0">
              <a:solidFill>
                <a:schemeClr val="bg1"/>
              </a:solidFill>
            </a:endParaRPr>
          </a:p>
          <a:p>
            <a:endParaRPr lang="it-IT" sz="1400" u="sng" dirty="0">
              <a:solidFill>
                <a:schemeClr val="bg2"/>
              </a:solidFill>
            </a:endParaRPr>
          </a:p>
          <a:p>
            <a:endParaRPr lang="it-IT" sz="1400" u="sng" dirty="0">
              <a:solidFill>
                <a:schemeClr val="bg2"/>
              </a:solidFill>
            </a:endParaRPr>
          </a:p>
          <a:p>
            <a:endParaRPr lang="it-IT">
              <a:solidFill>
                <a:schemeClr val="bg2"/>
              </a:solidFill>
            </a:endParaRPr>
          </a:p>
          <a:p>
            <a:endParaRPr lang="it-IT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68818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366658"/>
      </a:accent1>
      <a:accent2>
        <a:srgbClr val="8CB64A"/>
      </a:accent2>
      <a:accent3>
        <a:srgbClr val="88D5A9"/>
      </a:accent3>
      <a:accent4>
        <a:srgbClr val="969FA7"/>
      </a:accent4>
      <a:accent5>
        <a:srgbClr val="E8A844"/>
      </a:accent5>
      <a:accent6>
        <a:srgbClr val="A1561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4BEC0EAF-CF86-4D49-B83B-56CC62D3CFF1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TC103457464[[fn=Dividend]]</Template>
  <TotalTime>2</TotalTime>
  <Words>1</Words>
  <Application>Microsoft Office PowerPoint</Application>
  <PresentationFormat>Widescreen</PresentationFormat>
  <Paragraphs>1</Paragraphs>
  <Slides>9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0" baseType="lpstr">
      <vt:lpstr>Dividend</vt:lpstr>
      <vt:lpstr>Introduzione a MentOS Mentoring Operating system  </vt:lpstr>
      <vt:lpstr>introduzione</vt:lpstr>
      <vt:lpstr>Presentazione standard di PowerPoint</vt:lpstr>
      <vt:lpstr>Presentazione standard di PowerPoint</vt:lpstr>
      <vt:lpstr>Caratteristiche di base</vt:lpstr>
      <vt:lpstr>Presentazione standard di PowerPoint</vt:lpstr>
      <vt:lpstr>Mancanze</vt:lpstr>
      <vt:lpstr>Sources &amp; Credits</vt:lpstr>
      <vt:lpstr>Grazie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/>
  <cp:revision>271</cp:revision>
  <dcterms:created xsi:type="dcterms:W3CDTF">2014-08-26T23:51:37Z</dcterms:created>
  <dcterms:modified xsi:type="dcterms:W3CDTF">2023-08-20T16:05:48Z</dcterms:modified>
</cp:coreProperties>
</file>