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7F5AA1-B74A-5D97-D79B-CE7442964E4D}" name="Fabrizio Vitale" initials="FV" userId="b41906222faa560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F5B4"/>
    <a:srgbClr val="91B494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BC170-F45B-45C5-A381-38099F047A46}" v="2" dt="2023-11-11T16:40:15.340"/>
    <p1510:client id="{FB4783F0-9071-4564-8A5F-4A09C3745960}" v="197" dt="2023-11-11T16:55:27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3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96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7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0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3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675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5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4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184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1">
            <a:extLst>
              <a:ext uri="{FF2B5EF4-FFF2-40B4-BE49-F238E27FC236}">
                <a16:creationId xmlns:a16="http://schemas.microsoft.com/office/drawing/2014/main" id="{DA1C4F03-C870-4FE9-AE32-BA54F647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986EE7-3326-15E7-874E-181E6CBA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400" dirty="0">
                <a:latin typeface="Goudy Old Style"/>
                <a:ea typeface="Calibri Light"/>
                <a:cs typeface="Calibri Light"/>
              </a:rPr>
              <a:t>Programmazione di Sistema</a:t>
            </a: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 err="1">
                <a:latin typeface="Goudy Old Style"/>
                <a:ea typeface="Calibri Light"/>
                <a:cs typeface="Calibri Light"/>
              </a:rPr>
              <a:t>a.a</a:t>
            </a:r>
            <a:r>
              <a:rPr lang="it-IT" sz="1400" dirty="0">
                <a:latin typeface="Goudy Old Style"/>
                <a:ea typeface="Calibri Light"/>
                <a:cs typeface="Calibri Light"/>
              </a:rPr>
              <a:t>. 2022/2023</a:t>
            </a:r>
            <a:br>
              <a:rPr lang="it-IT" sz="1400" dirty="0">
                <a:ea typeface="Calibri Light"/>
                <a:cs typeface="Calibri Light"/>
              </a:rPr>
            </a:b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>
                <a:latin typeface="Goudy Old Style"/>
                <a:ea typeface="Calibri Light"/>
                <a:cs typeface="Calibri Light"/>
              </a:rPr>
              <a:t>s318904 Marcello </a:t>
            </a:r>
            <a:r>
              <a:rPr lang="it-IT" sz="1400" dirty="0" err="1">
                <a:latin typeface="Goudy Old Style"/>
                <a:ea typeface="Calibri Light"/>
                <a:cs typeface="Calibri Light"/>
              </a:rPr>
              <a:t>Vitaggio</a:t>
            </a:r>
            <a:br>
              <a:rPr lang="it-IT" sz="1400" dirty="0">
                <a:ea typeface="Calibri Light"/>
                <a:cs typeface="Calibri Light"/>
              </a:rPr>
            </a:br>
            <a:r>
              <a:rPr lang="it-IT" sz="1400" dirty="0">
                <a:latin typeface="Goudy Old Style"/>
                <a:ea typeface="Calibri Light"/>
                <a:cs typeface="Calibri Light"/>
              </a:rPr>
              <a:t>s317264 Fabrizio Vitale</a:t>
            </a:r>
            <a:br>
              <a:rPr lang="it-IT" sz="1400" dirty="0">
                <a:ea typeface="Calibri Light"/>
                <a:cs typeface="Calibri Light"/>
              </a:rPr>
            </a:br>
            <a:br>
              <a:rPr lang="it-IT" sz="1400" dirty="0">
                <a:ea typeface="Calibri Light"/>
                <a:cs typeface="Calibri Light"/>
              </a:rPr>
            </a:br>
            <a:endParaRPr lang="it-IT" sz="1400" dirty="0">
              <a:ea typeface="Calibri Light"/>
              <a:cs typeface="Calibri Ligh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8AAF71-6002-B678-9DBF-528DEA558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495446"/>
            <a:ext cx="10993549" cy="4216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accent1"/>
                </a:solidFill>
                <a:ea typeface="Calibri"/>
                <a:cs typeface="Calibri"/>
              </a:rPr>
              <a:t>PINTOS – GESTIONE DELLA </a:t>
            </a:r>
            <a:r>
              <a:rPr lang="it-IT" dirty="0" err="1">
                <a:solidFill>
                  <a:schemeClr val="accent1"/>
                </a:solidFill>
                <a:ea typeface="Calibri"/>
                <a:cs typeface="Calibri"/>
              </a:rPr>
              <a:t>MEMORIa</a:t>
            </a:r>
            <a:endParaRPr lang="it-IT" dirty="0">
              <a:solidFill>
                <a:schemeClr val="accent1"/>
              </a:solidFill>
            </a:endParaRPr>
          </a:p>
        </p:txBody>
      </p:sp>
      <p:grpSp>
        <p:nvGrpSpPr>
          <p:cNvPr id="36" name="Group 13">
            <a:extLst>
              <a:ext uri="{FF2B5EF4-FFF2-40B4-BE49-F238E27FC236}">
                <a16:creationId xmlns:a16="http://schemas.microsoft.com/office/drawing/2014/main" id="{DBA45CAF-12D0-42B6-817E-7D5FD9B36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0BCC664D-E045-4A96-B7C0-6D791171D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2476F54-DC50-4814-BE0A-4655F401E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0C8889AC-6FD2-45AE-B1B8-822C91C2E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pic>
        <p:nvPicPr>
          <p:cNvPr id="7" name="Picture 3" descr="Codifica a colori sulla scheda elettronica">
            <a:extLst>
              <a:ext uri="{FF2B5EF4-FFF2-40B4-BE49-F238E27FC236}">
                <a16:creationId xmlns:a16="http://schemas.microsoft.com/office/drawing/2014/main" id="{CA4E92E0-9C6C-918C-D741-EBE67E166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35" r="1" b="30191"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Pintos</a:t>
            </a:r>
            <a:r>
              <a:rPr lang="it-IT" dirty="0">
                <a:solidFill>
                  <a:schemeClr val="accent2"/>
                </a:solidFill>
              </a:rPr>
              <a:t> - BLOCK </a:t>
            </a:r>
            <a:r>
              <a:rPr lang="it-IT" dirty="0" err="1">
                <a:solidFill>
                  <a:schemeClr val="accent2"/>
                </a:solidFill>
              </a:rPr>
              <a:t>Allocator</a:t>
            </a:r>
            <a:r>
              <a:rPr lang="it-IT" dirty="0">
                <a:solidFill>
                  <a:schemeClr val="accent2"/>
                </a:solidFill>
              </a:rPr>
              <a:t> – METODI COINVOLTI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1" y="1450426"/>
            <a:ext cx="11029615" cy="1784657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accent6"/>
                </a:solidFill>
                <a:effectLst/>
                <a:latin typeface="Söhne Mono"/>
              </a:rPr>
              <a:t>void *malloc(</a:t>
            </a:r>
            <a:r>
              <a:rPr lang="en-US" sz="2400" b="0" i="0" dirty="0" err="1">
                <a:solidFill>
                  <a:schemeClr val="accent6"/>
                </a:solidFill>
                <a:effectLst/>
                <a:latin typeface="Söhne Mono"/>
              </a:rPr>
              <a:t>size_t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Söhne Mono"/>
              </a:rPr>
              <a:t> size)</a:t>
            </a:r>
          </a:p>
          <a:p>
            <a:r>
              <a:rPr lang="en-US" sz="2400" b="0" i="0" dirty="0">
                <a:solidFill>
                  <a:schemeClr val="accent6"/>
                </a:solidFill>
                <a:effectLst/>
                <a:latin typeface="Söhne Mono"/>
              </a:rPr>
              <a:t>void *</a:t>
            </a:r>
            <a:r>
              <a:rPr lang="en-US" sz="2400" b="0" i="0" dirty="0" err="1">
                <a:solidFill>
                  <a:schemeClr val="accent6"/>
                </a:solidFill>
                <a:effectLst/>
                <a:latin typeface="Söhne Mono"/>
              </a:rPr>
              <a:t>calloc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Söhne Mono"/>
              </a:rPr>
              <a:t>(</a:t>
            </a:r>
            <a:r>
              <a:rPr lang="en-US" sz="2400" b="0" i="0" dirty="0" err="1">
                <a:solidFill>
                  <a:schemeClr val="accent6"/>
                </a:solidFill>
                <a:effectLst/>
                <a:latin typeface="Söhne Mono"/>
              </a:rPr>
              <a:t>size_t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Söhne Mono"/>
              </a:rPr>
              <a:t> a, </a:t>
            </a:r>
            <a:r>
              <a:rPr lang="en-US" sz="2400" b="0" i="0" dirty="0" err="1">
                <a:solidFill>
                  <a:schemeClr val="accent6"/>
                </a:solidFill>
                <a:effectLst/>
                <a:latin typeface="Söhne Mono"/>
              </a:rPr>
              <a:t>size_t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Söhne Mono"/>
              </a:rPr>
              <a:t> b)</a:t>
            </a:r>
            <a:endParaRPr lang="it-IT" sz="2400" dirty="0">
              <a:solidFill>
                <a:schemeClr val="accent6"/>
              </a:solidFill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2DDA212-1C60-EC00-41EE-DB555472B2F3}"/>
              </a:ext>
            </a:extLst>
          </p:cNvPr>
          <p:cNvSpPr txBox="1">
            <a:spLocks/>
          </p:cNvSpPr>
          <p:nvPr/>
        </p:nvSpPr>
        <p:spPr>
          <a:xfrm>
            <a:off x="404025" y="2718122"/>
            <a:ext cx="8046244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83397FA-B9A8-A706-C949-AD730183F1F8}"/>
              </a:ext>
            </a:extLst>
          </p:cNvPr>
          <p:cNvSpPr txBox="1">
            <a:spLocks/>
          </p:cNvSpPr>
          <p:nvPr/>
        </p:nvSpPr>
        <p:spPr>
          <a:xfrm>
            <a:off x="404027" y="3563006"/>
            <a:ext cx="11489611" cy="249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Trovare il descrittore più piccolo che soddisfa la richiesta di dimensione.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Acquisire il blocco associato al descrittore.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Se l'elenco libero è vuoto, creare una nuova arena, inizializzarla e aggiungere i suoi blocchi all'elenco libero.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Restituzione di un blocco dall'elenco libero.</a:t>
            </a:r>
          </a:p>
          <a:p>
            <a:pPr marL="0" indent="0">
              <a:buNone/>
            </a:pP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I due metodi sono analoghi, con l’unica differenza che </a:t>
            </a:r>
            <a:r>
              <a:rPr lang="it-IT" sz="2400" i="1" dirty="0" err="1">
                <a:solidFill>
                  <a:schemeClr val="accent2">
                    <a:lumMod val="50000"/>
                  </a:schemeClr>
                </a:solidFill>
              </a:rPr>
              <a:t>calloc</a:t>
            </a:r>
            <a:r>
              <a:rPr lang="it-IT" sz="2400" i="1" dirty="0">
                <a:solidFill>
                  <a:schemeClr val="accent2">
                    <a:lumMod val="50000"/>
                  </a:schemeClr>
                </a:solidFill>
              </a:rPr>
              <a:t>() 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ricerca la dimensione minima pari a </a:t>
            </a:r>
            <a:r>
              <a:rPr lang="it-IT" sz="2400" i="1" dirty="0">
                <a:solidFill>
                  <a:schemeClr val="accent2">
                    <a:lumMod val="50000"/>
                  </a:schemeClr>
                </a:solidFill>
              </a:rPr>
              <a:t>a*b 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e utilizza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memset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() per inizializzare il contenuto del blocco a zero prima di restituirlo.</a:t>
            </a:r>
            <a:endParaRPr lang="it-IT" sz="2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C18DDF8-D23C-B03C-1187-2167892791D1}"/>
              </a:ext>
            </a:extLst>
          </p:cNvPr>
          <p:cNvSpPr txBox="1">
            <a:spLocks/>
          </p:cNvSpPr>
          <p:nvPr/>
        </p:nvSpPr>
        <p:spPr>
          <a:xfrm>
            <a:off x="404028" y="3004909"/>
            <a:ext cx="11029615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60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Pintos</a:t>
            </a:r>
            <a:r>
              <a:rPr lang="it-IT" dirty="0">
                <a:solidFill>
                  <a:schemeClr val="accent2"/>
                </a:solidFill>
              </a:rPr>
              <a:t> - BLOCK </a:t>
            </a:r>
            <a:r>
              <a:rPr lang="it-IT" dirty="0" err="1">
                <a:solidFill>
                  <a:schemeClr val="accent2"/>
                </a:solidFill>
              </a:rPr>
              <a:t>Allocator</a:t>
            </a:r>
            <a:r>
              <a:rPr lang="it-IT" dirty="0">
                <a:solidFill>
                  <a:schemeClr val="accent2"/>
                </a:solidFill>
              </a:rPr>
              <a:t> – METODI COINVOLTI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1" y="1450426"/>
            <a:ext cx="11029615" cy="1784657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accent6"/>
                </a:solidFill>
                <a:effectLst/>
                <a:latin typeface="Söhne Mono"/>
              </a:rPr>
              <a:t>void *</a:t>
            </a:r>
            <a:r>
              <a:rPr lang="en-US" sz="2400" b="0" i="0" dirty="0" err="1">
                <a:solidFill>
                  <a:schemeClr val="accent6"/>
                </a:solidFill>
                <a:effectLst/>
                <a:latin typeface="Söhne Mono"/>
              </a:rPr>
              <a:t>realloc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Söhne Mono"/>
              </a:rPr>
              <a:t>(void *</a:t>
            </a:r>
            <a:r>
              <a:rPr lang="en-US" sz="2400" b="0" i="0" dirty="0" err="1">
                <a:solidFill>
                  <a:schemeClr val="accent6"/>
                </a:solidFill>
                <a:effectLst/>
                <a:latin typeface="Söhne Mono"/>
              </a:rPr>
              <a:t>old_block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Söhne Mono"/>
              </a:rPr>
              <a:t>, </a:t>
            </a:r>
            <a:r>
              <a:rPr lang="en-US" sz="2400" b="0" i="0" dirty="0" err="1">
                <a:solidFill>
                  <a:schemeClr val="accent6"/>
                </a:solidFill>
                <a:effectLst/>
                <a:latin typeface="Söhne Mono"/>
              </a:rPr>
              <a:t>size_t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Söhne Mono"/>
              </a:rPr>
              <a:t> </a:t>
            </a:r>
            <a:r>
              <a:rPr lang="en-US" sz="2400" b="0" i="0" dirty="0" err="1">
                <a:solidFill>
                  <a:schemeClr val="accent6"/>
                </a:solidFill>
                <a:effectLst/>
                <a:latin typeface="Söhne Mono"/>
              </a:rPr>
              <a:t>new_size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Söhne Mono"/>
              </a:rPr>
              <a:t>)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2DDA212-1C60-EC00-41EE-DB555472B2F3}"/>
              </a:ext>
            </a:extLst>
          </p:cNvPr>
          <p:cNvSpPr txBox="1">
            <a:spLocks/>
          </p:cNvSpPr>
          <p:nvPr/>
        </p:nvSpPr>
        <p:spPr>
          <a:xfrm>
            <a:off x="404025" y="2718122"/>
            <a:ext cx="8046244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83397FA-B9A8-A706-C949-AD730183F1F8}"/>
              </a:ext>
            </a:extLst>
          </p:cNvPr>
          <p:cNvSpPr txBox="1">
            <a:spLocks/>
          </p:cNvSpPr>
          <p:nvPr/>
        </p:nvSpPr>
        <p:spPr>
          <a:xfrm>
            <a:off x="404027" y="3563006"/>
            <a:ext cx="11489611" cy="249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La funzione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realloc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tenta di ridimensionare un blocco a byte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new_size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, eventualmente spostandolo nel processo.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In caso di successo, crea e restituisce un nuovo blocco, liberando quello vecchio.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in caso di fallimento, restituisce un puntatore nullo. Il vecchio blocco rimane valido se la riallocazione fallisce</a:t>
            </a:r>
            <a:r>
              <a:rPr lang="it-IT" sz="2400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C18DDF8-D23C-B03C-1187-2167892791D1}"/>
              </a:ext>
            </a:extLst>
          </p:cNvPr>
          <p:cNvSpPr txBox="1">
            <a:spLocks/>
          </p:cNvSpPr>
          <p:nvPr/>
        </p:nvSpPr>
        <p:spPr>
          <a:xfrm>
            <a:off x="105665" y="3046045"/>
            <a:ext cx="11029615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Pintos</a:t>
            </a:r>
            <a:r>
              <a:rPr lang="it-IT" dirty="0">
                <a:solidFill>
                  <a:schemeClr val="accent2"/>
                </a:solidFill>
              </a:rPr>
              <a:t> - BLOCK </a:t>
            </a:r>
            <a:r>
              <a:rPr lang="it-IT" dirty="0" err="1">
                <a:solidFill>
                  <a:schemeClr val="accent2"/>
                </a:solidFill>
              </a:rPr>
              <a:t>Allocator</a:t>
            </a:r>
            <a:r>
              <a:rPr lang="it-IT" dirty="0">
                <a:solidFill>
                  <a:schemeClr val="accent2"/>
                </a:solidFill>
              </a:rPr>
              <a:t> – METODI COINVOLTI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1" y="1450426"/>
            <a:ext cx="11029615" cy="1784657"/>
          </a:xfrm>
        </p:spPr>
        <p:txBody>
          <a:bodyPr>
            <a:normAutofit/>
          </a:bodyPr>
          <a:lstStyle/>
          <a:p>
            <a:r>
              <a:rPr lang="it-IT" sz="2400" b="0" i="0" dirty="0" err="1">
                <a:solidFill>
                  <a:schemeClr val="accent6"/>
                </a:solidFill>
                <a:effectLst/>
                <a:latin typeface="Söhne Mono"/>
              </a:rPr>
              <a:t>void</a:t>
            </a:r>
            <a:r>
              <a:rPr lang="it-IT" sz="2400" b="0" i="0" dirty="0">
                <a:solidFill>
                  <a:schemeClr val="accent6"/>
                </a:solidFill>
                <a:effectLst/>
                <a:latin typeface="Söhne Mono"/>
              </a:rPr>
              <a:t> free(</a:t>
            </a:r>
            <a:r>
              <a:rPr lang="it-IT" sz="2400" b="0" i="0" dirty="0" err="1">
                <a:solidFill>
                  <a:schemeClr val="accent6"/>
                </a:solidFill>
                <a:effectLst/>
                <a:latin typeface="Söhne Mono"/>
              </a:rPr>
              <a:t>void</a:t>
            </a:r>
            <a:r>
              <a:rPr lang="it-IT" sz="2400" b="0" i="0" dirty="0">
                <a:solidFill>
                  <a:schemeClr val="accent6"/>
                </a:solidFill>
                <a:effectLst/>
                <a:latin typeface="Söhne Mono"/>
              </a:rPr>
              <a:t> *p)</a:t>
            </a:r>
            <a:endParaRPr lang="en-US" sz="2400" b="0" i="0" dirty="0">
              <a:solidFill>
                <a:schemeClr val="accent6"/>
              </a:solidFill>
              <a:effectLst/>
              <a:latin typeface="Söhne Mono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2DDA212-1C60-EC00-41EE-DB555472B2F3}"/>
              </a:ext>
            </a:extLst>
          </p:cNvPr>
          <p:cNvSpPr txBox="1">
            <a:spLocks/>
          </p:cNvSpPr>
          <p:nvPr/>
        </p:nvSpPr>
        <p:spPr>
          <a:xfrm>
            <a:off x="404025" y="2718122"/>
            <a:ext cx="8046244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83397FA-B9A8-A706-C949-AD730183F1F8}"/>
              </a:ext>
            </a:extLst>
          </p:cNvPr>
          <p:cNvSpPr txBox="1">
            <a:spLocks/>
          </p:cNvSpPr>
          <p:nvPr/>
        </p:nvSpPr>
        <p:spPr>
          <a:xfrm>
            <a:off x="404027" y="3563006"/>
            <a:ext cx="11489611" cy="2494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Si occupa di liberare le porzioni di memoria precedentemente allocate dai metodi </a:t>
            </a:r>
            <a:r>
              <a:rPr lang="it-IT" sz="2400" i="1" dirty="0" err="1">
                <a:solidFill>
                  <a:schemeClr val="accent2">
                    <a:lumMod val="50000"/>
                  </a:schemeClr>
                </a:solidFill>
              </a:rPr>
              <a:t>malloc</a:t>
            </a:r>
            <a:r>
              <a:rPr lang="it-IT" sz="2400" i="1" dirty="0">
                <a:solidFill>
                  <a:schemeClr val="accent2">
                    <a:lumMod val="50000"/>
                  </a:schemeClr>
                </a:solidFill>
              </a:rPr>
              <a:t>() </a:t>
            </a:r>
            <a:r>
              <a:rPr lang="it-IT" sz="2400" i="1" dirty="0" err="1">
                <a:solidFill>
                  <a:schemeClr val="accent2">
                    <a:lumMod val="50000"/>
                  </a:schemeClr>
                </a:solidFill>
              </a:rPr>
              <a:t>calloc</a:t>
            </a:r>
            <a:r>
              <a:rPr lang="it-IT" sz="2400" i="1" dirty="0">
                <a:solidFill>
                  <a:schemeClr val="accent2">
                    <a:lumMod val="50000"/>
                  </a:schemeClr>
                </a:solidFill>
              </a:rPr>
              <a:t>() o </a:t>
            </a:r>
            <a:r>
              <a:rPr lang="it-IT" sz="2400" i="1" dirty="0" err="1">
                <a:solidFill>
                  <a:schemeClr val="accent2">
                    <a:lumMod val="50000"/>
                  </a:schemeClr>
                </a:solidFill>
              </a:rPr>
              <a:t>realloc</a:t>
            </a:r>
            <a:r>
              <a:rPr lang="it-IT" sz="2400" i="1" dirty="0">
                <a:solidFill>
                  <a:schemeClr val="accent2">
                    <a:lumMod val="50000"/>
                  </a:schemeClr>
                </a:solidFill>
              </a:rPr>
              <a:t>(), 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i blocchi vengono gestiti in maniera differente a seconda della loro dimensione: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Per i blocchi normali, (d-&gt;lock) viene acquisito per garantire la corretta sincronizzazione con altri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thread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che accedono allo stesso descrittore. Il blocco viene aggiunto alla lista libera associata al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descrittore.Se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l'intera arena è inutilizzata (tutti i blocchi sono liberi), l'arena viene liberata.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Per i blocchi grandi, dal momento che essi corrispondono esattamente  a multipli di pagina (compreso overhead) viene direttamente chiamata la funzione del PAGE ALLOCATOR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palloc_free_multiple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()</a:t>
            </a:r>
          </a:p>
          <a:p>
            <a:pPr marL="0" indent="0">
              <a:buNone/>
            </a:pP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it-IT" sz="24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it-IT" sz="24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6C18DDF8-D23C-B03C-1187-2167892791D1}"/>
              </a:ext>
            </a:extLst>
          </p:cNvPr>
          <p:cNvSpPr txBox="1">
            <a:spLocks/>
          </p:cNvSpPr>
          <p:nvPr/>
        </p:nvSpPr>
        <p:spPr>
          <a:xfrm>
            <a:off x="404028" y="3004909"/>
            <a:ext cx="11029615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26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PINTOS - Allocazione di memoria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75" y="1142409"/>
            <a:ext cx="11029615" cy="284942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PintOS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offre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due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metodi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per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l’allocazione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memoria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uno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lavora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con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quantità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memoria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rispetto a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unità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pagine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memoria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mentre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l’altro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può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allocare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quantità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memoria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dimensione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arbitraria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rispettivamente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dichiarati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come PAGE ALLOCATOR e BLOCK ALLOCATOR.</a:t>
            </a:r>
          </a:p>
        </p:txBody>
      </p:sp>
    </p:spTree>
    <p:extLst>
      <p:ext uri="{BB962C8B-B14F-4D97-AF65-F5344CB8AC3E}">
        <p14:creationId xmlns:p14="http://schemas.microsoft.com/office/powerpoint/2010/main" val="96433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Pintos</a:t>
            </a:r>
            <a:r>
              <a:rPr lang="it-IT" dirty="0">
                <a:solidFill>
                  <a:schemeClr val="accent2"/>
                </a:solidFill>
              </a:rPr>
              <a:t> - Page </a:t>
            </a:r>
            <a:r>
              <a:rPr lang="it-IT" dirty="0" err="1">
                <a:solidFill>
                  <a:schemeClr val="accent2"/>
                </a:solidFill>
              </a:rPr>
              <a:t>Allocator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1" y="1450426"/>
            <a:ext cx="11029615" cy="1784657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File: threads/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palloc.c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Viene utilizzato per allocare la memoria una pagina alla volta, ma può anche allocare più pagine contigue contemporaneamente. </a:t>
            </a: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L'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allocatore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divide la memoria allocata (da 0x100000 fino a RAM_SIZE) in due pool, chiamati pool kernel e pool utente.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Nella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versione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base di PINTOS,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ogni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allocazione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viene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effettuata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dal pool del kernel.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Per il tracking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dello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stato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pagine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vengono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utilizzate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due bitmap,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una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per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ciascun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pool. </a:t>
            </a:r>
          </a:p>
        </p:txBody>
      </p:sp>
      <p:pic>
        <p:nvPicPr>
          <p:cNvPr id="5" name="Immagine 4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C884A7EB-561B-40BB-B8DD-7B3F62B70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39" t="51812" r="52841" b="21033"/>
          <a:stretch/>
        </p:blipFill>
        <p:spPr>
          <a:xfrm>
            <a:off x="3104938" y="3698437"/>
            <a:ext cx="4674413" cy="270236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3371CA0-F32B-44B7-E9D3-13EC179B4825}"/>
              </a:ext>
            </a:extLst>
          </p:cNvPr>
          <p:cNvSpPr txBox="1"/>
          <p:nvPr/>
        </p:nvSpPr>
        <p:spPr>
          <a:xfrm>
            <a:off x="581192" y="3680085"/>
            <a:ext cx="203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palloc_init</a:t>
            </a:r>
            <a:r>
              <a:rPr lang="it-IT" dirty="0"/>
              <a:t>():</a:t>
            </a:r>
          </a:p>
        </p:txBody>
      </p:sp>
    </p:spTree>
    <p:extLst>
      <p:ext uri="{BB962C8B-B14F-4D97-AF65-F5344CB8AC3E}">
        <p14:creationId xmlns:p14="http://schemas.microsoft.com/office/powerpoint/2010/main" val="163453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it-IT">
                <a:solidFill>
                  <a:schemeClr val="accent2"/>
                </a:solidFill>
              </a:rPr>
              <a:t>PINTOS – page allocator – metodi coinvolti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52" y="1398911"/>
            <a:ext cx="11029615" cy="1198409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*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palloc_get_page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palloc_flags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flags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8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*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palloc_get_multiple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palloc_flags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flags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page_cnt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8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F38E5E-FBFC-35B1-89F7-09C4DF9ED715}"/>
              </a:ext>
            </a:extLst>
          </p:cNvPr>
          <p:cNvSpPr txBox="1"/>
          <p:nvPr/>
        </p:nvSpPr>
        <p:spPr>
          <a:xfrm>
            <a:off x="391152" y="2597320"/>
            <a:ext cx="87296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Ottengono e restituiscono rispettivamente una pagina o un numero di pagine contigue. Restituisce un puntatore nullo se le pagine non possono essere allocate.</a:t>
            </a:r>
          </a:p>
          <a:p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L'argomento flag può essere una qualsiasi combinazione dei seguenti flag:</a:t>
            </a:r>
          </a:p>
          <a:p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PAL_ASSERT,  PAL_ZERO,  PAL_USER</a:t>
            </a:r>
          </a:p>
          <a:p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Rispettivamente utilizzati per:</a:t>
            </a:r>
          </a:p>
          <a:p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 Generare un </a:t>
            </a:r>
            <a:r>
              <a:rPr lang="it-IT" sz="1600" dirty="0" err="1">
                <a:solidFill>
                  <a:schemeClr val="accent1">
                    <a:lumMod val="75000"/>
                  </a:schemeClr>
                </a:solidFill>
              </a:rPr>
              <a:t>panic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 del kernel nel caso non sia stato </a:t>
            </a:r>
            <a:r>
              <a:rPr lang="it-IT" sz="1600" dirty="0" err="1">
                <a:solidFill>
                  <a:schemeClr val="accent1">
                    <a:lumMod val="75000"/>
                  </a:schemeClr>
                </a:solidFill>
              </a:rPr>
              <a:t>possibilire</a:t>
            </a:r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 allocare le pagine volute (utilizzato solo durante la fase di inizializzazione del kernel).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 Azzerare il contenuto delle pagine prima di restituire le pagine</a:t>
            </a: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it-IT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accent1">
                    <a:lumMod val="75000"/>
                  </a:schemeClr>
                </a:solidFill>
              </a:rPr>
              <a:t> Ottenere le pagine dallo user pool.</a:t>
            </a:r>
          </a:p>
        </p:txBody>
      </p:sp>
    </p:spTree>
    <p:extLst>
      <p:ext uri="{BB962C8B-B14F-4D97-AF65-F5344CB8AC3E}">
        <p14:creationId xmlns:p14="http://schemas.microsoft.com/office/powerpoint/2010/main" val="420076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it-IT">
                <a:solidFill>
                  <a:schemeClr val="accent2"/>
                </a:solidFill>
              </a:rPr>
              <a:t>PINTOS – page allocator – metodi coinvolti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33" y="1126815"/>
            <a:ext cx="11029615" cy="1784657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 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palloc_free_page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(void *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8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 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palloc_free_multiple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(void *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page_cnt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t-IT" sz="18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F38E5E-FBFC-35B1-89F7-09C4DF9ED715}"/>
              </a:ext>
            </a:extLst>
          </p:cNvPr>
          <p:cNvSpPr txBox="1"/>
          <p:nvPr/>
        </p:nvSpPr>
        <p:spPr>
          <a:xfrm>
            <a:off x="446533" y="2602409"/>
            <a:ext cx="9421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Liberano una pagina o un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un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numero pari a </a:t>
            </a:r>
            <a:r>
              <a:rPr lang="it-IT" sz="2000" i="1" dirty="0" err="1">
                <a:solidFill>
                  <a:schemeClr val="accent1">
                    <a:lumMod val="75000"/>
                  </a:schemeClr>
                </a:solidFill>
              </a:rPr>
              <a:t>page_cnt</a:t>
            </a:r>
            <a:r>
              <a:rPr lang="it-IT" sz="20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di pagine </a:t>
            </a:r>
            <a:r>
              <a:rPr lang="it-IT" sz="2000" u="sng" dirty="0">
                <a:solidFill>
                  <a:schemeClr val="accent1">
                    <a:lumMod val="75000"/>
                  </a:schemeClr>
                </a:solidFill>
              </a:rPr>
              <a:t>consecutive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a partire da </a:t>
            </a:r>
            <a:r>
              <a:rPr lang="it-IT" sz="2000" i="1" dirty="0">
                <a:solidFill>
                  <a:schemeClr val="accent1">
                    <a:lumMod val="75000"/>
                  </a:schemeClr>
                </a:solidFill>
              </a:rPr>
              <a:t>*pages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Vengono automaticamente chiamati al termine di un processo (stato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exiting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dying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Possono essere chiamati dallo stato di interruzione di un processo.</a:t>
            </a:r>
          </a:p>
          <a:p>
            <a:endParaRPr lang="it-IT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Vincolo: la zona di memoria da liberare deve essere stata originariamente ottenuta utilizzando uno dei due metodi del page </a:t>
            </a:r>
            <a:r>
              <a:rPr lang="it-IT" sz="2000" dirty="0" err="1">
                <a:solidFill>
                  <a:schemeClr val="accent1">
                    <a:lumMod val="75000"/>
                  </a:schemeClr>
                </a:solidFill>
              </a:rPr>
              <a:t>allocator</a:t>
            </a:r>
            <a:r>
              <a:rPr lang="it-IT" sz="2000" dirty="0">
                <a:solidFill>
                  <a:schemeClr val="accent1">
                    <a:lumMod val="75000"/>
                  </a:schemeClr>
                </a:solidFill>
              </a:rPr>
              <a:t> precedentemente descritti.</a:t>
            </a:r>
          </a:p>
        </p:txBody>
      </p:sp>
    </p:spTree>
    <p:extLst>
      <p:ext uri="{BB962C8B-B14F-4D97-AF65-F5344CB8AC3E}">
        <p14:creationId xmlns:p14="http://schemas.microsoft.com/office/powerpoint/2010/main" val="275809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it-IT">
                <a:solidFill>
                  <a:schemeClr val="accent2"/>
                </a:solidFill>
              </a:rPr>
              <a:t>PINTOS – page allocator – metodi coinvolti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33" y="1126815"/>
            <a:ext cx="11029615" cy="1784657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File: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bitmap.c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ize_t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bitmap_scan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(const struct bitmap *,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start,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bool);</a:t>
            </a:r>
          </a:p>
          <a:p>
            <a:pPr algn="just"/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cy: first fit</a:t>
            </a:r>
            <a:endParaRPr lang="en-US" sz="1800" dirty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CDA3DD04-FE09-85D2-6528-29E79ED5D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0" t="44128" r="49420" b="25819"/>
          <a:stretch/>
        </p:blipFill>
        <p:spPr>
          <a:xfrm>
            <a:off x="3214417" y="3041550"/>
            <a:ext cx="5763163" cy="317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2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Pintos</a:t>
            </a:r>
            <a:r>
              <a:rPr lang="it-IT" dirty="0">
                <a:solidFill>
                  <a:schemeClr val="accent2"/>
                </a:solidFill>
              </a:rPr>
              <a:t> - BLOCK </a:t>
            </a:r>
            <a:r>
              <a:rPr lang="it-IT" dirty="0" err="1">
                <a:solidFill>
                  <a:schemeClr val="accent2"/>
                </a:solidFill>
              </a:rPr>
              <a:t>Allocator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1" y="1450426"/>
            <a:ext cx="11029615" cy="1784657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File: threads/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malloc.c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Si sovrappone all'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allocatore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di pagine descritto nella sezione precedente. </a:t>
            </a:r>
          </a:p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Può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essere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utilizzato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solo per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allocazioni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del kernel</a:t>
            </a:r>
          </a:p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Prevede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due diverse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strategie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allocazione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a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seconda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della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dimensione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del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blocco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( &lt; o &gt; di 1 KB)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La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sintassi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 di quest</a:t>
            </a:r>
          </a:p>
        </p:txBody>
      </p:sp>
    </p:spTree>
    <p:extLst>
      <p:ext uri="{BB962C8B-B14F-4D97-AF65-F5344CB8AC3E}">
        <p14:creationId xmlns:p14="http://schemas.microsoft.com/office/powerpoint/2010/main" val="378875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Pintos</a:t>
            </a:r>
            <a:r>
              <a:rPr lang="it-IT" dirty="0">
                <a:solidFill>
                  <a:schemeClr val="accent2"/>
                </a:solidFill>
              </a:rPr>
              <a:t> - BLOCK </a:t>
            </a:r>
            <a:r>
              <a:rPr lang="it-IT" dirty="0" err="1">
                <a:solidFill>
                  <a:schemeClr val="accent2"/>
                </a:solidFill>
              </a:rPr>
              <a:t>Allocator</a:t>
            </a:r>
            <a:r>
              <a:rPr lang="it-IT" dirty="0">
                <a:solidFill>
                  <a:schemeClr val="accent2"/>
                </a:solidFill>
              </a:rPr>
              <a:t> - strutture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1" y="1450426"/>
            <a:ext cx="11029615" cy="1784657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Il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block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allocator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define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2 particolari strutture per gestire i blocchi di varia dimensione: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C1F0AB7-CA68-799F-FDEF-9BF881CC04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00" t="72400" r="68920" b="14410"/>
          <a:stretch/>
        </p:blipFill>
        <p:spPr>
          <a:xfrm>
            <a:off x="8685162" y="2730589"/>
            <a:ext cx="2396946" cy="191917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CEC541B-1DD6-28C9-123C-D61744C37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99" t="48804" r="67601" b="37172"/>
          <a:stretch/>
        </p:blipFill>
        <p:spPr>
          <a:xfrm>
            <a:off x="8685161" y="4544672"/>
            <a:ext cx="2396947" cy="1725803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2DDA212-1C60-EC00-41EE-DB555472B2F3}"/>
              </a:ext>
            </a:extLst>
          </p:cNvPr>
          <p:cNvSpPr txBox="1">
            <a:spLocks/>
          </p:cNvSpPr>
          <p:nvPr/>
        </p:nvSpPr>
        <p:spPr>
          <a:xfrm>
            <a:off x="404030" y="2730589"/>
            <a:ext cx="8046244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Arena: rappresenta una zona di memoria contigua in cui vengono allocati i blocchi di una dimensione data dal corrispondente 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descriptor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Descriptor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: mantiene le informazioni essenziali sulla natura dei blocchi e sull’arena</a:t>
            </a:r>
          </a:p>
        </p:txBody>
      </p:sp>
    </p:spTree>
    <p:extLst>
      <p:ext uri="{BB962C8B-B14F-4D97-AF65-F5344CB8AC3E}">
        <p14:creationId xmlns:p14="http://schemas.microsoft.com/office/powerpoint/2010/main" val="227835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684BA-49BE-8A04-1C57-EDA155E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Pintos</a:t>
            </a:r>
            <a:r>
              <a:rPr lang="it-IT" dirty="0">
                <a:solidFill>
                  <a:schemeClr val="accent2"/>
                </a:solidFill>
              </a:rPr>
              <a:t> - BLOCK </a:t>
            </a:r>
            <a:r>
              <a:rPr lang="it-IT" dirty="0" err="1">
                <a:solidFill>
                  <a:schemeClr val="accent2"/>
                </a:solidFill>
              </a:rPr>
              <a:t>Allocator</a:t>
            </a:r>
            <a:r>
              <a:rPr lang="it-IT" dirty="0">
                <a:solidFill>
                  <a:schemeClr val="accent2"/>
                </a:solidFill>
              </a:rPr>
              <a:t> - </a:t>
            </a:r>
            <a:r>
              <a:rPr lang="it-IT" dirty="0" err="1">
                <a:solidFill>
                  <a:schemeClr val="accent2"/>
                </a:solidFill>
              </a:rPr>
              <a:t>STrategie</a:t>
            </a:r>
            <a:endParaRPr lang="it-IT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B966D1-6934-2445-AEE9-C05CFEB1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1" y="1450426"/>
            <a:ext cx="11029615" cy="1784657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Strategia 1 (&lt;1kB): Le allocazioni vengono arrotondate alla potenza di 2 più vicina o a 16 byte, a seconda di quale sia il valore più grande. Quindi vengono raggruppate in una pagina utilizzata </a:t>
            </a:r>
            <a:r>
              <a:rPr lang="it-IT" sz="2400" u="sng" dirty="0">
                <a:solidFill>
                  <a:schemeClr val="accent2">
                    <a:lumMod val="50000"/>
                  </a:schemeClr>
                </a:solidFill>
              </a:rPr>
              <a:t>solo per allocazioni di quella dimensione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2DDA212-1C60-EC00-41EE-DB555472B2F3}"/>
              </a:ext>
            </a:extLst>
          </p:cNvPr>
          <p:cNvSpPr txBox="1">
            <a:spLocks/>
          </p:cNvSpPr>
          <p:nvPr/>
        </p:nvSpPr>
        <p:spPr>
          <a:xfrm>
            <a:off x="404030" y="2730589"/>
            <a:ext cx="8046244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83397FA-B9A8-A706-C949-AD730183F1F8}"/>
              </a:ext>
            </a:extLst>
          </p:cNvPr>
          <p:cNvSpPr txBox="1">
            <a:spLocks/>
          </p:cNvSpPr>
          <p:nvPr/>
        </p:nvSpPr>
        <p:spPr>
          <a:xfrm>
            <a:off x="404029" y="3279230"/>
            <a:ext cx="11029615" cy="1784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Strategia 2 (&lt;1kB): Le allocazioni (più una piccola quantità di overhead) vengono arrotondate per eccesso a un multiplo della dimensione di pagina più vicino (minimo 4kB), l'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allocatore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di blocchi richiede quel numero di pagine contigue all’</a:t>
            </a:r>
            <a:r>
              <a:rPr lang="it-IT" sz="2400" dirty="0" err="1">
                <a:solidFill>
                  <a:schemeClr val="accent2">
                    <a:lumMod val="50000"/>
                  </a:schemeClr>
                </a:solidFill>
              </a:rPr>
              <a:t>allocatore</a:t>
            </a:r>
            <a:r>
              <a:rPr lang="it-IT" sz="2400" dirty="0">
                <a:solidFill>
                  <a:schemeClr val="accent2">
                    <a:lumMod val="50000"/>
                  </a:schemeClr>
                </a:solidFill>
              </a:rPr>
              <a:t> di pagine descritto precedentemente.</a:t>
            </a:r>
          </a:p>
        </p:txBody>
      </p:sp>
    </p:spTree>
    <p:extLst>
      <p:ext uri="{BB962C8B-B14F-4D97-AF65-F5344CB8AC3E}">
        <p14:creationId xmlns:p14="http://schemas.microsoft.com/office/powerpoint/2010/main" val="40129030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978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Gill Sans MT</vt:lpstr>
      <vt:lpstr>Goudy Old Style</vt:lpstr>
      <vt:lpstr>Söhne Mono</vt:lpstr>
      <vt:lpstr>Times New Roman</vt:lpstr>
      <vt:lpstr>Wingdings</vt:lpstr>
      <vt:lpstr>Wingdings 2</vt:lpstr>
      <vt:lpstr>Dividend</vt:lpstr>
      <vt:lpstr>Programmazione di Sistema a.a. 2022/2023  s318904 Marcello Vitaggio s317264 Fabrizio Vitale  </vt:lpstr>
      <vt:lpstr>PINTOS - Allocazione di memoria </vt:lpstr>
      <vt:lpstr>Pintos - Page Allocator</vt:lpstr>
      <vt:lpstr>PINTOS – page allocator – metodi coinvolti</vt:lpstr>
      <vt:lpstr>PINTOS – page allocator – metodi coinvolti</vt:lpstr>
      <vt:lpstr>PINTOS – page allocator – metodi coinvolti</vt:lpstr>
      <vt:lpstr>Pintos - BLOCK Allocator</vt:lpstr>
      <vt:lpstr>Pintos - BLOCK Allocator - strutture</vt:lpstr>
      <vt:lpstr>Pintos - BLOCK Allocator - STrategie</vt:lpstr>
      <vt:lpstr>Pintos - BLOCK Allocator – METODI COINVOLTI</vt:lpstr>
      <vt:lpstr>Pintos - BLOCK Allocator – METODI COINVOLTI</vt:lpstr>
      <vt:lpstr>Pintos - BLOCK Allocator – METODI COINVOLTI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Fabrizio</dc:creator>
  <cp:lastModifiedBy>Fabrizio Vitale</cp:lastModifiedBy>
  <cp:revision>83</cp:revision>
  <dcterms:created xsi:type="dcterms:W3CDTF">2012-07-30T23:18:30Z</dcterms:created>
  <dcterms:modified xsi:type="dcterms:W3CDTF">2024-01-21T18:25:54Z</dcterms:modified>
</cp:coreProperties>
</file>