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F5B4"/>
    <a:srgbClr val="91B494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BC170-F45B-45C5-A381-38099F047A46}" v="2" dt="2023-11-11T16:40:15.340"/>
    <p1510:client id="{FB4783F0-9071-4564-8A5F-4A09C3745960}" v="197" dt="2023-11-11T16:55:27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7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0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3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675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5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4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184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1">
            <a:extLst>
              <a:ext uri="{FF2B5EF4-FFF2-40B4-BE49-F238E27FC236}">
                <a16:creationId xmlns:a16="http://schemas.microsoft.com/office/drawing/2014/main" id="{DA1C4F03-C870-4FE9-AE32-BA54F647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986EE7-3326-15E7-874E-181E6CBA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400" dirty="0">
                <a:latin typeface="Goudy Old Style"/>
                <a:ea typeface="Calibri Light"/>
                <a:cs typeface="Calibri Light"/>
              </a:rPr>
              <a:t>Programmazione di Sistema</a:t>
            </a: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 err="1">
                <a:latin typeface="Goudy Old Style"/>
                <a:ea typeface="Calibri Light"/>
                <a:cs typeface="Calibri Light"/>
              </a:rPr>
              <a:t>a.a</a:t>
            </a:r>
            <a:r>
              <a:rPr lang="it-IT" sz="1400" dirty="0">
                <a:latin typeface="Goudy Old Style"/>
                <a:ea typeface="Calibri Light"/>
                <a:cs typeface="Calibri Light"/>
              </a:rPr>
              <a:t>. 2022/2023</a:t>
            </a:r>
            <a:br>
              <a:rPr lang="it-IT" sz="1400" dirty="0">
                <a:ea typeface="Calibri Light"/>
                <a:cs typeface="Calibri Light"/>
              </a:rPr>
            </a:b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>
                <a:latin typeface="Goudy Old Style"/>
                <a:ea typeface="Calibri Light"/>
                <a:cs typeface="Calibri Light"/>
              </a:rPr>
              <a:t>s318904 Marcello </a:t>
            </a:r>
            <a:r>
              <a:rPr lang="it-IT" sz="1400" dirty="0" err="1">
                <a:latin typeface="Goudy Old Style"/>
                <a:ea typeface="Calibri Light"/>
                <a:cs typeface="Calibri Light"/>
              </a:rPr>
              <a:t>Vitaggio</a:t>
            </a: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>
                <a:latin typeface="Goudy Old Style"/>
                <a:ea typeface="Calibri Light"/>
                <a:cs typeface="Calibri Light"/>
              </a:rPr>
              <a:t>s317264 Fabrizio Vitale</a:t>
            </a:r>
            <a:br>
              <a:rPr lang="it-IT" sz="1400" dirty="0">
                <a:ea typeface="Calibri Light"/>
                <a:cs typeface="Calibri Light"/>
              </a:rPr>
            </a:br>
            <a:br>
              <a:rPr lang="it-IT" sz="1400" dirty="0">
                <a:ea typeface="Calibri Light"/>
                <a:cs typeface="Calibri Light"/>
              </a:rPr>
            </a:br>
            <a:endParaRPr lang="it-IT" sz="1400">
              <a:ea typeface="Calibri Light"/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8AAF71-6002-B678-9DBF-528DEA558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accent1"/>
                </a:solidFill>
                <a:ea typeface="Calibri"/>
                <a:cs typeface="Calibri"/>
              </a:rPr>
              <a:t>Implementazione </a:t>
            </a:r>
            <a:r>
              <a:rPr lang="it-IT" dirty="0" err="1">
                <a:solidFill>
                  <a:schemeClr val="accent1"/>
                </a:solidFill>
                <a:ea typeface="Calibri"/>
                <a:cs typeface="Calibri"/>
              </a:rPr>
              <a:t>scheduler</a:t>
            </a:r>
            <a:r>
              <a:rPr lang="it-IT" dirty="0">
                <a:solidFill>
                  <a:schemeClr val="accent1"/>
                </a:solidFill>
                <a:ea typeface="Calibri"/>
                <a:cs typeface="Calibri"/>
              </a:rPr>
              <a:t> avanzato – PRIORITY SCHEDULING</a:t>
            </a:r>
            <a:endParaRPr lang="it-IT" dirty="0">
              <a:solidFill>
                <a:schemeClr val="accent1"/>
              </a:solidFill>
            </a:endParaRPr>
          </a:p>
        </p:txBody>
      </p:sp>
      <p:grpSp>
        <p:nvGrpSpPr>
          <p:cNvPr id="36" name="Group 13">
            <a:extLst>
              <a:ext uri="{FF2B5EF4-FFF2-40B4-BE49-F238E27FC236}">
                <a16:creationId xmlns:a16="http://schemas.microsoft.com/office/drawing/2014/main" id="{DBA45CAF-12D0-42B6-817E-7D5FD9B36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0BCC664D-E045-4A96-B7C0-6D791171D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2476F54-DC50-4814-BE0A-4655F401E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0C8889AC-6FD2-45AE-B1B8-822C91C2E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pic>
        <p:nvPicPr>
          <p:cNvPr id="7" name="Picture 3" descr="Codifica a colori sulla scheda elettronica">
            <a:extLst>
              <a:ext uri="{FF2B5EF4-FFF2-40B4-BE49-F238E27FC236}">
                <a16:creationId xmlns:a16="http://schemas.microsoft.com/office/drawing/2014/main" id="{CA4E92E0-9C6C-918C-D741-EBE67E166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35" r="1" b="30191"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Operazione </a:t>
            </a:r>
            <a:r>
              <a:rPr lang="it-IT" dirty="0" err="1">
                <a:solidFill>
                  <a:schemeClr val="accent2"/>
                </a:solidFill>
              </a:rPr>
              <a:t>Semaphore</a:t>
            </a:r>
            <a:r>
              <a:rPr lang="it-IT" dirty="0">
                <a:solidFill>
                  <a:schemeClr val="accent2"/>
                </a:solidFill>
              </a:rPr>
              <a:t> Down in </a:t>
            </a:r>
            <a:r>
              <a:rPr lang="it-IT" dirty="0" err="1">
                <a:solidFill>
                  <a:schemeClr val="accent2"/>
                </a:solidFill>
              </a:rPr>
              <a:t>synch.c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75" y="1142409"/>
            <a:ext cx="11029615" cy="284942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File: threads/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synch.c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Modifiche: I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thread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vengono aggiunti alla lista di attesa del semaforo utilizzando l'inserimento ordinato in base alla priorità.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1C92B7-FDA3-B66E-F0D9-4DE68695D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07" y="4892636"/>
            <a:ext cx="11171273" cy="1292662"/>
          </a:xfrm>
          <a:prstGeom prst="rect">
            <a:avLst/>
          </a:prstGeom>
          <a:solidFill>
            <a:srgbClr val="161B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FFDCD7"/>
                </a:solidFill>
                <a:effectLst/>
                <a:latin typeface="ui-monospace"/>
              </a:rPr>
              <a:t>-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rgbClr val="FFDCD7"/>
                </a:solidFill>
                <a:effectLst/>
                <a:latin typeface="ui-monospace"/>
              </a:rPr>
              <a:t>list_push_back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FFDCD7"/>
                </a:solidFill>
                <a:effectLst/>
                <a:latin typeface="ui-monospace"/>
              </a:rPr>
              <a:t> (&amp;sema-&gt;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rgbClr val="FFDCD7"/>
                </a:solidFill>
                <a:effectLst/>
                <a:latin typeface="ui-monospace"/>
              </a:rPr>
              <a:t>waiters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FFDCD7"/>
                </a:solidFill>
                <a:effectLst/>
                <a:latin typeface="ui-monospace"/>
              </a:rPr>
              <a:t>, &amp;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rgbClr val="FFDCD7"/>
                </a:solidFill>
                <a:effectLst/>
                <a:latin typeface="ui-monospace"/>
              </a:rPr>
              <a:t>thread_current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FFDCD7"/>
                </a:solidFill>
                <a:effectLst/>
                <a:latin typeface="ui-monospace"/>
              </a:rPr>
              <a:t> ()-&gt;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rgbClr val="FFDCD7"/>
                </a:solidFill>
                <a:effectLst/>
                <a:latin typeface="ui-monospace"/>
              </a:rPr>
              <a:t>elem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FFDCD7"/>
                </a:solidFill>
                <a:effectLst/>
                <a:latin typeface="ui-monospace"/>
              </a:rPr>
              <a:t>);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C9D1D9"/>
                </a:solidFill>
                <a:effectLst/>
                <a:latin typeface="ui-monospac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list_insert_ordered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(&amp;sema-&gt;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waiters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, &amp;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thread_current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 ()-&gt;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elem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,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thread_higher_priority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, NULL);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3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Operazione </a:t>
            </a:r>
            <a:r>
              <a:rPr lang="it-IT" dirty="0" err="1">
                <a:solidFill>
                  <a:schemeClr val="accent2"/>
                </a:solidFill>
              </a:rPr>
              <a:t>Semaphore</a:t>
            </a:r>
            <a:r>
              <a:rPr lang="it-IT" dirty="0">
                <a:solidFill>
                  <a:schemeClr val="accent2"/>
                </a:solidFill>
              </a:rPr>
              <a:t> UP in </a:t>
            </a:r>
            <a:r>
              <a:rPr lang="it-IT" dirty="0" err="1">
                <a:solidFill>
                  <a:schemeClr val="accent2"/>
                </a:solidFill>
              </a:rPr>
              <a:t>synch.c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1" y="1450426"/>
            <a:ext cx="11029615" cy="178465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File: threads/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synch.c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Modifiche: I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thread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vengono aggiunti alla lista di attesa del semaforo utilizzando l'inserimento ordinato in base alla priorità.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1C92B7-FDA3-B66E-F0D9-4DE68695D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37" y="3316016"/>
            <a:ext cx="11322177" cy="2769989"/>
          </a:xfrm>
          <a:prstGeom prst="rect">
            <a:avLst/>
          </a:prstGeom>
          <a:solidFill>
            <a:srgbClr val="161B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struct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thread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 *t = NULL;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if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 (!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list_empty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 (&amp;sema-&gt;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waiters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)){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 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list_sort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(&amp;sema-&gt;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waiters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thread_higher_priority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, NULL);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  t =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list_entry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 (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list_pop_front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 (&amp;sema-&gt;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waiters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),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struct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thread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elem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 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thread_unblock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 (t);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if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 (t != NULL &amp;&amp; t-&gt;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priority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 &gt;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thread_current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()-&gt;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priority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 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thread_yield_to_higher_priority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}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rgbClr val="AFF5B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3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Modifiche all'Operazione Lock in </a:t>
            </a:r>
            <a:r>
              <a:rPr lang="it-IT" dirty="0" err="1">
                <a:solidFill>
                  <a:schemeClr val="accent2"/>
                </a:solidFill>
              </a:rPr>
              <a:t>synch.c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1" y="1450426"/>
            <a:ext cx="11029615" cy="178465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File: threads/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synch.c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Modifiche: </a:t>
            </a:r>
          </a:p>
          <a:p>
            <a:pPr lvl="1"/>
            <a:r>
              <a:rPr lang="it-IT" sz="2200" dirty="0">
                <a:solidFill>
                  <a:schemeClr val="accent2">
                    <a:lumMod val="50000"/>
                  </a:schemeClr>
                </a:solidFill>
              </a:rPr>
              <a:t>Implementata la donazione di priorità in </a:t>
            </a:r>
            <a:r>
              <a:rPr lang="it-IT" sz="2200" dirty="0" err="1">
                <a:solidFill>
                  <a:schemeClr val="accent2">
                    <a:lumMod val="50000"/>
                  </a:schemeClr>
                </a:solidFill>
              </a:rPr>
              <a:t>lock_acquire</a:t>
            </a:r>
            <a:r>
              <a:rPr lang="it-IT" sz="2200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it-IT" sz="2200" dirty="0">
                <a:solidFill>
                  <a:schemeClr val="accent2">
                    <a:lumMod val="50000"/>
                  </a:schemeClr>
                </a:solidFill>
              </a:rPr>
              <a:t>La priorità donata viene rivalutata e la lista dei pronti viene ordinata in </a:t>
            </a:r>
            <a:r>
              <a:rPr lang="it-IT" sz="2200" dirty="0" err="1">
                <a:solidFill>
                  <a:schemeClr val="accent2">
                    <a:lumMod val="50000"/>
                  </a:schemeClr>
                </a:solidFill>
              </a:rPr>
              <a:t>lock_release</a:t>
            </a:r>
            <a:r>
              <a:rPr lang="it-IT" sz="22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1C92B7-FDA3-B66E-F0D9-4DE68695D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37" y="3469904"/>
            <a:ext cx="11322177" cy="2462213"/>
          </a:xfrm>
          <a:prstGeom prst="rect">
            <a:avLst/>
          </a:prstGeom>
          <a:solidFill>
            <a:srgbClr val="161B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if (lock-&gt;holder != NULL &amp;&amp; donor-&gt;priority &gt; lock-&gt;holder-&gt;priority)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  /* Priority donation logic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/* Priority re-evaluation and sorting the ready list during release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if(!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list_empty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(&amp;lock-&gt;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semaphore.waiters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)){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  /* Release donation logic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}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rgbClr val="AFF5B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76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Creazione </a:t>
            </a:r>
            <a:r>
              <a:rPr lang="it-IT" dirty="0" err="1">
                <a:solidFill>
                  <a:schemeClr val="accent2"/>
                </a:solidFill>
              </a:rPr>
              <a:t>Thread</a:t>
            </a:r>
            <a:r>
              <a:rPr lang="it-IT" dirty="0">
                <a:solidFill>
                  <a:schemeClr val="accent2"/>
                </a:solidFill>
              </a:rPr>
              <a:t> con Cessione di Priorità in </a:t>
            </a:r>
            <a:r>
              <a:rPr lang="it-IT" dirty="0" err="1">
                <a:solidFill>
                  <a:schemeClr val="accent2"/>
                </a:solidFill>
              </a:rPr>
              <a:t>thread.c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1" y="1450426"/>
            <a:ext cx="11029615" cy="178465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File: threads/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thread.c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Modifiche: Ora i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thread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cedono immediatamente la priorità a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thread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con priorità superiore appena creati, se necessario.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1C92B7-FDA3-B66E-F0D9-4DE68695D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68" y="3476294"/>
            <a:ext cx="11322177" cy="923330"/>
          </a:xfrm>
          <a:prstGeom prst="rect">
            <a:avLst/>
          </a:prstGeom>
          <a:solidFill>
            <a:srgbClr val="161B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if (priority &gt;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thread_current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()-&gt;priority)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 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thread_yield_to_higher_priority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}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rgbClr val="AFF5B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93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Donazione di Priorità nei </a:t>
            </a:r>
            <a:r>
              <a:rPr lang="it-IT" dirty="0" err="1">
                <a:solidFill>
                  <a:schemeClr val="accent2"/>
                </a:solidFill>
              </a:rPr>
              <a:t>Thread</a:t>
            </a:r>
            <a:r>
              <a:rPr lang="it-IT" dirty="0">
                <a:solidFill>
                  <a:schemeClr val="accent2"/>
                </a:solidFill>
              </a:rPr>
              <a:t> in </a:t>
            </a:r>
            <a:r>
              <a:rPr lang="it-IT" dirty="0" err="1">
                <a:solidFill>
                  <a:schemeClr val="accent2"/>
                </a:solidFill>
              </a:rPr>
              <a:t>thread.c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1" y="1450426"/>
            <a:ext cx="11029615" cy="178465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File: threads/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thread.c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Modifiche: </a:t>
            </a:r>
          </a:p>
          <a:p>
            <a:pPr lvl="1"/>
            <a:r>
              <a:rPr lang="it-IT" sz="2200" dirty="0" err="1">
                <a:solidFill>
                  <a:schemeClr val="accent2">
                    <a:lumMod val="50000"/>
                  </a:schemeClr>
                </a:solidFill>
              </a:rPr>
              <a:t>recompute_thread_priority</a:t>
            </a:r>
            <a:r>
              <a:rPr lang="it-IT" sz="2200" dirty="0">
                <a:solidFill>
                  <a:schemeClr val="accent2">
                    <a:lumMod val="50000"/>
                  </a:schemeClr>
                </a:solidFill>
              </a:rPr>
              <a:t> viene utilizzata per calcolare la priorità effettiva considerando le donazioni. </a:t>
            </a:r>
          </a:p>
          <a:p>
            <a:pPr lvl="1"/>
            <a:r>
              <a:rPr lang="it-IT" sz="2200" dirty="0" err="1">
                <a:solidFill>
                  <a:schemeClr val="accent2">
                    <a:lumMod val="50000"/>
                  </a:schemeClr>
                </a:solidFill>
              </a:rPr>
              <a:t>sort_ready_list</a:t>
            </a:r>
            <a:r>
              <a:rPr lang="it-IT" sz="2200" dirty="0">
                <a:solidFill>
                  <a:schemeClr val="accent2">
                    <a:lumMod val="50000"/>
                  </a:schemeClr>
                </a:solidFill>
              </a:rPr>
              <a:t> viene utilizzata per mantenere la lista dei pronti ordinata per priorità.</a:t>
            </a:r>
            <a:endParaRPr lang="en-U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1C92B7-FDA3-B66E-F0D9-4DE68695D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37" y="4393234"/>
            <a:ext cx="11322177" cy="615553"/>
          </a:xfrm>
          <a:prstGeom prst="rect">
            <a:avLst/>
          </a:prstGeom>
          <a:solidFill>
            <a:srgbClr val="161B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+void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recompute_thread_priority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 (struct thread*);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+void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sort_ready_list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();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rgbClr val="AFF5B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87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 Impostazione Priorità </a:t>
            </a:r>
            <a:r>
              <a:rPr lang="it-IT" dirty="0" err="1">
                <a:solidFill>
                  <a:schemeClr val="accent2"/>
                </a:solidFill>
              </a:rPr>
              <a:t>Thread</a:t>
            </a:r>
            <a:r>
              <a:rPr lang="it-IT" dirty="0">
                <a:solidFill>
                  <a:schemeClr val="accent2"/>
                </a:solidFill>
              </a:rPr>
              <a:t> in </a:t>
            </a:r>
            <a:r>
              <a:rPr lang="it-IT" dirty="0" err="1">
                <a:solidFill>
                  <a:schemeClr val="accent2"/>
                </a:solidFill>
              </a:rPr>
              <a:t>thread.c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1" y="1450426"/>
            <a:ext cx="11029615" cy="178465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File: threads/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thread.c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Modifiche: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thread_set_priority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ora regola la priorità del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thread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considerando la donazione di priorità e può cedere il controllo se necessario.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1C92B7-FDA3-B66E-F0D9-4DE68695D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37" y="3316016"/>
            <a:ext cx="11322177" cy="2769989"/>
          </a:xfrm>
          <a:prstGeom prst="rect">
            <a:avLst/>
          </a:prstGeom>
          <a:solidFill>
            <a:srgbClr val="161B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if (cur-&gt;priority != cur-&gt;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base_priority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  cur-&gt;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base_priority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 =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new_priority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  cur-&gt;priority =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new_priority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  cur-&gt;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base_priority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 =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new_priority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sort_ready_list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 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thread_yield_to_higher_priority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();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rgbClr val="AFF5B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32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Estensione della Donazione di Priorità a </a:t>
            </a:r>
            <a:r>
              <a:rPr lang="it-IT" dirty="0" err="1">
                <a:solidFill>
                  <a:schemeClr val="accent2"/>
                </a:solidFill>
              </a:rPr>
              <a:t>thread.h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1" y="1450426"/>
            <a:ext cx="11029615" cy="178465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File: threads/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thread.h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Modifiche:  Aggiunge strutture e funzioni relative alla logica di donazione di priorità.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1C92B7-FDA3-B66E-F0D9-4DE68695D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37" y="3777681"/>
            <a:ext cx="11322177" cy="1846659"/>
          </a:xfrm>
          <a:prstGeom prst="rect">
            <a:avLst/>
          </a:prstGeom>
          <a:solidFill>
            <a:srgbClr val="161B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+struct semaphore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sema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+int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base_priority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;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+struct thread *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donee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;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+struct list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donorList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;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+struct lock *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wantsLock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;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+struct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list_elem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 </a:t>
            </a:r>
            <a:r>
              <a:rPr kumimoji="0" lang="en-US" altLang="it-IT" sz="2000" b="0" i="0" u="none" strike="noStrike" cap="none" normalizeH="0" baseline="0" dirty="0" err="1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donationElem</a:t>
            </a:r>
            <a:r>
              <a:rPr kumimoji="0" lang="en-US" altLang="it-IT" sz="2000" b="0" i="0" u="none" strike="noStrike" cap="none" normalizeH="0" baseline="0" dirty="0">
                <a:ln>
                  <a:noFill/>
                </a:ln>
                <a:solidFill>
                  <a:srgbClr val="AFF5B4"/>
                </a:solidFill>
                <a:effectLst/>
                <a:latin typeface="ui-monospace"/>
              </a:rPr>
              <a:t>;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rgbClr val="AFF5B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5354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649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Goudy Old Style</vt:lpstr>
      <vt:lpstr>ui-monospace</vt:lpstr>
      <vt:lpstr>Wingdings 2</vt:lpstr>
      <vt:lpstr>Dividend</vt:lpstr>
      <vt:lpstr>Programmazione di Sistema a.a. 2022/2023  s318904 Marcello Vitaggio s317264 Fabrizio Vitale  </vt:lpstr>
      <vt:lpstr>Operazione Semaphore Down in synch.c</vt:lpstr>
      <vt:lpstr>Operazione Semaphore UP in synch.c</vt:lpstr>
      <vt:lpstr>Modifiche all'Operazione Lock in synch.c</vt:lpstr>
      <vt:lpstr>Creazione Thread con Cessione di Priorità in thread.c</vt:lpstr>
      <vt:lpstr>Donazione di Priorità nei Thread in thread.c</vt:lpstr>
      <vt:lpstr> Impostazione Priorità Thread in thread.c</vt:lpstr>
      <vt:lpstr>Estensione della Donazione di Priorità a thread.h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Vitaggio  Marcello</cp:lastModifiedBy>
  <cp:revision>82</cp:revision>
  <dcterms:created xsi:type="dcterms:W3CDTF">2012-07-30T23:18:30Z</dcterms:created>
  <dcterms:modified xsi:type="dcterms:W3CDTF">2024-01-20T18:16:21Z</dcterms:modified>
</cp:coreProperties>
</file>