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84" r:id="rId1"/>
  </p:sldMasterIdLst>
  <p:sldIdLst>
    <p:sldId id="256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37F5AA1-B74A-5D97-D79B-CE7442964E4D}" name="Fabrizio Vitale" initials="FV" userId="b41906222faa560d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FF5B4"/>
    <a:srgbClr val="91B494"/>
    <a:srgbClr val="E4E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FBC170-F45B-45C5-A381-38099F047A46}" v="2" dt="2023-11-11T16:40:15.340"/>
    <p1510:client id="{FB4783F0-9071-4564-8A5F-4A09C3745960}" v="197" dt="2023-11-11T16:55:27.9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87" d="100"/>
          <a:sy n="87" d="100"/>
        </p:scale>
        <p:origin x="68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8/10/relationships/authors" Target="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008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526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978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963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676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908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439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86755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557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94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049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11848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E4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11">
            <a:extLst>
              <a:ext uri="{FF2B5EF4-FFF2-40B4-BE49-F238E27FC236}">
                <a16:creationId xmlns:a16="http://schemas.microsoft.com/office/drawing/2014/main" id="{DA1C4F03-C870-4FE9-AE32-BA54F64762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F986EE7-3326-15E7-874E-181E6CBA85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it-IT" sz="1400" dirty="0">
                <a:latin typeface="Goudy Old Style"/>
                <a:ea typeface="Calibri Light"/>
                <a:cs typeface="Calibri Light"/>
              </a:rPr>
              <a:t>Programmazione di Sistema</a:t>
            </a:r>
            <a:br>
              <a:rPr lang="it-IT" sz="1400" dirty="0">
                <a:ea typeface="Calibri Light"/>
                <a:cs typeface="Calibri Light"/>
              </a:rPr>
            </a:br>
            <a:r>
              <a:rPr lang="it-IT" sz="1400" dirty="0" err="1">
                <a:latin typeface="Goudy Old Style"/>
                <a:ea typeface="Calibri Light"/>
                <a:cs typeface="Calibri Light"/>
              </a:rPr>
              <a:t>a.a</a:t>
            </a:r>
            <a:r>
              <a:rPr lang="it-IT" sz="1400" dirty="0">
                <a:latin typeface="Goudy Old Style"/>
                <a:ea typeface="Calibri Light"/>
                <a:cs typeface="Calibri Light"/>
              </a:rPr>
              <a:t>. 2022/2023</a:t>
            </a:r>
            <a:br>
              <a:rPr lang="it-IT" sz="1400" dirty="0">
                <a:ea typeface="Calibri Light"/>
                <a:cs typeface="Calibri Light"/>
              </a:rPr>
            </a:br>
            <a:br>
              <a:rPr lang="it-IT" sz="1400" dirty="0">
                <a:ea typeface="Calibri Light"/>
                <a:cs typeface="Calibri Light"/>
              </a:rPr>
            </a:br>
            <a:r>
              <a:rPr lang="it-IT" sz="1400" dirty="0">
                <a:latin typeface="Goudy Old Style"/>
                <a:ea typeface="Calibri Light"/>
                <a:cs typeface="Calibri Light"/>
              </a:rPr>
              <a:t>s318904 Marcello </a:t>
            </a:r>
            <a:r>
              <a:rPr lang="it-IT" sz="1400" dirty="0" err="1">
                <a:latin typeface="Goudy Old Style"/>
                <a:ea typeface="Calibri Light"/>
                <a:cs typeface="Calibri Light"/>
              </a:rPr>
              <a:t>Vitaggio</a:t>
            </a:r>
            <a:br>
              <a:rPr lang="it-IT" sz="1400" dirty="0">
                <a:ea typeface="Calibri Light"/>
                <a:cs typeface="Calibri Light"/>
              </a:rPr>
            </a:br>
            <a:r>
              <a:rPr lang="it-IT" sz="1400" dirty="0">
                <a:latin typeface="Goudy Old Style"/>
                <a:ea typeface="Calibri Light"/>
                <a:cs typeface="Calibri Light"/>
              </a:rPr>
              <a:t>s317264 Fabrizio Vitale</a:t>
            </a:r>
            <a:br>
              <a:rPr lang="it-IT" sz="1400" dirty="0">
                <a:ea typeface="Calibri Light"/>
                <a:cs typeface="Calibri Light"/>
              </a:rPr>
            </a:br>
            <a:br>
              <a:rPr lang="it-IT" sz="1400" dirty="0">
                <a:ea typeface="Calibri Light"/>
                <a:cs typeface="Calibri Light"/>
              </a:rPr>
            </a:br>
            <a:endParaRPr lang="it-IT" sz="1400" dirty="0">
              <a:ea typeface="Calibri Light"/>
              <a:cs typeface="Calibri Light"/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48AAF71-6002-B678-9DBF-528DEA5589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1" y="2495446"/>
            <a:ext cx="10993549" cy="42162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it-IT" dirty="0">
                <a:solidFill>
                  <a:schemeClr val="accent1"/>
                </a:solidFill>
                <a:ea typeface="Calibri"/>
                <a:cs typeface="Calibri"/>
              </a:rPr>
              <a:t>PINTOS – GESTIONE DELLA </a:t>
            </a:r>
            <a:r>
              <a:rPr lang="it-IT" dirty="0" err="1">
                <a:solidFill>
                  <a:schemeClr val="accent1"/>
                </a:solidFill>
                <a:ea typeface="Calibri"/>
                <a:cs typeface="Calibri"/>
              </a:rPr>
              <a:t>MEMORIa</a:t>
            </a:r>
            <a:endParaRPr lang="it-IT" dirty="0">
              <a:solidFill>
                <a:schemeClr val="accent1"/>
              </a:solidFill>
            </a:endParaRPr>
          </a:p>
        </p:txBody>
      </p:sp>
      <p:grpSp>
        <p:nvGrpSpPr>
          <p:cNvPr id="36" name="Group 13">
            <a:extLst>
              <a:ext uri="{FF2B5EF4-FFF2-40B4-BE49-F238E27FC236}">
                <a16:creationId xmlns:a16="http://schemas.microsoft.com/office/drawing/2014/main" id="{DBA45CAF-12D0-42B6-817E-7D5FD9B36E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37" name="Rectangle 14">
              <a:extLst>
                <a:ext uri="{FF2B5EF4-FFF2-40B4-BE49-F238E27FC236}">
                  <a16:creationId xmlns:a16="http://schemas.microsoft.com/office/drawing/2014/main" id="{0BCC664D-E045-4A96-B7C0-6D791171D6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38" name="Rectangle 15">
              <a:extLst>
                <a:ext uri="{FF2B5EF4-FFF2-40B4-BE49-F238E27FC236}">
                  <a16:creationId xmlns:a16="http://schemas.microsoft.com/office/drawing/2014/main" id="{92476F54-DC50-4814-BE0A-4655F401EC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39" name="Rectangle 16">
              <a:extLst>
                <a:ext uri="{FF2B5EF4-FFF2-40B4-BE49-F238E27FC236}">
                  <a16:creationId xmlns:a16="http://schemas.microsoft.com/office/drawing/2014/main" id="{0C8889AC-6FD2-45AE-B1B8-822C91C2E5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</p:grpSp>
      <p:pic>
        <p:nvPicPr>
          <p:cNvPr id="7" name="Picture 3" descr="Codifica a colori sulla scheda elettronica">
            <a:extLst>
              <a:ext uri="{FF2B5EF4-FFF2-40B4-BE49-F238E27FC236}">
                <a16:creationId xmlns:a16="http://schemas.microsoft.com/office/drawing/2014/main" id="{CA4E92E0-9C6C-918C-D741-EBE67E1664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435" r="1" b="30191"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329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70130DC-F780-43D2-B26A-92EACD789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2D684BA-49BE-8A04-1C57-EDA155EDC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41653"/>
            <a:ext cx="11029616" cy="1095560"/>
          </a:xfrm>
        </p:spPr>
        <p:txBody>
          <a:bodyPr anchor="t">
            <a:normAutofit/>
          </a:bodyPr>
          <a:lstStyle/>
          <a:p>
            <a:r>
              <a:rPr lang="it-IT" dirty="0">
                <a:solidFill>
                  <a:schemeClr val="accent2"/>
                </a:solidFill>
              </a:rPr>
              <a:t>PINTOS - Allocazione di memoria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7676E0E-5B44-4166-8EDD-CFDBAC622C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1"/>
            <a:ext cx="11298933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DB966D1-6934-2445-AEE9-C05CFEB1C4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275" y="1142409"/>
            <a:ext cx="11029615" cy="2849420"/>
          </a:xfrm>
        </p:spPr>
        <p:txBody>
          <a:bodyPr>
            <a:normAutofit/>
          </a:bodyPr>
          <a:lstStyle/>
          <a:p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</a:rPr>
              <a:t>PintOS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</a:rPr>
              <a:t>offre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 due 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</a:rPr>
              <a:t>metodi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 per 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</a:rPr>
              <a:t>l’allocazione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 di 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</a:rPr>
              <a:t>memoria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, uno 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</a:rPr>
              <a:t>lavora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 con 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</a:rPr>
              <a:t>quantità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 di 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</a:rPr>
              <a:t>memoria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 rispetto a 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</a:rPr>
              <a:t>unità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 di 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</a:rPr>
              <a:t>pagine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 di 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</a:rPr>
              <a:t>memoria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, 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</a:rPr>
              <a:t>mentre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</a:rPr>
              <a:t>l’altro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</a:rPr>
              <a:t>può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</a:rPr>
              <a:t>allocare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</a:rPr>
              <a:t>quantità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 di 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</a:rPr>
              <a:t>memoria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 di 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</a:rPr>
              <a:t>dimensione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</a:rPr>
              <a:t>arbitraria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, 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</a:rPr>
              <a:t>rispettivamente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</a:rPr>
              <a:t>dichiarati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 come PAGE ALLOCATOR e BLOCK ALLOCATOR.</a:t>
            </a:r>
          </a:p>
        </p:txBody>
      </p:sp>
    </p:spTree>
    <p:extLst>
      <p:ext uri="{BB962C8B-B14F-4D97-AF65-F5344CB8AC3E}">
        <p14:creationId xmlns:p14="http://schemas.microsoft.com/office/powerpoint/2010/main" val="964335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70130DC-F780-43D2-B26A-92EACD789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2D684BA-49BE-8A04-1C57-EDA155EDC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41653"/>
            <a:ext cx="11029616" cy="1095560"/>
          </a:xfrm>
        </p:spPr>
        <p:txBody>
          <a:bodyPr anchor="t">
            <a:normAutofit/>
          </a:bodyPr>
          <a:lstStyle/>
          <a:p>
            <a:r>
              <a:rPr lang="it-IT" dirty="0" err="1">
                <a:solidFill>
                  <a:schemeClr val="accent2"/>
                </a:solidFill>
              </a:rPr>
              <a:t>Pintos</a:t>
            </a:r>
            <a:r>
              <a:rPr lang="it-IT" dirty="0">
                <a:solidFill>
                  <a:schemeClr val="accent2"/>
                </a:solidFill>
              </a:rPr>
              <a:t> - Page </a:t>
            </a:r>
            <a:r>
              <a:rPr lang="it-IT" dirty="0" err="1">
                <a:solidFill>
                  <a:schemeClr val="accent2"/>
                </a:solidFill>
              </a:rPr>
              <a:t>Allocator</a:t>
            </a:r>
            <a:endParaRPr lang="it-IT" dirty="0">
              <a:solidFill>
                <a:schemeClr val="accent2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7676E0E-5B44-4166-8EDD-CFDBAC622C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1"/>
            <a:ext cx="11298933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DB966D1-6934-2445-AEE9-C05CFEB1C4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031" y="1450426"/>
            <a:ext cx="11029615" cy="1784657"/>
          </a:xfrm>
        </p:spPr>
        <p:txBody>
          <a:bodyPr>
            <a:normAutofit fontScale="62500" lnSpcReduction="20000"/>
          </a:bodyPr>
          <a:lstStyle/>
          <a:p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File: threads/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</a:rPr>
              <a:t>palloc.c</a:t>
            </a:r>
            <a:endParaRPr lang="en-US" sz="2400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it-IT" sz="2400" dirty="0">
                <a:solidFill>
                  <a:schemeClr val="accent2">
                    <a:lumMod val="50000"/>
                  </a:schemeClr>
                </a:solidFill>
              </a:rPr>
              <a:t>Viene utilizzato per allocare la memoria una pagina alla volta, ma può anche allocare più pagine contigue contemporaneamente. </a:t>
            </a:r>
          </a:p>
          <a:p>
            <a:r>
              <a:rPr lang="it-IT" sz="2400" dirty="0">
                <a:solidFill>
                  <a:schemeClr val="accent2">
                    <a:lumMod val="50000"/>
                  </a:schemeClr>
                </a:solidFill>
              </a:rPr>
              <a:t>L'</a:t>
            </a:r>
            <a:r>
              <a:rPr lang="it-IT" sz="2400" dirty="0" err="1">
                <a:solidFill>
                  <a:schemeClr val="accent2">
                    <a:lumMod val="50000"/>
                  </a:schemeClr>
                </a:solidFill>
              </a:rPr>
              <a:t>allocatore</a:t>
            </a:r>
            <a:r>
              <a:rPr lang="it-IT" sz="2400" dirty="0">
                <a:solidFill>
                  <a:schemeClr val="accent2">
                    <a:lumMod val="50000"/>
                  </a:schemeClr>
                </a:solidFill>
              </a:rPr>
              <a:t> divide la memoria allocata (da 0x100000 fino a RAM_SIZE) in due pool, chiamati pool kernel e pool utente.</a:t>
            </a:r>
          </a:p>
          <a:p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Nella 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</a:rPr>
              <a:t>versione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 base di PINTOS, 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</a:rPr>
              <a:t>ogni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</a:rPr>
              <a:t>allocazione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</a:rPr>
              <a:t>viene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</a:rPr>
              <a:t>effettuata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 dal pool del kernel.</a:t>
            </a:r>
          </a:p>
          <a:p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Per il tracking 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</a:rPr>
              <a:t>dello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</a:rPr>
              <a:t>stato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</a:rPr>
              <a:t>pagine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, 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</a:rPr>
              <a:t>vengono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</a:rPr>
              <a:t>utilizzate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 due bitmap, 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</a:rPr>
              <a:t>una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 per 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</a:rPr>
              <a:t>ciascun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 pool. </a:t>
            </a:r>
          </a:p>
        </p:txBody>
      </p:sp>
      <p:pic>
        <p:nvPicPr>
          <p:cNvPr id="5" name="Immagine 4" descr="Immagine che contiene testo, schermata, software, Software multimediale&#10;&#10;Descrizione generata automaticamente">
            <a:extLst>
              <a:ext uri="{FF2B5EF4-FFF2-40B4-BE49-F238E27FC236}">
                <a16:creationId xmlns:a16="http://schemas.microsoft.com/office/drawing/2014/main" id="{C884A7EB-561B-40BB-B8DD-7B3F62B70B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839" t="51812" r="52841" b="21033"/>
          <a:stretch/>
        </p:blipFill>
        <p:spPr>
          <a:xfrm>
            <a:off x="3104938" y="3698437"/>
            <a:ext cx="4674413" cy="2702362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33371CA0-F32B-44B7-E9D3-13EC179B4825}"/>
              </a:ext>
            </a:extLst>
          </p:cNvPr>
          <p:cNvSpPr txBox="1"/>
          <p:nvPr/>
        </p:nvSpPr>
        <p:spPr>
          <a:xfrm>
            <a:off x="581192" y="3680085"/>
            <a:ext cx="2034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palloc_init</a:t>
            </a:r>
            <a:r>
              <a:rPr lang="it-IT" dirty="0"/>
              <a:t>():</a:t>
            </a:r>
          </a:p>
        </p:txBody>
      </p:sp>
    </p:spTree>
    <p:extLst>
      <p:ext uri="{BB962C8B-B14F-4D97-AF65-F5344CB8AC3E}">
        <p14:creationId xmlns:p14="http://schemas.microsoft.com/office/powerpoint/2010/main" val="1634538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70130DC-F780-43D2-B26A-92EACD789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2D684BA-49BE-8A04-1C57-EDA155EDC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41653"/>
            <a:ext cx="11029616" cy="1095560"/>
          </a:xfrm>
        </p:spPr>
        <p:txBody>
          <a:bodyPr anchor="t">
            <a:normAutofit/>
          </a:bodyPr>
          <a:lstStyle/>
          <a:p>
            <a:r>
              <a:rPr lang="it-IT">
                <a:solidFill>
                  <a:schemeClr val="accent2"/>
                </a:solidFill>
              </a:rPr>
              <a:t>PINTOS – page allocator – metodi coinvolti</a:t>
            </a:r>
            <a:endParaRPr lang="it-IT" dirty="0">
              <a:solidFill>
                <a:schemeClr val="accent2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7676E0E-5B44-4166-8EDD-CFDBAC622C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1"/>
            <a:ext cx="11298933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DB966D1-6934-2445-AEE9-C05CFEB1C4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152" y="1398911"/>
            <a:ext cx="11029615" cy="1198409"/>
          </a:xfrm>
        </p:spPr>
        <p:txBody>
          <a:bodyPr>
            <a:normAutofit/>
          </a:bodyPr>
          <a:lstStyle/>
          <a:p>
            <a:pPr algn="just"/>
            <a:r>
              <a:rPr lang="en-US" sz="1800" dirty="0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void *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palloc_get_page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(</a:t>
            </a:r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enum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palloc_flags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sz="1800" i="1" dirty="0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flags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it-IT" sz="1800" dirty="0">
              <a:solidFill>
                <a:schemeClr val="accent6">
                  <a:lumMod val="75000"/>
                </a:schemeClr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dirty="0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void *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palloc_get_multiple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(</a:t>
            </a:r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enum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palloc_flags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sz="1800" i="1" dirty="0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flags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size_t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sz="1800" i="1" dirty="0" err="1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page_cnt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it-IT" sz="1800" dirty="0">
              <a:solidFill>
                <a:schemeClr val="accent6">
                  <a:lumMod val="75000"/>
                </a:schemeClr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66F38E5E-FBFC-35B1-89F7-09C4DF9ED715}"/>
              </a:ext>
            </a:extLst>
          </p:cNvPr>
          <p:cNvSpPr txBox="1"/>
          <p:nvPr/>
        </p:nvSpPr>
        <p:spPr>
          <a:xfrm>
            <a:off x="391152" y="2597320"/>
            <a:ext cx="872966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accent1">
                    <a:lumMod val="75000"/>
                  </a:schemeClr>
                </a:solidFill>
              </a:rPr>
              <a:t>Ottengono e restituiscono rispettivamente una pagina o un numero di pagine contigue. Restituisce un puntatore nullo se le pagine non possono essere allocate.</a:t>
            </a:r>
          </a:p>
          <a:p>
            <a:endParaRPr lang="it-IT" sz="16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it-IT" sz="1600" dirty="0">
                <a:solidFill>
                  <a:schemeClr val="accent1">
                    <a:lumMod val="75000"/>
                  </a:schemeClr>
                </a:solidFill>
              </a:rPr>
              <a:t>L'argomento flag può essere una qualsiasi combinazione dei seguenti flag:</a:t>
            </a:r>
          </a:p>
          <a:p>
            <a:r>
              <a:rPr lang="it-IT" sz="1600" dirty="0">
                <a:solidFill>
                  <a:schemeClr val="accent1">
                    <a:lumMod val="75000"/>
                  </a:schemeClr>
                </a:solidFill>
              </a:rPr>
              <a:t>PAL_ASSERT,  PAL_ZERO,  PAL_USER</a:t>
            </a:r>
          </a:p>
          <a:p>
            <a:endParaRPr lang="it-IT" sz="16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it-IT" sz="1600" dirty="0">
                <a:solidFill>
                  <a:schemeClr val="accent1">
                    <a:lumMod val="75000"/>
                  </a:schemeClr>
                </a:solidFill>
              </a:rPr>
              <a:t>Rispettivamente utilizzati per:</a:t>
            </a:r>
          </a:p>
          <a:p>
            <a:endParaRPr lang="it-IT" sz="1600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it-IT" sz="1600" dirty="0">
                <a:solidFill>
                  <a:schemeClr val="accent1">
                    <a:lumMod val="75000"/>
                  </a:schemeClr>
                </a:solidFill>
              </a:rPr>
              <a:t> Generare un </a:t>
            </a:r>
            <a:r>
              <a:rPr lang="it-IT" sz="1600" dirty="0" err="1">
                <a:solidFill>
                  <a:schemeClr val="accent1">
                    <a:lumMod val="75000"/>
                  </a:schemeClr>
                </a:solidFill>
              </a:rPr>
              <a:t>panic</a:t>
            </a:r>
            <a:r>
              <a:rPr lang="it-IT" sz="1600" dirty="0">
                <a:solidFill>
                  <a:schemeClr val="accent1">
                    <a:lumMod val="75000"/>
                  </a:schemeClr>
                </a:solidFill>
              </a:rPr>
              <a:t> del kernel nel caso non sia stato </a:t>
            </a:r>
            <a:r>
              <a:rPr lang="it-IT" sz="1600" dirty="0" err="1">
                <a:solidFill>
                  <a:schemeClr val="accent1">
                    <a:lumMod val="75000"/>
                  </a:schemeClr>
                </a:solidFill>
              </a:rPr>
              <a:t>possibilire</a:t>
            </a:r>
            <a:r>
              <a:rPr lang="it-IT" sz="1600" dirty="0">
                <a:solidFill>
                  <a:schemeClr val="accent1">
                    <a:lumMod val="75000"/>
                  </a:schemeClr>
                </a:solidFill>
              </a:rPr>
              <a:t> allocare le pagine volute (utilizzato solo durante la fase di inizializzazione del kernel).</a:t>
            </a:r>
          </a:p>
          <a:p>
            <a:pPr marL="285750" indent="-285750"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endParaRPr lang="it-IT" sz="1600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it-IT" sz="1600" dirty="0">
                <a:solidFill>
                  <a:schemeClr val="accent1">
                    <a:lumMod val="75000"/>
                  </a:schemeClr>
                </a:solidFill>
              </a:rPr>
              <a:t> Azzerare il contenuto delle pagine prima di restituire le pagine</a:t>
            </a:r>
          </a:p>
          <a:p>
            <a:pPr marL="285750" indent="-285750"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endParaRPr lang="it-IT" sz="1600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it-IT" sz="1600" dirty="0">
                <a:solidFill>
                  <a:schemeClr val="accent1">
                    <a:lumMod val="75000"/>
                  </a:schemeClr>
                </a:solidFill>
              </a:rPr>
              <a:t> Ottenere le pagine dallo user pool.</a:t>
            </a:r>
          </a:p>
        </p:txBody>
      </p:sp>
    </p:spTree>
    <p:extLst>
      <p:ext uri="{BB962C8B-B14F-4D97-AF65-F5344CB8AC3E}">
        <p14:creationId xmlns:p14="http://schemas.microsoft.com/office/powerpoint/2010/main" val="4200760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70130DC-F780-43D2-B26A-92EACD789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2D684BA-49BE-8A04-1C57-EDA155EDC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41653"/>
            <a:ext cx="11029616" cy="1095560"/>
          </a:xfrm>
        </p:spPr>
        <p:txBody>
          <a:bodyPr anchor="t">
            <a:normAutofit/>
          </a:bodyPr>
          <a:lstStyle/>
          <a:p>
            <a:r>
              <a:rPr lang="it-IT">
                <a:solidFill>
                  <a:schemeClr val="accent2"/>
                </a:solidFill>
              </a:rPr>
              <a:t>PINTOS – page allocator – metodi coinvolti</a:t>
            </a:r>
            <a:endParaRPr lang="it-IT" dirty="0">
              <a:solidFill>
                <a:schemeClr val="accent2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7676E0E-5B44-4166-8EDD-CFDBAC622C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1"/>
            <a:ext cx="11298933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DB966D1-6934-2445-AEE9-C05CFEB1C4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533" y="1126815"/>
            <a:ext cx="11029615" cy="1784657"/>
          </a:xfrm>
        </p:spPr>
        <p:txBody>
          <a:bodyPr>
            <a:normAutofit/>
          </a:bodyPr>
          <a:lstStyle/>
          <a:p>
            <a:pPr algn="just"/>
            <a:r>
              <a:rPr lang="en-US" sz="1800" dirty="0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void 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palloc_free_page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(void *</a:t>
            </a:r>
            <a:r>
              <a:rPr lang="en-US" sz="1800" i="1" dirty="0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page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it-IT" sz="1800" dirty="0">
              <a:solidFill>
                <a:schemeClr val="accent6">
                  <a:lumMod val="75000"/>
                </a:schemeClr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dirty="0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void 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palloc_free_multiple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(void *</a:t>
            </a:r>
            <a:r>
              <a:rPr lang="en-US" sz="1800" i="1" dirty="0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pages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size_t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sz="1800" i="1" dirty="0" err="1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page_cnt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it-IT" sz="1800" dirty="0">
              <a:solidFill>
                <a:schemeClr val="accent6">
                  <a:lumMod val="75000"/>
                </a:schemeClr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66F38E5E-FBFC-35B1-89F7-09C4DF9ED715}"/>
              </a:ext>
            </a:extLst>
          </p:cNvPr>
          <p:cNvSpPr txBox="1"/>
          <p:nvPr/>
        </p:nvSpPr>
        <p:spPr>
          <a:xfrm>
            <a:off x="446533" y="2602409"/>
            <a:ext cx="942167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accent1">
                    <a:lumMod val="75000"/>
                  </a:schemeClr>
                </a:solidFill>
              </a:rPr>
              <a:t>Liberano una pagina o un </a:t>
            </a:r>
            <a:r>
              <a:rPr lang="it-IT" sz="2000" dirty="0" err="1">
                <a:solidFill>
                  <a:schemeClr val="accent1">
                    <a:lumMod val="75000"/>
                  </a:schemeClr>
                </a:solidFill>
              </a:rPr>
              <a:t>un</a:t>
            </a:r>
            <a:r>
              <a:rPr lang="it-IT" sz="2000" dirty="0">
                <a:solidFill>
                  <a:schemeClr val="accent1">
                    <a:lumMod val="75000"/>
                  </a:schemeClr>
                </a:solidFill>
              </a:rPr>
              <a:t> numero pari a </a:t>
            </a:r>
            <a:r>
              <a:rPr lang="it-IT" sz="2000" i="1" dirty="0" err="1">
                <a:solidFill>
                  <a:schemeClr val="accent1">
                    <a:lumMod val="75000"/>
                  </a:schemeClr>
                </a:solidFill>
              </a:rPr>
              <a:t>page_cnt</a:t>
            </a:r>
            <a:r>
              <a:rPr lang="it-IT" sz="2000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sz="2000" dirty="0">
                <a:solidFill>
                  <a:schemeClr val="accent1">
                    <a:lumMod val="75000"/>
                  </a:schemeClr>
                </a:solidFill>
              </a:rPr>
              <a:t>di pagine </a:t>
            </a:r>
            <a:r>
              <a:rPr lang="it-IT" sz="2000" u="sng" dirty="0">
                <a:solidFill>
                  <a:schemeClr val="accent1">
                    <a:lumMod val="75000"/>
                  </a:schemeClr>
                </a:solidFill>
              </a:rPr>
              <a:t>consecutive</a:t>
            </a:r>
            <a:r>
              <a:rPr lang="it-IT" sz="2000" dirty="0">
                <a:solidFill>
                  <a:schemeClr val="accent1">
                    <a:lumMod val="75000"/>
                  </a:schemeClr>
                </a:solidFill>
              </a:rPr>
              <a:t> a partire da </a:t>
            </a:r>
            <a:r>
              <a:rPr lang="it-IT" sz="2000" i="1" dirty="0">
                <a:solidFill>
                  <a:schemeClr val="accent1">
                    <a:lumMod val="75000"/>
                  </a:schemeClr>
                </a:solidFill>
              </a:rPr>
              <a:t>*pages</a:t>
            </a:r>
            <a:r>
              <a:rPr lang="it-IT" sz="2000" dirty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endParaRPr lang="it-IT" sz="20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it-IT" sz="2000" dirty="0">
                <a:solidFill>
                  <a:schemeClr val="accent1">
                    <a:lumMod val="75000"/>
                  </a:schemeClr>
                </a:solidFill>
              </a:rPr>
              <a:t>Vengono automaticamente chiamati al termine di un processo (stato </a:t>
            </a:r>
            <a:r>
              <a:rPr lang="it-IT" sz="2000" dirty="0" err="1">
                <a:solidFill>
                  <a:schemeClr val="accent1">
                    <a:lumMod val="75000"/>
                  </a:schemeClr>
                </a:solidFill>
              </a:rPr>
              <a:t>exiting</a:t>
            </a:r>
            <a:r>
              <a:rPr lang="it-IT" sz="2000" dirty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it-IT" sz="2000" dirty="0" err="1">
                <a:solidFill>
                  <a:schemeClr val="accent1">
                    <a:lumMod val="75000"/>
                  </a:schemeClr>
                </a:solidFill>
              </a:rPr>
              <a:t>dying</a:t>
            </a:r>
            <a:r>
              <a:rPr lang="it-IT" sz="2000" dirty="0">
                <a:solidFill>
                  <a:schemeClr val="accent1">
                    <a:lumMod val="75000"/>
                  </a:schemeClr>
                </a:solidFill>
              </a:rPr>
              <a:t>).</a:t>
            </a:r>
          </a:p>
          <a:p>
            <a:endParaRPr lang="it-IT" sz="20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it-IT" sz="2000" dirty="0">
                <a:solidFill>
                  <a:schemeClr val="accent1">
                    <a:lumMod val="75000"/>
                  </a:schemeClr>
                </a:solidFill>
              </a:rPr>
              <a:t>Possono essere chiamati dallo stato di interruzione di un processo.</a:t>
            </a:r>
          </a:p>
          <a:p>
            <a:endParaRPr lang="it-IT" sz="20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it-IT" sz="2000" dirty="0">
                <a:solidFill>
                  <a:schemeClr val="accent1">
                    <a:lumMod val="75000"/>
                  </a:schemeClr>
                </a:solidFill>
              </a:rPr>
              <a:t>Vincolo: la zona di memoria da liberare deve essere stata originariamente ottenuta utilizzando uno dei due metodi del page </a:t>
            </a:r>
            <a:r>
              <a:rPr lang="it-IT" sz="2000" dirty="0" err="1">
                <a:solidFill>
                  <a:schemeClr val="accent1">
                    <a:lumMod val="75000"/>
                  </a:schemeClr>
                </a:solidFill>
              </a:rPr>
              <a:t>allocator</a:t>
            </a:r>
            <a:r>
              <a:rPr lang="it-IT" sz="2000" dirty="0">
                <a:solidFill>
                  <a:schemeClr val="accent1">
                    <a:lumMod val="75000"/>
                  </a:schemeClr>
                </a:solidFill>
              </a:rPr>
              <a:t> precedentemente descritti.</a:t>
            </a:r>
          </a:p>
        </p:txBody>
      </p:sp>
    </p:spTree>
    <p:extLst>
      <p:ext uri="{BB962C8B-B14F-4D97-AF65-F5344CB8AC3E}">
        <p14:creationId xmlns:p14="http://schemas.microsoft.com/office/powerpoint/2010/main" val="275809994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</TotalTime>
  <Words>410</Words>
  <Application>Microsoft Office PowerPoint</Application>
  <PresentationFormat>Widescreen</PresentationFormat>
  <Paragraphs>36</Paragraphs>
  <Slides>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14" baseType="lpstr">
      <vt:lpstr>Arial</vt:lpstr>
      <vt:lpstr>Calibri</vt:lpstr>
      <vt:lpstr>Calibri Light</vt:lpstr>
      <vt:lpstr>Gill Sans MT</vt:lpstr>
      <vt:lpstr>Goudy Old Style</vt:lpstr>
      <vt:lpstr>Times New Roman</vt:lpstr>
      <vt:lpstr>Wingdings</vt:lpstr>
      <vt:lpstr>Wingdings 2</vt:lpstr>
      <vt:lpstr>Dividend</vt:lpstr>
      <vt:lpstr>Programmazione di Sistema a.a. 2022/2023  s318904 Marcello Vitaggio s317264 Fabrizio Vitale  </vt:lpstr>
      <vt:lpstr>PINTOS - Allocazione di memoria </vt:lpstr>
      <vt:lpstr>Pintos - Page Allocator</vt:lpstr>
      <vt:lpstr>PINTOS – page allocator – metodi coinvolti</vt:lpstr>
      <vt:lpstr>PINTOS – page allocator – metodi coinvolti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Fabrizio</dc:creator>
  <cp:lastModifiedBy>Fabrizio Vitale</cp:lastModifiedBy>
  <cp:revision>82</cp:revision>
  <dcterms:created xsi:type="dcterms:W3CDTF">2012-07-30T23:18:30Z</dcterms:created>
  <dcterms:modified xsi:type="dcterms:W3CDTF">2024-01-20T23:28:31Z</dcterms:modified>
</cp:coreProperties>
</file>