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365" r:id="rId5"/>
    <p:sldId id="374" r:id="rId6"/>
    <p:sldId id="366" r:id="rId7"/>
    <p:sldId id="371" r:id="rId8"/>
    <p:sldId id="369" r:id="rId9"/>
    <p:sldId id="372" r:id="rId10"/>
    <p:sldId id="375" r:id="rId11"/>
    <p:sldId id="367" r:id="rId12"/>
    <p:sldId id="368" r:id="rId13"/>
    <p:sldId id="373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226" autoAdjust="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sull'icona per inserire un grafico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it-IT"/>
              <a:t>Fare clic sull'icona per inserire una tabella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28,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D2B98-8984-9F03-AB90-07F4D322F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os161 e xv6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2F9B06-C23F-074C-948A-075B2E6C5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Programmazione</a:t>
            </a:r>
            <a:r>
              <a:rPr lang="en-US" dirty="0"/>
              <a:t> di Sistema – </a:t>
            </a:r>
            <a:r>
              <a:rPr lang="en-US" dirty="0" err="1"/>
              <a:t>a.a.</a:t>
            </a:r>
            <a:r>
              <a:rPr lang="en-US" dirty="0"/>
              <a:t> 2023- – Gaetano Insinna – Luciano </a:t>
            </a:r>
            <a:r>
              <a:rPr lang="en-US" dirty="0" err="1"/>
              <a:t>Vaccarella</a:t>
            </a:r>
            <a:r>
              <a:rPr lang="en-US" dirty="0"/>
              <a:t> – Francesca </a:t>
            </a:r>
            <a:r>
              <a:rPr lang="en-US" dirty="0" err="1"/>
              <a:t>Zafonte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9EF045B-4E1A-6D0A-C0B3-D009AD94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701040"/>
            <a:ext cx="6096000" cy="5455919"/>
          </a:xfrm>
          <a:prstGeom prst="rect">
            <a:avLst/>
          </a:prstGeo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Scheduling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 thread scheduler per </a:t>
            </a:r>
            <a:r>
              <a:rPr lang="en-US" b="1" dirty="0" err="1"/>
              <a:t>ogni</a:t>
            </a:r>
            <a:r>
              <a:rPr lang="en-US" dirty="0"/>
              <a:t>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Preemptive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Round-Robin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Timer Interrupt </a:t>
            </a:r>
            <a:r>
              <a:rPr lang="en-US" dirty="0" err="1"/>
              <a:t>chiamato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 volte al </a:t>
            </a:r>
            <a:r>
              <a:rPr lang="en-US" b="1" dirty="0"/>
              <a:t>secondo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 b="0"/>
              <a:t>Programmazione</a:t>
            </a:r>
            <a:r>
              <a:rPr lang="en-US" sz="900" b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SPINLOCK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64D112CA-FCB4-E79B-12D4-FFE8B08D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66748"/>
            <a:ext cx="7772400" cy="1088740"/>
          </a:xfrm>
          <a:prstGeom prst="rect">
            <a:avLst/>
          </a:prstGeom>
        </p:spPr>
      </p:pic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59DACB3-FFE6-CB15-4DE2-171B2102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34050"/>
            <a:ext cx="7429500" cy="1117600"/>
          </a:xfrm>
          <a:prstGeom prst="rect">
            <a:avLst/>
          </a:prstGeom>
        </p:spPr>
      </p:pic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6781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+ </a:t>
            </a: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pic>
        <p:nvPicPr>
          <p:cNvPr id="10" name="Immagine 9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0986103-95D1-6AC9-4DFE-D6FE3330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18" y="1420334"/>
            <a:ext cx="6793624" cy="51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BB1AD84A-EAC1-4146-9968-582042EE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98" y="1967407"/>
            <a:ext cx="7479894" cy="42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39EB4ACB-85F4-C8A2-D556-A36F57E3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93" y="1835478"/>
            <a:ext cx="7124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9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7E2B7D20-51C1-7739-7013-4F389E0F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904793"/>
            <a:ext cx="7772400" cy="31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WAIT CHANNELS</a:t>
            </a:r>
          </a:p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 vera e propria</a:t>
            </a:r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Campo </a:t>
            </a:r>
            <a:r>
              <a:rPr lang="en-US" dirty="0" err="1"/>
              <a:t>nella</a:t>
            </a:r>
            <a:r>
              <a:rPr lang="en-US" dirty="0"/>
              <a:t> struct proc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2" name="Immagine 1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5C8B376C-8148-9FB7-2C50-9DB05AA6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13528"/>
            <a:ext cx="7188200" cy="939800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E236D79-1C80-B994-E290-FDDAA763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14935"/>
            <a:ext cx="7772400" cy="15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1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E8ED29F-029C-D59D-2C0B-68A70661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41" y="1858179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C69B96-7C2D-3F65-EDD6-389B9D86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37" y="1861864"/>
            <a:ext cx="7772400" cy="4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295836-7944-AB49-E8EE-D808AF3F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43" y="1723258"/>
            <a:ext cx="7772400" cy="44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C69D6B2B-AD7F-5595-5576-4975B48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Gruppo 14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B12D1FA4-AFFB-7069-3E6D-DE1C58191B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5485" y="4786597"/>
            <a:ext cx="2581656" cy="369332"/>
          </a:xfrm>
        </p:spPr>
        <p:txBody>
          <a:bodyPr anchor="ctr"/>
          <a:lstStyle/>
          <a:p>
            <a:r>
              <a:rPr lang="en-US" dirty="0"/>
              <a:t>s308538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647935A-5AA9-232C-034C-F2021E4C6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2811" y="4554945"/>
            <a:ext cx="2581656" cy="205837"/>
          </a:xfrm>
        </p:spPr>
        <p:txBody>
          <a:bodyPr anchor="ctr"/>
          <a:lstStyle/>
          <a:p>
            <a:r>
              <a:rPr lang="en-US" dirty="0"/>
              <a:t>Gaetano Insinna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E8752905-EB52-DD03-4EE8-C94547F1E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8182" y="4786597"/>
            <a:ext cx="2575070" cy="369332"/>
          </a:xfrm>
        </p:spPr>
        <p:txBody>
          <a:bodyPr anchor="ctr"/>
          <a:lstStyle/>
          <a:p>
            <a:r>
              <a:rPr lang="en-US" dirty="0"/>
              <a:t>s317999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03729CB4-37BB-A9DE-EEF7-85B2EF2D5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8182" y="4549728"/>
            <a:ext cx="2575070" cy="205837"/>
          </a:xfrm>
        </p:spPr>
        <p:txBody>
          <a:bodyPr anchor="ctr"/>
          <a:lstStyle/>
          <a:p>
            <a:r>
              <a:rPr lang="en-US" dirty="0"/>
              <a:t>Luciano </a:t>
            </a:r>
            <a:r>
              <a:rPr lang="en-US" dirty="0" err="1"/>
              <a:t>Vaccarella</a:t>
            </a:r>
            <a:endParaRPr lang="en-US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411999B3-BB50-7A20-966A-DB25B36DB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4860" y="4786597"/>
            <a:ext cx="2576387" cy="36933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4454021B-81DC-9DD5-8871-DA410E351F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44860" y="4549728"/>
            <a:ext cx="2576387" cy="205837"/>
          </a:xfrm>
        </p:spPr>
        <p:txBody>
          <a:bodyPr anchor="ctr"/>
          <a:lstStyle/>
          <a:p>
            <a:r>
              <a:rPr lang="en-US" dirty="0"/>
              <a:t>Francesca </a:t>
            </a:r>
            <a:r>
              <a:rPr lang="en-US" dirty="0" err="1"/>
              <a:t>Zafonte</a:t>
            </a:r>
            <a:endParaRPr lang="en-US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F7E8BF9-A76F-E64E-9F35-EDB877D02BB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841253" y="2135866"/>
            <a:ext cx="2563077" cy="203721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4846CBF-E470-F331-04A4-9B5F7369B5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2518410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CD09A8A-F76C-3017-E69C-9DFA784BB94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32" name="Immagine 31" descr="Immagine che contiene edificio, aria aperta, vestiti, calzature">
            <a:extLst>
              <a:ext uri="{FF2B5EF4-FFF2-40B4-BE49-F238E27FC236}">
                <a16:creationId xmlns:a16="http://schemas.microsoft.com/office/drawing/2014/main" id="{E93E934C-DD5E-13A7-4AB6-D78A0AFFE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4" t="48169" r="39454" b="27478"/>
          <a:stretch/>
        </p:blipFill>
        <p:spPr>
          <a:xfrm>
            <a:off x="1787670" y="1834358"/>
            <a:ext cx="2339999" cy="2520000"/>
          </a:xfrm>
          <a:prstGeom prst="rect">
            <a:avLst/>
          </a:prstGeom>
        </p:spPr>
      </p:pic>
      <p:pic>
        <p:nvPicPr>
          <p:cNvPr id="33" name="Segnaposto immagine 23">
            <a:extLst>
              <a:ext uri="{FF2B5EF4-FFF2-40B4-BE49-F238E27FC236}">
                <a16:creationId xmlns:a16="http://schemas.microsoft.com/office/drawing/2014/main" id="{86A7603C-8F87-A060-3BB3-233A68A4FC2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/>
          <a:stretch/>
        </p:blipFill>
        <p:spPr>
          <a:xfrm>
            <a:off x="4814461" y="1834358"/>
            <a:ext cx="23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4A9091-783C-724A-631F-B9C89598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873250"/>
            <a:ext cx="7772400" cy="40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3094567" cy="2795232"/>
          </a:xfrm>
        </p:spPr>
        <p:txBody>
          <a:bodyPr/>
          <a:lstStyle/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E’ </a:t>
            </a:r>
            <a:r>
              <a:rPr lang="en-US" sz="1400" dirty="0" err="1"/>
              <a:t>presente</a:t>
            </a:r>
            <a:r>
              <a:rPr lang="en-US" sz="1400" dirty="0"/>
              <a:t> </a:t>
            </a:r>
            <a:r>
              <a:rPr lang="en-US" sz="1400" dirty="0" err="1"/>
              <a:t>questa</a:t>
            </a:r>
            <a:r>
              <a:rPr lang="en-US" sz="1400" dirty="0"/>
              <a:t> </a:t>
            </a:r>
            <a:r>
              <a:rPr lang="en-US" sz="1400" dirty="0" err="1"/>
              <a:t>funzione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simile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3AAE6A-9A27-80C6-FE93-C9F58558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02" y="1881428"/>
            <a:ext cx="7772400" cy="42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SEMAFORI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semafori</a:t>
            </a:r>
            <a:r>
              <a:rPr lang="en-US" dirty="0"/>
              <a:t>.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996B82F-C5C1-2CB6-D110-818FF8318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0" y="2645592"/>
            <a:ext cx="5588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P()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>
              <a:latin typeface="+mn-lt"/>
            </a:endParaRPr>
          </a:p>
        </p:txBody>
      </p:sp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8DA4BD75-0EF9-3110-5058-760984DBA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98" y="1900665"/>
            <a:ext cx="7772400" cy="37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5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V()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1A3354EB-FD9F-49AB-FB25-B18C6646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92" y="1890767"/>
            <a:ext cx="7480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SLEEPLOCK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29" y="2328568"/>
            <a:ext cx="2823243" cy="610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sleeplock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36BBCCD-4B8F-F55C-6185-80112D23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29" y="4594637"/>
            <a:ext cx="7556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ACQUIRESLEEP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3B87301-4467-0D71-9805-37018A97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37" y="2289363"/>
            <a:ext cx="7772400" cy="17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76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RELEASESLEEP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>
              <a:latin typeface="+mn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F9461A-4401-98D1-011E-1EA99327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36" y="2289363"/>
            <a:ext cx="7772400" cy="17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CB326-ABB5-CC5E-582D-ADCFC505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01AC8A-047F-1044-E880-DDDAEAF86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69C53-CB8B-214F-0F14-E1A9241B1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99E050-4532-0E12-8646-39DF74D7D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8647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generale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0693C17-7C6C-AF88-764A-243D35F79E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Memoria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7283E4A-9026-BA5A-2FB5-86EE8C2E3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037177"/>
            <a:ext cx="21336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Scheduler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AE2A4D7-DDAF-C836-C3D2-3577E91DC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428680"/>
            <a:ext cx="2133600" cy="205837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di Scheduling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7A7FC95-74D3-E4B0-E903-25999906F6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037177"/>
            <a:ext cx="2128157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spinlock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wait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Semafori</a:t>
            </a:r>
            <a:r>
              <a:rPr lang="en-US" b="1" dirty="0"/>
              <a:t> e </a:t>
            </a:r>
            <a:r>
              <a:rPr lang="en-US" b="1" dirty="0" err="1"/>
              <a:t>sleeplock</a:t>
            </a:r>
            <a:endParaRPr lang="en-US" b="1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67D8BF5-E3AC-F783-98E8-DDC42497F2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428681"/>
            <a:ext cx="2128157" cy="205837"/>
          </a:xfrm>
        </p:spPr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8ACF311-F0FA-76F8-58CD-102D9C7693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037177"/>
            <a:ext cx="2129245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TLB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D64F88-E4B3-60E4-C08E-CE48FE1E2C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428680"/>
            <a:ext cx="2129245" cy="205837"/>
          </a:xfrm>
        </p:spPr>
        <p:txBody>
          <a:bodyPr/>
          <a:lstStyle/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Rilevanti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D665DB57-0EB3-CA69-5B59-ADDF1E3B34F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89" y="6332220"/>
            <a:ext cx="25776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117A292E-7DD6-0B46-F68F-75CB894E9C7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20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4100"/>
              <a:t>Confronto generale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BFDB665-4D56-9A85-D78B-6C574201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/>
          <a:lstStyle/>
          <a:p>
            <a:r>
              <a:rPr lang="en-US"/>
              <a:t>os161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B1F406-CF83-B8E3-047E-F9F5102909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</p:spPr>
        <p:txBody>
          <a:bodyPr/>
          <a:lstStyle/>
          <a:p>
            <a:r>
              <a:rPr lang="en-US"/>
              <a:t>xv6</a:t>
            </a:r>
            <a:endParaRPr lang="en-US" dirty="0"/>
          </a:p>
        </p:txBody>
      </p:sp>
      <p:pic>
        <p:nvPicPr>
          <p:cNvPr id="8" name="Immagine 7" descr="Immagine che contiene testo, schermata, Carattere, Rettangolo&#10;&#10;Descrizione generata automaticamente">
            <a:extLst>
              <a:ext uri="{FF2B5EF4-FFF2-40B4-BE49-F238E27FC236}">
                <a16:creationId xmlns:a16="http://schemas.microsoft.com/office/drawing/2014/main" id="{8DD6867B-B061-8194-2BDE-EE9036A4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921347"/>
            <a:ext cx="4827178" cy="1194725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2680046" cy="2476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/>
              <a:t>Programmazione</a:t>
            </a:r>
            <a:r>
              <a:rPr lang="en-US"/>
              <a:t> di Sistema – 2023/24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Immagine 9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6A58D75F-1B49-8A95-2825-29C07E3F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96" y="2705200"/>
            <a:ext cx="3403436" cy="36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0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MIPS R3000 </a:t>
            </a:r>
            <a:r>
              <a:rPr lang="en-US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Divisione</a:t>
            </a:r>
            <a:r>
              <a:rPr lang="en-US" dirty="0"/>
              <a:t> </a:t>
            </a:r>
            <a:r>
              <a:rPr lang="en-US" b="1" dirty="0" err="1"/>
              <a:t>particolare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size </a:t>
            </a:r>
            <a:r>
              <a:rPr lang="en-US" b="1" dirty="0"/>
              <a:t>4096 bytes </a:t>
            </a:r>
            <a:r>
              <a:rPr lang="en-US" dirty="0"/>
              <a:t>(</a:t>
            </a:r>
            <a:r>
              <a:rPr lang="en-US" b="1" dirty="0"/>
              <a:t>20</a:t>
            </a:r>
            <a:r>
              <a:rPr lang="en-US" dirty="0"/>
              <a:t> bits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pagina</a:t>
            </a:r>
            <a:r>
              <a:rPr lang="en-US" dirty="0"/>
              <a:t> + </a:t>
            </a:r>
            <a:r>
              <a:rPr lang="en-US" b="1" dirty="0"/>
              <a:t>12</a:t>
            </a:r>
            <a:r>
              <a:rPr lang="en-US" dirty="0"/>
              <a:t> offset)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64 entries </a:t>
            </a:r>
            <a:r>
              <a:rPr lang="en-US" dirty="0"/>
              <a:t>di grandezza </a:t>
            </a:r>
            <a:r>
              <a:rPr lang="en-US" b="1" dirty="0"/>
              <a:t>64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os161 </a:t>
            </a:r>
            <a:r>
              <a:rPr lang="en-US" dirty="0" err="1"/>
              <a:t>offre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b="1" dirty="0" err="1"/>
              <a:t>funzionalià</a:t>
            </a:r>
            <a:r>
              <a:rPr lang="en-US" b="1" dirty="0"/>
              <a:t> di base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12" name="Segnaposto immagine 11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1885EF0C-4F38-CAFC-3673-74A1B892DB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4" t="-63883" r="-49120" b="-42673"/>
          <a:stretch/>
        </p:blipFill>
        <p:spPr>
          <a:xfrm>
            <a:off x="5905500" y="-22543"/>
            <a:ext cx="9283700" cy="6728143"/>
          </a:xfrm>
        </p:spPr>
      </p:pic>
    </p:spTree>
    <p:extLst>
      <p:ext uri="{BB962C8B-B14F-4D97-AF65-F5344CB8AC3E}">
        <p14:creationId xmlns:p14="http://schemas.microsoft.com/office/powerpoint/2010/main" val="289638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98069" cy="3689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size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4096 bytes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composto</a:t>
            </a:r>
            <a:r>
              <a:rPr lang="en-US" dirty="0">
                <a:cs typeface="Courier New" panose="02070309020205020404" pitchFamily="49" charset="0"/>
              </a:rPr>
              <a:t> da </a:t>
            </a: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1600" dirty="0">
                <a:cs typeface="Courier New" panose="02070309020205020404" pitchFamily="49" charset="0"/>
              </a:rPr>
              <a:t>: indica Sv39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ASID</a:t>
            </a:r>
            <a:r>
              <a:rPr lang="en-US" sz="1600" dirty="0">
                <a:cs typeface="Courier New" panose="02070309020205020404" pitchFamily="49" charset="0"/>
              </a:rPr>
              <a:t>: </a:t>
            </a:r>
            <a:r>
              <a:rPr lang="en-US" sz="1600" dirty="0" err="1">
                <a:cs typeface="Courier New" panose="02070309020205020404" pitchFamily="49" charset="0"/>
              </a:rPr>
              <a:t>indentificatore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dello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spazio</a:t>
            </a:r>
            <a:r>
              <a:rPr lang="en-US" sz="1600" dirty="0">
                <a:cs typeface="Courier New" panose="02070309020205020404" pitchFamily="49" charset="0"/>
              </a:rPr>
              <a:t> di </a:t>
            </a:r>
            <a:r>
              <a:rPr lang="en-US" sz="1600" dirty="0" err="1">
                <a:cs typeface="Courier New" panose="02070309020205020404" pitchFamily="49" charset="0"/>
              </a:rPr>
              <a:t>indirizzamento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</a:t>
            </a:r>
            <a:r>
              <a:rPr lang="en-US" sz="1600" dirty="0">
                <a:cs typeface="Courier New" panose="02070309020205020404" pitchFamily="49" charset="0"/>
              </a:rPr>
              <a:t>: </a:t>
            </a:r>
            <a:r>
              <a:rPr lang="en-US" sz="1600" dirty="0" err="1">
                <a:cs typeface="Courier New" panose="02070309020205020404" pitchFamily="49" charset="0"/>
              </a:rPr>
              <a:t>numero</a:t>
            </a:r>
            <a:r>
              <a:rPr lang="en-US" sz="1600" dirty="0">
                <a:cs typeface="Courier New" panose="02070309020205020404" pitchFamily="49" charset="0"/>
              </a:rPr>
              <a:t> di </a:t>
            </a:r>
            <a:r>
              <a:rPr lang="en-US" sz="1600" dirty="0" err="1">
                <a:cs typeface="Courier New" panose="02070309020205020404" pitchFamily="49" charset="0"/>
              </a:rPr>
              <a:t>pagina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fisica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che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deve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essere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shiftato</a:t>
            </a:r>
            <a:r>
              <a:rPr lang="en-US" sz="1600" dirty="0">
                <a:cs typeface="Courier New" panose="02070309020205020404" pitchFamily="49" charset="0"/>
              </a:rPr>
              <a:t> di 12 </a:t>
            </a:r>
            <a:r>
              <a:rPr lang="en-US" sz="1600" dirty="0" err="1">
                <a:cs typeface="Courier New" panose="02070309020205020404" pitchFamily="49" charset="0"/>
              </a:rPr>
              <a:t>posizioni</a:t>
            </a:r>
            <a:r>
              <a:rPr lang="en-US" sz="1600" dirty="0">
                <a:cs typeface="Courier New" panose="02070309020205020404" pitchFamily="49" charset="0"/>
              </a:rPr>
              <a:t> per </a:t>
            </a:r>
            <a:r>
              <a:rPr lang="en-US" sz="1600" dirty="0" err="1">
                <a:cs typeface="Courier New" panose="02070309020205020404" pitchFamily="49" charset="0"/>
              </a:rPr>
              <a:t>accedere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all’indirizzo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originale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sfence.vma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elimina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tutte</a:t>
            </a:r>
            <a:r>
              <a:rPr lang="en-US" dirty="0">
                <a:cs typeface="Courier New" panose="02070309020205020404" pitchFamily="49" charset="0"/>
              </a:rPr>
              <a:t> le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RISC-V </a:t>
            </a:r>
            <a:r>
              <a:rPr lang="en-US" dirty="0" err="1">
                <a:cs typeface="Courier New" panose="02070309020205020404" pitchFamily="49" charset="0"/>
              </a:rPr>
              <a:t>supporta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l’eliminazione</a:t>
            </a:r>
            <a:r>
              <a:rPr lang="en-US" dirty="0">
                <a:cs typeface="Courier New" panose="02070309020205020404" pitchFamily="49" charset="0"/>
              </a:rPr>
              <a:t> di uno </a:t>
            </a:r>
            <a:r>
              <a:rPr lang="en-US" dirty="0" err="1">
                <a:cs typeface="Courier New" panose="02070309020205020404" pitchFamily="49" charset="0"/>
              </a:rPr>
              <a:t>specifico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spazio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indirizzamento</a:t>
            </a:r>
            <a:r>
              <a:rPr lang="en-US" dirty="0">
                <a:cs typeface="Courier New" panose="02070309020205020404" pitchFamily="49" charset="0"/>
              </a:rPr>
              <a:t>, ma </a:t>
            </a:r>
            <a:r>
              <a:rPr lang="en-US" b="1" dirty="0">
                <a:cs typeface="Courier New" panose="02070309020205020404" pitchFamily="49" charset="0"/>
              </a:rPr>
              <a:t>non 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40971232-30F4-53DD-4E1A-2FFD5AF017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6"/>
          <a:stretch/>
        </p:blipFill>
        <p:spPr>
          <a:xfrm>
            <a:off x="5905500" y="1184494"/>
            <a:ext cx="6134100" cy="598813"/>
          </a:xfrm>
        </p:spPr>
      </p:pic>
      <p:pic>
        <p:nvPicPr>
          <p:cNvPr id="8" name="Segnaposto immagine 6">
            <a:extLst>
              <a:ext uri="{FF2B5EF4-FFF2-40B4-BE49-F238E27FC236}">
                <a16:creationId xmlns:a16="http://schemas.microsoft.com/office/drawing/2014/main" id="{977B07C7-2404-5449-17E3-69E8018E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6" b="7326"/>
          <a:stretch/>
        </p:blipFill>
        <p:spPr>
          <a:xfrm>
            <a:off x="5905500" y="2088738"/>
            <a:ext cx="6134100" cy="5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5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Nessun</a:t>
            </a:r>
            <a:r>
              <a:rPr lang="en-US" dirty="0"/>
              <a:t> </a:t>
            </a:r>
            <a:r>
              <a:rPr lang="en-US" b="1" dirty="0"/>
              <a:t>hardware</a:t>
            </a:r>
            <a:r>
              <a:rPr lang="en-US" dirty="0"/>
              <a:t> MMU </a:t>
            </a:r>
            <a:r>
              <a:rPr lang="en-US" b="1" dirty="0" err="1"/>
              <a:t>dedicato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kuseg</a:t>
            </a:r>
            <a:r>
              <a:rPr lang="en-US" dirty="0"/>
              <a:t> </a:t>
            </a:r>
            <a:r>
              <a:rPr lang="en-US" dirty="0" err="1"/>
              <a:t>mappato</a:t>
            </a:r>
            <a:r>
              <a:rPr lang="en-US" dirty="0"/>
              <a:t> in </a:t>
            </a:r>
            <a:r>
              <a:rPr lang="en-US" b="1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kseg0</a:t>
            </a:r>
            <a:r>
              <a:rPr lang="en-US" dirty="0"/>
              <a:t> non </a:t>
            </a:r>
            <a:r>
              <a:rPr lang="en-US" dirty="0" err="1"/>
              <a:t>mappato</a:t>
            </a:r>
            <a:r>
              <a:rPr lang="en-US" dirty="0"/>
              <a:t> in TLB, veloce </a:t>
            </a: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sottraendo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MIPS_KSEG0 </a:t>
            </a:r>
            <a:r>
              <a:rPr lang="en-US" dirty="0" err="1"/>
              <a:t>all’indirizzo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fisico</a:t>
            </a:r>
            <a:r>
              <a:rPr lang="en-US" dirty="0"/>
              <a:t> </a:t>
            </a:r>
            <a:r>
              <a:rPr lang="en-US" dirty="0" err="1"/>
              <a:t>effettuata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b="1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Page fault </a:t>
            </a:r>
            <a:r>
              <a:rPr lang="en-US" dirty="0"/>
              <a:t>per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10" name="Immagine 9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976FC16E-D742-3462-8F39-110793068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36" y="2023072"/>
            <a:ext cx="6234603" cy="395307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CBF9038-52EC-DF96-590C-7F698F61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36" y="1391442"/>
            <a:ext cx="6234604" cy="2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DCBE728F-9718-D543-A3EC-50C8C38A8D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" r="5801"/>
          <a:stretch/>
        </p:blipFill>
        <p:spPr>
          <a:xfrm>
            <a:off x="6007100" y="86813"/>
            <a:ext cx="6184900" cy="6657035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726406" cy="3689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Direttorio</a:t>
            </a:r>
            <a:r>
              <a:rPr lang="en-US" dirty="0"/>
              <a:t> a </a:t>
            </a:r>
            <a:r>
              <a:rPr lang="en-US" b="1" dirty="0" err="1"/>
              <a:t>tre</a:t>
            </a:r>
            <a:r>
              <a:rPr lang="en-US" b="1" dirty="0"/>
              <a:t> </a:t>
            </a:r>
            <a:r>
              <a:rPr lang="en-US" b="1" dirty="0" err="1"/>
              <a:t>livelli</a:t>
            </a:r>
            <a:r>
              <a:rPr lang="en-US" b="1" dirty="0"/>
              <a:t> </a:t>
            </a:r>
            <a:r>
              <a:rPr lang="en-US" dirty="0" err="1"/>
              <a:t>ognuno</a:t>
            </a:r>
            <a:r>
              <a:rPr lang="en-US" dirty="0"/>
              <a:t> da 512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address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39-bit </a:t>
            </a:r>
            <a:r>
              <a:rPr lang="en-US" dirty="0" err="1">
                <a:cs typeface="Courier New" panose="02070309020205020404" pitchFamily="49" charset="0"/>
              </a:rPr>
              <a:t>diviso</a:t>
            </a:r>
            <a:r>
              <a:rPr lang="en-US" dirty="0">
                <a:cs typeface="Courier New" panose="02070309020205020404" pitchFamily="49" charset="0"/>
              </a:rPr>
              <a:t> in 3 parti </a:t>
            </a:r>
            <a:r>
              <a:rPr lang="en-US" dirty="0" err="1">
                <a:cs typeface="Courier New" panose="02070309020205020404" pitchFamily="49" charset="0"/>
              </a:rPr>
              <a:t>ognuna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riferita</a:t>
            </a:r>
            <a:r>
              <a:rPr lang="en-US" dirty="0">
                <a:cs typeface="Courier New" panose="02070309020205020404" pitchFamily="49" charset="0"/>
              </a:rPr>
              <a:t> ad un </a:t>
            </a:r>
            <a:r>
              <a:rPr lang="en-US" dirty="0" err="1">
                <a:cs typeface="Courier New" panose="02070309020205020404" pitchFamily="49" charset="0"/>
              </a:rPr>
              <a:t>livello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direttorio</a:t>
            </a:r>
            <a:r>
              <a:rPr lang="en-US" dirty="0">
                <a:cs typeface="Courier New" panose="02070309020205020404" pitchFamily="49" charset="0"/>
              </a:rPr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12-bit</a:t>
            </a:r>
            <a:r>
              <a:rPr lang="en-US" dirty="0">
                <a:cs typeface="Courier New" panose="02070309020205020404" pitchFamily="49" charset="0"/>
              </a:rPr>
              <a:t> offset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il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b="1" dirty="0" err="1"/>
              <a:t>algoritmo</a:t>
            </a:r>
            <a:r>
              <a:rPr lang="en-US" dirty="0"/>
              <a:t>: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 err="1"/>
              <a:t>Legge</a:t>
            </a:r>
            <a:r>
              <a:rPr lang="en-US" sz="1600" dirty="0"/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satp</a:t>
            </a:r>
            <a:r>
              <a:rPr lang="en-US" sz="1600" dirty="0"/>
              <a:t> e </a:t>
            </a:r>
            <a:r>
              <a:rPr lang="en-US" sz="1600" dirty="0" err="1"/>
              <a:t>trova</a:t>
            </a:r>
            <a:r>
              <a:rPr lang="en-US" sz="1600" dirty="0"/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</a:t>
            </a:r>
            <a:r>
              <a:rPr lang="en-US" sz="1600" dirty="0"/>
              <a:t> di </a:t>
            </a:r>
            <a:r>
              <a:rPr lang="en-US" sz="1600" b="1" dirty="0" err="1"/>
              <a:t>partenza</a:t>
            </a:r>
            <a:endParaRPr lang="en-US" sz="1600" b="1" dirty="0"/>
          </a:p>
          <a:p>
            <a:pPr marL="1428750" lvl="1" indent="-74295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 * 4096 + VPN[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8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Se bit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0 </a:t>
            </a:r>
            <a:r>
              <a:rPr lang="en-US" sz="1600" dirty="0" err="1"/>
              <a:t>allora</a:t>
            </a:r>
            <a:r>
              <a:rPr lang="en-US" sz="1600" dirty="0"/>
              <a:t> </a:t>
            </a:r>
            <a:r>
              <a:rPr lang="en-US" sz="1600" b="1" dirty="0"/>
              <a:t>page fault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Se bit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 </a:t>
            </a:r>
            <a:r>
              <a:rPr lang="en-US" sz="1600" dirty="0"/>
              <a:t>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RWX = 0 </a:t>
            </a:r>
            <a:r>
              <a:rPr lang="en-US" sz="1600" b="1" dirty="0"/>
              <a:t>branch</a:t>
            </a:r>
            <a:r>
              <a:rPr lang="en-US" sz="1600" dirty="0"/>
              <a:t> </a:t>
            </a:r>
            <a:r>
              <a:rPr lang="en-US" sz="1600" dirty="0" err="1"/>
              <a:t>altrimenti</a:t>
            </a:r>
            <a:r>
              <a:rPr lang="en-US" sz="1600" dirty="0"/>
              <a:t> è </a:t>
            </a:r>
            <a:r>
              <a:rPr lang="en-US" sz="1600" dirty="0" err="1"/>
              <a:t>l’</a:t>
            </a:r>
            <a:r>
              <a:rPr lang="en-US" sz="1600" b="1" dirty="0" err="1"/>
              <a:t>indirizzo</a:t>
            </a:r>
            <a:r>
              <a:rPr lang="en-US" sz="1600" b="1" dirty="0"/>
              <a:t> </a:t>
            </a:r>
            <a:r>
              <a:rPr lang="en-US" sz="1600" b="1" dirty="0" err="1"/>
              <a:t>cercato</a:t>
            </a:r>
            <a:endParaRPr lang="en-US" sz="1600" b="1" dirty="0"/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Si </a:t>
            </a:r>
            <a:r>
              <a:rPr lang="en-US" sz="1600" b="1" dirty="0" err="1"/>
              <a:t>ripete</a:t>
            </a:r>
            <a:r>
              <a:rPr lang="en-US" sz="1600" dirty="0"/>
              <a:t> il punto </a:t>
            </a:r>
            <a:r>
              <a:rPr lang="en-US" sz="1600" b="1" dirty="0"/>
              <a:t>2</a:t>
            </a:r>
            <a:r>
              <a:rPr lang="en-US" sz="1600" dirty="0"/>
              <a:t> 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trova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comunica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MMU </a:t>
            </a:r>
            <a:r>
              <a:rPr lang="en-US" sz="1600" dirty="0" err="1"/>
              <a:t>l’</a:t>
            </a:r>
            <a:r>
              <a:rPr lang="en-US" sz="1600" b="1" dirty="0" err="1"/>
              <a:t>indirizzo</a:t>
            </a:r>
            <a:r>
              <a:rPr lang="en-US" sz="1600" b="1" dirty="0"/>
              <a:t> </a:t>
            </a:r>
            <a:r>
              <a:rPr lang="en-US" sz="1600" b="1" dirty="0" err="1"/>
              <a:t>fisico</a:t>
            </a:r>
            <a:endParaRPr lang="en-US" sz="1600" b="1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77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C0E5A21-2EEE-D42B-E721-007823C54D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" r="367" b="327"/>
          <a:stretch/>
        </p:blipFill>
        <p:spPr>
          <a:xfrm>
            <a:off x="5905500" y="4179166"/>
            <a:ext cx="6129071" cy="1799771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Uno scheduler </a:t>
            </a:r>
            <a:r>
              <a:rPr lang="en-US" dirty="0"/>
              <a:t>per </a:t>
            </a:r>
            <a:r>
              <a:rPr lang="en-US" dirty="0" err="1"/>
              <a:t>l’intero</a:t>
            </a:r>
            <a:r>
              <a:rPr lang="en-US" dirty="0"/>
              <a:t> OS </a:t>
            </a:r>
            <a:r>
              <a:rPr lang="en-US" dirty="0" err="1"/>
              <a:t>che</a:t>
            </a:r>
            <a:r>
              <a:rPr lang="en-US" dirty="0"/>
              <a:t> decide in </a:t>
            </a:r>
            <a:r>
              <a:rPr lang="en-US" dirty="0" err="1"/>
              <a:t>che</a:t>
            </a:r>
            <a:r>
              <a:rPr lang="en-US" dirty="0"/>
              <a:t> CPU </a:t>
            </a:r>
            <a:r>
              <a:rPr lang="en-US" dirty="0" err="1"/>
              <a:t>migrare</a:t>
            </a:r>
            <a:r>
              <a:rPr lang="en-US" dirty="0"/>
              <a:t> il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Preemptive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Round-Robin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Interrupt </a:t>
            </a:r>
            <a:r>
              <a:rPr lang="en-US" dirty="0" err="1"/>
              <a:t>chiamato</a:t>
            </a:r>
            <a:r>
              <a:rPr lang="en-US" dirty="0"/>
              <a:t> 100 volte al secondo, ma la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b="1" dirty="0"/>
              <a:t>scheduling</a:t>
            </a:r>
            <a:r>
              <a:rPr lang="en-US" dirty="0"/>
              <a:t> </a:t>
            </a:r>
            <a:r>
              <a:rPr lang="en-US" b="1" dirty="0"/>
              <a:t>25</a:t>
            </a:r>
            <a:r>
              <a:rPr lang="en-US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14" name="Immagine 1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190FCC-D91E-7557-6510-06C1FC00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129604"/>
            <a:ext cx="6129071" cy="28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308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209</TotalTime>
  <Words>606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Franklin Gothic Book</vt:lpstr>
      <vt:lpstr>Franklin Gothic Demi</vt:lpstr>
      <vt:lpstr>Wingdings</vt:lpstr>
      <vt:lpstr>Theme1</vt:lpstr>
      <vt:lpstr>Confronto tra os161 e xv6</vt:lpstr>
      <vt:lpstr>Gruppo 14</vt:lpstr>
      <vt:lpstr>Overview</vt:lpstr>
      <vt:lpstr>Confronto generale</vt:lpstr>
      <vt:lpstr>TLB os161</vt:lpstr>
      <vt:lpstr>TLB xv6</vt:lpstr>
      <vt:lpstr>MMU os161</vt:lpstr>
      <vt:lpstr>MMU xv6</vt:lpstr>
      <vt:lpstr>Scheduling os161</vt:lpstr>
      <vt:lpstr>Scheduling xv6</vt:lpstr>
      <vt:lpstr>Meccanismi di sincronizzazione</vt:lpstr>
      <vt:lpstr>SPINLOCK_ACQUIRE</vt:lpstr>
      <vt:lpstr>SPINLOCK_ACQUIRE</vt:lpstr>
      <vt:lpstr>SPINLOCK_RELEASE</vt:lpstr>
      <vt:lpstr>SPINLOCK_RELEASE</vt:lpstr>
      <vt:lpstr>Meccanismi di sincronizzazione</vt:lpstr>
      <vt:lpstr>WCHAN_SLEEP</vt:lpstr>
      <vt:lpstr>WCHAN_SLEEP</vt:lpstr>
      <vt:lpstr>WCHAN_WAKEALL</vt:lpstr>
      <vt:lpstr>WCHAN_WAKEALL</vt:lpstr>
      <vt:lpstr>WCHAN_WAKEONE</vt:lpstr>
      <vt:lpstr>Meccanismi di sincronizzazione</vt:lpstr>
      <vt:lpstr>P()</vt:lpstr>
      <vt:lpstr>V()</vt:lpstr>
      <vt:lpstr>Meccanismi di sincronizzazione</vt:lpstr>
      <vt:lpstr>ACQUIRESLEEP</vt:lpstr>
      <vt:lpstr>RELEASESLEEP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Francesca Zafonte</dc:creator>
  <cp:lastModifiedBy>Insinna  Gaetano</cp:lastModifiedBy>
  <cp:revision>7</cp:revision>
  <dcterms:created xsi:type="dcterms:W3CDTF">2023-11-11T11:04:48Z</dcterms:created>
  <dcterms:modified xsi:type="dcterms:W3CDTF">2023-12-28T14:07:31Z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