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8"/>
  </p:notesMasterIdLst>
  <p:handoutMasterIdLst>
    <p:handoutMasterId r:id="rId19"/>
  </p:handoutMasterIdLst>
  <p:sldIdLst>
    <p:sldId id="350" r:id="rId5"/>
    <p:sldId id="352" r:id="rId6"/>
    <p:sldId id="361" r:id="rId7"/>
    <p:sldId id="334" r:id="rId8"/>
    <p:sldId id="353" r:id="rId9"/>
    <p:sldId id="354" r:id="rId10"/>
    <p:sldId id="355" r:id="rId11"/>
    <p:sldId id="356" r:id="rId12"/>
    <p:sldId id="357" r:id="rId13"/>
    <p:sldId id="362" r:id="rId14"/>
    <p:sldId id="363" r:id="rId15"/>
    <p:sldId id="364" r:id="rId16"/>
    <p:sldId id="3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0" d="100"/>
          <a:sy n="80" d="100"/>
        </p:scale>
        <p:origin x="782"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EB-4512-806B-A7899BFCB1E5}"/>
            </c:ext>
          </c:extLst>
        </c:ser>
        <c:ser>
          <c:idx val="1"/>
          <c:order val="1"/>
          <c:tx>
            <c:strRef>
              <c:f>Sheet1!$C$1</c:f>
              <c:strCache>
                <c:ptCount val="1"/>
                <c:pt idx="0">
                  <c:v>Series 2</c:v>
                </c:pt>
              </c:strCache>
            </c:strRef>
          </c:tx>
          <c:spPr>
            <a:solidFill>
              <a:schemeClr val="accent3"/>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3BEB-4512-806B-A7899BFCB1E5}"/>
              </c:ext>
            </c:extLst>
          </c:dPt>
          <c:dPt>
            <c:idx val="1"/>
            <c:invertIfNegative val="0"/>
            <c:bubble3D val="0"/>
            <c:spPr>
              <a:solidFill>
                <a:schemeClr val="tx2"/>
              </a:solidFill>
              <a:ln>
                <a:noFill/>
              </a:ln>
              <a:effectLst/>
            </c:spPr>
            <c:extLst>
              <c:ext xmlns:c16="http://schemas.microsoft.com/office/drawing/2014/chart" uri="{C3380CC4-5D6E-409C-BE32-E72D297353CC}">
                <c16:uniqueId val="{0000000A-3BEB-4512-806B-A7899BFCB1E5}"/>
              </c:ext>
            </c:extLst>
          </c:dPt>
          <c:dPt>
            <c:idx val="2"/>
            <c:invertIfNegative val="0"/>
            <c:bubble3D val="0"/>
            <c:spPr>
              <a:solidFill>
                <a:schemeClr val="tx2"/>
              </a:solidFill>
              <a:ln>
                <a:noFill/>
              </a:ln>
              <a:effectLst/>
            </c:spPr>
            <c:extLst>
              <c:ext xmlns:c16="http://schemas.microsoft.com/office/drawing/2014/chart" uri="{C3380CC4-5D6E-409C-BE32-E72D297353CC}">
                <c16:uniqueId val="{00000009-3BEB-4512-806B-A7899BFCB1E5}"/>
              </c:ext>
            </c:extLst>
          </c:dPt>
          <c:dPt>
            <c:idx val="3"/>
            <c:invertIfNegative val="0"/>
            <c:bubble3D val="0"/>
            <c:spPr>
              <a:solidFill>
                <a:schemeClr val="tx2"/>
              </a:solidFill>
              <a:ln>
                <a:noFill/>
              </a:ln>
              <a:effectLst/>
            </c:spPr>
            <c:extLst>
              <c:ext xmlns:c16="http://schemas.microsoft.com/office/drawing/2014/chart" uri="{C3380CC4-5D6E-409C-BE32-E72D297353CC}">
                <c16:uniqueId val="{00000008-3BEB-4512-806B-A7899BFCB1E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EB-4512-806B-A7899BFCB1E5}"/>
            </c:ext>
          </c:extLst>
        </c:ser>
        <c:ser>
          <c:idx val="2"/>
          <c:order val="2"/>
          <c:tx>
            <c:strRef>
              <c:f>Sheet1!$D$1</c:f>
              <c:strCache>
                <c:ptCount val="1"/>
                <c:pt idx="0">
                  <c:v>Series 3</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7-3BEB-4512-806B-A7899BFCB1E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6-3BEB-4512-806B-A7899BFCB1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3BEB-4512-806B-A7899BFCB1E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4-3BEB-4512-806B-A7899BFCB1E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EB-4512-806B-A7899BFCB1E5}"/>
            </c:ext>
          </c:extLst>
        </c:ser>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25400" cap="flat" cmpd="sng" algn="ctr">
              <a:solidFill>
                <a:schemeClr val="bg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‹N›</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‹N›</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it-IT"/>
              <a:t>Fare clic per modificare lo stile del titolo dello schema</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it-IT"/>
              <a:t>Fare clic per modificare lo stile del titolo dello schema</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it-IT"/>
              <a:t>Fare clic per modificare gli stili del testo dello schema</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it-IT"/>
              <a:t>Fare clic per modificare gli stili del testo dello schema</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it-IT"/>
              <a:t>Fare clic per modificare lo stile del titolo dello schema</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it-IT"/>
              <a:t>Fare clic per modificare gli stili del testo dello schema</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it-IT"/>
              <a:t>Fare clic per modificare gli stili del testo dello schema</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it-IT"/>
              <a:t>Fare clic per modificare gli stili del testo dello schema</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it-IT"/>
              <a:t>Fare clic per modificare gli stili del testo dello schema</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it-IT"/>
              <a:t>Fare clic per modificare gli stili del testo dello schema</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it-IT"/>
              <a:t>Fare clic per modificare gli stili del testo dello schema</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it-IT"/>
              <a:t>Fare clic per modificare lo stile del titolo dello schema</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it-IT"/>
              <a:t>Fare clic per modificare gli stili del testo dello schema</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it-IT"/>
              <a:t>Fare clic per modificare gli stili del testo dello schema</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it-IT"/>
              <a:t>Fare clic per modificare gli stili del testo dello schema</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it-IT"/>
              <a:t>Fare clic per modificare gli stili del testo dello schema</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it-IT"/>
              <a:t>Fare clic per modificare gli stili del testo dello schema</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it-IT"/>
              <a:t>Fare clic per modificare gli stili del testo dello schema</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it-IT"/>
              <a:t>Fare clic per modificare gli stili del testo dello schema</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it-IT"/>
              <a:t>Fare clic per modificare gli stili del testo dello schema</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it-IT"/>
              <a:t>Fare clic per modificare gli stili del testo dello schema</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it-IT"/>
              <a:t>Fare clic per modificare gli stili del testo dello schema</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it-IT"/>
              <a:t>Fare clic per modificare lo stile del titolo dello schema</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it-IT"/>
              <a:t>Fare clic sull'icona per inserire un'immagine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it-IT"/>
              <a:t>Fare clic per modificare lo stile del titolo dello schema</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it-IT"/>
              <a:t>Fare clic sull'icona per inserire un'immagine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it-IT"/>
              <a:t>Fare clic per modificare lo stile del titolo dello schema</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it-IT"/>
              <a:t>Fare clic sull'icona per inserire un'immagine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it-IT"/>
              <a:t>Fare clic per modificare lo stile del titolo dello schema</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it-IT"/>
              <a:t>Fare clic sull'icona per inserire un grafico</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it-IT"/>
              <a:t>Fare clic per modificare lo stile del titolo dello schema</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it-IT"/>
              <a:t>Fare clic per modificare lo stile del titolo dello schema</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it-IT"/>
              <a:t>Fare clic sull'icona per inserire una tabella</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it-IT"/>
              <a:t>Fare clic per modificare lo stile del titolo dello schema</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it-IT"/>
              <a:t>Fare clic sull'icona per inserire un'immagine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it-IT"/>
              <a:t>Fare clic per modificare lo stile del titolo dello schema</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it-IT"/>
              <a:t>Fare clic sull'icona per inserire un'immagine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it-IT"/>
              <a:t>Fare clic sull'icona per inserire un'immagine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it-IT"/>
              <a:t>Fare clic sull'icona per inserire un'immagine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it-IT"/>
              <a:t>Fare clic per modificare lo stile del titolo dello schema</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it-IT"/>
              <a:t>Fare clic per modificare gli stili del testo dello schema</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it-IT"/>
              <a:t>Fare clic per modificare gli stili del testo dello schema</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it-IT"/>
              <a:t>Fare clic per modificare gli stili del testo dello schema</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it-IT"/>
              <a:t>Fare clic per modificare gli stili del testo dello schema</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November 11,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‹N›</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jpe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Annual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Contoso</a:t>
            </a:r>
            <a:r>
              <a:rPr lang="en-US" dirty="0"/>
              <a:t> </a:t>
            </a:r>
          </a:p>
          <a:p>
            <a:r>
              <a:rPr lang="en-US" dirty="0"/>
              <a:t>Customer Success Team</a:t>
            </a:r>
          </a:p>
          <a:p>
            <a:r>
              <a:rPr lang="en-US" dirty="0"/>
              <a:t>September 3, 20XX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p:txBody>
          <a:bodyPr/>
          <a:lstStyle/>
          <a:p>
            <a:r>
              <a:rPr lang="en-US" dirty="0"/>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p:txBody>
          <a:bodyPr/>
          <a:lstStyle/>
          <a:p>
            <a:r>
              <a:rPr lang="en-US" dirty="0"/>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8" name="Date Placeholder 3">
            <a:extLst>
              <a:ext uri="{FF2B5EF4-FFF2-40B4-BE49-F238E27FC236}">
                <a16:creationId xmlns:a16="http://schemas.microsoft.com/office/drawing/2014/main" id="{F81D4B1A-BE69-469D-B4E9-C605222B67F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76767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p:txBody>
          <a:bodyPr/>
          <a:lstStyle/>
          <a:p>
            <a:r>
              <a:rPr lang="en-US" dirty="0"/>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a:lstStyle/>
          <a:p>
            <a:r>
              <a:rPr lang="en-US" dirty="0"/>
              <a:t>Increase customer satisfaction </a:t>
            </a:r>
            <a:br>
              <a:rPr lang="en-US" dirty="0"/>
            </a:br>
            <a:r>
              <a:rPr lang="en-US" dirty="0"/>
              <a:t>by 2%</a:t>
            </a:r>
          </a:p>
          <a:p>
            <a:r>
              <a:rPr lang="en-US" dirty="0"/>
              <a:t>Maintain growth</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dirty="0"/>
              <a:t>Decrease the number of rotations </a:t>
            </a:r>
            <a:br>
              <a:rPr lang="en-US" dirty="0"/>
            </a:br>
            <a:r>
              <a:rPr lang="en-US" dirty="0"/>
              <a:t>by at least 2</a:t>
            </a:r>
          </a:p>
          <a:p>
            <a:r>
              <a:rPr lang="en-US" dirty="0"/>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pPr marL="0" indent="0">
              <a:buNone/>
            </a:pPr>
            <a:endParaRPr lang="en-US" dirty="0"/>
          </a:p>
          <a:p>
            <a:pPr marL="0" indent="0">
              <a:buNone/>
            </a:pPr>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11</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endParaRPr lang="en-US" sz="1100" dirty="0"/>
          </a:p>
        </p:txBody>
      </p:sp>
      <p:sp>
        <p:nvSpPr>
          <p:cNvPr id="12" name="Date Placeholder 3">
            <a:extLst>
              <a:ext uri="{FF2B5EF4-FFF2-40B4-BE49-F238E27FC236}">
                <a16:creationId xmlns:a16="http://schemas.microsoft.com/office/drawing/2014/main" id="{4DD34D67-E258-443E-8B33-EE16DD144A3A}"/>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495483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We are top leaders in the industry</a:t>
            </a:r>
          </a:p>
          <a:p>
            <a:r>
              <a:rPr lang="en-US" dirty="0"/>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12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16" name="Date Placeholder 3">
            <a:extLst>
              <a:ext uri="{FF2B5EF4-FFF2-40B4-BE49-F238E27FC236}">
                <a16:creationId xmlns:a16="http://schemas.microsoft.com/office/drawing/2014/main" id="{5384768F-E861-44BC-9FC7-434480D365AB}"/>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Contoso  </a:t>
            </a:r>
            <a:r>
              <a:rPr lang="en-US" dirty="0"/>
              <a:t>  </a:t>
            </a:r>
          </a:p>
          <a:p>
            <a:r>
              <a:rPr lang="en-US" dirty="0"/>
              <a:t>sales@contoso.com</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a:lstStyle/>
          <a:p>
            <a:r>
              <a:rPr lang="en-US" dirty="0"/>
              <a:t>Lorem ipsum dolor sit amet, consectetuer adipiscing elit, sed diam nonummy nibh.</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a:lstStyle/>
          <a:p>
            <a:r>
              <a:rPr lang="en-US" dirty="0"/>
              <a:t>Lorem ipsum dolor sit amet, consectetuer adipiscing elit, sed diam nonummy nibh.</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Results from </a:t>
            </a:r>
            <a:br>
              <a:rPr lang="en-US" dirty="0"/>
            </a:br>
            <a:r>
              <a:rPr lang="en-US" dirty="0"/>
              <a:t>last year</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a:lstStyle/>
          <a:p>
            <a:r>
              <a:rPr lang="en-US" dirty="0"/>
              <a:t>Lorem ipsum dolor sit amet, consectetuer adipiscing elit, sed diam nonummy nibh.</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Our team</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a:lstStyle/>
          <a:p>
            <a:r>
              <a:rPr lang="en-US" dirty="0"/>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What’s next</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a:lstStyle/>
          <a:p>
            <a:r>
              <a:rPr lang="en-US" dirty="0"/>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Annual Review</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45" name="Date Placeholder 3">
            <a:extLst>
              <a:ext uri="{FF2B5EF4-FFF2-40B4-BE49-F238E27FC236}">
                <a16:creationId xmlns:a16="http://schemas.microsoft.com/office/drawing/2014/main" id="{3B4069FE-8724-4CE0-9B3C-6D59B9B5FD9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8" name="Date Placeholder 3">
            <a:extLst>
              <a:ext uri="{FF2B5EF4-FFF2-40B4-BE49-F238E27FC236}">
                <a16:creationId xmlns:a16="http://schemas.microsoft.com/office/drawing/2014/main" id="{2DAD51F7-3210-479B-ADF0-963FBC7E32B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Last year</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8081654" cy="610863"/>
          </a:xfrm>
        </p:spPr>
        <p:txBody>
          <a:bodyPr/>
          <a:lstStyle/>
          <a:p>
            <a:r>
              <a:rPr lang="en-US" dirty="0"/>
              <a:t>Growth by sector graph</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241867531"/>
              </p:ext>
            </p:extLst>
          </p:nvPr>
        </p:nvGraphicFramePr>
        <p:xfrm>
          <a:off x="952500" y="1938338"/>
          <a:ext cx="10352088" cy="411162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b="0" dirty="0"/>
              <a:t>Annual Review</a:t>
            </a:r>
          </a:p>
        </p:txBody>
      </p:sp>
      <p:sp>
        <p:nvSpPr>
          <p:cNvPr id="7" name="Date Placeholder 3">
            <a:extLst>
              <a:ext uri="{FF2B5EF4-FFF2-40B4-BE49-F238E27FC236}">
                <a16:creationId xmlns:a16="http://schemas.microsoft.com/office/drawing/2014/main" id="{560FFC6F-2BF3-42FE-80C1-0A76D4B6C7CE}"/>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7560545" cy="610863"/>
          </a:xfrm>
        </p:spPr>
        <p:txBody>
          <a:bodyPr>
            <a:normAutofit/>
          </a:bodyPr>
          <a:lstStyle/>
          <a:p>
            <a:r>
              <a:rPr lang="en-US" b="1" dirty="0"/>
              <a:t>Growth by sector table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678003019"/>
              </p:ext>
            </p:extLst>
          </p:nvPr>
        </p:nvGraphicFramePr>
        <p:xfrm>
          <a:off x="952500" y="2209800"/>
          <a:ext cx="10287000" cy="2368356"/>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592089">
                <a:tc>
                  <a:txBody>
                    <a:bodyPr/>
                    <a:lstStyle/>
                    <a:p>
                      <a:pPr algn="ctr"/>
                      <a:r>
                        <a:rPr lang="en-US" sz="1400" b="0" i="0" dirty="0">
                          <a:solidFill>
                            <a:schemeClr val="bg1"/>
                          </a:solidFill>
                          <a:latin typeface="+mn-lt"/>
                        </a:rPr>
                        <a:t>Series 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4.3</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3.5</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4.5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592089">
                <a:tc>
                  <a:txBody>
                    <a:bodyPr/>
                    <a:lstStyle/>
                    <a:p>
                      <a:pPr algn="ctr"/>
                      <a:r>
                        <a:rPr lang="en-US" sz="1400" b="0" i="0" dirty="0">
                          <a:solidFill>
                            <a:schemeClr val="bg1"/>
                          </a:solidFill>
                          <a:latin typeface="+mn-lt"/>
                        </a:rPr>
                        <a:t>Series 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2.4</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4.4</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1.8</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2.8</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592089">
                <a:tc>
                  <a:txBody>
                    <a:bodyPr/>
                    <a:lstStyle/>
                    <a:p>
                      <a:pPr algn="ctr"/>
                      <a:r>
                        <a:rPr lang="en-US" sz="1400" b="0" i="0" dirty="0">
                          <a:solidFill>
                            <a:schemeClr val="bg1"/>
                          </a:solidFill>
                          <a:latin typeface="+mn-lt"/>
                        </a:rPr>
                        <a:t>Series 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3</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5</a:t>
                      </a:r>
                    </a:p>
                  </a:txBody>
                  <a:tcPr anchor="ctr">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EC096D19-BD94-4908-B61E-1F9AFA53F122}"/>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155631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dirty="0"/>
              <a:t>Contoso was great to work with. </a:t>
            </a:r>
            <a:br>
              <a:rPr lang="en-US" dirty="0"/>
            </a:br>
            <a:r>
              <a:rPr lang="en-US" dirty="0"/>
              <a:t>Patrice was my representative and she anticipated my needs and worked diligently to fix my issue.</a:t>
            </a: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986745"/>
            <a:ext cx="2133600" cy="205837"/>
          </a:xfrm>
        </p:spPr>
        <p:txBody>
          <a:bodyPr/>
          <a:lstStyle/>
          <a:p>
            <a:r>
              <a:rPr lang="en-US" dirty="0"/>
              <a:t>Anna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93169"/>
            <a:ext cx="2133600" cy="369332"/>
          </a:xfrm>
        </p:spPr>
        <p:txBody>
          <a:bodyPr/>
          <a:lstStyle/>
          <a:p>
            <a:r>
              <a:rPr lang="en-US" dirty="0"/>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986745"/>
            <a:ext cx="2128157" cy="205837"/>
          </a:xfrm>
        </p:spPr>
        <p:txBody>
          <a:bodyPr/>
          <a:lstStyle/>
          <a:p>
            <a:r>
              <a:rPr lang="en-US" dirty="0"/>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93169"/>
            <a:ext cx="2128157" cy="369332"/>
          </a:xfrm>
        </p:spPr>
        <p:txBody>
          <a:bodyPr/>
          <a:lstStyle/>
          <a:p>
            <a:r>
              <a:rPr lang="en-US" dirty="0"/>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986745"/>
            <a:ext cx="2129245" cy="205837"/>
          </a:xfrm>
        </p:spPr>
        <p:txBody>
          <a:bodyPr/>
          <a:lstStyle/>
          <a:p>
            <a:r>
              <a:rPr lang="en-US" dirty="0"/>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93169"/>
            <a:ext cx="2129245" cy="369332"/>
          </a:xfrm>
        </p:spPr>
        <p:txBody>
          <a:bodyPr/>
          <a:lstStyle/>
          <a:p>
            <a:r>
              <a:rPr lang="en-US" dirty="0"/>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986745"/>
            <a:ext cx="2129245" cy="205837"/>
          </a:xfrm>
        </p:spPr>
        <p:txBody>
          <a:bodyPr/>
          <a:lstStyle/>
          <a:p>
            <a:r>
              <a:rPr lang="en-US" dirty="0"/>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93169"/>
            <a:ext cx="2129245" cy="369332"/>
          </a:xfrm>
        </p:spPr>
        <p:txBody>
          <a:bodyPr/>
          <a:lstStyle/>
          <a:p>
            <a:r>
              <a:rPr lang="en-US" dirty="0"/>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8</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b="0" dirty="0"/>
              <a:t>Annual Review</a:t>
            </a:r>
          </a:p>
        </p:txBody>
      </p:sp>
      <p:sp>
        <p:nvSpPr>
          <p:cNvPr id="50" name="Date Placeholder 3">
            <a:extLst>
              <a:ext uri="{FF2B5EF4-FFF2-40B4-BE49-F238E27FC236}">
                <a16:creationId xmlns:a16="http://schemas.microsoft.com/office/drawing/2014/main" id="{7D353309-7E97-48EA-8ACC-B2751769E2D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18884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369332"/>
          </a:xfrm>
        </p:spPr>
        <p:txBody>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Lorem ipsum dolor sit amet, consectetuer adipiscing elit, sed diam nonummy nibh.</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9</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26" name="Date Placeholder 3">
            <a:extLst>
              <a:ext uri="{FF2B5EF4-FFF2-40B4-BE49-F238E27FC236}">
                <a16:creationId xmlns:a16="http://schemas.microsoft.com/office/drawing/2014/main" id="{C0D329C2-CF39-40AB-883B-A1173005F10D}"/>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November 11, 2023</a:t>
            </a:fld>
            <a:endParaRPr lang="en-US" dirty="0"/>
          </a:p>
        </p:txBody>
      </p:sp>
    </p:spTree>
    <p:extLst>
      <p:ext uri="{BB962C8B-B14F-4D97-AF65-F5344CB8AC3E}">
        <p14:creationId xmlns:p14="http://schemas.microsoft.com/office/powerpoint/2010/main" val="250910188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446DA3-37A7-4516-A4F6-8B99D0D312B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0</TotalTime>
  <Words>543</Words>
  <Application>Microsoft Office PowerPoint</Application>
  <PresentationFormat>Widescreen</PresentationFormat>
  <Paragraphs>130</Paragraphs>
  <Slides>13</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Arial</vt:lpstr>
      <vt:lpstr>Calibri</vt:lpstr>
      <vt:lpstr>Franklin Gothic Book</vt:lpstr>
      <vt:lpstr>Franklin Gothic Demi</vt:lpstr>
      <vt:lpstr>Wingdings</vt:lpstr>
      <vt:lpstr>Theme1</vt:lpstr>
      <vt:lpstr>Annual Review</vt:lpstr>
      <vt:lpstr>Agenda</vt:lpstr>
      <vt:lpstr>Introduction</vt:lpstr>
      <vt:lpstr>Last year</vt:lpstr>
      <vt:lpstr>Growth by sector graph</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Francesca Zafonte</dc:creator>
  <cp:lastModifiedBy>Francesca Zafonte</cp:lastModifiedBy>
  <cp:revision>1</cp:revision>
  <dcterms:created xsi:type="dcterms:W3CDTF">2023-11-11T11:04:48Z</dcterms:created>
  <dcterms:modified xsi:type="dcterms:W3CDTF">2023-11-11T11:05:33Z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