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342c6703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342c670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342c6703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342c670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342c6703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342c670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600"/>
              </a:spcAft>
              <a:buClr>
                <a:schemeClr val="dk1"/>
              </a:buClr>
              <a:buSzPts val="852"/>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342c670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342c670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342c670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342c670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42c670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42c670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53535"/>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3d6e891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3d6e891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github.com/ProgrammazioneDiSistema2023-IA-ZZ/Group21.git" TargetMode="External"/><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6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800">
                <a:latin typeface="Times New Roman"/>
                <a:ea typeface="Times New Roman"/>
                <a:cs typeface="Times New Roman"/>
                <a:sym typeface="Times New Roman"/>
              </a:rPr>
              <a:t>Analisi Comparativa tra OS161 e Minix3 per Sistemi Embedded e Computer general purpose </a:t>
            </a:r>
            <a:endParaRPr sz="3800">
              <a:latin typeface="Times New Roman"/>
              <a:ea typeface="Times New Roman"/>
              <a:cs typeface="Times New Roman"/>
              <a:sym typeface="Times New Roman"/>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2400">
                <a:latin typeface="Times New Roman"/>
                <a:ea typeface="Times New Roman"/>
                <a:cs typeface="Times New Roman"/>
                <a:sym typeface="Times New Roman"/>
              </a:rPr>
              <a:t>Federica Lupoli  s318018</a:t>
            </a:r>
            <a:endParaRPr sz="2400">
              <a:latin typeface="Times New Roman"/>
              <a:ea typeface="Times New Roman"/>
              <a:cs typeface="Times New Roman"/>
              <a:sym typeface="Times New Roman"/>
            </a:endParaRPr>
          </a:p>
          <a:p>
            <a:pPr indent="0" lvl="0" marL="0" rtl="0" algn="l">
              <a:spcBef>
                <a:spcPts val="0"/>
              </a:spcBef>
              <a:spcAft>
                <a:spcPts val="0"/>
              </a:spcAft>
              <a:buNone/>
            </a:pPr>
            <a:r>
              <a:rPr lang="it" sz="2400">
                <a:latin typeface="Times New Roman"/>
                <a:ea typeface="Times New Roman"/>
                <a:cs typeface="Times New Roman"/>
                <a:sym typeface="Times New Roman"/>
              </a:rPr>
              <a:t>Jacopo Sergio     s317647</a:t>
            </a:r>
            <a:endParaRPr sz="2400">
              <a:latin typeface="Times New Roman"/>
              <a:ea typeface="Times New Roman"/>
              <a:cs typeface="Times New Roman"/>
              <a:sym typeface="Times New Roman"/>
            </a:endParaRPr>
          </a:p>
        </p:txBody>
      </p:sp>
      <p:pic>
        <p:nvPicPr>
          <p:cNvPr id="74" name="Google Shape;74;p13"/>
          <p:cNvPicPr preferRelativeResize="0"/>
          <p:nvPr/>
        </p:nvPicPr>
        <p:blipFill>
          <a:blip r:embed="rId3">
            <a:alphaModFix/>
          </a:blip>
          <a:stretch>
            <a:fillRect/>
          </a:stretch>
        </p:blipFill>
        <p:spPr>
          <a:xfrm>
            <a:off x="121340" y="3641350"/>
            <a:ext cx="1879884" cy="83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2"/>
          <p:cNvSpPr txBox="1"/>
          <p:nvPr>
            <p:ph idx="1" type="body"/>
          </p:nvPr>
        </p:nvSpPr>
        <p:spPr>
          <a:xfrm>
            <a:off x="4747175" y="1268725"/>
            <a:ext cx="4217700" cy="33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600">
                <a:latin typeface="Times New Roman"/>
                <a:ea typeface="Times New Roman"/>
                <a:cs typeface="Times New Roman"/>
                <a:sym typeface="Times New Roman"/>
              </a:rPr>
              <a:t>Quando un thread richiede risorse, verifica se la richiesta può essere soddisfatta senza portare il sistema in uno stato insicuro.Se la richiesta può essere soddisfatta, assegna temporaneamente le risorse al thread e aggiorna lo stato disponibile.</a:t>
            </a:r>
            <a:endParaRPr sz="16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it" sz="1600">
                <a:solidFill>
                  <a:srgbClr val="374151"/>
                </a:solidFill>
                <a:latin typeface="Times New Roman"/>
                <a:ea typeface="Times New Roman"/>
                <a:cs typeface="Times New Roman"/>
                <a:sym typeface="Times New Roman"/>
              </a:rPr>
              <a:t>Viene eseguito un ciclo su tutte le risorse (</a:t>
            </a:r>
            <a:r>
              <a:rPr b="1" lang="it" sz="1600">
                <a:latin typeface="Times New Roman"/>
                <a:ea typeface="Times New Roman"/>
                <a:cs typeface="Times New Roman"/>
                <a:sym typeface="Times New Roman"/>
              </a:rPr>
              <a:t>NUM_RESOURCES</a:t>
            </a:r>
            <a:r>
              <a:rPr lang="it" sz="1600">
                <a:solidFill>
                  <a:srgbClr val="374151"/>
                </a:solidFill>
                <a:latin typeface="Times New Roman"/>
                <a:ea typeface="Times New Roman"/>
                <a:cs typeface="Times New Roman"/>
                <a:sym typeface="Times New Roman"/>
              </a:rPr>
              <a:t>) per verificare se le risorse richieste dal thread corrente possono essere soddisfatte. Se una risorsa richiesta è maggiore di quanto disponibile, allora </a:t>
            </a:r>
            <a:r>
              <a:rPr b="1" lang="it" sz="1600">
                <a:latin typeface="Times New Roman"/>
                <a:ea typeface="Times New Roman"/>
                <a:cs typeface="Times New Roman"/>
                <a:sym typeface="Times New Roman"/>
              </a:rPr>
              <a:t>can_allocate </a:t>
            </a:r>
            <a:r>
              <a:rPr lang="it" sz="1600">
                <a:solidFill>
                  <a:srgbClr val="374151"/>
                </a:solidFill>
                <a:latin typeface="Times New Roman"/>
                <a:ea typeface="Times New Roman"/>
                <a:cs typeface="Times New Roman"/>
                <a:sym typeface="Times New Roman"/>
              </a:rPr>
              <a:t>viene impostato su 0 (falso), indicando che il thread non può ottenere le risorse in modo sicuro in questa iterazione.</a:t>
            </a:r>
            <a:endParaRPr sz="1600">
              <a:latin typeface="Times New Roman"/>
              <a:ea typeface="Times New Roman"/>
              <a:cs typeface="Times New Roman"/>
              <a:sym typeface="Times New Roman"/>
            </a:endParaRPr>
          </a:p>
        </p:txBody>
      </p:sp>
      <p:sp>
        <p:nvSpPr>
          <p:cNvPr id="131" name="Google Shape;131;p22"/>
          <p:cNvSpPr txBox="1"/>
          <p:nvPr>
            <p:ph type="title"/>
          </p:nvPr>
        </p:nvSpPr>
        <p:spPr>
          <a:xfrm>
            <a:off x="4931525" y="90775"/>
            <a:ext cx="3849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3000">
                <a:solidFill>
                  <a:schemeClr val="dk1"/>
                </a:solidFill>
                <a:latin typeface="Times New Roman"/>
                <a:ea typeface="Times New Roman"/>
                <a:cs typeface="Times New Roman"/>
                <a:sym typeface="Times New Roman"/>
              </a:rPr>
              <a:t>Richiesta di risorse</a:t>
            </a:r>
            <a:endParaRPr sz="3000">
              <a:solidFill>
                <a:schemeClr val="dk1"/>
              </a:solidFill>
              <a:latin typeface="Times New Roman"/>
              <a:ea typeface="Times New Roman"/>
              <a:cs typeface="Times New Roman"/>
              <a:sym typeface="Times New Roman"/>
            </a:endParaRPr>
          </a:p>
        </p:txBody>
      </p:sp>
      <p:pic>
        <p:nvPicPr>
          <p:cNvPr id="132" name="Google Shape;132;p22"/>
          <p:cNvPicPr preferRelativeResize="0"/>
          <p:nvPr/>
        </p:nvPicPr>
        <p:blipFill>
          <a:blip r:embed="rId3">
            <a:alphaModFix/>
          </a:blip>
          <a:stretch>
            <a:fillRect/>
          </a:stretch>
        </p:blipFill>
        <p:spPr>
          <a:xfrm>
            <a:off x="129625" y="1665988"/>
            <a:ext cx="4442376" cy="18115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3"/>
          <p:cNvSpPr txBox="1"/>
          <p:nvPr>
            <p:ph idx="1" type="body"/>
          </p:nvPr>
        </p:nvSpPr>
        <p:spPr>
          <a:xfrm>
            <a:off x="330925" y="1319025"/>
            <a:ext cx="3912000" cy="35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600">
                <a:latin typeface="Times New Roman"/>
                <a:ea typeface="Times New Roman"/>
                <a:cs typeface="Times New Roman"/>
                <a:sym typeface="Times New Roman"/>
              </a:rPr>
              <a:t>Dopo ogni assegnazione di risorse, il sistema controlla se l'assegnazione rischia di portare il sistema in uno stato insicuro, cioè un punto in cui qualsiasi successiva richiesta di risorse potrebbe causare un deadlock.</a:t>
            </a:r>
            <a:endParaRPr sz="16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it" sz="1600">
                <a:latin typeface="Times New Roman"/>
                <a:ea typeface="Times New Roman"/>
                <a:cs typeface="Times New Roman"/>
                <a:sym typeface="Times New Roman"/>
              </a:rPr>
              <a:t>Se lo stato è sicuro, il thread continua l'esecuzione; altrimenti, la richiesta viene respinta o il thread viene messo in attesa.</a:t>
            </a:r>
            <a:endParaRPr sz="16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it" sz="1600">
                <a:solidFill>
                  <a:srgbClr val="374151"/>
                </a:solidFill>
                <a:latin typeface="Times New Roman"/>
                <a:ea typeface="Times New Roman"/>
                <a:cs typeface="Times New Roman"/>
                <a:sym typeface="Times New Roman"/>
              </a:rPr>
              <a:t>La funzione </a:t>
            </a:r>
            <a:r>
              <a:rPr b="1" lang="it" sz="1600">
                <a:latin typeface="Times New Roman"/>
                <a:ea typeface="Times New Roman"/>
                <a:cs typeface="Times New Roman"/>
                <a:sym typeface="Times New Roman"/>
              </a:rPr>
              <a:t>is_safe()</a:t>
            </a:r>
            <a:r>
              <a:rPr lang="it" sz="1600">
                <a:solidFill>
                  <a:srgbClr val="374151"/>
                </a:solidFill>
                <a:latin typeface="Times New Roman"/>
                <a:ea typeface="Times New Roman"/>
                <a:cs typeface="Times New Roman"/>
                <a:sym typeface="Times New Roman"/>
              </a:rPr>
              <a:t> restituisce 1 se il sistema è in uno stato sicuro e 0 se è in uno stato insicuro</a:t>
            </a:r>
            <a:r>
              <a:rPr lang="it" sz="1000">
                <a:solidFill>
                  <a:srgbClr val="374151"/>
                </a:solidFill>
                <a:latin typeface="Times New Roman"/>
                <a:ea typeface="Times New Roman"/>
                <a:cs typeface="Times New Roman"/>
                <a:sym typeface="Times New Roman"/>
              </a:rPr>
              <a:t>.</a:t>
            </a:r>
            <a:endParaRPr sz="1000">
              <a:solidFill>
                <a:srgbClr val="37415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000">
              <a:solidFill>
                <a:srgbClr val="374151"/>
              </a:solidFill>
              <a:latin typeface="Times New Roman"/>
              <a:ea typeface="Times New Roman"/>
              <a:cs typeface="Times New Roman"/>
              <a:sym typeface="Times New Roman"/>
            </a:endParaRPr>
          </a:p>
        </p:txBody>
      </p:sp>
      <p:sp>
        <p:nvSpPr>
          <p:cNvPr id="138" name="Google Shape;138;p23"/>
          <p:cNvSpPr txBox="1"/>
          <p:nvPr>
            <p:ph type="title"/>
          </p:nvPr>
        </p:nvSpPr>
        <p:spPr>
          <a:xfrm>
            <a:off x="330925" y="382088"/>
            <a:ext cx="363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000">
                <a:solidFill>
                  <a:schemeClr val="dk1"/>
                </a:solidFill>
                <a:latin typeface="Times New Roman"/>
                <a:ea typeface="Times New Roman"/>
                <a:cs typeface="Times New Roman"/>
                <a:sym typeface="Times New Roman"/>
              </a:rPr>
              <a:t>Controllo sicurezza</a:t>
            </a:r>
            <a:endParaRPr sz="3000">
              <a:solidFill>
                <a:schemeClr val="dk1"/>
              </a:solidFill>
              <a:latin typeface="Times New Roman"/>
              <a:ea typeface="Times New Roman"/>
              <a:cs typeface="Times New Roman"/>
              <a:sym typeface="Times New Roman"/>
            </a:endParaRPr>
          </a:p>
        </p:txBody>
      </p:sp>
      <p:pic>
        <p:nvPicPr>
          <p:cNvPr id="139" name="Google Shape;139;p23"/>
          <p:cNvPicPr preferRelativeResize="0"/>
          <p:nvPr/>
        </p:nvPicPr>
        <p:blipFill>
          <a:blip r:embed="rId3">
            <a:alphaModFix/>
          </a:blip>
          <a:stretch>
            <a:fillRect/>
          </a:stretch>
        </p:blipFill>
        <p:spPr>
          <a:xfrm>
            <a:off x="4465175" y="789525"/>
            <a:ext cx="4356901" cy="389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4"/>
          <p:cNvSpPr txBox="1"/>
          <p:nvPr>
            <p:ph idx="1" type="body"/>
          </p:nvPr>
        </p:nvSpPr>
        <p:spPr>
          <a:xfrm>
            <a:off x="5191500" y="1284725"/>
            <a:ext cx="3952500" cy="31512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852"/>
              <a:buNone/>
            </a:pPr>
            <a:r>
              <a:rPr lang="it" sz="1600">
                <a:latin typeface="Times New Roman"/>
                <a:ea typeface="Times New Roman"/>
                <a:cs typeface="Times New Roman"/>
                <a:sym typeface="Times New Roman"/>
              </a:rPr>
              <a:t>Quando un thread ha finito di utilizzare le risorse, rilascia quelle risorse, che diventano disponibili per altri thread.</a:t>
            </a:r>
            <a:endParaRPr sz="1600">
              <a:latin typeface="Times New Roman"/>
              <a:ea typeface="Times New Roman"/>
              <a:cs typeface="Times New Roman"/>
              <a:sym typeface="Times New Roman"/>
            </a:endParaRPr>
          </a:p>
          <a:p>
            <a:pPr indent="0" lvl="0" marL="0" rtl="0" algn="l">
              <a:lnSpc>
                <a:spcPct val="95000"/>
              </a:lnSpc>
              <a:spcBef>
                <a:spcPts val="1600"/>
              </a:spcBef>
              <a:spcAft>
                <a:spcPts val="0"/>
              </a:spcAft>
              <a:buSzPts val="852"/>
              <a:buNone/>
            </a:pPr>
            <a:r>
              <a:rPr lang="it" sz="1600">
                <a:solidFill>
                  <a:srgbClr val="374151"/>
                </a:solidFill>
                <a:latin typeface="Times New Roman"/>
                <a:ea typeface="Times New Roman"/>
                <a:cs typeface="Times New Roman"/>
                <a:sym typeface="Times New Roman"/>
              </a:rPr>
              <a:t>Se </a:t>
            </a:r>
            <a:r>
              <a:rPr b="1" lang="it" sz="1600">
                <a:latin typeface="Times New Roman"/>
                <a:ea typeface="Times New Roman"/>
                <a:cs typeface="Times New Roman"/>
                <a:sym typeface="Times New Roman"/>
              </a:rPr>
              <a:t>can_allocate </a:t>
            </a:r>
            <a:r>
              <a:rPr lang="it" sz="1600">
                <a:solidFill>
                  <a:srgbClr val="374151"/>
                </a:solidFill>
                <a:latin typeface="Times New Roman"/>
                <a:ea typeface="Times New Roman"/>
                <a:cs typeface="Times New Roman"/>
                <a:sym typeface="Times New Roman"/>
              </a:rPr>
              <a:t>rimane 1 dopo la verifica delle risorse, significa che il thread corrente può ottenere le risorse richieste in modo sicuro senza violare il vincolo del banchiere. Pertanto, il thread viene contrassegnato come terminato </a:t>
            </a:r>
            <a:r>
              <a:rPr b="1" lang="it" sz="1600">
                <a:latin typeface="Times New Roman"/>
                <a:ea typeface="Times New Roman"/>
                <a:cs typeface="Times New Roman"/>
                <a:sym typeface="Times New Roman"/>
              </a:rPr>
              <a:t>(finish[i] = 1)</a:t>
            </a:r>
            <a:r>
              <a:rPr lang="it" sz="1600">
                <a:solidFill>
                  <a:srgbClr val="374151"/>
                </a:solidFill>
                <a:latin typeface="Times New Roman"/>
                <a:ea typeface="Times New Roman"/>
                <a:cs typeface="Times New Roman"/>
                <a:sym typeface="Times New Roman"/>
              </a:rPr>
              <a:t>, e le risorse allocate dal thread vengono restituite al lavoro disponibile </a:t>
            </a:r>
            <a:r>
              <a:rPr b="1" lang="it" sz="1600">
                <a:latin typeface="Times New Roman"/>
                <a:ea typeface="Times New Roman"/>
                <a:cs typeface="Times New Roman"/>
                <a:sym typeface="Times New Roman"/>
              </a:rPr>
              <a:t>(work[j] += allocation[i][j]).</a:t>
            </a:r>
            <a:endParaRPr b="1" sz="1600">
              <a:latin typeface="Times New Roman"/>
              <a:ea typeface="Times New Roman"/>
              <a:cs typeface="Times New Roman"/>
              <a:sym typeface="Times New Roman"/>
            </a:endParaRPr>
          </a:p>
          <a:p>
            <a:pPr indent="0" lvl="0" marL="0" rtl="0" algn="l">
              <a:lnSpc>
                <a:spcPct val="95000"/>
              </a:lnSpc>
              <a:spcBef>
                <a:spcPts val="1600"/>
              </a:spcBef>
              <a:spcAft>
                <a:spcPts val="1600"/>
              </a:spcAft>
              <a:buSzPts val="852"/>
              <a:buNone/>
            </a:pPr>
            <a:r>
              <a:rPr lang="it" sz="1600">
                <a:solidFill>
                  <a:srgbClr val="374151"/>
                </a:solidFill>
                <a:latin typeface="Times New Roman"/>
                <a:ea typeface="Times New Roman"/>
                <a:cs typeface="Times New Roman"/>
                <a:sym typeface="Times New Roman"/>
              </a:rPr>
              <a:t>.</a:t>
            </a:r>
            <a:endParaRPr b="1" sz="1600">
              <a:latin typeface="Times New Roman"/>
              <a:ea typeface="Times New Roman"/>
              <a:cs typeface="Times New Roman"/>
              <a:sym typeface="Times New Roman"/>
            </a:endParaRPr>
          </a:p>
        </p:txBody>
      </p:sp>
      <p:sp>
        <p:nvSpPr>
          <p:cNvPr id="145" name="Google Shape;145;p24"/>
          <p:cNvSpPr txBox="1"/>
          <p:nvPr>
            <p:ph type="title"/>
          </p:nvPr>
        </p:nvSpPr>
        <p:spPr>
          <a:xfrm>
            <a:off x="5595900" y="1364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3000">
                <a:solidFill>
                  <a:schemeClr val="dk1"/>
                </a:solidFill>
                <a:latin typeface="Times New Roman"/>
                <a:ea typeface="Times New Roman"/>
                <a:cs typeface="Times New Roman"/>
                <a:sym typeface="Times New Roman"/>
              </a:rPr>
              <a:t>Rilascio risorse</a:t>
            </a:r>
            <a:endParaRPr sz="3000">
              <a:solidFill>
                <a:schemeClr val="dk1"/>
              </a:solidFill>
              <a:latin typeface="Times New Roman"/>
              <a:ea typeface="Times New Roman"/>
              <a:cs typeface="Times New Roman"/>
              <a:sym typeface="Times New Roman"/>
            </a:endParaRPr>
          </a:p>
        </p:txBody>
      </p:sp>
      <p:pic>
        <p:nvPicPr>
          <p:cNvPr id="146" name="Google Shape;146;p24"/>
          <p:cNvPicPr preferRelativeResize="0"/>
          <p:nvPr/>
        </p:nvPicPr>
        <p:blipFill>
          <a:blip r:embed="rId3">
            <a:alphaModFix/>
          </a:blip>
          <a:stretch>
            <a:fillRect/>
          </a:stretch>
        </p:blipFill>
        <p:spPr>
          <a:xfrm>
            <a:off x="390625" y="1360675"/>
            <a:ext cx="4622650"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56200" y="1490850"/>
            <a:ext cx="8631600" cy="21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it" sz="4720">
                <a:solidFill>
                  <a:schemeClr val="accent5"/>
                </a:solidFill>
                <a:latin typeface="Times New Roman"/>
                <a:ea typeface="Times New Roman"/>
                <a:cs typeface="Times New Roman"/>
                <a:sym typeface="Times New Roman"/>
              </a:rPr>
              <a:t>QUALE OUTPUT PRODUCE QUESTO ALGORITMO?</a:t>
            </a:r>
            <a:endParaRPr sz="4720">
              <a:solidFill>
                <a:schemeClr val="accent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47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4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5042900" y="1125900"/>
            <a:ext cx="37956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it" sz="3700">
                <a:solidFill>
                  <a:schemeClr val="lt1"/>
                </a:solidFill>
                <a:latin typeface="Times New Roman"/>
                <a:ea typeface="Times New Roman"/>
                <a:cs typeface="Times New Roman"/>
                <a:sym typeface="Times New Roman"/>
              </a:rPr>
              <a:t>Esempio di output in uno stato sicuro</a:t>
            </a:r>
            <a:endParaRPr b="0" sz="3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0" sz="3700">
              <a:solidFill>
                <a:schemeClr val="lt1"/>
              </a:solidFill>
              <a:latin typeface="Times New Roman"/>
              <a:ea typeface="Times New Roman"/>
              <a:cs typeface="Times New Roman"/>
              <a:sym typeface="Times New Roman"/>
            </a:endParaRPr>
          </a:p>
        </p:txBody>
      </p:sp>
      <p:sp>
        <p:nvSpPr>
          <p:cNvPr id="157" name="Google Shape;157;p26"/>
          <p:cNvSpPr txBox="1"/>
          <p:nvPr/>
        </p:nvSpPr>
        <p:spPr>
          <a:xfrm>
            <a:off x="453675" y="4109975"/>
            <a:ext cx="374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p:txBody>
      </p:sp>
      <p:pic>
        <p:nvPicPr>
          <p:cNvPr id="158" name="Google Shape;158;p26"/>
          <p:cNvPicPr preferRelativeResize="0"/>
          <p:nvPr/>
        </p:nvPicPr>
        <p:blipFill>
          <a:blip r:embed="rId3">
            <a:alphaModFix/>
          </a:blip>
          <a:stretch>
            <a:fillRect/>
          </a:stretch>
        </p:blipFill>
        <p:spPr>
          <a:xfrm>
            <a:off x="0" y="1501200"/>
            <a:ext cx="4572000" cy="2141100"/>
          </a:xfrm>
          <a:prstGeom prst="rect">
            <a:avLst/>
          </a:prstGeom>
          <a:noFill/>
          <a:ln>
            <a:noFill/>
          </a:ln>
        </p:spPr>
      </p:pic>
      <p:sp>
        <p:nvSpPr>
          <p:cNvPr id="159" name="Google Shape;159;p26"/>
          <p:cNvSpPr txBox="1"/>
          <p:nvPr/>
        </p:nvSpPr>
        <p:spPr>
          <a:xfrm>
            <a:off x="5091100" y="2342825"/>
            <a:ext cx="37473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t" sz="1600">
                <a:solidFill>
                  <a:schemeClr val="lt1"/>
                </a:solidFill>
                <a:latin typeface="Times New Roman"/>
                <a:ea typeface="Times New Roman"/>
                <a:cs typeface="Times New Roman"/>
                <a:sym typeface="Times New Roman"/>
              </a:rPr>
              <a:t>Ogni thread chiede e rilascia risorse in modo casuale, e il sistema rimane in uno stato sicuro. Ogni riga corrisponde a un thread che rilascia risorse con la quantità specificata tra parentesi quadre.</a:t>
            </a:r>
            <a:endParaRPr sz="18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825725" y="839938"/>
            <a:ext cx="3921300" cy="15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it" sz="3200">
                <a:solidFill>
                  <a:schemeClr val="lt1"/>
                </a:solidFill>
                <a:latin typeface="Times New Roman"/>
                <a:ea typeface="Times New Roman"/>
                <a:cs typeface="Times New Roman"/>
                <a:sym typeface="Times New Roman"/>
              </a:rPr>
              <a:t>Esempio di output in uno stato NON sicuro</a:t>
            </a:r>
            <a:endParaRPr b="0" sz="3700">
              <a:solidFill>
                <a:schemeClr val="lt1"/>
              </a:solidFill>
              <a:latin typeface="Times New Roman"/>
              <a:ea typeface="Times New Roman"/>
              <a:cs typeface="Times New Roman"/>
              <a:sym typeface="Times New Roman"/>
            </a:endParaRPr>
          </a:p>
        </p:txBody>
      </p:sp>
      <p:sp>
        <p:nvSpPr>
          <p:cNvPr id="165" name="Google Shape;165;p27"/>
          <p:cNvSpPr txBox="1"/>
          <p:nvPr/>
        </p:nvSpPr>
        <p:spPr>
          <a:xfrm>
            <a:off x="453675" y="4109975"/>
            <a:ext cx="374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p:txBody>
      </p:sp>
      <p:sp>
        <p:nvSpPr>
          <p:cNvPr id="166" name="Google Shape;166;p27"/>
          <p:cNvSpPr txBox="1"/>
          <p:nvPr/>
        </p:nvSpPr>
        <p:spPr>
          <a:xfrm>
            <a:off x="4999650" y="2302563"/>
            <a:ext cx="3747300" cy="20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600">
                <a:solidFill>
                  <a:schemeClr val="lt1"/>
                </a:solidFill>
                <a:latin typeface="Times New Roman"/>
                <a:ea typeface="Times New Roman"/>
                <a:cs typeface="Times New Roman"/>
                <a:sym typeface="Times New Roman"/>
              </a:rPr>
              <a:t>I thread stanno cercando di acquisire risorse, ma il sistema è entrato in uno stato insicuro. Ogni thread è bloccato in attesa di risorse, ma non può progredire, risultando in un ciclo di attesa.</a:t>
            </a:r>
            <a:endParaRPr sz="16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600">
              <a:solidFill>
                <a:schemeClr val="lt1"/>
              </a:solidFill>
              <a:latin typeface="Times New Roman"/>
              <a:ea typeface="Times New Roman"/>
              <a:cs typeface="Times New Roman"/>
              <a:sym typeface="Times New Roman"/>
            </a:endParaRPr>
          </a:p>
        </p:txBody>
      </p:sp>
      <p:pic>
        <p:nvPicPr>
          <p:cNvPr id="167" name="Google Shape;167;p27"/>
          <p:cNvPicPr preferRelativeResize="0"/>
          <p:nvPr/>
        </p:nvPicPr>
        <p:blipFill>
          <a:blip r:embed="rId3">
            <a:alphaModFix/>
          </a:blip>
          <a:stretch>
            <a:fillRect/>
          </a:stretch>
        </p:blipFill>
        <p:spPr>
          <a:xfrm>
            <a:off x="0" y="1471155"/>
            <a:ext cx="4572000" cy="22011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73" name="Google Shape;173;p28"/>
          <p:cNvSpPr txBox="1"/>
          <p:nvPr/>
        </p:nvSpPr>
        <p:spPr>
          <a:xfrm>
            <a:off x="2855550" y="1198360"/>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t" sz="3000">
                <a:solidFill>
                  <a:schemeClr val="lt2"/>
                </a:solidFill>
                <a:latin typeface="Times New Roman"/>
                <a:ea typeface="Times New Roman"/>
                <a:cs typeface="Times New Roman"/>
                <a:sym typeface="Times New Roman"/>
              </a:rPr>
              <a:t>Grazie per l’attenzione!</a:t>
            </a:r>
            <a:endParaRPr b="1" sz="3000">
              <a:solidFill>
                <a:schemeClr val="lt2"/>
              </a:solidFill>
              <a:latin typeface="Times New Roman"/>
              <a:ea typeface="Times New Roman"/>
              <a:cs typeface="Times New Roman"/>
              <a:sym typeface="Times New Roman"/>
            </a:endParaRPr>
          </a:p>
        </p:txBody>
      </p:sp>
      <p:sp>
        <p:nvSpPr>
          <p:cNvPr id="174" name="Google Shape;174;p28"/>
          <p:cNvSpPr txBox="1"/>
          <p:nvPr>
            <p:ph idx="4294967295" type="body"/>
          </p:nvPr>
        </p:nvSpPr>
        <p:spPr>
          <a:xfrm>
            <a:off x="2855550" y="2229700"/>
            <a:ext cx="3432900" cy="2038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SzPct val="50371"/>
              <a:buNone/>
            </a:pPr>
            <a:r>
              <a:rPr lang="it" sz="2020">
                <a:latin typeface="Times New Roman"/>
                <a:ea typeface="Times New Roman"/>
                <a:cs typeface="Times New Roman"/>
                <a:sym typeface="Times New Roman"/>
              </a:rPr>
              <a:t>Federica Lupoli  s318018</a:t>
            </a:r>
            <a:endParaRPr sz="2020">
              <a:latin typeface="Times New Roman"/>
              <a:ea typeface="Times New Roman"/>
              <a:cs typeface="Times New Roman"/>
              <a:sym typeface="Times New Roman"/>
            </a:endParaRPr>
          </a:p>
          <a:p>
            <a:pPr indent="0" lvl="0" marL="0" rtl="0" algn="l">
              <a:spcBef>
                <a:spcPts val="1200"/>
              </a:spcBef>
              <a:spcAft>
                <a:spcPts val="0"/>
              </a:spcAft>
              <a:buSzPct val="50371"/>
              <a:buNone/>
            </a:pPr>
            <a:r>
              <a:rPr lang="it" sz="2020">
                <a:latin typeface="Times New Roman"/>
                <a:ea typeface="Times New Roman"/>
                <a:cs typeface="Times New Roman"/>
                <a:sym typeface="Times New Roman"/>
              </a:rPr>
              <a:t>Jacopo Sergio     s317647</a:t>
            </a:r>
            <a:endParaRPr sz="2020">
              <a:latin typeface="Times New Roman"/>
              <a:ea typeface="Times New Roman"/>
              <a:cs typeface="Times New Roman"/>
              <a:sym typeface="Times New Roman"/>
            </a:endParaRPr>
          </a:p>
          <a:p>
            <a:pPr indent="0" lvl="0" marL="0" rtl="0" algn="l">
              <a:spcBef>
                <a:spcPts val="1200"/>
              </a:spcBef>
              <a:spcAft>
                <a:spcPts val="0"/>
              </a:spcAft>
              <a:buSzPct val="50371"/>
              <a:buNone/>
            </a:pPr>
            <a:r>
              <a:rPr lang="it" sz="2020" u="sng">
                <a:solidFill>
                  <a:schemeClr val="hlink"/>
                </a:solidFill>
                <a:latin typeface="Times New Roman"/>
                <a:ea typeface="Times New Roman"/>
                <a:cs typeface="Times New Roman"/>
                <a:sym typeface="Times New Roman"/>
                <a:hlinkClick r:id="rId4"/>
              </a:rPr>
              <a:t>https://github.com/ProgrammazioneDiSistema2023-IA-ZZ/Group21.git</a:t>
            </a:r>
            <a:endParaRPr sz="2020">
              <a:latin typeface="Times New Roman"/>
              <a:ea typeface="Times New Roman"/>
              <a:cs typeface="Times New Roman"/>
              <a:sym typeface="Times New Roman"/>
            </a:endParaRPr>
          </a:p>
          <a:p>
            <a:pPr indent="0" lvl="0" marL="0" rtl="0" algn="l">
              <a:spcBef>
                <a:spcPts val="1200"/>
              </a:spcBef>
              <a:spcAft>
                <a:spcPts val="1200"/>
              </a:spcAft>
              <a:buSzPct val="124464"/>
              <a:buNone/>
            </a:pPr>
            <a:r>
              <a:t/>
            </a:r>
            <a:endParaRPr sz="817">
              <a:latin typeface="Times New Roman"/>
              <a:ea typeface="Times New Roman"/>
              <a:cs typeface="Times New Roman"/>
              <a:sym typeface="Times New Roman"/>
            </a:endParaRPr>
          </a:p>
        </p:txBody>
      </p:sp>
      <p:pic>
        <p:nvPicPr>
          <p:cNvPr id="175" name="Google Shape;175;p28"/>
          <p:cNvPicPr preferRelativeResize="0"/>
          <p:nvPr/>
        </p:nvPicPr>
        <p:blipFill>
          <a:blip r:embed="rId5">
            <a:alphaModFix/>
          </a:blip>
          <a:stretch>
            <a:fillRect/>
          </a:stretch>
        </p:blipFill>
        <p:spPr>
          <a:xfrm>
            <a:off x="121340" y="3641350"/>
            <a:ext cx="1879884" cy="83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52450" y="284750"/>
            <a:ext cx="62610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it" sz="3600">
                <a:solidFill>
                  <a:schemeClr val="dk1"/>
                </a:solidFill>
                <a:latin typeface="Times New Roman"/>
                <a:ea typeface="Times New Roman"/>
                <a:cs typeface="Times New Roman"/>
                <a:sym typeface="Times New Roman"/>
              </a:rPr>
              <a:t>Minix3</a:t>
            </a:r>
            <a:endParaRPr sz="2400">
              <a:latin typeface="Times New Roman"/>
              <a:ea typeface="Times New Roman"/>
              <a:cs typeface="Times New Roman"/>
              <a:sym typeface="Times New Roman"/>
            </a:endParaRPr>
          </a:p>
        </p:txBody>
      </p:sp>
      <p:sp>
        <p:nvSpPr>
          <p:cNvPr id="80" name="Google Shape;80;p14"/>
          <p:cNvSpPr txBox="1"/>
          <p:nvPr>
            <p:ph idx="4294967295" type="title"/>
          </p:nvPr>
        </p:nvSpPr>
        <p:spPr>
          <a:xfrm>
            <a:off x="601300" y="1052750"/>
            <a:ext cx="3418800" cy="34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it" sz="1460">
                <a:solidFill>
                  <a:srgbClr val="333333"/>
                </a:solidFill>
                <a:highlight>
                  <a:srgbClr val="FFFFFF"/>
                </a:highlight>
                <a:latin typeface="Times New Roman"/>
                <a:ea typeface="Times New Roman"/>
                <a:cs typeface="Times New Roman"/>
                <a:sym typeface="Times New Roman"/>
              </a:rPr>
              <a:t>MINIX è basato su un microkernel (circa 12.000 righe di codice) che funziona in modalità kernel. Il resto del sistema operativo funziona come un insieme di processi server, ciascuno protetto dalla MMU hardware. Questi processi includono il file system virtuale, uno o più file system effettivi, il gestore della memoria, il gestore dei processi, il server di reincarnazione e i driver del dispositivo, ciascuno eseguito come processo separato in modalità utente.Una conseguenza di questa progettazione è che i guasti del sistema dovuti a bug o attacchi vengono isolati</a:t>
            </a:r>
            <a:endParaRPr b="0" sz="146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SzPts val="990"/>
              <a:buNone/>
            </a:pPr>
            <a:r>
              <a:t/>
            </a:r>
            <a:endParaRPr b="0" sz="1460">
              <a:solidFill>
                <a:srgbClr val="333333"/>
              </a:solidFill>
              <a:highlight>
                <a:srgbClr val="FFFFFF"/>
              </a:highlight>
              <a:latin typeface="Times New Roman"/>
              <a:ea typeface="Times New Roman"/>
              <a:cs typeface="Times New Roman"/>
              <a:sym typeface="Times New Roman"/>
            </a:endParaRPr>
          </a:p>
        </p:txBody>
      </p:sp>
      <p:pic>
        <p:nvPicPr>
          <p:cNvPr id="81" name="Google Shape;81;p14"/>
          <p:cNvPicPr preferRelativeResize="0"/>
          <p:nvPr/>
        </p:nvPicPr>
        <p:blipFill>
          <a:blip r:embed="rId3">
            <a:alphaModFix/>
          </a:blip>
          <a:stretch>
            <a:fillRect/>
          </a:stretch>
        </p:blipFill>
        <p:spPr>
          <a:xfrm>
            <a:off x="4020050" y="955050"/>
            <a:ext cx="4640375" cy="3543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79125" y="193575"/>
            <a:ext cx="4654125" cy="4903801"/>
          </a:xfrm>
          <a:prstGeom prst="rect">
            <a:avLst/>
          </a:prstGeom>
          <a:noFill/>
          <a:ln>
            <a:noFill/>
          </a:ln>
        </p:spPr>
      </p:pic>
      <p:sp>
        <p:nvSpPr>
          <p:cNvPr id="87" name="Google Shape;87;p15"/>
          <p:cNvSpPr txBox="1"/>
          <p:nvPr/>
        </p:nvSpPr>
        <p:spPr>
          <a:xfrm>
            <a:off x="689738" y="4642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t" sz="3000">
                <a:solidFill>
                  <a:schemeClr val="lt2"/>
                </a:solidFill>
                <a:latin typeface="Raleway"/>
                <a:ea typeface="Raleway"/>
                <a:cs typeface="Raleway"/>
                <a:sym typeface="Raleway"/>
              </a:rPr>
              <a:t>OS161</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191225" y="907800"/>
            <a:ext cx="41412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chemeClr val="dk2"/>
              </a:solidFill>
              <a:latin typeface="Times New Roman"/>
              <a:ea typeface="Times New Roman"/>
              <a:cs typeface="Times New Roman"/>
              <a:sym typeface="Times New Roman"/>
            </a:endParaRPr>
          </a:p>
          <a:p>
            <a:pPr indent="-273050" lvl="0" marL="457200" rtl="0" algn="l">
              <a:spcBef>
                <a:spcPts val="160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System calls</a:t>
            </a:r>
            <a:endParaRPr sz="700">
              <a:latin typeface="Times New Roman"/>
              <a:ea typeface="Times New Roman"/>
              <a:cs typeface="Times New Roman"/>
              <a:sym typeface="Times New Roman"/>
            </a:endParaRPr>
          </a:p>
          <a:p>
            <a:pPr indent="0" lvl="0" marL="457200" rtl="0" algn="l">
              <a:spcBef>
                <a:spcPts val="1000"/>
              </a:spcBef>
              <a:spcAft>
                <a:spcPts val="0"/>
              </a:spcAft>
              <a:buNone/>
            </a:pPr>
            <a:r>
              <a:rPr lang="it" sz="700">
                <a:solidFill>
                  <a:srgbClr val="353535"/>
                </a:solidFill>
                <a:latin typeface="Times New Roman"/>
                <a:ea typeface="Times New Roman"/>
                <a:cs typeface="Times New Roman"/>
                <a:sym typeface="Times New Roman"/>
              </a:rPr>
              <a:t>Le system call vengono invocate attraverso un'interfaccia standardizzata, spesso tramite l'istruzione di interruzione (syscall), e vengono gestite dal kernel attraverso una tabella dedicata.</a:t>
            </a:r>
            <a:endParaRPr sz="700">
              <a:solidFill>
                <a:srgbClr val="353535"/>
              </a:solidFill>
              <a:latin typeface="Times New Roman"/>
              <a:ea typeface="Times New Roman"/>
              <a:cs typeface="Times New Roman"/>
              <a:sym typeface="Times New Roman"/>
            </a:endParaRPr>
          </a:p>
          <a:p>
            <a:pPr indent="-273050" lvl="0" marL="457200" rtl="0" algn="l">
              <a:spcBef>
                <a:spcPts val="1000"/>
              </a:spcBef>
              <a:spcAft>
                <a:spcPts val="0"/>
              </a:spcAft>
              <a:buClr>
                <a:schemeClr val="dk1"/>
              </a:buClr>
              <a:buSzPts val="700"/>
              <a:buFont typeface="Raleway"/>
              <a:buChar char="➔"/>
            </a:pPr>
            <a:r>
              <a:rPr b="1" lang="it" sz="700">
                <a:solidFill>
                  <a:schemeClr val="dk1"/>
                </a:solidFill>
                <a:latin typeface="Times New Roman"/>
                <a:ea typeface="Times New Roman"/>
                <a:cs typeface="Times New Roman"/>
                <a:sym typeface="Times New Roman"/>
              </a:rPr>
              <a:t>Sincronizzazione</a:t>
            </a:r>
            <a:br>
              <a:rPr lang="it" sz="700">
                <a:latin typeface="Times New Roman"/>
                <a:ea typeface="Times New Roman"/>
                <a:cs typeface="Times New Roman"/>
                <a:sym typeface="Times New Roman"/>
              </a:rPr>
            </a:br>
            <a:r>
              <a:rPr lang="it" sz="700">
                <a:latin typeface="Times New Roman"/>
                <a:ea typeface="Times New Roman"/>
                <a:cs typeface="Times New Roman"/>
                <a:sym typeface="Times New Roman"/>
              </a:rPr>
              <a:t>I meccanismi per l’accesso controllato a risorse condivise come semafori, lock, spinlock, condvar e waitchannel</a:t>
            </a:r>
            <a:endParaRPr sz="700">
              <a:latin typeface="Times New Roman"/>
              <a:ea typeface="Times New Roman"/>
              <a:cs typeface="Times New Roman"/>
              <a:sym typeface="Times New Roman"/>
            </a:endParaRPr>
          </a:p>
          <a:p>
            <a:pPr indent="-273050" lvl="0" marL="457200" rtl="0" algn="l">
              <a:spcBef>
                <a:spcPts val="100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Memoria virtuale ed MMU</a:t>
            </a:r>
            <a:endParaRPr b="1" sz="7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it" sz="700">
                <a:solidFill>
                  <a:srgbClr val="353535"/>
                </a:solidFill>
                <a:latin typeface="Times New Roman"/>
                <a:ea typeface="Times New Roman"/>
                <a:cs typeface="Times New Roman"/>
                <a:sym typeface="Times New Roman"/>
              </a:rPr>
              <a:t>OS161 implementa una gestione della memoria virtuale attraverso l'utilizzo di segmentazione e paginazione, con l'unità di gestione della memoria (MMU) responsabile della traduzione degli indirizzi virtuali in indirizzi fisici.</a:t>
            </a:r>
            <a:endParaRPr sz="700">
              <a:solidFill>
                <a:srgbClr val="353535"/>
              </a:solidFill>
              <a:latin typeface="Times New Roman"/>
              <a:ea typeface="Times New Roman"/>
              <a:cs typeface="Times New Roman"/>
              <a:sym typeface="Times New Roman"/>
            </a:endParaRPr>
          </a:p>
          <a:p>
            <a:pPr indent="-273050" lvl="0" marL="457200" rtl="0" algn="l">
              <a:spcBef>
                <a:spcPts val="100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Scheduling</a:t>
            </a:r>
            <a:r>
              <a:rPr b="1" lang="it" sz="700">
                <a:solidFill>
                  <a:schemeClr val="dk1"/>
                </a:solidFill>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273050" lvl="0" marL="457200" rtl="0" algn="l">
              <a:spcBef>
                <a:spcPts val="1000"/>
              </a:spcBef>
              <a:spcAft>
                <a:spcPts val="0"/>
              </a:spcAft>
              <a:buClr>
                <a:srgbClr val="353535"/>
              </a:buClr>
              <a:buSzPts val="700"/>
              <a:buFont typeface="Times New Roman"/>
              <a:buChar char="-"/>
            </a:pPr>
            <a:r>
              <a:rPr lang="it" sz="700">
                <a:solidFill>
                  <a:srgbClr val="353535"/>
                </a:solidFill>
                <a:latin typeface="Times New Roman"/>
                <a:ea typeface="Times New Roman"/>
                <a:cs typeface="Times New Roman"/>
                <a:sym typeface="Times New Roman"/>
              </a:rPr>
              <a:t>Implementa uno scheduler di tipo Round Robin con priorità</a:t>
            </a:r>
            <a:endParaRPr sz="700">
              <a:solidFill>
                <a:srgbClr val="353535"/>
              </a:solidFill>
              <a:latin typeface="Times New Roman"/>
              <a:ea typeface="Times New Roman"/>
              <a:cs typeface="Times New Roman"/>
              <a:sym typeface="Times New Roman"/>
            </a:endParaRPr>
          </a:p>
          <a:p>
            <a:pPr indent="-273050" lvl="0" marL="457200" rtl="0" algn="l">
              <a:spcBef>
                <a:spcPts val="0"/>
              </a:spcBef>
              <a:spcAft>
                <a:spcPts val="0"/>
              </a:spcAft>
              <a:buClr>
                <a:srgbClr val="353535"/>
              </a:buClr>
              <a:buSzPts val="700"/>
              <a:buFont typeface="Times New Roman"/>
              <a:buChar char="-"/>
            </a:pPr>
            <a:r>
              <a:rPr lang="it" sz="700">
                <a:solidFill>
                  <a:srgbClr val="353535"/>
                </a:solidFill>
                <a:latin typeface="Times New Roman"/>
                <a:ea typeface="Times New Roman"/>
                <a:cs typeface="Times New Roman"/>
                <a:sym typeface="Times New Roman"/>
              </a:rPr>
              <a:t>Adotta un modello di scheduling a livelli multipli con una coda di feedback per ciascun livello di priorità.</a:t>
            </a:r>
            <a:endParaRPr sz="700">
              <a:solidFill>
                <a:srgbClr val="353535"/>
              </a:solidFill>
              <a:latin typeface="Times New Roman"/>
              <a:ea typeface="Times New Roman"/>
              <a:cs typeface="Times New Roman"/>
              <a:sym typeface="Times New Roman"/>
            </a:endParaRPr>
          </a:p>
          <a:p>
            <a:pPr indent="-273050" lvl="0" marL="457200" rtl="0" algn="l">
              <a:spcBef>
                <a:spcPts val="0"/>
              </a:spcBef>
              <a:spcAft>
                <a:spcPts val="0"/>
              </a:spcAft>
              <a:buClr>
                <a:srgbClr val="353535"/>
              </a:buClr>
              <a:buSzPts val="700"/>
              <a:buFont typeface="Times New Roman"/>
              <a:buChar char="-"/>
            </a:pPr>
            <a:r>
              <a:rPr lang="it" sz="700">
                <a:solidFill>
                  <a:srgbClr val="353535"/>
                </a:solidFill>
                <a:latin typeface="Times New Roman"/>
                <a:ea typeface="Times New Roman"/>
                <a:cs typeface="Times New Roman"/>
                <a:sym typeface="Times New Roman"/>
              </a:rPr>
              <a:t>Implementa una regolazione dinamica delle priorità basata sul comportamento esecutivo dei processi.</a:t>
            </a:r>
            <a:endParaRPr sz="700">
              <a:solidFill>
                <a:srgbClr val="353535"/>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700">
              <a:solidFill>
                <a:srgbClr val="353535"/>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Networking </a:t>
            </a:r>
            <a:endParaRPr b="1" sz="7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it" sz="700">
                <a:solidFill>
                  <a:srgbClr val="353535"/>
                </a:solidFill>
                <a:latin typeface="Times New Roman"/>
                <a:ea typeface="Times New Roman"/>
                <a:cs typeface="Times New Roman"/>
                <a:sym typeface="Times New Roman"/>
              </a:rPr>
              <a:t>Il supporto di rete è integrato direttamente nel kernel monolitico, che include driver di dispositivo, un semplice stack di rete con supporto per protocolli standard come TCP/IP, e un'interfaccia di programmazione delle socket. I driver di dispositivo gestiscono l'hardware specifico delle schede di rete, e il sistema fornisce un'API semplificata per la comunicazione di rete attraverso syscall.</a:t>
            </a:r>
            <a:endParaRPr sz="700">
              <a:solidFill>
                <a:srgbClr val="353535"/>
              </a:solidFill>
              <a:latin typeface="Times New Roman"/>
              <a:ea typeface="Times New Roman"/>
              <a:cs typeface="Times New Roman"/>
              <a:sym typeface="Times New Roman"/>
            </a:endParaRPr>
          </a:p>
          <a:p>
            <a:pPr indent="0" lvl="0" marL="0" rtl="0" algn="l">
              <a:spcBef>
                <a:spcPts val="1000"/>
              </a:spcBef>
              <a:spcAft>
                <a:spcPts val="0"/>
              </a:spcAft>
              <a:buNone/>
            </a:pPr>
            <a:r>
              <a:rPr b="1" lang="it" sz="700">
                <a:solidFill>
                  <a:schemeClr val="dk1"/>
                </a:solidFill>
                <a:latin typeface="Times New Roman"/>
                <a:ea typeface="Times New Roman"/>
                <a:cs typeface="Times New Roman"/>
                <a:sym typeface="Times New Roman"/>
              </a:rPr>
              <a:t>	</a:t>
            </a:r>
            <a:endParaRPr b="1" sz="7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700">
              <a:solidFill>
                <a:srgbClr val="D1D5DB"/>
              </a:solidFill>
              <a:highlight>
                <a:srgbClr val="343541"/>
              </a:highlight>
              <a:latin typeface="Times New Roman"/>
              <a:ea typeface="Times New Roman"/>
              <a:cs typeface="Times New Roman"/>
              <a:sym typeface="Times New Roman"/>
            </a:endParaRPr>
          </a:p>
        </p:txBody>
      </p:sp>
      <p:pic>
        <p:nvPicPr>
          <p:cNvPr id="89" name="Google Shape;89;p15"/>
          <p:cNvPicPr preferRelativeResize="0"/>
          <p:nvPr/>
        </p:nvPicPr>
        <p:blipFill>
          <a:blip r:embed="rId3">
            <a:alphaModFix/>
          </a:blip>
          <a:stretch>
            <a:fillRect/>
          </a:stretch>
        </p:blipFill>
        <p:spPr>
          <a:xfrm>
            <a:off x="4489875" y="193575"/>
            <a:ext cx="4654125" cy="4949925"/>
          </a:xfrm>
          <a:prstGeom prst="rect">
            <a:avLst/>
          </a:prstGeom>
          <a:noFill/>
          <a:ln>
            <a:noFill/>
          </a:ln>
        </p:spPr>
      </p:pic>
      <p:sp>
        <p:nvSpPr>
          <p:cNvPr id="90" name="Google Shape;90;p15"/>
          <p:cNvSpPr txBox="1"/>
          <p:nvPr/>
        </p:nvSpPr>
        <p:spPr>
          <a:xfrm>
            <a:off x="4900725" y="4642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t" sz="3000">
                <a:solidFill>
                  <a:schemeClr val="lt2"/>
                </a:solidFill>
                <a:latin typeface="Raleway"/>
                <a:ea typeface="Raleway"/>
                <a:cs typeface="Raleway"/>
                <a:sym typeface="Raleway"/>
              </a:rPr>
              <a:t>Minix3</a:t>
            </a:r>
            <a:endParaRPr b="1" sz="3000">
              <a:solidFill>
                <a:schemeClr val="lt2"/>
              </a:solidFill>
              <a:latin typeface="Raleway"/>
              <a:ea typeface="Raleway"/>
              <a:cs typeface="Raleway"/>
              <a:sym typeface="Raleway"/>
            </a:endParaRPr>
          </a:p>
        </p:txBody>
      </p:sp>
      <p:sp>
        <p:nvSpPr>
          <p:cNvPr id="91" name="Google Shape;91;p15"/>
          <p:cNvSpPr txBox="1"/>
          <p:nvPr>
            <p:ph idx="4294967295" type="body"/>
          </p:nvPr>
        </p:nvSpPr>
        <p:spPr>
          <a:xfrm>
            <a:off x="4572000" y="907800"/>
            <a:ext cx="4336200" cy="354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700">
              <a:solidFill>
                <a:schemeClr val="dk2"/>
              </a:solidFill>
              <a:latin typeface="Times New Roman"/>
              <a:ea typeface="Times New Roman"/>
              <a:cs typeface="Times New Roman"/>
              <a:sym typeface="Times New Roman"/>
            </a:endParaRPr>
          </a:p>
          <a:p>
            <a:pPr indent="-273050" lvl="0" marL="457200" rtl="0" algn="l">
              <a:lnSpc>
                <a:spcPct val="95000"/>
              </a:lnSpc>
              <a:spcBef>
                <a:spcPts val="1600"/>
              </a:spcBef>
              <a:spcAft>
                <a:spcPts val="0"/>
              </a:spcAft>
              <a:buClr>
                <a:schemeClr val="dk1"/>
              </a:buClr>
              <a:buSzPts val="700"/>
              <a:buFont typeface="Raleway"/>
              <a:buChar char="➔"/>
            </a:pPr>
            <a:r>
              <a:rPr b="1" lang="it" sz="700">
                <a:solidFill>
                  <a:schemeClr val="dk1"/>
                </a:solidFill>
                <a:latin typeface="Times New Roman"/>
                <a:ea typeface="Times New Roman"/>
                <a:cs typeface="Times New Roman"/>
                <a:sym typeface="Times New Roman"/>
              </a:rPr>
              <a:t>System calls</a:t>
            </a:r>
            <a:r>
              <a:rPr lang="it"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rPr lang="it" sz="700">
                <a:solidFill>
                  <a:srgbClr val="353535"/>
                </a:solidFill>
                <a:latin typeface="Times New Roman"/>
                <a:ea typeface="Times New Roman"/>
                <a:cs typeface="Times New Roman"/>
                <a:sym typeface="Times New Roman"/>
              </a:rPr>
              <a:t>Molte funzionalità del sistema operativo sono implementate come servizi esterni al kernel, spesso specializzate per riflettere la modularità del sistema e supportare funzionalità avanzate come il hot swapping.</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100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Sincronizzazione</a:t>
            </a:r>
            <a:endParaRPr b="1" sz="700">
              <a:solidFill>
                <a:schemeClr val="dk1"/>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rPr lang="it" sz="700">
                <a:latin typeface="Times New Roman"/>
                <a:ea typeface="Times New Roman"/>
                <a:cs typeface="Times New Roman"/>
                <a:sym typeface="Times New Roman"/>
              </a:rPr>
              <a:t>O</a:t>
            </a:r>
            <a:r>
              <a:rPr lang="it" sz="700">
                <a:latin typeface="Times New Roman"/>
                <a:ea typeface="Times New Roman"/>
                <a:cs typeface="Times New Roman"/>
                <a:sym typeface="Times New Roman"/>
              </a:rPr>
              <a:t>ltre ai meccanismi simili ad os161, vengono utilizzati timer watchdog e un meccanismo di scambio di messaggi</a:t>
            </a:r>
            <a:endParaRPr sz="700">
              <a:latin typeface="Times New Roman"/>
              <a:ea typeface="Times New Roman"/>
              <a:cs typeface="Times New Roman"/>
              <a:sym typeface="Times New Roman"/>
            </a:endParaRPr>
          </a:p>
          <a:p>
            <a:pPr indent="-273050" lvl="0" marL="457200" rtl="0" algn="l">
              <a:lnSpc>
                <a:spcPct val="95000"/>
              </a:lnSpc>
              <a:spcBef>
                <a:spcPts val="1000"/>
              </a:spcBef>
              <a:spcAft>
                <a:spcPts val="0"/>
              </a:spcAft>
              <a:buClr>
                <a:schemeClr val="dk1"/>
              </a:buClr>
              <a:buSzPts val="700"/>
              <a:buFont typeface="Raleway"/>
              <a:buChar char="➔"/>
            </a:pPr>
            <a:r>
              <a:rPr b="1" lang="it" sz="700">
                <a:solidFill>
                  <a:schemeClr val="dk1"/>
                </a:solidFill>
                <a:latin typeface="Times New Roman"/>
                <a:ea typeface="Times New Roman"/>
                <a:cs typeface="Times New Roman"/>
                <a:sym typeface="Times New Roman"/>
              </a:rPr>
              <a:t>Memoria virtuale ed MMU</a:t>
            </a:r>
            <a:endParaRPr b="1" sz="700">
              <a:solidFill>
                <a:schemeClr val="dk1"/>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None/>
            </a:pPr>
            <a:br>
              <a:rPr lang="it" sz="700">
                <a:latin typeface="Times New Roman"/>
                <a:ea typeface="Times New Roman"/>
                <a:cs typeface="Times New Roman"/>
                <a:sym typeface="Times New Roman"/>
              </a:rPr>
            </a:br>
            <a:r>
              <a:rPr lang="it" sz="700">
                <a:latin typeface="Times New Roman"/>
                <a:ea typeface="Times New Roman"/>
                <a:cs typeface="Times New Roman"/>
                <a:sym typeface="Times New Roman"/>
              </a:rPr>
              <a:t>Il meccanismo è molto simile a quello usato da OS161, tuttavia </a:t>
            </a:r>
            <a:r>
              <a:rPr lang="it" sz="700">
                <a:solidFill>
                  <a:srgbClr val="353535"/>
                </a:solidFill>
                <a:latin typeface="Times New Roman"/>
                <a:ea typeface="Times New Roman"/>
                <a:cs typeface="Times New Roman"/>
                <a:sym typeface="Times New Roman"/>
              </a:rPr>
              <a:t>a le ottimizzazioni e le caratteristiche specifiche possono variare in base alle esigenze e alla progettazione specifica di ciascun sistema.</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100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Scheduling</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1000"/>
              </a:spcBef>
              <a:spcAft>
                <a:spcPts val="0"/>
              </a:spcAft>
              <a:buSzPts val="700"/>
              <a:buFont typeface="Raleway"/>
              <a:buChar char="-"/>
            </a:pPr>
            <a:r>
              <a:rPr lang="it" sz="700">
                <a:solidFill>
                  <a:srgbClr val="353535"/>
                </a:solidFill>
                <a:latin typeface="Times New Roman"/>
                <a:ea typeface="Times New Roman"/>
                <a:cs typeface="Times New Roman"/>
                <a:sym typeface="Times New Roman"/>
              </a:rPr>
              <a:t>Politica di scheduling basata su Round Robin con estensioni.</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0"/>
              </a:spcBef>
              <a:spcAft>
                <a:spcPts val="0"/>
              </a:spcAft>
              <a:buClr>
                <a:srgbClr val="353535"/>
              </a:buClr>
              <a:buSzPts val="700"/>
              <a:buFont typeface="Times New Roman"/>
              <a:buChar char="-"/>
            </a:pPr>
            <a:r>
              <a:rPr lang="it" sz="700">
                <a:solidFill>
                  <a:srgbClr val="353535"/>
                </a:solidFill>
                <a:latin typeface="Times New Roman"/>
                <a:ea typeface="Times New Roman"/>
                <a:cs typeface="Times New Roman"/>
                <a:sym typeface="Times New Roman"/>
              </a:rPr>
              <a:t>Pianificazione a livelli multipli con priorità gestita in modo più sofisticato.</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0"/>
              </a:spcBef>
              <a:spcAft>
                <a:spcPts val="0"/>
              </a:spcAft>
              <a:buClr>
                <a:srgbClr val="353535"/>
              </a:buClr>
              <a:buSzPts val="700"/>
              <a:buFont typeface="Times New Roman"/>
              <a:buChar char="-"/>
            </a:pPr>
            <a:r>
              <a:rPr lang="it" sz="700">
                <a:solidFill>
                  <a:srgbClr val="353535"/>
                </a:solidFill>
                <a:latin typeface="Times New Roman"/>
                <a:ea typeface="Times New Roman"/>
                <a:cs typeface="Times New Roman"/>
                <a:sym typeface="Times New Roman"/>
              </a:rPr>
              <a:t>Introduzione di tecniche come l'aging per migliorare la distribuzione delle risorse.</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0"/>
              </a:spcBef>
              <a:spcAft>
                <a:spcPts val="0"/>
              </a:spcAft>
              <a:buClr>
                <a:srgbClr val="353535"/>
              </a:buClr>
              <a:buSzPts val="700"/>
              <a:buFont typeface="Times New Roman"/>
              <a:buChar char="-"/>
            </a:pPr>
            <a:r>
              <a:t/>
            </a:r>
            <a:endParaRPr sz="700">
              <a:solidFill>
                <a:srgbClr val="353535"/>
              </a:solidFill>
              <a:latin typeface="Times New Roman"/>
              <a:ea typeface="Times New Roman"/>
              <a:cs typeface="Times New Roman"/>
              <a:sym typeface="Times New Roman"/>
            </a:endParaRPr>
          </a:p>
          <a:p>
            <a:pPr indent="-273050" lvl="0" marL="457200" rtl="0" algn="l">
              <a:lnSpc>
                <a:spcPct val="95000"/>
              </a:lnSpc>
              <a:spcBef>
                <a:spcPts val="0"/>
              </a:spcBef>
              <a:spcAft>
                <a:spcPts val="0"/>
              </a:spcAft>
              <a:buClr>
                <a:schemeClr val="dk1"/>
              </a:buClr>
              <a:buSzPts val="700"/>
              <a:buFont typeface="Times New Roman"/>
              <a:buChar char="➔"/>
            </a:pPr>
            <a:r>
              <a:rPr b="1" lang="it" sz="700">
                <a:solidFill>
                  <a:schemeClr val="dk1"/>
                </a:solidFill>
                <a:latin typeface="Times New Roman"/>
                <a:ea typeface="Times New Roman"/>
                <a:cs typeface="Times New Roman"/>
                <a:sym typeface="Times New Roman"/>
              </a:rPr>
              <a:t>Networking</a:t>
            </a:r>
            <a:endParaRPr b="1" sz="700">
              <a:solidFill>
                <a:schemeClr val="dk1"/>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rPr lang="it" sz="700">
                <a:solidFill>
                  <a:srgbClr val="353535"/>
                </a:solidFill>
                <a:latin typeface="Times New Roman"/>
                <a:ea typeface="Times New Roman"/>
                <a:cs typeface="Times New Roman"/>
                <a:sym typeface="Times New Roman"/>
              </a:rPr>
              <a:t>Il supporto di rete è implementato come parte di un server separato chiamato "INET", che opera come un processo utente all'interno della struttura modulare del microkernel. Il server INET gestisce le interfacce di rete, implementa protocolli standard come TCP/IP e fornisce un'interfaccia di programmazione delle socket. </a:t>
            </a:r>
            <a:endParaRPr sz="700">
              <a:solidFill>
                <a:srgbClr val="353535"/>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t/>
            </a:r>
            <a:endParaRPr b="1" sz="412">
              <a:solidFill>
                <a:schemeClr val="dk1"/>
              </a:solidFill>
              <a:latin typeface="Times New Roman"/>
              <a:ea typeface="Times New Roman"/>
              <a:cs typeface="Times New Roman"/>
              <a:sym typeface="Times New Roman"/>
            </a:endParaRPr>
          </a:p>
          <a:p>
            <a:pPr indent="-254793" lvl="0" marL="457200" rtl="0" algn="l">
              <a:lnSpc>
                <a:spcPct val="95000"/>
              </a:lnSpc>
              <a:spcBef>
                <a:spcPts val="1500"/>
              </a:spcBef>
              <a:spcAft>
                <a:spcPts val="0"/>
              </a:spcAft>
              <a:buClr>
                <a:srgbClr val="353535"/>
              </a:buClr>
              <a:buSzPts val="413"/>
              <a:buFont typeface="Times New Roman"/>
              <a:buChar char="-"/>
            </a:pPr>
            <a:r>
              <a:t/>
            </a:r>
            <a:endParaRPr sz="412">
              <a:solidFill>
                <a:srgbClr val="353535"/>
              </a:solidFill>
              <a:latin typeface="Times New Roman"/>
              <a:ea typeface="Times New Roman"/>
              <a:cs typeface="Times New Roman"/>
              <a:sym typeface="Times New Roman"/>
            </a:endParaRPr>
          </a:p>
          <a:p>
            <a:pPr indent="0" lvl="0" marL="0" rtl="0" algn="l">
              <a:lnSpc>
                <a:spcPct val="95000"/>
              </a:lnSpc>
              <a:spcBef>
                <a:spcPts val="1500"/>
              </a:spcBef>
              <a:spcAft>
                <a:spcPts val="1000"/>
              </a:spcAft>
              <a:buSzPts val="275"/>
              <a:buNone/>
            </a:pPr>
            <a:r>
              <a:t/>
            </a:r>
            <a:endParaRPr b="1" sz="35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it" sz="3600">
                <a:solidFill>
                  <a:schemeClr val="dk1"/>
                </a:solidFill>
                <a:latin typeface="Times New Roman"/>
                <a:ea typeface="Times New Roman"/>
                <a:cs typeface="Times New Roman"/>
                <a:sym typeface="Times New Roman"/>
              </a:rPr>
              <a:t>DeadLock</a:t>
            </a:r>
            <a:endParaRPr sz="2400">
              <a:latin typeface="Times New Roman"/>
              <a:ea typeface="Times New Roman"/>
              <a:cs typeface="Times New Roman"/>
              <a:sym typeface="Times New Roman"/>
            </a:endParaRPr>
          </a:p>
          <a:p>
            <a:pPr indent="0" lvl="0" marL="0" rtl="0" algn="l">
              <a:spcBef>
                <a:spcPts val="1600"/>
              </a:spcBef>
              <a:spcAft>
                <a:spcPts val="0"/>
              </a:spcAft>
              <a:buNone/>
            </a:pPr>
            <a:r>
              <a:rPr b="0" lang="it" sz="2000">
                <a:latin typeface="Times New Roman"/>
                <a:ea typeface="Times New Roman"/>
                <a:cs typeface="Times New Roman"/>
                <a:sym typeface="Times New Roman"/>
              </a:rPr>
              <a:t>Un insieme di thread è in deadlock se ogni thread nell’insieme sta aspettando un evento che solo un altro thread nello stesso insieme può generare.</a:t>
            </a:r>
            <a:endParaRPr b="0" sz="2000">
              <a:latin typeface="Times New Roman"/>
              <a:ea typeface="Times New Roman"/>
              <a:cs typeface="Times New Roman"/>
              <a:sym typeface="Times New Roman"/>
            </a:endParaRPr>
          </a:p>
          <a:p>
            <a:pPr indent="0" lvl="0" marL="0" rtl="0" algn="l">
              <a:spcBef>
                <a:spcPts val="0"/>
              </a:spcBef>
              <a:spcAft>
                <a:spcPts val="0"/>
              </a:spcAft>
              <a:buNone/>
            </a:pPr>
            <a:r>
              <a:rPr b="0" lang="it" sz="2000">
                <a:latin typeface="Times New Roman"/>
                <a:ea typeface="Times New Roman"/>
                <a:cs typeface="Times New Roman"/>
                <a:sym typeface="Times New Roman"/>
              </a:rPr>
              <a:t>Generalmente l’evento è il rilascio di una risorsa.</a:t>
            </a:r>
            <a:endParaRPr b="0" sz="20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0" lang="it" sz="2400">
                <a:solidFill>
                  <a:schemeClr val="dk1"/>
                </a:solidFill>
                <a:latin typeface="Times New Roman"/>
                <a:ea typeface="Times New Roman"/>
                <a:cs typeface="Times New Roman"/>
                <a:sym typeface="Times New Roman"/>
              </a:rPr>
              <a:t>Come affrontare il problema?</a:t>
            </a:r>
            <a:endParaRPr b="0"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20040" lvl="0" marL="457200" rtl="0" algn="l">
              <a:spcBef>
                <a:spcPts val="0"/>
              </a:spcBef>
              <a:spcAft>
                <a:spcPts val="0"/>
              </a:spcAft>
              <a:buSzPct val="100000"/>
              <a:buFont typeface="Times New Roman"/>
              <a:buAutoNum type="arabicPeriod"/>
            </a:pPr>
            <a:r>
              <a:rPr b="0" lang="it" sz="1600">
                <a:latin typeface="Times New Roman"/>
                <a:ea typeface="Times New Roman"/>
                <a:cs typeface="Times New Roman"/>
                <a:sym typeface="Times New Roman"/>
              </a:rPr>
              <a:t>Ignorare il problema (algoritmo dello struzzo)</a:t>
            </a:r>
            <a:endParaRPr b="0" sz="1600">
              <a:latin typeface="Times New Roman"/>
              <a:ea typeface="Times New Roman"/>
              <a:cs typeface="Times New Roman"/>
              <a:sym typeface="Times New Roman"/>
            </a:endParaRPr>
          </a:p>
          <a:p>
            <a:pPr indent="-320040" lvl="0" marL="457200" rtl="0" algn="l">
              <a:spcBef>
                <a:spcPts val="0"/>
              </a:spcBef>
              <a:spcAft>
                <a:spcPts val="0"/>
              </a:spcAft>
              <a:buSzPct val="100000"/>
              <a:buFont typeface="Times New Roman"/>
              <a:buAutoNum type="arabicPeriod"/>
            </a:pPr>
            <a:r>
              <a:rPr b="0" lang="it" sz="1600">
                <a:latin typeface="Times New Roman"/>
                <a:ea typeface="Times New Roman"/>
                <a:cs typeface="Times New Roman"/>
                <a:sym typeface="Times New Roman"/>
              </a:rPr>
              <a:t>Riconoscerlo ed eliminarlo(forzare il rilascio, tramite rollback o terminazione dei thread)</a:t>
            </a:r>
            <a:endParaRPr b="0" sz="1600">
              <a:latin typeface="Times New Roman"/>
              <a:ea typeface="Times New Roman"/>
              <a:cs typeface="Times New Roman"/>
              <a:sym typeface="Times New Roman"/>
            </a:endParaRPr>
          </a:p>
          <a:p>
            <a:pPr indent="-320040" lvl="0" marL="457200" rtl="0" algn="l">
              <a:spcBef>
                <a:spcPts val="0"/>
              </a:spcBef>
              <a:spcAft>
                <a:spcPts val="0"/>
              </a:spcAft>
              <a:buSzPct val="100000"/>
              <a:buFont typeface="Times New Roman"/>
              <a:buAutoNum type="arabicPeriod"/>
            </a:pPr>
            <a:r>
              <a:rPr b="0" lang="it" sz="1600">
                <a:latin typeface="Times New Roman"/>
                <a:ea typeface="Times New Roman"/>
                <a:cs typeface="Times New Roman"/>
                <a:sym typeface="Times New Roman"/>
              </a:rPr>
              <a:t>Impedirlo con politiche di allocazione</a:t>
            </a:r>
            <a:endParaRPr b="0" sz="1600">
              <a:latin typeface="Times New Roman"/>
              <a:ea typeface="Times New Roman"/>
              <a:cs typeface="Times New Roman"/>
              <a:sym typeface="Times New Roman"/>
            </a:endParaRPr>
          </a:p>
          <a:p>
            <a:pPr indent="-320040" lvl="0" marL="457200" rtl="0" algn="l">
              <a:spcBef>
                <a:spcPts val="0"/>
              </a:spcBef>
              <a:spcAft>
                <a:spcPts val="0"/>
              </a:spcAft>
              <a:buSzPct val="100000"/>
              <a:buFont typeface="Times New Roman"/>
              <a:buAutoNum type="arabicPeriod"/>
            </a:pPr>
            <a:r>
              <a:rPr b="0" lang="it" sz="1600">
                <a:latin typeface="Times New Roman"/>
                <a:ea typeface="Times New Roman"/>
                <a:cs typeface="Times New Roman"/>
                <a:sym typeface="Times New Roman"/>
              </a:rPr>
              <a:t>Evitarlo rimuovendo le condizioni che portano a causarlo (eliminare la condizione di risorse in mutua esclusione)</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827475" y="1674525"/>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it">
                <a:solidFill>
                  <a:srgbClr val="FFFFFF"/>
                </a:solidFill>
                <a:latin typeface="Times New Roman"/>
                <a:ea typeface="Times New Roman"/>
                <a:cs typeface="Times New Roman"/>
                <a:sym typeface="Times New Roman"/>
              </a:rPr>
              <a:t>Deadlock avoidance in Minix3</a:t>
            </a:r>
            <a:endParaRPr b="0" sz="4800">
              <a:solidFill>
                <a:schemeClr val="dk2"/>
              </a:solidFill>
              <a:latin typeface="Times New Roman"/>
              <a:ea typeface="Times New Roman"/>
              <a:cs typeface="Times New Roman"/>
              <a:sym typeface="Times New Roman"/>
            </a:endParaRPr>
          </a:p>
        </p:txBody>
      </p:sp>
      <p:sp>
        <p:nvSpPr>
          <p:cNvPr id="102" name="Google Shape;102;p17"/>
          <p:cNvSpPr txBox="1"/>
          <p:nvPr/>
        </p:nvSpPr>
        <p:spPr>
          <a:xfrm>
            <a:off x="453675" y="886725"/>
            <a:ext cx="3747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rgbClr val="374151"/>
                </a:solidFill>
                <a:latin typeface="Times New Roman"/>
                <a:ea typeface="Times New Roman"/>
                <a:cs typeface="Times New Roman"/>
                <a:sym typeface="Times New Roman"/>
              </a:rPr>
              <a:t>Gli aspetti chiave del </a:t>
            </a:r>
            <a:r>
              <a:rPr lang="it" sz="1600">
                <a:solidFill>
                  <a:srgbClr val="374151"/>
                </a:solidFill>
                <a:latin typeface="Times New Roman"/>
                <a:ea typeface="Times New Roman"/>
                <a:cs typeface="Times New Roman"/>
                <a:sym typeface="Times New Roman"/>
              </a:rPr>
              <a:t>deadlock avoidance</a:t>
            </a:r>
            <a:r>
              <a:rPr lang="it" sz="1600">
                <a:solidFill>
                  <a:srgbClr val="374151"/>
                </a:solidFill>
                <a:latin typeface="Times New Roman"/>
                <a:ea typeface="Times New Roman"/>
                <a:cs typeface="Times New Roman"/>
                <a:sym typeface="Times New Roman"/>
              </a:rPr>
              <a:t> includono l'uso di protocolli di ordinamento per acquisire risorse in un ordine predefinito, politiche di assegnazione delle risorse per garantire disponibilità senza deadlock, timeout e rilascio automatico di risorse, rilascio forzato in caso di potenziali deadlock.</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it" sz="1600">
                <a:solidFill>
                  <a:srgbClr val="374151"/>
                </a:solidFill>
                <a:latin typeface="Times New Roman"/>
                <a:ea typeface="Times New Roman"/>
                <a:cs typeface="Times New Roman"/>
                <a:sym typeface="Times New Roman"/>
              </a:rPr>
              <a:t>Le implementazioni correlate alla gestione dei deadlock sono distribuite in varie parti del kernel.</a:t>
            </a:r>
            <a:endParaRPr sz="1600">
              <a:solidFill>
                <a:srgbClr val="37415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83100" y="712150"/>
            <a:ext cx="8631600" cy="383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solidFill>
                  <a:schemeClr val="accent5"/>
                </a:solidFill>
                <a:latin typeface="Times New Roman"/>
                <a:ea typeface="Times New Roman"/>
                <a:cs typeface="Times New Roman"/>
                <a:sym typeface="Times New Roman"/>
              </a:rPr>
              <a:t>COSA C’È DI NUOVO?</a:t>
            </a:r>
            <a:endParaRPr>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0" lang="it" sz="4000">
                <a:solidFill>
                  <a:srgbClr val="FFFFFF"/>
                </a:solidFill>
                <a:latin typeface="Times New Roman"/>
                <a:ea typeface="Times New Roman"/>
                <a:cs typeface="Times New Roman"/>
                <a:sym typeface="Times New Roman"/>
              </a:rPr>
              <a:t>Un sistema semplificato di gestione delle risorse e rilevamento dei deadlock.</a:t>
            </a:r>
            <a:endParaRPr sz="4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9"/>
          <p:cNvSpPr txBox="1"/>
          <p:nvPr>
            <p:ph idx="1" type="body"/>
          </p:nvPr>
        </p:nvSpPr>
        <p:spPr>
          <a:xfrm>
            <a:off x="319500" y="606600"/>
            <a:ext cx="3881400" cy="3983700"/>
          </a:xfrm>
          <a:prstGeom prst="rect">
            <a:avLst/>
          </a:prstGeom>
        </p:spPr>
        <p:txBody>
          <a:bodyPr anchorCtr="0" anchor="ctr" bIns="91425" lIns="91425" spcFirstLastPara="1" rIns="91425" wrap="square" tIns="91425">
            <a:normAutofit fontScale="55000"/>
          </a:bodyPr>
          <a:lstStyle/>
          <a:p>
            <a:pPr indent="0" lvl="0" marL="0" rtl="0" algn="l">
              <a:spcBef>
                <a:spcPts val="0"/>
              </a:spcBef>
              <a:spcAft>
                <a:spcPts val="0"/>
              </a:spcAft>
              <a:buClr>
                <a:schemeClr val="dk2"/>
              </a:buClr>
              <a:buSzPts val="605"/>
              <a:buFont typeface="Arial"/>
              <a:buNone/>
            </a:pPr>
            <a:r>
              <a:rPr b="1" lang="it" sz="5411">
                <a:solidFill>
                  <a:schemeClr val="dk1"/>
                </a:solidFill>
                <a:latin typeface="Times New Roman"/>
                <a:ea typeface="Times New Roman"/>
                <a:cs typeface="Times New Roman"/>
                <a:sym typeface="Times New Roman"/>
              </a:rPr>
              <a:t>Algoritmo</a:t>
            </a:r>
            <a:r>
              <a:rPr b="1" lang="it" sz="5411">
                <a:solidFill>
                  <a:schemeClr val="dk1"/>
                </a:solidFill>
                <a:latin typeface="Times New Roman"/>
                <a:ea typeface="Times New Roman"/>
                <a:cs typeface="Times New Roman"/>
                <a:sym typeface="Times New Roman"/>
              </a:rPr>
              <a:t> del banchiere</a:t>
            </a:r>
            <a:endParaRPr b="1" sz="5411">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2"/>
              </a:buClr>
              <a:buSzPct val="37931"/>
              <a:buFont typeface="Arial"/>
              <a:buNone/>
            </a:pPr>
            <a:r>
              <a:rPr lang="it" sz="2900">
                <a:latin typeface="Times New Roman"/>
                <a:ea typeface="Times New Roman"/>
                <a:cs typeface="Times New Roman"/>
                <a:sym typeface="Times New Roman"/>
              </a:rPr>
              <a:t>L'algoritmo del banchiere è un algoritmo utilizzato nella gestione delle risorse nei sistemi operativi per prevenire i deadlock. </a:t>
            </a:r>
            <a:endParaRPr sz="2900">
              <a:latin typeface="Times New Roman"/>
              <a:ea typeface="Times New Roman"/>
              <a:cs typeface="Times New Roman"/>
              <a:sym typeface="Times New Roman"/>
            </a:endParaRPr>
          </a:p>
          <a:p>
            <a:pPr indent="0" lvl="0" marL="0" rtl="0" algn="l">
              <a:spcBef>
                <a:spcPts val="1200"/>
              </a:spcBef>
              <a:spcAft>
                <a:spcPts val="0"/>
              </a:spcAft>
              <a:buClr>
                <a:schemeClr val="dk2"/>
              </a:buClr>
              <a:buSzPct val="37931"/>
              <a:buFont typeface="Arial"/>
              <a:buNone/>
            </a:pPr>
            <a:r>
              <a:rPr lang="it" sz="2900">
                <a:latin typeface="Times New Roman"/>
                <a:ea typeface="Times New Roman"/>
                <a:cs typeface="Times New Roman"/>
                <a:sym typeface="Times New Roman"/>
              </a:rPr>
              <a:t>Il suo obiettivo è assegnare in modo sicuro e efficiente le risorse a thread concorrenti evitando situazioni in cui i thread si bloccano l'uno sull'altro, formando così un deadlock.</a:t>
            </a:r>
            <a:endParaRPr sz="2900">
              <a:latin typeface="Times New Roman"/>
              <a:ea typeface="Times New Roman"/>
              <a:cs typeface="Times New Roman"/>
              <a:sym typeface="Times New Roman"/>
            </a:endParaRPr>
          </a:p>
          <a:p>
            <a:pPr indent="0" lvl="0" marL="0" rtl="0" algn="l">
              <a:spcBef>
                <a:spcPts val="1200"/>
              </a:spcBef>
              <a:spcAft>
                <a:spcPts val="1200"/>
              </a:spcAft>
              <a:buClr>
                <a:schemeClr val="dk2"/>
              </a:buClr>
              <a:buSzPct val="36666"/>
              <a:buFont typeface="Arial"/>
              <a:buNone/>
            </a:pPr>
            <a:r>
              <a:t/>
            </a:r>
            <a:endParaRPr b="1" sz="3000">
              <a:solidFill>
                <a:schemeClr val="dk1"/>
              </a:solidFill>
            </a:endParaRPr>
          </a:p>
        </p:txBody>
      </p:sp>
      <p:pic>
        <p:nvPicPr>
          <p:cNvPr id="113" name="Google Shape;113;p19"/>
          <p:cNvPicPr preferRelativeResize="0"/>
          <p:nvPr/>
        </p:nvPicPr>
        <p:blipFill>
          <a:blip r:embed="rId3">
            <a:alphaModFix/>
          </a:blip>
          <a:stretch>
            <a:fillRect/>
          </a:stretch>
        </p:blipFill>
        <p:spPr>
          <a:xfrm>
            <a:off x="4837097" y="579900"/>
            <a:ext cx="3487685" cy="3983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sz="4488">
                <a:solidFill>
                  <a:schemeClr val="lt1"/>
                </a:solidFill>
                <a:latin typeface="Times New Roman"/>
                <a:ea typeface="Times New Roman"/>
                <a:cs typeface="Times New Roman"/>
                <a:sym typeface="Times New Roman"/>
              </a:rPr>
              <a:t>Passaggi</a:t>
            </a:r>
            <a:endParaRPr sz="4388">
              <a:solidFill>
                <a:schemeClr val="lt1"/>
              </a:solidFill>
              <a:latin typeface="Times New Roman"/>
              <a:ea typeface="Times New Roman"/>
              <a:cs typeface="Times New Roman"/>
              <a:sym typeface="Times New Roman"/>
            </a:endParaRPr>
          </a:p>
          <a:p>
            <a:pPr indent="-382905" lvl="0" marL="457200" rtl="0" algn="l">
              <a:spcBef>
                <a:spcPts val="1600"/>
              </a:spcBef>
              <a:spcAft>
                <a:spcPts val="0"/>
              </a:spcAft>
              <a:buClr>
                <a:schemeClr val="lt1"/>
              </a:buClr>
              <a:buSzPct val="117391"/>
              <a:buFont typeface="Times New Roman"/>
              <a:buAutoNum type="arabicPeriod"/>
            </a:pPr>
            <a:r>
              <a:rPr lang="it" sz="2300">
                <a:solidFill>
                  <a:schemeClr val="lt1"/>
                </a:solidFill>
                <a:latin typeface="Times New Roman"/>
                <a:ea typeface="Times New Roman"/>
                <a:cs typeface="Times New Roman"/>
                <a:sym typeface="Times New Roman"/>
              </a:rPr>
              <a:t> </a:t>
            </a:r>
            <a:r>
              <a:rPr lang="it" sz="2444">
                <a:solidFill>
                  <a:schemeClr val="lt1"/>
                </a:solidFill>
                <a:latin typeface="Times New Roman"/>
                <a:ea typeface="Times New Roman"/>
                <a:cs typeface="Times New Roman"/>
                <a:sym typeface="Times New Roman"/>
              </a:rPr>
              <a:t>Inizializzazione</a:t>
            </a:r>
            <a:endParaRPr sz="2444">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44">
              <a:solidFill>
                <a:schemeClr val="lt1"/>
              </a:solidFill>
              <a:latin typeface="Times New Roman"/>
              <a:ea typeface="Times New Roman"/>
              <a:cs typeface="Times New Roman"/>
              <a:sym typeface="Times New Roman"/>
            </a:endParaRPr>
          </a:p>
          <a:p>
            <a:pPr indent="-368299" lvl="0" marL="457200" rtl="0" algn="l">
              <a:spcBef>
                <a:spcPts val="0"/>
              </a:spcBef>
              <a:spcAft>
                <a:spcPts val="0"/>
              </a:spcAft>
              <a:buClr>
                <a:schemeClr val="lt1"/>
              </a:buClr>
              <a:buSzPct val="100000"/>
              <a:buFont typeface="Times New Roman"/>
              <a:buAutoNum type="arabicPeriod"/>
            </a:pPr>
            <a:r>
              <a:rPr lang="it" sz="2444">
                <a:solidFill>
                  <a:schemeClr val="lt1"/>
                </a:solidFill>
                <a:latin typeface="Times New Roman"/>
                <a:ea typeface="Times New Roman"/>
                <a:cs typeface="Times New Roman"/>
                <a:sym typeface="Times New Roman"/>
              </a:rPr>
              <a:t> Richiesta di Risorse</a:t>
            </a:r>
            <a:endParaRPr sz="2444">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44">
              <a:solidFill>
                <a:schemeClr val="lt1"/>
              </a:solidFill>
              <a:latin typeface="Times New Roman"/>
              <a:ea typeface="Times New Roman"/>
              <a:cs typeface="Times New Roman"/>
              <a:sym typeface="Times New Roman"/>
            </a:endParaRPr>
          </a:p>
          <a:p>
            <a:pPr indent="-368299" lvl="0" marL="457200" rtl="0" algn="l">
              <a:spcBef>
                <a:spcPts val="0"/>
              </a:spcBef>
              <a:spcAft>
                <a:spcPts val="0"/>
              </a:spcAft>
              <a:buClr>
                <a:schemeClr val="lt1"/>
              </a:buClr>
              <a:buSzPct val="100000"/>
              <a:buFont typeface="Times New Roman"/>
              <a:buAutoNum type="arabicPeriod"/>
            </a:pPr>
            <a:r>
              <a:rPr lang="it" sz="2444">
                <a:solidFill>
                  <a:schemeClr val="lt1"/>
                </a:solidFill>
                <a:latin typeface="Times New Roman"/>
                <a:ea typeface="Times New Roman"/>
                <a:cs typeface="Times New Roman"/>
                <a:sym typeface="Times New Roman"/>
              </a:rPr>
              <a:t> Controllo Sicurezza</a:t>
            </a:r>
            <a:endParaRPr sz="2444">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it" sz="2444">
                <a:solidFill>
                  <a:schemeClr val="lt1"/>
                </a:solidFill>
                <a:latin typeface="Times New Roman"/>
                <a:ea typeface="Times New Roman"/>
                <a:cs typeface="Times New Roman"/>
                <a:sym typeface="Times New Roman"/>
              </a:rPr>
              <a:t>   </a:t>
            </a:r>
            <a:endParaRPr sz="2444">
              <a:solidFill>
                <a:schemeClr val="lt1"/>
              </a:solidFill>
              <a:latin typeface="Times New Roman"/>
              <a:ea typeface="Times New Roman"/>
              <a:cs typeface="Times New Roman"/>
              <a:sym typeface="Times New Roman"/>
            </a:endParaRPr>
          </a:p>
          <a:p>
            <a:pPr indent="-368299" lvl="0" marL="457200" rtl="0" algn="l">
              <a:spcBef>
                <a:spcPts val="0"/>
              </a:spcBef>
              <a:spcAft>
                <a:spcPts val="0"/>
              </a:spcAft>
              <a:buClr>
                <a:schemeClr val="lt1"/>
              </a:buClr>
              <a:buSzPct val="100000"/>
              <a:buFont typeface="Times New Roman"/>
              <a:buAutoNum type="arabicPeriod"/>
            </a:pPr>
            <a:r>
              <a:rPr lang="it" sz="2444">
                <a:solidFill>
                  <a:schemeClr val="lt1"/>
                </a:solidFill>
                <a:latin typeface="Times New Roman"/>
                <a:ea typeface="Times New Roman"/>
                <a:cs typeface="Times New Roman"/>
                <a:sym typeface="Times New Roman"/>
              </a:rPr>
              <a:t>Rilascio di Risorse</a:t>
            </a:r>
            <a:endParaRPr sz="2444">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9500" y="1623750"/>
            <a:ext cx="3591900" cy="28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600">
                <a:latin typeface="Times New Roman"/>
                <a:ea typeface="Times New Roman"/>
                <a:cs typeface="Times New Roman"/>
                <a:sym typeface="Times New Roman"/>
              </a:rPr>
              <a:t>Determina il numero massimo di risorse che ogni thread può richiedere.</a:t>
            </a:r>
            <a:endParaRPr sz="16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it" sz="1600">
                <a:latin typeface="Times New Roman"/>
                <a:ea typeface="Times New Roman"/>
                <a:cs typeface="Times New Roman"/>
                <a:sym typeface="Times New Roman"/>
              </a:rPr>
              <a:t>Registra il numero di risorse disponibili per ogni tipo.</a:t>
            </a:r>
            <a:endParaRPr sz="16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it" sz="1600">
                <a:solidFill>
                  <a:srgbClr val="374151"/>
                </a:solidFill>
                <a:latin typeface="Times New Roman"/>
                <a:ea typeface="Times New Roman"/>
                <a:cs typeface="Times New Roman"/>
                <a:sym typeface="Times New Roman"/>
              </a:rPr>
              <a:t>All'inizio di ogni iterazione del ciclo su </a:t>
            </a:r>
            <a:r>
              <a:rPr b="1" lang="it" sz="1600">
                <a:latin typeface="Times New Roman"/>
                <a:ea typeface="Times New Roman"/>
                <a:cs typeface="Times New Roman"/>
                <a:sym typeface="Times New Roman"/>
              </a:rPr>
              <a:t>NUM_THREADS</a:t>
            </a:r>
            <a:r>
              <a:rPr lang="it" sz="1600">
                <a:solidFill>
                  <a:srgbClr val="374151"/>
                </a:solidFill>
                <a:latin typeface="Times New Roman"/>
                <a:ea typeface="Times New Roman"/>
                <a:cs typeface="Times New Roman"/>
                <a:sym typeface="Times New Roman"/>
              </a:rPr>
              <a:t>, </a:t>
            </a:r>
            <a:r>
              <a:rPr b="1" lang="it" sz="1600">
                <a:latin typeface="Times New Roman"/>
                <a:ea typeface="Times New Roman"/>
                <a:cs typeface="Times New Roman"/>
                <a:sym typeface="Times New Roman"/>
              </a:rPr>
              <a:t>can_allocate </a:t>
            </a:r>
            <a:r>
              <a:rPr lang="it" sz="1600">
                <a:solidFill>
                  <a:srgbClr val="374151"/>
                </a:solidFill>
                <a:latin typeface="Times New Roman"/>
                <a:ea typeface="Times New Roman"/>
                <a:cs typeface="Times New Roman"/>
                <a:sym typeface="Times New Roman"/>
              </a:rPr>
              <a:t>viene inizializzato a 1 (vero), presumendo che il thread corrente possa ottenere le risorse.</a:t>
            </a:r>
            <a:endParaRPr sz="1600">
              <a:latin typeface="Times New Roman"/>
              <a:ea typeface="Times New Roman"/>
              <a:cs typeface="Times New Roman"/>
              <a:sym typeface="Times New Roman"/>
            </a:endParaRPr>
          </a:p>
        </p:txBody>
      </p:sp>
      <p:sp>
        <p:nvSpPr>
          <p:cNvPr id="124" name="Google Shape;124;p21"/>
          <p:cNvSpPr txBox="1"/>
          <p:nvPr>
            <p:ph type="title"/>
          </p:nvPr>
        </p:nvSpPr>
        <p:spPr>
          <a:xfrm>
            <a:off x="319500" y="713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3000">
                <a:solidFill>
                  <a:schemeClr val="dk1"/>
                </a:solidFill>
                <a:latin typeface="Times New Roman"/>
                <a:ea typeface="Times New Roman"/>
                <a:cs typeface="Times New Roman"/>
                <a:sym typeface="Times New Roman"/>
              </a:rPr>
              <a:t>Inizializzazione</a:t>
            </a:r>
            <a:endParaRPr sz="3000">
              <a:solidFill>
                <a:schemeClr val="dk1"/>
              </a:solidFill>
              <a:latin typeface="Times New Roman"/>
              <a:ea typeface="Times New Roman"/>
              <a:cs typeface="Times New Roman"/>
              <a:sym typeface="Times New Roman"/>
            </a:endParaRPr>
          </a:p>
        </p:txBody>
      </p:sp>
      <p:pic>
        <p:nvPicPr>
          <p:cNvPr id="125" name="Google Shape;125;p21"/>
          <p:cNvPicPr preferRelativeResize="0"/>
          <p:nvPr/>
        </p:nvPicPr>
        <p:blipFill>
          <a:blip r:embed="rId3">
            <a:alphaModFix/>
          </a:blip>
          <a:stretch>
            <a:fillRect/>
          </a:stretch>
        </p:blipFill>
        <p:spPr>
          <a:xfrm>
            <a:off x="3911400" y="1107325"/>
            <a:ext cx="4927800" cy="33098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