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81" r:id="rId15"/>
    <p:sldId id="268" r:id="rId16"/>
    <p:sldId id="285" r:id="rId17"/>
    <p:sldId id="269" r:id="rId18"/>
    <p:sldId id="284" r:id="rId19"/>
    <p:sldId id="270" r:id="rId20"/>
    <p:sldId id="283" r:id="rId21"/>
    <p:sldId id="271" r:id="rId22"/>
    <p:sldId id="272" r:id="rId23"/>
    <p:sldId id="273" r:id="rId24"/>
    <p:sldId id="282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rgbClr val="56C1FF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1558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42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Autore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presentazione</a:t>
            </a:r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9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Attribuzione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Corpo livello uno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/>
          <a:lstStyle>
            <a:lvl1pPr marL="300875" indent="-131851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“Citazione degna di nota”</a:t>
            </a:r>
          </a:p>
        </p:txBody>
      </p:sp>
      <p:sp>
        <p:nvSpPr>
          <p:cNvPr id="10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Vista dal basso della facciata esterna di un edificio coperta da dischi di alluminio sotto un cielo limpido azzurro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14" name="Vista dal basso di un edificio moderno ricurvo sotto un cielo nuvoloso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15" name="Vista dall'interno di un edificio moderno bianco con pannelli di vetro, sotto un cielo chiaro e parzialmente nuvoloso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40171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ista dal basso della torre Azadi di Teheran in Iran contro un cielo limpido azzurro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 edificio moderno bianco con pannelli di vetro contro un cielo limpido azzurro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2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32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Corpo livello uno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Testo elenco puntato diapositiva</a:t>
            </a:r>
          </a:p>
        </p:txBody>
      </p:sp>
      <p:sp>
        <p:nvSpPr>
          <p:cNvPr id="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0" name="Corpo livello uno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Testo elenco puntato diapositiva</a:t>
            </a:r>
          </a:p>
        </p:txBody>
      </p:sp>
      <p:sp>
        <p:nvSpPr>
          <p:cNvPr id="51" name="Piccola sezione di un ponte moderno a forma di conchiglia a Tsingtao, nella provincia dello Shandong in Cina, sotto un cielo parzialmente nuvoloso"/>
          <p:cNvSpPr>
            <a:spLocks noGrp="1"/>
          </p:cNvSpPr>
          <p:nvPr>
            <p:ph type="pic" idx="22"/>
          </p:nvPr>
        </p:nvSpPr>
        <p:spPr>
          <a:xfrm>
            <a:off x="9271000" y="1263846"/>
            <a:ext cx="16773843" cy="1118820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5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6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9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78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Sottotitolo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Argomenti del programma</a:t>
            </a:r>
          </a:p>
        </p:txBody>
      </p:sp>
      <p:sp>
        <p:nvSpPr>
          <p:cNvPr id="8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esto titolo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titolo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africi Federico, Pulignano Luana, Tartaglione Salvatore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6369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Mafrici Federico, Pulignano Luana, Tartaglione Salvatore</a:t>
            </a:r>
          </a:p>
        </p:txBody>
      </p:sp>
      <p:sp>
        <p:nvSpPr>
          <p:cNvPr id="141" name="Analisi Comparativa tra i sistemi"/>
          <p:cNvSpPr txBox="1">
            <a:spLocks noGrp="1"/>
          </p:cNvSpPr>
          <p:nvPr>
            <p:ph type="title"/>
          </p:nvPr>
        </p:nvSpPr>
        <p:spPr>
          <a:xfrm>
            <a:off x="1206494" y="2574991"/>
            <a:ext cx="21971008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dirty="0" err="1"/>
              <a:t>Analisi</a:t>
            </a:r>
            <a:r>
              <a:rPr dirty="0"/>
              <a:t> </a:t>
            </a:r>
            <a:r>
              <a:rPr dirty="0" err="1"/>
              <a:t>Comparativa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sistemi</a:t>
            </a:r>
            <a:r>
              <a:rPr dirty="0"/>
              <a:t> </a:t>
            </a:r>
          </a:p>
        </p:txBody>
      </p:sp>
      <p:sp>
        <p:nvSpPr>
          <p:cNvPr id="142" name="OS161 e FreeRTOS"/>
          <p:cNvSpPr txBox="1"/>
          <p:nvPr/>
        </p:nvSpPr>
        <p:spPr>
          <a:xfrm>
            <a:off x="1201342" y="7223190"/>
            <a:ext cx="21971002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OS161 e FreeRTOS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olo 2"/>
          <p:cNvSpPr txBox="1">
            <a:spLocks noGrp="1"/>
          </p:cNvSpPr>
          <p:nvPr>
            <p:ph type="title"/>
          </p:nvPr>
        </p:nvSpPr>
        <p:spPr>
          <a:xfrm>
            <a:off x="538064" y="666199"/>
            <a:ext cx="23334629" cy="158620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 err="1"/>
              <a:t>FreeRTOS</a:t>
            </a:r>
            <a:r>
              <a:rPr dirty="0"/>
              <a:t>: Scheduling</a:t>
            </a:r>
          </a:p>
        </p:txBody>
      </p:sp>
      <p:sp>
        <p:nvSpPr>
          <p:cNvPr id="171" name="CasellaDiTesto 4"/>
          <p:cNvSpPr txBox="1"/>
          <p:nvPr/>
        </p:nvSpPr>
        <p:spPr>
          <a:xfrm>
            <a:off x="564821" y="2485094"/>
            <a:ext cx="23307872" cy="990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900">
                <a:solidFill>
                  <a:srgbClr val="000000"/>
                </a:solidFill>
              </a:defRPr>
            </a:pPr>
            <a:r>
              <a:rPr dirty="0"/>
              <a:t>Lo scheduling in un </a:t>
            </a:r>
            <a:r>
              <a:rPr dirty="0" err="1"/>
              <a:t>sistema</a:t>
            </a:r>
            <a:r>
              <a:rPr dirty="0"/>
              <a:t> real-time </a:t>
            </a:r>
            <a:r>
              <a:rPr dirty="0" err="1"/>
              <a:t>rappresenta</a:t>
            </a:r>
            <a:r>
              <a:rPr dirty="0"/>
              <a:t> un </a:t>
            </a:r>
            <a:r>
              <a:rPr dirty="0" err="1"/>
              <a:t>punto</a:t>
            </a:r>
            <a:r>
              <a:rPr dirty="0"/>
              <a:t> </a:t>
            </a:r>
            <a:r>
              <a:rPr dirty="0" err="1" smtClean="0"/>
              <a:t>cruciale</a:t>
            </a:r>
            <a:r>
              <a:rPr lang="it-IT" dirty="0" smtClean="0"/>
              <a:t>, </a:t>
            </a:r>
            <a:r>
              <a:rPr dirty="0" smtClean="0"/>
              <a:t>p</a:t>
            </a:r>
            <a:r>
              <a:rPr lang="it-IT" dirty="0" err="1" smtClean="0"/>
              <a:t>oiché</a:t>
            </a:r>
            <a:r>
              <a:rPr lang="it-IT" dirty="0" smtClean="0"/>
              <a:t> bisogna </a:t>
            </a:r>
            <a:r>
              <a:rPr dirty="0" err="1" smtClean="0"/>
              <a:t>completare</a:t>
            </a:r>
            <a:r>
              <a:rPr dirty="0" smtClean="0"/>
              <a:t> </a:t>
            </a:r>
            <a:r>
              <a:rPr dirty="0" err="1"/>
              <a:t>i</a:t>
            </a:r>
            <a:r>
              <a:rPr dirty="0"/>
              <a:t> task prima di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scadenza</a:t>
            </a:r>
            <a:r>
              <a:rPr dirty="0"/>
              <a:t> </a:t>
            </a:r>
            <a:r>
              <a:rPr dirty="0" err="1" smtClean="0"/>
              <a:t>fissata</a:t>
            </a:r>
            <a:r>
              <a:rPr lang="it-IT" dirty="0" smtClean="0"/>
              <a:t>. </a:t>
            </a:r>
            <a:r>
              <a:rPr dirty="0" err="1" smtClean="0"/>
              <a:t>FreeRTOS</a:t>
            </a:r>
            <a:r>
              <a:rPr dirty="0" smtClean="0"/>
              <a:t> </a:t>
            </a:r>
            <a:r>
              <a:rPr dirty="0" err="1"/>
              <a:t>offre</a:t>
            </a:r>
            <a:r>
              <a:rPr dirty="0"/>
              <a:t> 3 tipi di scheduling:</a:t>
            </a:r>
          </a:p>
          <a:p>
            <a:pPr marL="685800" indent="-685800" algn="l">
              <a:buFont typeface="Arial" panose="020B0604020202020204" pitchFamily="34" charset="0"/>
              <a:buChar char="•"/>
              <a:defRPr sz="4900"/>
            </a:pPr>
            <a:r>
              <a:rPr b="1" dirty="0" smtClean="0">
                <a:solidFill>
                  <a:srgbClr val="151515"/>
                </a:solidFill>
              </a:rPr>
              <a:t>Fully preemptive scheduling:</a:t>
            </a:r>
            <a:r>
              <a:rPr lang="it-IT" b="1" dirty="0" smtClean="0">
                <a:solidFill>
                  <a:srgbClr val="151515"/>
                </a:solidFill>
              </a:rPr>
              <a:t> </a:t>
            </a:r>
            <a:r>
              <a:rPr lang="it-IT" dirty="0">
                <a:solidFill>
                  <a:srgbClr val="151515"/>
                </a:solidFill>
              </a:rPr>
              <a:t>è </a:t>
            </a:r>
            <a:r>
              <a:rPr lang="it-IT" dirty="0" smtClean="0">
                <a:solidFill>
                  <a:srgbClr val="151515"/>
                </a:solidFill>
              </a:rPr>
              <a:t>eseguito </a:t>
            </a:r>
            <a:r>
              <a:rPr lang="it-IT" dirty="0">
                <a:solidFill>
                  <a:srgbClr val="151515"/>
                </a:solidFill>
              </a:rPr>
              <a:t>sempre il task con la più alta priorità</a:t>
            </a:r>
            <a:endParaRPr dirty="0" smtClean="0"/>
          </a:p>
          <a:p>
            <a:pPr marL="685800" indent="-685800" algn="l">
              <a:buFont typeface="Arial" panose="020B0604020202020204" pitchFamily="34" charset="0"/>
              <a:buChar char="•"/>
              <a:defRPr sz="4900">
                <a:solidFill>
                  <a:srgbClr val="151515"/>
                </a:solidFill>
              </a:defRPr>
            </a:pPr>
            <a:r>
              <a:rPr b="1" dirty="0" smtClean="0"/>
              <a:t>Co-operative scheduling:</a:t>
            </a:r>
            <a:r>
              <a:rPr lang="it-IT" b="1" dirty="0"/>
              <a:t> </a:t>
            </a:r>
            <a:r>
              <a:rPr lang="it-IT" dirty="0" smtClean="0"/>
              <a:t>u</a:t>
            </a:r>
            <a:r>
              <a:rPr dirty="0" smtClean="0"/>
              <a:t>n </a:t>
            </a:r>
            <a:r>
              <a:rPr dirty="0" err="1"/>
              <a:t>cambio</a:t>
            </a:r>
            <a:r>
              <a:rPr dirty="0"/>
              <a:t> di </a:t>
            </a:r>
            <a:r>
              <a:rPr dirty="0" err="1"/>
              <a:t>contesto</a:t>
            </a:r>
            <a:r>
              <a:rPr dirty="0"/>
              <a:t> </a:t>
            </a:r>
            <a:r>
              <a:rPr dirty="0" err="1"/>
              <a:t>avviene</a:t>
            </a:r>
            <a:r>
              <a:rPr dirty="0"/>
              <a:t> se un task/co-routine </a:t>
            </a:r>
            <a:r>
              <a:rPr dirty="0" err="1"/>
              <a:t>termina</a:t>
            </a:r>
            <a:r>
              <a:rPr dirty="0"/>
              <a:t> o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blocca</a:t>
            </a:r>
            <a:endParaRPr dirty="0"/>
          </a:p>
          <a:p>
            <a:pPr marL="685800" indent="-685800" algn="l">
              <a:buFont typeface="Arial" panose="020B0604020202020204" pitchFamily="34" charset="0"/>
              <a:buChar char="•"/>
              <a:defRPr sz="4900" b="1">
                <a:solidFill>
                  <a:srgbClr val="151515"/>
                </a:solidFill>
              </a:defRPr>
            </a:pPr>
            <a:r>
              <a:rPr dirty="0" smtClean="0"/>
              <a:t>Scheduling </a:t>
            </a:r>
            <a:r>
              <a:rPr dirty="0" err="1" smtClean="0"/>
              <a:t>ibrido</a:t>
            </a:r>
            <a:endParaRPr lang="it-IT" dirty="0" smtClean="0"/>
          </a:p>
          <a:p>
            <a:pPr algn="l">
              <a:defRPr sz="4900" b="1">
                <a:solidFill>
                  <a:srgbClr val="151515"/>
                </a:solidFill>
              </a:defRPr>
            </a:pPr>
            <a:endParaRPr dirty="0"/>
          </a:p>
          <a:p>
            <a:pPr algn="l">
              <a:defRPr sz="4900">
                <a:solidFill>
                  <a:srgbClr val="151515"/>
                </a:solidFill>
              </a:defRPr>
            </a:pPr>
            <a:r>
              <a:rPr dirty="0" err="1" smtClean="0"/>
              <a:t>L’algoritmo</a:t>
            </a:r>
            <a:r>
              <a:rPr dirty="0" smtClean="0"/>
              <a:t> </a:t>
            </a:r>
            <a:r>
              <a:rPr dirty="0"/>
              <a:t>di scheduling </a:t>
            </a:r>
            <a:r>
              <a:rPr dirty="0" err="1"/>
              <a:t>utilizzato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selezionato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due </a:t>
            </a:r>
            <a:r>
              <a:rPr dirty="0" err="1"/>
              <a:t>parametri</a:t>
            </a:r>
            <a:r>
              <a:rPr dirty="0"/>
              <a:t> di </a:t>
            </a:r>
            <a:r>
              <a:rPr dirty="0" err="1"/>
              <a:t>configurazione</a:t>
            </a:r>
            <a:r>
              <a:rPr dirty="0"/>
              <a:t>:</a:t>
            </a:r>
          </a:p>
          <a:p>
            <a:pPr algn="l">
              <a:defRPr sz="4900">
                <a:solidFill>
                  <a:srgbClr val="151515"/>
                </a:solidFill>
              </a:defRPr>
            </a:pPr>
            <a:r>
              <a:rPr dirty="0"/>
              <a:t>	-</a:t>
            </a:r>
            <a:r>
              <a:rPr i="1" dirty="0" err="1"/>
              <a:t>configUSE</a:t>
            </a:r>
            <a:r>
              <a:rPr i="1" dirty="0"/>
              <a:t> PREEMPTION</a:t>
            </a:r>
          </a:p>
          <a:p>
            <a:pPr algn="l">
              <a:defRPr sz="4900">
                <a:solidFill>
                  <a:srgbClr val="151515"/>
                </a:solidFill>
              </a:defRPr>
            </a:pPr>
            <a:r>
              <a:rPr dirty="0"/>
              <a:t>	-</a:t>
            </a:r>
            <a:r>
              <a:rPr i="1" dirty="0" err="1"/>
              <a:t>configUSE</a:t>
            </a:r>
            <a:r>
              <a:rPr i="1" dirty="0"/>
              <a:t> TIME SLICING</a:t>
            </a:r>
          </a:p>
          <a:p>
            <a:pPr algn="l">
              <a:defRPr sz="4900">
                <a:solidFill>
                  <a:srgbClr val="151515"/>
                </a:solidFill>
              </a:defRPr>
            </a:pPr>
            <a:r>
              <a:rPr dirty="0"/>
              <a:t>I </a:t>
            </a:r>
            <a:r>
              <a:rPr dirty="0" err="1"/>
              <a:t>parametri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presenti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file: </a:t>
            </a:r>
            <a:r>
              <a:rPr i="1" dirty="0" err="1"/>
              <a:t>FreeRTOSConfig.h</a:t>
            </a:r>
            <a:endParaRPr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ully preemptive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Fully preemptive scheduling</a:t>
            </a:r>
          </a:p>
        </p:txBody>
      </p:sp>
      <p:sp>
        <p:nvSpPr>
          <p:cNvPr id="174" name="configUSE PREEMPTION = 1…"/>
          <p:cNvSpPr txBox="1">
            <a:spLocks noGrp="1"/>
          </p:cNvSpPr>
          <p:nvPr>
            <p:ph type="body" sz="quarter" idx="1"/>
          </p:nvPr>
        </p:nvSpPr>
        <p:spPr>
          <a:xfrm>
            <a:off x="1500302" y="2556587"/>
            <a:ext cx="21971001" cy="1908002"/>
          </a:xfrm>
          <a:prstGeom prst="rect">
            <a:avLst/>
          </a:prstGeom>
        </p:spPr>
        <p:txBody>
          <a:bodyPr/>
          <a:lstStyle/>
          <a:p>
            <a:pPr defTabSz="2438337">
              <a:defRPr sz="4900" b="0">
                <a:solidFill>
                  <a:srgbClr val="151515"/>
                </a:solidFill>
              </a:defRPr>
            </a:pPr>
            <a:r>
              <a:rPr i="1"/>
              <a:t>configUSE PREEMPTION = 1</a:t>
            </a:r>
          </a:p>
          <a:p>
            <a:pPr defTabSz="2438337">
              <a:defRPr sz="4900" b="0">
                <a:solidFill>
                  <a:srgbClr val="151515"/>
                </a:solidFill>
              </a:defRPr>
            </a:pPr>
            <a:r>
              <a:rPr i="1"/>
              <a:t>configUSE TIME SLICING = 0</a:t>
            </a:r>
          </a:p>
        </p:txBody>
      </p:sp>
      <p:pic>
        <p:nvPicPr>
          <p:cNvPr id="175" name="IMG_4040.jpeg" descr="IMG_4040.jpeg"/>
          <p:cNvPicPr>
            <a:picLocks noChangeAspect="1"/>
          </p:cNvPicPr>
          <p:nvPr/>
        </p:nvPicPr>
        <p:blipFill rotWithShape="1">
          <a:blip r:embed="rId2">
            <a:extLst/>
          </a:blip>
          <a:srcRect t="7203"/>
          <a:stretch/>
        </p:blipFill>
        <p:spPr>
          <a:xfrm>
            <a:off x="1112108" y="4795935"/>
            <a:ext cx="21033551" cy="7835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-operative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Co-operative scheduling</a:t>
            </a:r>
          </a:p>
        </p:txBody>
      </p:sp>
      <p:sp>
        <p:nvSpPr>
          <p:cNvPr id="178" name="configUSE PREEMPTION = 0…"/>
          <p:cNvSpPr txBox="1">
            <a:spLocks noGrp="1"/>
          </p:cNvSpPr>
          <p:nvPr>
            <p:ph type="body" sz="quarter" idx="1"/>
          </p:nvPr>
        </p:nvSpPr>
        <p:spPr>
          <a:xfrm>
            <a:off x="1500302" y="2556587"/>
            <a:ext cx="21971001" cy="1908002"/>
          </a:xfrm>
          <a:prstGeom prst="rect">
            <a:avLst/>
          </a:prstGeom>
        </p:spPr>
        <p:txBody>
          <a:bodyPr/>
          <a:lstStyle/>
          <a:p>
            <a:pPr defTabSz="2438337">
              <a:defRPr sz="4900" b="0">
                <a:solidFill>
                  <a:srgbClr val="151515"/>
                </a:solidFill>
              </a:defRPr>
            </a:pPr>
            <a:r>
              <a:rPr i="1"/>
              <a:t>configUSE PREEMPTION = 0</a:t>
            </a:r>
          </a:p>
          <a:p>
            <a:pPr defTabSz="2438337">
              <a:defRPr sz="4900" b="0">
                <a:solidFill>
                  <a:srgbClr val="151515"/>
                </a:solidFill>
              </a:defRPr>
            </a:pPr>
            <a:r>
              <a:rPr i="1"/>
              <a:t>configUSE TIME SLICING = “any value”</a:t>
            </a:r>
          </a:p>
        </p:txBody>
      </p:sp>
      <p:pic>
        <p:nvPicPr>
          <p:cNvPr id="179" name="IMG_4041.jpeg" descr="IMG_4041.jpeg"/>
          <p:cNvPicPr>
            <a:picLocks noChangeAspect="1"/>
          </p:cNvPicPr>
          <p:nvPr/>
        </p:nvPicPr>
        <p:blipFill rotWithShape="1">
          <a:blip r:embed="rId2">
            <a:extLst/>
          </a:blip>
          <a:srcRect t="5167"/>
          <a:stretch/>
        </p:blipFill>
        <p:spPr>
          <a:xfrm>
            <a:off x="1400432" y="4851918"/>
            <a:ext cx="20245300" cy="7996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cheduling ibri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ibrido</a:t>
            </a:r>
          </a:p>
        </p:txBody>
      </p:sp>
      <p:sp>
        <p:nvSpPr>
          <p:cNvPr id="182" name="configUSE PREEMPTION = 1…"/>
          <p:cNvSpPr txBox="1">
            <a:spLocks noGrp="1"/>
          </p:cNvSpPr>
          <p:nvPr>
            <p:ph type="body" sz="quarter" idx="1"/>
          </p:nvPr>
        </p:nvSpPr>
        <p:spPr>
          <a:xfrm>
            <a:off x="1500302" y="2597776"/>
            <a:ext cx="21971001" cy="1908002"/>
          </a:xfrm>
          <a:prstGeom prst="rect">
            <a:avLst/>
          </a:prstGeom>
        </p:spPr>
        <p:txBody>
          <a:bodyPr/>
          <a:lstStyle/>
          <a:p>
            <a:pPr defTabSz="2438337">
              <a:defRPr sz="4900" b="0">
                <a:solidFill>
                  <a:srgbClr val="151515"/>
                </a:solidFill>
              </a:defRPr>
            </a:pPr>
            <a:r>
              <a:rPr i="1"/>
              <a:t>configUSE PREEMPTION = 1</a:t>
            </a:r>
          </a:p>
          <a:p>
            <a:pPr defTabSz="2438337">
              <a:defRPr sz="4900" b="0">
                <a:solidFill>
                  <a:srgbClr val="151515"/>
                </a:solidFill>
              </a:defRPr>
            </a:pPr>
            <a:r>
              <a:rPr i="1"/>
              <a:t>configUSE TIME SLICING = 1</a:t>
            </a:r>
          </a:p>
        </p:txBody>
      </p:sp>
      <p:pic>
        <p:nvPicPr>
          <p:cNvPr id="183" name="IMG_4042.jpeg" descr="IMG_4042.jpeg"/>
          <p:cNvPicPr>
            <a:picLocks noChangeAspect="1"/>
          </p:cNvPicPr>
          <p:nvPr/>
        </p:nvPicPr>
        <p:blipFill rotWithShape="1">
          <a:blip r:embed="rId2">
            <a:extLst/>
          </a:blip>
          <a:srcRect t="6777"/>
          <a:stretch/>
        </p:blipFill>
        <p:spPr>
          <a:xfrm>
            <a:off x="2667867" y="4721290"/>
            <a:ext cx="18147577" cy="8631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FreeRTOS</a:t>
            </a:r>
            <a:r>
              <a:rPr lang="it-IT" dirty="0" smtClean="0"/>
              <a:t> vs OS161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it-IT" dirty="0" err="1" smtClean="0"/>
              <a:t>Scheduling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21"/>
          </p:nvPr>
        </p:nvSpPr>
        <p:spPr>
          <a:xfrm>
            <a:off x="1206500" y="3993501"/>
            <a:ext cx="21971000" cy="8511015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OS161:</a:t>
            </a:r>
          </a:p>
          <a:p>
            <a:pPr marL="609600" lvl="1" indent="0">
              <a:buNone/>
            </a:pPr>
            <a:r>
              <a:rPr lang="it-IT" dirty="0" smtClean="0"/>
              <a:t>Utilizzo dell’algoritmo Round Robin con </a:t>
            </a:r>
            <a:r>
              <a:rPr lang="it-IT" dirty="0" smtClean="0"/>
              <a:t>priorità fissa.</a:t>
            </a:r>
          </a:p>
          <a:p>
            <a:pPr marL="609600" lvl="1" indent="0">
              <a:buNone/>
            </a:pPr>
            <a:r>
              <a:rPr lang="it-IT" dirty="0" err="1"/>
              <a:t>C</a:t>
            </a:r>
            <a:r>
              <a:rPr lang="it-IT" dirty="0" err="1" smtClean="0"/>
              <a:t>ontext</a:t>
            </a:r>
            <a:r>
              <a:rPr lang="it-IT" dirty="0" smtClean="0"/>
              <a:t> </a:t>
            </a:r>
            <a:r>
              <a:rPr lang="it-IT" dirty="0" err="1" smtClean="0"/>
              <a:t>switch</a:t>
            </a:r>
            <a:r>
              <a:rPr lang="it-IT" dirty="0" smtClean="0"/>
              <a:t> più pesante in quanto i </a:t>
            </a:r>
            <a:r>
              <a:rPr lang="it-IT" dirty="0" err="1" smtClean="0"/>
              <a:t>thread</a:t>
            </a:r>
            <a:r>
              <a:rPr lang="it-IT" dirty="0" smtClean="0"/>
              <a:t> occupano lo stesso spazio di indirizzamento.</a:t>
            </a:r>
            <a:endParaRPr lang="it-IT" dirty="0"/>
          </a:p>
          <a:p>
            <a:r>
              <a:rPr lang="it-IT" dirty="0" err="1" smtClean="0"/>
              <a:t>FreeRTOS</a:t>
            </a:r>
            <a:r>
              <a:rPr lang="it-IT" dirty="0" smtClean="0"/>
              <a:t>:</a:t>
            </a:r>
          </a:p>
          <a:p>
            <a:pPr marL="609600" lvl="1" indent="0">
              <a:buNone/>
            </a:pPr>
            <a:r>
              <a:rPr lang="it-IT" dirty="0" smtClean="0"/>
              <a:t>Utilizzo dell’algoritmo Round Robin con possibilità di utilizzare </a:t>
            </a:r>
            <a:r>
              <a:rPr lang="it-IT" dirty="0" smtClean="0"/>
              <a:t>la </a:t>
            </a:r>
            <a:r>
              <a:rPr lang="it-IT" dirty="0" err="1" smtClean="0"/>
              <a:t>preemption</a:t>
            </a:r>
            <a:r>
              <a:rPr lang="it-IT" dirty="0" smtClean="0"/>
              <a:t> e </a:t>
            </a:r>
            <a:r>
              <a:rPr lang="it-IT" dirty="0" smtClean="0"/>
              <a:t>il time </a:t>
            </a:r>
            <a:r>
              <a:rPr lang="it-IT" dirty="0" err="1" smtClean="0"/>
              <a:t>slicing</a:t>
            </a:r>
            <a:r>
              <a:rPr lang="it-IT" dirty="0" smtClean="0"/>
              <a:t> oppure un approccio ibrido</a:t>
            </a:r>
            <a:r>
              <a:rPr lang="it-IT" dirty="0" smtClean="0"/>
              <a:t>.</a:t>
            </a:r>
          </a:p>
          <a:p>
            <a:pPr marL="609600" lvl="1" indent="0">
              <a:buNone/>
            </a:pP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switch</a:t>
            </a:r>
            <a:r>
              <a:rPr lang="it-IT" dirty="0"/>
              <a:t> più </a:t>
            </a:r>
            <a:r>
              <a:rPr lang="it-IT" dirty="0" smtClean="0"/>
              <a:t>leggero </a:t>
            </a:r>
            <a:r>
              <a:rPr lang="it-IT" dirty="0"/>
              <a:t>in quanto i </a:t>
            </a:r>
            <a:r>
              <a:rPr lang="it-IT" dirty="0" smtClean="0"/>
              <a:t>task possono trovarsi in spazi di indirizzamento separati.</a:t>
            </a:r>
            <a:endParaRPr lang="it-IT" dirty="0"/>
          </a:p>
          <a:p>
            <a:pPr marL="609600" lvl="1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5827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o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System Call</a:t>
            </a:r>
          </a:p>
        </p:txBody>
      </p:sp>
      <p:sp>
        <p:nvSpPr>
          <p:cNvPr id="186" name="Segnaposto testo 3"/>
          <p:cNvSpPr txBox="1">
            <a:spLocks noGrp="1"/>
          </p:cNvSpPr>
          <p:nvPr>
            <p:ph type="body" idx="1"/>
          </p:nvPr>
        </p:nvSpPr>
        <p:spPr>
          <a:xfrm>
            <a:off x="519402" y="2315752"/>
            <a:ext cx="23345195" cy="10209188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3504" indent="-603504" defTabSz="2413953">
              <a:lnSpc>
                <a:spcPct val="81000"/>
              </a:lnSpc>
              <a:spcBef>
                <a:spcPts val="4400"/>
              </a:spcBef>
              <a:buSzPct val="123000"/>
              <a:buChar char="•"/>
              <a:defRPr sz="4752" b="0"/>
            </a:pPr>
            <a:r>
              <a:rPr dirty="0"/>
              <a:t>Le </a:t>
            </a:r>
            <a:r>
              <a:rPr b="1" dirty="0"/>
              <a:t>system call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presentare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punti</a:t>
            </a:r>
            <a:r>
              <a:rPr dirty="0"/>
              <a:t> di </a:t>
            </a:r>
            <a:r>
              <a:rPr dirty="0" err="1"/>
              <a:t>indeterminismo</a:t>
            </a:r>
            <a:r>
              <a:rPr dirty="0"/>
              <a:t> </a:t>
            </a:r>
            <a:r>
              <a:rPr dirty="0" err="1"/>
              <a:t>nello</a:t>
            </a:r>
            <a:r>
              <a:rPr dirty="0"/>
              <a:t> scheduling real-time in </a:t>
            </a:r>
            <a:r>
              <a:rPr dirty="0" err="1"/>
              <a:t>quanto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avere</a:t>
            </a:r>
            <a:r>
              <a:rPr dirty="0"/>
              <a:t> tempi </a:t>
            </a:r>
            <a:r>
              <a:rPr dirty="0" err="1"/>
              <a:t>variabili</a:t>
            </a:r>
            <a:r>
              <a:rPr dirty="0"/>
              <a:t> di </a:t>
            </a:r>
            <a:r>
              <a:rPr dirty="0" err="1"/>
              <a:t>esecuzione</a:t>
            </a:r>
            <a:r>
              <a:rPr dirty="0"/>
              <a:t>, </a:t>
            </a:r>
            <a:r>
              <a:rPr dirty="0" err="1"/>
              <a:t>difatti</a:t>
            </a:r>
            <a:r>
              <a:rPr dirty="0"/>
              <a:t> </a:t>
            </a: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implementa</a:t>
            </a:r>
            <a:r>
              <a:rPr dirty="0"/>
              <a:t> </a:t>
            </a:r>
            <a:r>
              <a:rPr dirty="0" err="1"/>
              <a:t>nativamente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meccanismi</a:t>
            </a:r>
            <a:r>
              <a:rPr dirty="0"/>
              <a:t> di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tali</a:t>
            </a:r>
            <a:r>
              <a:rPr dirty="0"/>
              <a:t> da </a:t>
            </a:r>
            <a:r>
              <a:rPr dirty="0" err="1"/>
              <a:t>garantire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determinismo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system call </a:t>
            </a:r>
            <a:r>
              <a:rPr dirty="0" err="1"/>
              <a:t>tramite</a:t>
            </a:r>
            <a:r>
              <a:rPr dirty="0"/>
              <a:t>:</a:t>
            </a:r>
          </a:p>
          <a:p>
            <a:pPr marL="603504" indent="-603504" defTabSz="2413953">
              <a:lnSpc>
                <a:spcPct val="81000"/>
              </a:lnSpc>
              <a:spcBef>
                <a:spcPts val="4400"/>
              </a:spcBef>
              <a:buSzPct val="123000"/>
              <a:buChar char="•"/>
              <a:defRPr sz="4752" b="0"/>
            </a:pPr>
            <a:r>
              <a:rPr b="1" dirty="0" err="1"/>
              <a:t>Priorità</a:t>
            </a:r>
            <a:r>
              <a:rPr b="1" dirty="0"/>
              <a:t> </a:t>
            </a:r>
            <a:r>
              <a:rPr b="1" dirty="0" err="1"/>
              <a:t>assegnabili</a:t>
            </a:r>
            <a:r>
              <a:rPr b="1" dirty="0"/>
              <a:t> </a:t>
            </a:r>
            <a:r>
              <a:rPr b="1" dirty="0" err="1"/>
              <a:t>ai</a:t>
            </a:r>
            <a:r>
              <a:rPr b="1" dirty="0"/>
              <a:t> </a:t>
            </a:r>
            <a:r>
              <a:rPr b="1" dirty="0" err="1"/>
              <a:t>vari</a:t>
            </a:r>
            <a:r>
              <a:rPr b="1" dirty="0"/>
              <a:t> task:</a:t>
            </a:r>
            <a:r>
              <a:rPr dirty="0"/>
              <a:t> </a:t>
            </a: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</a:t>
            </a:r>
            <a:r>
              <a:rPr dirty="0" err="1"/>
              <a:t>priorità</a:t>
            </a:r>
            <a:r>
              <a:rPr dirty="0"/>
              <a:t>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attività</a:t>
            </a:r>
            <a:r>
              <a:rPr dirty="0"/>
              <a:t> per </a:t>
            </a:r>
            <a:r>
              <a:rPr dirty="0" err="1"/>
              <a:t>determinare</a:t>
            </a:r>
            <a:r>
              <a:rPr dirty="0"/>
              <a:t> quale </a:t>
            </a:r>
            <a:r>
              <a:rPr dirty="0" err="1"/>
              <a:t>attività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eseguita</a:t>
            </a:r>
            <a:r>
              <a:rPr dirty="0"/>
              <a:t> in un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momento</a:t>
            </a:r>
            <a:r>
              <a:rPr dirty="0"/>
              <a:t>, se le </a:t>
            </a:r>
            <a:r>
              <a:rPr dirty="0" err="1"/>
              <a:t>priorità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assegnate</a:t>
            </a:r>
            <a:r>
              <a:rPr dirty="0"/>
              <a:t> in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corretto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rispettare</a:t>
            </a:r>
            <a:r>
              <a:rPr dirty="0"/>
              <a:t> le </a:t>
            </a:r>
            <a:r>
              <a:rPr dirty="0" err="1"/>
              <a:t>scadenze</a:t>
            </a:r>
            <a:r>
              <a:rPr dirty="0"/>
              <a:t> e </a:t>
            </a:r>
            <a:r>
              <a:rPr dirty="0" err="1"/>
              <a:t>fornire</a:t>
            </a:r>
            <a:r>
              <a:rPr dirty="0"/>
              <a:t> un </a:t>
            </a:r>
            <a:r>
              <a:rPr dirty="0" err="1"/>
              <a:t>comportamento</a:t>
            </a:r>
            <a:r>
              <a:rPr dirty="0"/>
              <a:t> </a:t>
            </a:r>
            <a:r>
              <a:rPr dirty="0" err="1"/>
              <a:t>deterministico</a:t>
            </a:r>
            <a:r>
              <a:rPr dirty="0"/>
              <a:t>.</a:t>
            </a:r>
          </a:p>
          <a:p>
            <a:pPr marL="603504" indent="-603504" defTabSz="2413953">
              <a:lnSpc>
                <a:spcPct val="81000"/>
              </a:lnSpc>
              <a:spcBef>
                <a:spcPts val="4400"/>
              </a:spcBef>
              <a:buSzPct val="123000"/>
              <a:buChar char="•"/>
              <a:defRPr sz="4752" b="0"/>
            </a:pPr>
            <a:r>
              <a:rPr b="1" dirty="0" err="1"/>
              <a:t>Interruzioni</a:t>
            </a:r>
            <a:r>
              <a:rPr b="1" dirty="0"/>
              <a:t>:</a:t>
            </a:r>
            <a:r>
              <a:rPr dirty="0"/>
              <a:t> </a:t>
            </a: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garantisce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le </a:t>
            </a:r>
            <a:r>
              <a:rPr dirty="0" err="1"/>
              <a:t>operazioni</a:t>
            </a:r>
            <a:r>
              <a:rPr dirty="0"/>
              <a:t> </a:t>
            </a:r>
            <a:r>
              <a:rPr dirty="0" err="1"/>
              <a:t>critiche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eseguite</a:t>
            </a:r>
            <a:r>
              <a:rPr dirty="0"/>
              <a:t> in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deterministico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meccanismo</a:t>
            </a:r>
            <a:r>
              <a:rPr dirty="0"/>
              <a:t> di </a:t>
            </a:r>
            <a:r>
              <a:rPr dirty="0" err="1"/>
              <a:t>contesto</a:t>
            </a:r>
            <a:r>
              <a:rPr dirty="0"/>
              <a:t> di </a:t>
            </a:r>
            <a:r>
              <a:rPr dirty="0" err="1"/>
              <a:t>interruzione</a:t>
            </a:r>
            <a:r>
              <a:rPr dirty="0"/>
              <a:t> , </a:t>
            </a:r>
            <a:r>
              <a:rPr dirty="0" err="1"/>
              <a:t>che</a:t>
            </a:r>
            <a:r>
              <a:rPr dirty="0"/>
              <a:t> è </a:t>
            </a:r>
            <a:r>
              <a:rPr dirty="0" err="1"/>
              <a:t>separato</a:t>
            </a:r>
            <a:r>
              <a:rPr dirty="0"/>
              <a:t> dal </a:t>
            </a:r>
            <a:r>
              <a:rPr dirty="0" err="1"/>
              <a:t>contesto</a:t>
            </a:r>
            <a:r>
              <a:rPr dirty="0"/>
              <a:t> di </a:t>
            </a:r>
            <a:r>
              <a:rPr dirty="0" err="1"/>
              <a:t>attività</a:t>
            </a:r>
            <a:r>
              <a:rPr dirty="0"/>
              <a:t>.</a:t>
            </a:r>
          </a:p>
          <a:p>
            <a:pPr marL="603504" indent="-603504" defTabSz="2413953">
              <a:lnSpc>
                <a:spcPct val="81000"/>
              </a:lnSpc>
              <a:spcBef>
                <a:spcPts val="4400"/>
              </a:spcBef>
              <a:buSzPct val="123000"/>
              <a:buChar char="•"/>
              <a:defRPr sz="4752" b="0"/>
            </a:pPr>
            <a:r>
              <a:rPr b="1" dirty="0" err="1"/>
              <a:t>Misurazione</a:t>
            </a:r>
            <a:r>
              <a:rPr b="1" dirty="0"/>
              <a:t> e test: </a:t>
            </a:r>
            <a:r>
              <a:rPr dirty="0"/>
              <a:t>per </a:t>
            </a:r>
            <a:r>
              <a:rPr dirty="0" err="1"/>
              <a:t>garantire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comportamento</a:t>
            </a:r>
            <a:r>
              <a:rPr dirty="0"/>
              <a:t> </a:t>
            </a:r>
            <a:r>
              <a:rPr dirty="0" err="1"/>
              <a:t>deterministico</a:t>
            </a:r>
            <a:r>
              <a:rPr dirty="0"/>
              <a:t> del </a:t>
            </a:r>
            <a:r>
              <a:rPr dirty="0" err="1"/>
              <a:t>sistema</a:t>
            </a:r>
            <a:r>
              <a:rPr dirty="0"/>
              <a:t> è </a:t>
            </a:r>
            <a:r>
              <a:rPr dirty="0" err="1"/>
              <a:t>importante</a:t>
            </a:r>
            <a:r>
              <a:rPr dirty="0"/>
              <a:t> </a:t>
            </a:r>
            <a:r>
              <a:rPr dirty="0" err="1"/>
              <a:t>usare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di </a:t>
            </a:r>
            <a:r>
              <a:rPr dirty="0" err="1"/>
              <a:t>profilazione</a:t>
            </a:r>
            <a:r>
              <a:rPr dirty="0"/>
              <a:t> e di </a:t>
            </a:r>
            <a:r>
              <a:rPr dirty="0" err="1"/>
              <a:t>analisi</a:t>
            </a:r>
            <a:r>
              <a:rPr dirty="0"/>
              <a:t> del tempo </a:t>
            </a:r>
            <a:r>
              <a:rPr dirty="0" err="1"/>
              <a:t>reale</a:t>
            </a:r>
            <a:r>
              <a:rPr dirty="0"/>
              <a:t> di </a:t>
            </a:r>
            <a:r>
              <a:rPr dirty="0" err="1"/>
              <a:t>esecuzione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</a:t>
            </a:r>
            <a:r>
              <a:rPr dirty="0" err="1"/>
              <a:t>peggiore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Free</a:t>
            </a:r>
            <a:r>
              <a:rPr lang="it-IT" dirty="0" err="1"/>
              <a:t>RTOS</a:t>
            </a:r>
            <a:r>
              <a:rPr lang="it-IT" dirty="0" smtClean="0"/>
              <a:t> vs OS161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it-IT" dirty="0" smtClean="0"/>
              <a:t>System call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21"/>
          </p:nvPr>
        </p:nvSpPr>
        <p:spPr>
          <a:xfrm>
            <a:off x="1206500" y="3806125"/>
            <a:ext cx="21971000" cy="9536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</a:t>
            </a:r>
            <a:r>
              <a:rPr lang="it-IT" dirty="0" err="1"/>
              <a:t>syscall</a:t>
            </a:r>
            <a:r>
              <a:rPr lang="it-IT" dirty="0"/>
              <a:t> </a:t>
            </a:r>
            <a:r>
              <a:rPr lang="it-IT" dirty="0" smtClean="0"/>
              <a:t>in </a:t>
            </a:r>
            <a:r>
              <a:rPr lang="it-IT" dirty="0" err="1"/>
              <a:t>FreeRTOS</a:t>
            </a:r>
            <a:r>
              <a:rPr lang="it-IT" dirty="0"/>
              <a:t> e OS161 sono diverse per natura e scopo, in quanto questi sistemi operativi sono progettati per contesti molto diversi.</a:t>
            </a:r>
          </a:p>
          <a:p>
            <a:r>
              <a:rPr lang="it-IT" dirty="0" smtClean="0"/>
              <a:t>OS161:</a:t>
            </a:r>
          </a:p>
          <a:p>
            <a:pPr marL="609600" lvl="1" indent="0">
              <a:buNone/>
            </a:pPr>
            <a:r>
              <a:rPr lang="it-IT" dirty="0"/>
              <a:t>F</a:t>
            </a:r>
            <a:r>
              <a:rPr lang="it-IT" dirty="0" smtClean="0"/>
              <a:t>ornisce </a:t>
            </a:r>
            <a:r>
              <a:rPr lang="it-IT" dirty="0"/>
              <a:t>un set completo di </a:t>
            </a:r>
            <a:r>
              <a:rPr lang="it-IT" dirty="0" err="1"/>
              <a:t>syscall</a:t>
            </a:r>
            <a:r>
              <a:rPr lang="it-IT" dirty="0"/>
              <a:t> che coprono una vasta gamma di operazioni di sistema, tra cui gestione dei file, gestione dei processi, gestione della memoria virtuale, comunicazione tra processi e altro ancora. Le </a:t>
            </a:r>
            <a:r>
              <a:rPr lang="it-IT" dirty="0" err="1"/>
              <a:t>syscall</a:t>
            </a:r>
            <a:r>
              <a:rPr lang="it-IT" dirty="0"/>
              <a:t> di OS161 sono più numerose e complesse per supportare un'ampia varietà di </a:t>
            </a:r>
            <a:r>
              <a:rPr lang="it-IT" dirty="0" smtClean="0"/>
              <a:t>funzionalità.</a:t>
            </a:r>
          </a:p>
          <a:p>
            <a:pPr lvl="1"/>
            <a:r>
              <a:rPr lang="it-IT" dirty="0" err="1" smtClean="0"/>
              <a:t>FreeRTOS</a:t>
            </a:r>
            <a:r>
              <a:rPr lang="it-IT" dirty="0"/>
              <a:t>:  </a:t>
            </a:r>
            <a:endParaRPr lang="it-IT" dirty="0" smtClean="0"/>
          </a:p>
          <a:p>
            <a:pPr marL="609600" lvl="1" indent="0">
              <a:buNone/>
            </a:pPr>
            <a:r>
              <a:rPr lang="it-IT" dirty="0" smtClean="0"/>
              <a:t>Sono limitate </a:t>
            </a:r>
            <a:r>
              <a:rPr lang="it-IT" dirty="0"/>
              <a:t>e mirate principalmente a operazioni specifiche di un sistema operativo in tempo reale, come la creazione e la gestione di task, semafori, code e temporizzatori. </a:t>
            </a:r>
            <a:r>
              <a:rPr lang="it-IT" dirty="0" err="1"/>
              <a:t>FreeRTOS</a:t>
            </a:r>
            <a:r>
              <a:rPr lang="it-IT" dirty="0"/>
              <a:t> è progettato per essere semplice ed efficiente, quindi le </a:t>
            </a:r>
            <a:r>
              <a:rPr lang="it-IT" dirty="0" err="1"/>
              <a:t>syscall</a:t>
            </a:r>
            <a:r>
              <a:rPr lang="it-IT" dirty="0"/>
              <a:t> sono limitate alle funzionalità essenziali.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60678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emory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Memory management </a:t>
            </a:r>
          </a:p>
        </p:txBody>
      </p:sp>
      <p:sp>
        <p:nvSpPr>
          <p:cNvPr id="18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193799" y="2704593"/>
            <a:ext cx="22157816" cy="10524467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218887">
              <a:lnSpc>
                <a:spcPct val="90000"/>
              </a:lnSpc>
              <a:spcBef>
                <a:spcPts val="4000"/>
              </a:spcBef>
              <a:buSzPct val="123000"/>
              <a:defRPr sz="4300" b="0"/>
            </a:pPr>
            <a:r>
              <a:rPr dirty="0" err="1"/>
              <a:t>FreeRTOS</a:t>
            </a:r>
            <a:r>
              <a:rPr dirty="0"/>
              <a:t> da la </a:t>
            </a: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usare</a:t>
            </a:r>
            <a:r>
              <a:rPr dirty="0"/>
              <a:t> </a:t>
            </a:r>
            <a:r>
              <a:rPr dirty="0" err="1"/>
              <a:t>allocazione</a:t>
            </a:r>
            <a:r>
              <a:rPr dirty="0"/>
              <a:t> </a:t>
            </a:r>
            <a:r>
              <a:rPr dirty="0" err="1"/>
              <a:t>dinamica</a:t>
            </a:r>
            <a:r>
              <a:rPr dirty="0"/>
              <a:t> o </a:t>
            </a:r>
            <a:r>
              <a:rPr dirty="0" err="1"/>
              <a:t>statica</a:t>
            </a:r>
            <a:r>
              <a:rPr dirty="0"/>
              <a:t>, lo standard </a:t>
            </a:r>
            <a:r>
              <a:rPr b="1" dirty="0" err="1"/>
              <a:t>malloc</a:t>
            </a:r>
            <a:r>
              <a:rPr b="1" dirty="0"/>
              <a:t> </a:t>
            </a:r>
            <a:r>
              <a:rPr dirty="0"/>
              <a:t>e </a:t>
            </a:r>
            <a:r>
              <a:rPr b="1" dirty="0"/>
              <a:t>free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utilizzate</a:t>
            </a:r>
            <a:r>
              <a:rPr dirty="0"/>
              <a:t> ma non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deterministiche</a:t>
            </a:r>
            <a:r>
              <a:rPr dirty="0"/>
              <a:t>, </a:t>
            </a:r>
            <a:r>
              <a:rPr dirty="0" err="1"/>
              <a:t>difatti</a:t>
            </a:r>
            <a:r>
              <a:rPr dirty="0"/>
              <a:t> </a:t>
            </a: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permette</a:t>
            </a:r>
            <a:r>
              <a:rPr dirty="0"/>
              <a:t> di </a:t>
            </a:r>
            <a:r>
              <a:rPr dirty="0" err="1"/>
              <a:t>definire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propria</a:t>
            </a:r>
            <a:r>
              <a:rPr dirty="0"/>
              <a:t> </a:t>
            </a:r>
            <a:r>
              <a:rPr dirty="0" err="1"/>
              <a:t>implementazione</a:t>
            </a:r>
            <a:r>
              <a:rPr dirty="0"/>
              <a:t> dell’ </a:t>
            </a:r>
            <a:r>
              <a:rPr dirty="0" err="1"/>
              <a:t>allocatore</a:t>
            </a:r>
            <a:r>
              <a:rPr dirty="0"/>
              <a:t>. Di base l’ </a:t>
            </a:r>
            <a:r>
              <a:rPr dirty="0" err="1"/>
              <a:t>allocatore</a:t>
            </a:r>
            <a:r>
              <a:rPr dirty="0"/>
              <a:t> è </a:t>
            </a:r>
            <a:r>
              <a:rPr dirty="0" err="1"/>
              <a:t>caratterizzato</a:t>
            </a:r>
            <a:r>
              <a:rPr dirty="0"/>
              <a:t> da:</a:t>
            </a:r>
          </a:p>
          <a:p>
            <a:pPr marL="554736" indent="-554736" defTabSz="2218887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 b="0"/>
            </a:pPr>
            <a:r>
              <a:rPr b="1" dirty="0"/>
              <a:t>heap_1.c</a:t>
            </a:r>
            <a:r>
              <a:rPr dirty="0"/>
              <a:t>: </a:t>
            </a:r>
            <a:r>
              <a:rPr dirty="0" err="1"/>
              <a:t>permette</a:t>
            </a:r>
            <a:r>
              <a:rPr dirty="0"/>
              <a:t> la sola </a:t>
            </a:r>
            <a:r>
              <a:rPr dirty="0" err="1"/>
              <a:t>allocazione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</a:t>
            </a:r>
            <a:r>
              <a:rPr dirty="0" err="1"/>
              <a:t>ed</a:t>
            </a:r>
            <a:r>
              <a:rPr dirty="0"/>
              <a:t> è </a:t>
            </a:r>
            <a:r>
              <a:rPr dirty="0" err="1"/>
              <a:t>usato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le app non </a:t>
            </a:r>
            <a:r>
              <a:rPr dirty="0" err="1"/>
              <a:t>rimuovono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le </a:t>
            </a:r>
            <a:r>
              <a:rPr dirty="0" err="1"/>
              <a:t>risorse</a:t>
            </a:r>
            <a:r>
              <a:rPr dirty="0"/>
              <a:t> (</a:t>
            </a:r>
            <a:r>
              <a:rPr dirty="0" err="1"/>
              <a:t>task,semafori,code</a:t>
            </a:r>
            <a:r>
              <a:rPr dirty="0"/>
              <a:t>).</a:t>
            </a:r>
          </a:p>
          <a:p>
            <a:pPr marL="554736" indent="-554736" defTabSz="2218887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 b="0"/>
            </a:pPr>
            <a:r>
              <a:rPr b="1" dirty="0"/>
              <a:t>heap_2.c</a:t>
            </a:r>
            <a:r>
              <a:rPr dirty="0"/>
              <a:t>: </a:t>
            </a:r>
            <a:r>
              <a:rPr dirty="0" err="1"/>
              <a:t>permette</a:t>
            </a:r>
            <a:r>
              <a:rPr dirty="0"/>
              <a:t> la </a:t>
            </a:r>
            <a:r>
              <a:rPr dirty="0" err="1"/>
              <a:t>deallocazione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, ma non </a:t>
            </a:r>
            <a:r>
              <a:rPr dirty="0" err="1"/>
              <a:t>gestisce</a:t>
            </a:r>
            <a:r>
              <a:rPr dirty="0"/>
              <a:t> la </a:t>
            </a:r>
            <a:r>
              <a:rPr dirty="0" err="1"/>
              <a:t>frammentazione</a:t>
            </a:r>
            <a:r>
              <a:rPr dirty="0"/>
              <a:t>, </a:t>
            </a:r>
            <a:r>
              <a:rPr dirty="0" err="1"/>
              <a:t>usata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l’ </a:t>
            </a:r>
            <a:r>
              <a:rPr dirty="0" err="1"/>
              <a:t>applicazione</a:t>
            </a:r>
            <a:r>
              <a:rPr dirty="0"/>
              <a:t> </a:t>
            </a:r>
            <a:r>
              <a:rPr dirty="0" err="1"/>
              <a:t>rimuove</a:t>
            </a:r>
            <a:r>
              <a:rPr dirty="0"/>
              <a:t> </a:t>
            </a:r>
            <a:r>
              <a:rPr dirty="0" err="1"/>
              <a:t>risorse</a:t>
            </a:r>
            <a:r>
              <a:rPr dirty="0"/>
              <a:t> </a:t>
            </a:r>
            <a:r>
              <a:rPr dirty="0" err="1"/>
              <a:t>continuamente</a:t>
            </a:r>
            <a:r>
              <a:rPr dirty="0"/>
              <a:t>.</a:t>
            </a:r>
          </a:p>
          <a:p>
            <a:pPr marL="554736" indent="-554736" defTabSz="2218887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 b="0"/>
            </a:pPr>
            <a:r>
              <a:rPr b="1" dirty="0"/>
              <a:t>heap_3.c:</a:t>
            </a:r>
            <a:r>
              <a:rPr dirty="0"/>
              <a:t> </a:t>
            </a:r>
            <a:r>
              <a:rPr dirty="0" err="1"/>
              <a:t>prevede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wrapper per la </a:t>
            </a:r>
            <a:r>
              <a:rPr dirty="0" err="1"/>
              <a:t>malloc</a:t>
            </a:r>
            <a:r>
              <a:rPr dirty="0"/>
              <a:t>() e la free() del C in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siano</a:t>
            </a:r>
            <a:r>
              <a:rPr dirty="0"/>
              <a:t> thread safe.</a:t>
            </a:r>
          </a:p>
          <a:p>
            <a:pPr marL="554736" indent="-554736" defTabSz="2218887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 b="0"/>
            </a:pPr>
            <a:r>
              <a:rPr b="1" dirty="0"/>
              <a:t>heap_4.c:</a:t>
            </a:r>
            <a:r>
              <a:rPr dirty="0"/>
              <a:t> come heap_2.c, ma </a:t>
            </a:r>
            <a:r>
              <a:rPr dirty="0" err="1"/>
              <a:t>prevede</a:t>
            </a:r>
            <a:r>
              <a:rPr dirty="0"/>
              <a:t> la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frammentazione</a:t>
            </a:r>
            <a:r>
              <a:rPr dirty="0"/>
              <a:t>.</a:t>
            </a:r>
          </a:p>
          <a:p>
            <a:pPr marL="554736" indent="-554736" defTabSz="2218887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00" b="0"/>
            </a:pPr>
            <a:r>
              <a:rPr b="1" dirty="0"/>
              <a:t>heap_5.c:</a:t>
            </a:r>
            <a:r>
              <a:rPr dirty="0"/>
              <a:t> come heap_4.c ma </a:t>
            </a:r>
            <a:r>
              <a:rPr dirty="0" err="1"/>
              <a:t>permette</a:t>
            </a:r>
            <a:r>
              <a:rPr dirty="0"/>
              <a:t> di </a:t>
            </a:r>
            <a:r>
              <a:rPr dirty="0" err="1"/>
              <a:t>allocare</a:t>
            </a:r>
            <a:r>
              <a:rPr dirty="0"/>
              <a:t> l’ heap in </a:t>
            </a:r>
            <a:r>
              <a:rPr dirty="0" err="1"/>
              <a:t>regioni</a:t>
            </a:r>
            <a:r>
              <a:rPr dirty="0"/>
              <a:t> non </a:t>
            </a:r>
            <a:r>
              <a:rPr dirty="0" err="1"/>
              <a:t>contigue</a:t>
            </a:r>
            <a:r>
              <a:rPr dirty="0"/>
              <a:t> di </a:t>
            </a:r>
            <a:r>
              <a:rPr dirty="0" err="1"/>
              <a:t>memoria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Memory Management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21"/>
          </p:nvPr>
        </p:nvSpPr>
        <p:spPr>
          <a:xfrm>
            <a:off x="404067" y="2743199"/>
            <a:ext cx="23631590" cy="58223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err="1" smtClean="0"/>
              <a:t>FreeRTOS</a:t>
            </a:r>
            <a:r>
              <a:rPr lang="it-IT" dirty="0" smtClean="0"/>
              <a:t> non supporta </a:t>
            </a:r>
            <a:r>
              <a:rPr lang="it-IT" dirty="0" err="1" smtClean="0"/>
              <a:t>nativamente</a:t>
            </a:r>
            <a:r>
              <a:rPr lang="it-IT" dirty="0" smtClean="0"/>
              <a:t> il concetto di memoria utente, infatti tutti i task operano nello stesso spazio di indirizzamento che solitamente è condiviso tra il </a:t>
            </a:r>
            <a:r>
              <a:rPr lang="it-IT" dirty="0" err="1" smtClean="0"/>
              <a:t>kernel</a:t>
            </a:r>
            <a:r>
              <a:rPr lang="it-IT" dirty="0" smtClean="0"/>
              <a:t> e l’applicazione utente.</a:t>
            </a:r>
          </a:p>
          <a:p>
            <a:r>
              <a:rPr lang="it-IT" b="1" dirty="0"/>
              <a:t>Protezione della memoria</a:t>
            </a:r>
            <a:r>
              <a:rPr lang="it-IT" dirty="0"/>
              <a:t>: </a:t>
            </a:r>
            <a:r>
              <a:rPr lang="it-IT" dirty="0" err="1"/>
              <a:t>FreeRTOS</a:t>
            </a:r>
            <a:r>
              <a:rPr lang="it-IT" dirty="0"/>
              <a:t> non offre una protezione della memoria tra i task in modo nativo. La responsabilità di garantire la correttezza dei task e la protezione dei dati è lasciata agli sviluppatori</a:t>
            </a:r>
            <a:r>
              <a:rPr lang="it-IT" dirty="0" smtClean="0"/>
              <a:t>.</a:t>
            </a:r>
          </a:p>
          <a:p>
            <a:r>
              <a:rPr lang="it-IT" b="1" dirty="0" err="1"/>
              <a:t>Stack</a:t>
            </a:r>
            <a:r>
              <a:rPr lang="it-IT" b="1" dirty="0"/>
              <a:t> </a:t>
            </a:r>
            <a:r>
              <a:rPr lang="it-IT" b="1" dirty="0" err="1"/>
              <a:t>Protection</a:t>
            </a:r>
            <a:r>
              <a:rPr lang="it-IT" dirty="0"/>
              <a:t>: </a:t>
            </a:r>
            <a:r>
              <a:rPr lang="it-IT" dirty="0" err="1"/>
              <a:t>FreeRTOS</a:t>
            </a:r>
            <a:r>
              <a:rPr lang="it-IT" dirty="0"/>
              <a:t> offre alcune funzionalità per la protezione dello </a:t>
            </a:r>
            <a:r>
              <a:rPr lang="it-IT" dirty="0" err="1"/>
              <a:t>stack</a:t>
            </a:r>
            <a:r>
              <a:rPr lang="it-IT" dirty="0"/>
              <a:t>, come la rilevazione degli </a:t>
            </a:r>
            <a:r>
              <a:rPr lang="it-IT" dirty="0" err="1"/>
              <a:t>overflow</a:t>
            </a:r>
            <a:r>
              <a:rPr lang="it-IT" dirty="0"/>
              <a:t> degli </a:t>
            </a:r>
            <a:r>
              <a:rPr lang="it-IT" dirty="0" err="1"/>
              <a:t>stack</a:t>
            </a:r>
            <a:r>
              <a:rPr lang="it-IT" dirty="0"/>
              <a:t>. Questo può aiutare a individuare situazioni in cui un task potrebbe sovrascrivere il proprio </a:t>
            </a:r>
            <a:r>
              <a:rPr lang="it-IT" dirty="0" err="1"/>
              <a:t>stack</a:t>
            </a:r>
            <a:r>
              <a:rPr lang="it-IT" dirty="0"/>
              <a:t>, ma non impedisce ai task di accedere erroneamente alle regioni di memoria di altri task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b="1" dirty="0" err="1" smtClean="0"/>
              <a:t>Heap</a:t>
            </a:r>
            <a:r>
              <a:rPr lang="it-IT" b="1" dirty="0" smtClean="0"/>
              <a:t> </a:t>
            </a:r>
            <a:r>
              <a:rPr lang="it-IT" b="1" dirty="0"/>
              <a:t>Management</a:t>
            </a:r>
            <a:r>
              <a:rPr lang="it-IT" dirty="0"/>
              <a:t>: </a:t>
            </a:r>
            <a:r>
              <a:rPr lang="it-IT" dirty="0" err="1"/>
              <a:t>FreeRTOS</a:t>
            </a:r>
            <a:r>
              <a:rPr lang="it-IT" dirty="0"/>
              <a:t> offre un'implementazione di </a:t>
            </a:r>
            <a:r>
              <a:rPr lang="it-IT" dirty="0" err="1"/>
              <a:t>heap</a:t>
            </a:r>
            <a:r>
              <a:rPr lang="it-IT" dirty="0"/>
              <a:t> dinamico, ma è responsabilità dello sviluppatore gestire in modo sicuro le allocazioni e le </a:t>
            </a:r>
            <a:r>
              <a:rPr lang="it-IT" dirty="0" err="1"/>
              <a:t>deallocazioni</a:t>
            </a:r>
            <a:r>
              <a:rPr lang="it-IT" dirty="0"/>
              <a:t> di memoria per evitare perdite di memoria o frammentazione dell'</a:t>
            </a:r>
            <a:r>
              <a:rPr lang="it-IT" dirty="0" err="1"/>
              <a:t>heap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5263" b="2960"/>
          <a:stretch/>
        </p:blipFill>
        <p:spPr>
          <a:xfrm>
            <a:off x="6537972" y="8509518"/>
            <a:ext cx="11363780" cy="52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48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RTOS: Memory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FreeRTOS: Memory Management</a:t>
            </a:r>
          </a:p>
        </p:txBody>
      </p:sp>
      <p:sp>
        <p:nvSpPr>
          <p:cNvPr id="192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1206500" y="271729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None/>
            </a:pPr>
            <a:r>
              <a:rPr dirty="0"/>
              <a:t>Il task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creato</a:t>
            </a:r>
            <a:r>
              <a:rPr dirty="0"/>
              <a:t> con </a:t>
            </a:r>
            <a:r>
              <a:rPr dirty="0" err="1"/>
              <a:t>uno</a:t>
            </a:r>
            <a:r>
              <a:rPr dirty="0"/>
              <a:t> </a:t>
            </a:r>
            <a:r>
              <a:rPr b="1" dirty="0"/>
              <a:t>stack</a:t>
            </a:r>
            <a:r>
              <a:rPr dirty="0"/>
              <a:t> </a:t>
            </a:r>
            <a:r>
              <a:rPr dirty="0" err="1"/>
              <a:t>ed</a:t>
            </a:r>
            <a:r>
              <a:rPr dirty="0"/>
              <a:t> un </a:t>
            </a:r>
            <a:r>
              <a:rPr b="1" dirty="0"/>
              <a:t>Task Control Block </a:t>
            </a:r>
            <a:r>
              <a:rPr dirty="0" err="1"/>
              <a:t>propri</a:t>
            </a:r>
            <a:r>
              <a:rPr dirty="0"/>
              <a:t> </a:t>
            </a:r>
            <a:r>
              <a:rPr dirty="0" err="1"/>
              <a:t>nell</a:t>
            </a:r>
            <a:r>
              <a:rPr dirty="0"/>
              <a:t>’ area di </a:t>
            </a:r>
            <a:r>
              <a:rPr dirty="0" err="1"/>
              <a:t>memoria</a:t>
            </a:r>
            <a:r>
              <a:rPr dirty="0"/>
              <a:t> </a:t>
            </a:r>
            <a:r>
              <a:rPr dirty="0" err="1"/>
              <a:t>heap.E</a:t>
            </a:r>
            <a:r>
              <a:rPr dirty="0"/>
              <a:t>’ </a:t>
            </a:r>
            <a:r>
              <a:rPr dirty="0" err="1"/>
              <a:t>possibile</a:t>
            </a:r>
            <a:r>
              <a:rPr dirty="0"/>
              <a:t> </a:t>
            </a:r>
            <a:r>
              <a:rPr dirty="0" err="1"/>
              <a:t>forzare</a:t>
            </a:r>
            <a:r>
              <a:rPr dirty="0"/>
              <a:t> l’ </a:t>
            </a:r>
            <a:r>
              <a:rPr dirty="0" err="1"/>
              <a:t>allocazione</a:t>
            </a:r>
            <a:r>
              <a:rPr dirty="0"/>
              <a:t> di un task in area </a:t>
            </a:r>
            <a:r>
              <a:rPr b="1" dirty="0"/>
              <a:t>static </a:t>
            </a:r>
            <a:r>
              <a:rPr dirty="0"/>
              <a:t>con la </a:t>
            </a:r>
            <a:r>
              <a:rPr dirty="0" err="1"/>
              <a:t>primitiva</a:t>
            </a:r>
            <a:r>
              <a:rPr dirty="0"/>
              <a:t> </a:t>
            </a:r>
            <a:r>
              <a:rPr b="1" i="1" dirty="0" err="1"/>
              <a:t>xTaskCreateStatic</a:t>
            </a:r>
            <a:r>
              <a:rPr b="1" i="1" dirty="0"/>
              <a:t>().</a:t>
            </a:r>
          </a:p>
        </p:txBody>
      </p:sp>
      <p:pic>
        <p:nvPicPr>
          <p:cNvPr id="193" name="IMG_4047.jpeg" descr="IMG_404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9544" y="4921593"/>
            <a:ext cx="12966747" cy="8505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istemi operativi Real Time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 err="1"/>
              <a:t>Sistemi</a:t>
            </a:r>
            <a:r>
              <a:rPr dirty="0"/>
              <a:t> </a:t>
            </a:r>
            <a:r>
              <a:rPr dirty="0" err="1"/>
              <a:t>operativi</a:t>
            </a:r>
            <a:r>
              <a:rPr dirty="0"/>
              <a:t> Real Time: </a:t>
            </a:r>
          </a:p>
        </p:txBody>
      </p:sp>
      <p:sp>
        <p:nvSpPr>
          <p:cNvPr id="145" name="Caratteristiche principali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Caratteristiche</a:t>
            </a:r>
            <a:r>
              <a:rPr dirty="0"/>
              <a:t> </a:t>
            </a:r>
            <a:r>
              <a:rPr dirty="0" err="1"/>
              <a:t>principali</a:t>
            </a:r>
            <a:r>
              <a:rPr dirty="0"/>
              <a:t> </a:t>
            </a:r>
          </a:p>
        </p:txBody>
      </p:sp>
      <p:sp>
        <p:nvSpPr>
          <p:cNvPr id="146" name="I sistemi operativi real time si contraddistinguono per due caratteristiche principali:…"/>
          <p:cNvSpPr txBox="1">
            <a:spLocks noGrp="1"/>
          </p:cNvSpPr>
          <p:nvPr>
            <p:ph type="body" idx="21"/>
          </p:nvPr>
        </p:nvSpPr>
        <p:spPr>
          <a:xfrm>
            <a:off x="1206500" y="4060025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/>
          <a:p>
            <a:pPr marL="0" indent="0" defTabSz="2243271">
              <a:spcBef>
                <a:spcPts val="4100"/>
              </a:spcBef>
              <a:buSzTx/>
              <a:buNone/>
              <a:defRPr sz="4400"/>
            </a:pPr>
            <a:r>
              <a:rPr dirty="0"/>
              <a:t>I </a:t>
            </a:r>
            <a:r>
              <a:rPr dirty="0" err="1"/>
              <a:t>sistemi</a:t>
            </a:r>
            <a:r>
              <a:rPr dirty="0"/>
              <a:t> </a:t>
            </a:r>
            <a:r>
              <a:rPr dirty="0" err="1"/>
              <a:t>operativi</a:t>
            </a:r>
            <a:r>
              <a:rPr dirty="0"/>
              <a:t> real time </a:t>
            </a:r>
            <a:r>
              <a:rPr lang="it-IT" dirty="0" smtClean="0"/>
              <a:t>sono progettati per eseguire su sistemi complessi, spesso in ambito industriale, dove non è importante ottimizzare l’intervallo di tempo di reazione del sistema ma il tempo di risposta, che non deve superare il tempo prestabilito. 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00"/>
            </a:pPr>
            <a:r>
              <a:rPr lang="it-IT" dirty="0" smtClean="0"/>
              <a:t>Essi eseguono su microcontrollori e </a:t>
            </a:r>
            <a:r>
              <a:rPr lang="it-IT" dirty="0"/>
              <a:t>in genere </a:t>
            </a:r>
            <a:r>
              <a:rPr lang="it-IT" dirty="0" smtClean="0"/>
              <a:t>non dispongono di interfacce utente. Come i normali sistemi operativi, gestiscono l’accesso in mutua esclusione e la cooperazione tra risorse e offrono drivers per l’accesso alle periferiche.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00"/>
            </a:pPr>
            <a:r>
              <a:rPr lang="it-IT" dirty="0" smtClean="0"/>
              <a:t>La </a:t>
            </a:r>
            <a:r>
              <a:rPr dirty="0" err="1" smtClean="0"/>
              <a:t>caratteristic</a:t>
            </a:r>
            <a:r>
              <a:rPr lang="it-IT" dirty="0" smtClean="0"/>
              <a:t>a</a:t>
            </a:r>
            <a:r>
              <a:rPr dirty="0" smtClean="0"/>
              <a:t> principal</a:t>
            </a:r>
            <a:r>
              <a:rPr lang="it-IT" dirty="0" smtClean="0"/>
              <a:t>e</a:t>
            </a:r>
            <a:r>
              <a:rPr lang="it-IT" dirty="0"/>
              <a:t> </a:t>
            </a:r>
            <a:r>
              <a:rPr lang="it-IT" dirty="0" smtClean="0"/>
              <a:t>di tali sistemi è la</a:t>
            </a:r>
            <a:r>
              <a:rPr dirty="0" smtClean="0"/>
              <a:t> </a:t>
            </a:r>
            <a:r>
              <a:rPr b="1" dirty="0" err="1" smtClean="0"/>
              <a:t>predicibilità</a:t>
            </a:r>
            <a:r>
              <a:rPr dirty="0" smtClean="0"/>
              <a:t> </a:t>
            </a:r>
            <a:r>
              <a:rPr dirty="0" err="1"/>
              <a:t>dei</a:t>
            </a:r>
            <a:r>
              <a:rPr dirty="0"/>
              <a:t> task, </a:t>
            </a:r>
            <a:r>
              <a:rPr dirty="0" err="1"/>
              <a:t>ovvero</a:t>
            </a:r>
            <a:r>
              <a:rPr dirty="0"/>
              <a:t> </a:t>
            </a:r>
            <a:r>
              <a:rPr lang="it-IT" dirty="0" smtClean="0"/>
              <a:t>si ha la </a:t>
            </a:r>
            <a:r>
              <a:rPr dirty="0" err="1" smtClean="0"/>
              <a:t>consapevolezza</a:t>
            </a:r>
            <a:r>
              <a:rPr dirty="0" smtClean="0"/>
              <a:t> </a:t>
            </a:r>
            <a:r>
              <a:rPr dirty="0"/>
              <a:t>di </a:t>
            </a:r>
            <a:r>
              <a:rPr dirty="0" err="1"/>
              <a:t>quanto</a:t>
            </a:r>
            <a:r>
              <a:rPr dirty="0"/>
              <a:t> </a:t>
            </a:r>
            <a:r>
              <a:rPr dirty="0" err="1"/>
              <a:t>impiegherà</a:t>
            </a:r>
            <a:r>
              <a:rPr dirty="0"/>
              <a:t> un task per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. </a:t>
            </a:r>
            <a:r>
              <a:rPr lang="it-IT" dirty="0" smtClean="0"/>
              <a:t>In altre parole, il sistema deve essere </a:t>
            </a:r>
            <a:r>
              <a:rPr lang="it-IT" b="1" dirty="0" smtClean="0"/>
              <a:t>deterministico</a:t>
            </a:r>
            <a:r>
              <a:rPr lang="it-IT" dirty="0" smtClean="0"/>
              <a:t>, in modo da conoscere il tempismo reale e avere la certezza che un task produrrà sempre lo stesso risultato.</a:t>
            </a:r>
            <a:endParaRPr dirty="0"/>
          </a:p>
          <a:p>
            <a:pPr marL="0" indent="0" defTabSz="2243271">
              <a:spcBef>
                <a:spcPts val="4100"/>
              </a:spcBef>
              <a:buSzTx/>
              <a:buNone/>
              <a:defRPr sz="4400"/>
            </a:pPr>
            <a:r>
              <a:rPr dirty="0" smtClean="0"/>
              <a:t>OS161 </a:t>
            </a:r>
            <a:r>
              <a:rPr dirty="0"/>
              <a:t>non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garantire</a:t>
            </a:r>
            <a:r>
              <a:rPr dirty="0"/>
              <a:t> </a:t>
            </a:r>
            <a:r>
              <a:rPr dirty="0" err="1"/>
              <a:t>questi</a:t>
            </a:r>
            <a:r>
              <a:rPr dirty="0"/>
              <a:t> </a:t>
            </a:r>
            <a:r>
              <a:rPr dirty="0" err="1"/>
              <a:t>vincoli</a:t>
            </a:r>
            <a:r>
              <a:rPr dirty="0"/>
              <a:t> </a:t>
            </a:r>
            <a:r>
              <a:rPr dirty="0" err="1"/>
              <a:t>ed</a:t>
            </a:r>
            <a:r>
              <a:rPr dirty="0"/>
              <a:t> </a:t>
            </a:r>
            <a:r>
              <a:rPr dirty="0" err="1"/>
              <a:t>infatti</a:t>
            </a:r>
            <a:r>
              <a:rPr dirty="0"/>
              <a:t> non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categorizzato</a:t>
            </a:r>
            <a:r>
              <a:rPr dirty="0"/>
              <a:t> come </a:t>
            </a:r>
            <a:r>
              <a:rPr dirty="0" err="1"/>
              <a:t>sistema</a:t>
            </a:r>
            <a:r>
              <a:rPr dirty="0"/>
              <a:t> real time.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Free</a:t>
            </a:r>
            <a:r>
              <a:rPr lang="it-IT" dirty="0" err="1"/>
              <a:t>RTOS</a:t>
            </a:r>
            <a:r>
              <a:rPr lang="it-IT" dirty="0" smtClean="0"/>
              <a:t> vs OS161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it-IT" dirty="0" smtClean="0"/>
              <a:t>Memory management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21"/>
          </p:nvPr>
        </p:nvSpPr>
        <p:spPr>
          <a:xfrm>
            <a:off x="1206500" y="3806124"/>
            <a:ext cx="21971000" cy="9275393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OS161:</a:t>
            </a:r>
          </a:p>
          <a:p>
            <a:pPr marL="609600" lvl="1" indent="0">
              <a:buNone/>
            </a:pPr>
            <a:r>
              <a:rPr lang="it-IT" dirty="0" smtClean="0"/>
              <a:t>La componente principale per la gestione della memoria è la paginazione. La memoria è suddivisa tra spazio </a:t>
            </a:r>
            <a:r>
              <a:rPr lang="it-IT" dirty="0" err="1" smtClean="0"/>
              <a:t>kernel</a:t>
            </a:r>
            <a:r>
              <a:rPr lang="it-IT" dirty="0" smtClean="0"/>
              <a:t> e spazio utente. Grazie al supporto della memoria virtuale, offre protezione della memoria tra i processi evitando la sovrapposizione tra gli spazi di indirizzamento. Ad ogni processo viene associato un PCB.</a:t>
            </a:r>
          </a:p>
          <a:p>
            <a:r>
              <a:rPr lang="it-IT" dirty="0" err="1" smtClean="0"/>
              <a:t>FreeRTOS</a:t>
            </a:r>
            <a:r>
              <a:rPr lang="it-IT" dirty="0" smtClean="0"/>
              <a:t>:</a:t>
            </a:r>
          </a:p>
          <a:p>
            <a:pPr marL="609600" lvl="1" indent="0">
              <a:buNone/>
            </a:pPr>
            <a:r>
              <a:rPr lang="it-IT" dirty="0"/>
              <a:t>N</a:t>
            </a:r>
            <a:r>
              <a:rPr lang="it-IT" dirty="0" smtClean="0"/>
              <a:t>on è presente la memoria virtuale ma solo fisica, di conseguenza non è usata la paginazione. </a:t>
            </a:r>
            <a:r>
              <a:rPr lang="it-IT" dirty="0"/>
              <a:t>I</a:t>
            </a:r>
            <a:r>
              <a:rPr lang="it-IT" dirty="0" smtClean="0"/>
              <a:t>noltre non è implementata la divisione tra memoria </a:t>
            </a:r>
            <a:r>
              <a:rPr lang="it-IT" dirty="0" err="1" smtClean="0"/>
              <a:t>kernel</a:t>
            </a:r>
            <a:r>
              <a:rPr lang="it-IT" dirty="0" smtClean="0"/>
              <a:t> e memoria utente e non offre la protezione di memoria fra task in quanto tutti i task occupano lo stesso spazio di indirizzamento. Ad ogni task è associato un TCB.</a:t>
            </a:r>
          </a:p>
        </p:txBody>
      </p:sp>
    </p:spTree>
    <p:extLst>
      <p:ext uri="{BB962C8B-B14F-4D97-AF65-F5344CB8AC3E}">
        <p14:creationId xmlns:p14="http://schemas.microsoft.com/office/powerpoint/2010/main" val="3084074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ccanismi di sincronizzazi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Meccanismi di sincronizzazione</a:t>
            </a:r>
          </a:p>
        </p:txBody>
      </p:sp>
      <p:sp>
        <p:nvSpPr>
          <p:cNvPr id="196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1206500" y="3375292"/>
            <a:ext cx="21971000" cy="82560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None/>
            </a:pP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offre</a:t>
            </a:r>
            <a:r>
              <a:rPr dirty="0"/>
              <a:t> due </a:t>
            </a:r>
            <a:r>
              <a:rPr dirty="0" err="1"/>
              <a:t>principali</a:t>
            </a:r>
            <a:r>
              <a:rPr dirty="0"/>
              <a:t> </a:t>
            </a:r>
            <a:r>
              <a:rPr dirty="0" err="1"/>
              <a:t>meccanismi</a:t>
            </a:r>
            <a:r>
              <a:rPr dirty="0"/>
              <a:t> di </a:t>
            </a:r>
            <a:r>
              <a:rPr dirty="0" err="1"/>
              <a:t>sincronizzazione</a:t>
            </a:r>
            <a:r>
              <a:rPr dirty="0"/>
              <a:t>: le code e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semafori</a:t>
            </a:r>
            <a:r>
              <a:rPr dirty="0"/>
              <a:t>:</a:t>
            </a:r>
          </a:p>
          <a:p>
            <a:r>
              <a:rPr b="1" dirty="0" err="1"/>
              <a:t>Semafori</a:t>
            </a:r>
            <a:r>
              <a:rPr dirty="0"/>
              <a:t>: </a:t>
            </a:r>
            <a:r>
              <a:rPr dirty="0" err="1"/>
              <a:t>usati</a:t>
            </a:r>
            <a:r>
              <a:rPr dirty="0"/>
              <a:t> per la </a:t>
            </a:r>
            <a:r>
              <a:rPr dirty="0" err="1"/>
              <a:t>sincronizzazione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task o </a:t>
            </a:r>
            <a:r>
              <a:rPr dirty="0" err="1"/>
              <a:t>fra</a:t>
            </a:r>
            <a:r>
              <a:rPr dirty="0"/>
              <a:t> task </a:t>
            </a:r>
            <a:r>
              <a:rPr dirty="0" err="1"/>
              <a:t>ed</a:t>
            </a:r>
            <a:r>
              <a:rPr dirty="0"/>
              <a:t> interrupt handler: </a:t>
            </a: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a </a:t>
            </a:r>
            <a:r>
              <a:rPr dirty="0" err="1"/>
              <a:t>disposizione</a:t>
            </a:r>
            <a:r>
              <a:rPr dirty="0"/>
              <a:t>: </a:t>
            </a:r>
            <a:r>
              <a:rPr b="1" dirty="0" err="1"/>
              <a:t>semafori</a:t>
            </a:r>
            <a:r>
              <a:rPr b="1" dirty="0"/>
              <a:t> </a:t>
            </a:r>
            <a:r>
              <a:rPr b="1" dirty="0" err="1"/>
              <a:t>binari</a:t>
            </a:r>
            <a:r>
              <a:rPr b="1" dirty="0"/>
              <a:t>, </a:t>
            </a:r>
            <a:r>
              <a:rPr b="1" dirty="0" err="1"/>
              <a:t>semafori</a:t>
            </a:r>
            <a:r>
              <a:rPr b="1" dirty="0"/>
              <a:t> a </a:t>
            </a:r>
            <a:r>
              <a:rPr b="1" dirty="0" err="1"/>
              <a:t>conteggio</a:t>
            </a:r>
            <a:r>
              <a:rPr b="1" dirty="0"/>
              <a:t> </a:t>
            </a:r>
            <a:r>
              <a:rPr lang="it-IT" dirty="0" smtClean="0"/>
              <a:t>e </a:t>
            </a:r>
            <a:r>
              <a:rPr b="1" dirty="0" err="1" smtClean="0"/>
              <a:t>mutex</a:t>
            </a:r>
            <a:r>
              <a:rPr lang="it-IT" b="1" dirty="0" smtClean="0"/>
              <a:t> </a:t>
            </a:r>
            <a:r>
              <a:rPr lang="it-IT" dirty="0" smtClean="0"/>
              <a:t>ricorsivi o con </a:t>
            </a:r>
            <a:r>
              <a:rPr lang="it-IT" dirty="0" err="1" smtClean="0"/>
              <a:t>priority</a:t>
            </a:r>
            <a:r>
              <a:rPr lang="it-IT" dirty="0" smtClean="0"/>
              <a:t> </a:t>
            </a:r>
            <a:r>
              <a:rPr lang="it-IT" dirty="0" err="1" smtClean="0"/>
              <a:t>inheritance</a:t>
            </a:r>
            <a:r>
              <a:rPr lang="it-IT" dirty="0" smtClean="0"/>
              <a:t>.</a:t>
            </a:r>
            <a:endParaRPr b="1" dirty="0"/>
          </a:p>
          <a:p>
            <a:r>
              <a:rPr b="1" dirty="0"/>
              <a:t>Code</a:t>
            </a:r>
            <a:r>
              <a:rPr dirty="0"/>
              <a:t>: </a:t>
            </a:r>
            <a:r>
              <a:rPr dirty="0" err="1"/>
              <a:t>usate</a:t>
            </a:r>
            <a:r>
              <a:rPr dirty="0"/>
              <a:t> per la </a:t>
            </a:r>
            <a:r>
              <a:rPr dirty="0" err="1"/>
              <a:t>comunicazione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task o </a:t>
            </a:r>
            <a:r>
              <a:rPr dirty="0" err="1"/>
              <a:t>fra</a:t>
            </a:r>
            <a:r>
              <a:rPr dirty="0"/>
              <a:t> task </a:t>
            </a:r>
            <a:r>
              <a:rPr dirty="0" err="1"/>
              <a:t>ed</a:t>
            </a:r>
            <a:r>
              <a:rPr dirty="0"/>
              <a:t> interrupt handler,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gestite</a:t>
            </a:r>
            <a:r>
              <a:rPr dirty="0"/>
              <a:t> con </a:t>
            </a:r>
            <a:r>
              <a:rPr dirty="0" err="1"/>
              <a:t>politica</a:t>
            </a:r>
            <a:r>
              <a:rPr dirty="0"/>
              <a:t> FIFO </a:t>
            </a:r>
            <a:r>
              <a:rPr dirty="0" err="1"/>
              <a:t>ed</a:t>
            </a:r>
            <a:r>
              <a:rPr dirty="0"/>
              <a:t> un task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entrare</a:t>
            </a:r>
            <a:r>
              <a:rPr dirty="0"/>
              <a:t>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stato</a:t>
            </a:r>
            <a:r>
              <a:rPr dirty="0"/>
              <a:t> Blocked se </a:t>
            </a:r>
            <a:r>
              <a:rPr dirty="0" err="1"/>
              <a:t>esegue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receive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coda </a:t>
            </a:r>
            <a:r>
              <a:rPr dirty="0" err="1"/>
              <a:t>vuota</a:t>
            </a:r>
            <a:r>
              <a:rPr dirty="0"/>
              <a:t> o se </a:t>
            </a:r>
            <a:r>
              <a:rPr dirty="0" err="1"/>
              <a:t>esegue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send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coda </a:t>
            </a:r>
            <a:r>
              <a:rPr dirty="0" err="1"/>
              <a:t>piena</a:t>
            </a:r>
            <a:r>
              <a:rPr dirty="0"/>
              <a:t>. </a:t>
            </a: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offre</a:t>
            </a:r>
            <a:r>
              <a:rPr dirty="0"/>
              <a:t> la </a:t>
            </a: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definire</a:t>
            </a:r>
            <a:r>
              <a:rPr dirty="0"/>
              <a:t> un tempo </a:t>
            </a:r>
            <a:r>
              <a:rPr dirty="0" err="1"/>
              <a:t>massimo</a:t>
            </a:r>
            <a:r>
              <a:rPr dirty="0"/>
              <a:t> di </a:t>
            </a:r>
            <a:r>
              <a:rPr dirty="0" err="1"/>
              <a:t>attesa</a:t>
            </a:r>
            <a:r>
              <a:rPr dirty="0"/>
              <a:t>, </a:t>
            </a:r>
            <a:r>
              <a:rPr dirty="0" err="1"/>
              <a:t>dopo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quale </a:t>
            </a:r>
            <a:r>
              <a:rPr dirty="0" err="1"/>
              <a:t>il</a:t>
            </a:r>
            <a:r>
              <a:rPr dirty="0"/>
              <a:t> task </a:t>
            </a:r>
            <a:r>
              <a:rPr dirty="0" err="1"/>
              <a:t>passa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stato</a:t>
            </a:r>
            <a:r>
              <a:rPr dirty="0"/>
              <a:t> </a:t>
            </a:r>
            <a:r>
              <a:rPr b="1" dirty="0" smtClean="0"/>
              <a:t>Ready</a:t>
            </a:r>
            <a:r>
              <a:rPr lang="it-IT" b="1" dirty="0" smtClean="0"/>
              <a:t>.</a:t>
            </a:r>
            <a:endParaRPr b="1" dirty="0"/>
          </a:p>
        </p:txBody>
      </p:sp>
      <p:sp>
        <p:nvSpPr>
          <p:cNvPr id="197" name="Disegno"/>
          <p:cNvSpPr/>
          <p:nvPr/>
        </p:nvSpPr>
        <p:spPr>
          <a:xfrm>
            <a:off x="16944111" y="10441940"/>
            <a:ext cx="1271" cy="1"/>
          </a:xfrm>
          <a:prstGeom prst="ellipse">
            <a:avLst/>
          </a:prstGeom>
          <a:ln w="88900" cap="rnd">
            <a:solidFill>
              <a:srgbClr val="147EF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" name="Disegno"/>
          <p:cNvSpPr/>
          <p:nvPr/>
        </p:nvSpPr>
        <p:spPr>
          <a:xfrm>
            <a:off x="9742654" y="6283628"/>
            <a:ext cx="1271" cy="1"/>
          </a:xfrm>
          <a:prstGeom prst="ellipse">
            <a:avLst/>
          </a:prstGeom>
          <a:ln w="88900" cap="rnd">
            <a:solidFill>
              <a:srgbClr val="147EF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RTOS: Semafor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FreeRTOS: Semafori</a:t>
            </a:r>
          </a:p>
        </p:txBody>
      </p:sp>
      <p:sp>
        <p:nvSpPr>
          <p:cNvPr id="202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1206500" y="2848070"/>
            <a:ext cx="21971000" cy="9656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 defTabSz="1828752">
              <a:spcBef>
                <a:spcPts val="3300"/>
              </a:spcBef>
              <a:buSzTx/>
              <a:buNone/>
              <a:defRPr sz="3600"/>
            </a:pPr>
            <a:r>
              <a:t>Di seguito sono elencate le primitive principali per gestire i semafori in FreeRTOS:</a:t>
            </a:r>
          </a:p>
          <a:p>
            <a:pPr marL="457200" indent="-457200" defTabSz="1828752">
              <a:spcBef>
                <a:spcPts val="3300"/>
              </a:spcBef>
              <a:defRPr sz="3600"/>
            </a:pPr>
            <a:r>
              <a:rPr i="1"/>
              <a:t>SemaphoreHandle_t </a:t>
            </a:r>
            <a:r>
              <a:rPr b="1" i="1"/>
              <a:t>xSemaphoreCreateBinary</a:t>
            </a:r>
            <a:r>
              <a:rPr i="1"/>
              <a:t>(void)</a:t>
            </a:r>
            <a:r>
              <a:t>: primitiva che crea un semaforo binario, è simile al mutex ma non implementa il meccanismo di Priority Inheritance.</a:t>
            </a:r>
          </a:p>
          <a:p>
            <a:pPr marL="457200" indent="-457200" defTabSz="1828752">
              <a:spcBef>
                <a:spcPts val="3300"/>
              </a:spcBef>
              <a:defRPr sz="3600"/>
            </a:pPr>
            <a:r>
              <a:rPr i="1"/>
              <a:t>SemaphoreHandle_t </a:t>
            </a:r>
            <a:r>
              <a:rPr b="1" i="1"/>
              <a:t>xSemaphoreCreateCounting</a:t>
            </a:r>
            <a:r>
              <a:rPr i="1"/>
              <a:t>(UBaseType_t uxMaxCount, UBaseType_t uxInitCount)</a:t>
            </a:r>
            <a:r>
              <a:t>: primitiva che crea un semaforo a conteggio dove </a:t>
            </a:r>
            <a:r>
              <a:rPr b="1"/>
              <a:t>uxMaxCount </a:t>
            </a:r>
            <a:r>
              <a:t>è il massimo valore di conteggio ed </a:t>
            </a:r>
            <a:r>
              <a:rPr b="1"/>
              <a:t>uxInitCount </a:t>
            </a:r>
            <a:r>
              <a:t>è il valore di conteggio assegnato alla creazione</a:t>
            </a:r>
          </a:p>
          <a:p>
            <a:pPr marL="457200" indent="-457200" defTabSz="1828752">
              <a:spcBef>
                <a:spcPts val="3300"/>
              </a:spcBef>
              <a:defRPr sz="3600"/>
            </a:pPr>
            <a:r>
              <a:rPr i="1"/>
              <a:t>SemaphoreHandle_t </a:t>
            </a:r>
            <a:r>
              <a:rPr b="1" i="1"/>
              <a:t>xSemaphoreCreateMutex</a:t>
            </a:r>
            <a:r>
              <a:rPr i="1"/>
              <a:t>(void)</a:t>
            </a:r>
            <a:r>
              <a:t>: primitiva che crea un mutex, ritornando un handle attraverso il quale si può fare riferimento al mutex.</a:t>
            </a:r>
          </a:p>
          <a:p>
            <a:pPr marL="457200" indent="-457200" defTabSz="1828752">
              <a:spcBef>
                <a:spcPts val="3300"/>
              </a:spcBef>
              <a:defRPr sz="3600"/>
            </a:pPr>
            <a:r>
              <a:rPr i="1"/>
              <a:t>void </a:t>
            </a:r>
            <a:r>
              <a:rPr b="1" i="1"/>
              <a:t>vSemaphoreDelete</a:t>
            </a:r>
            <a:r>
              <a:rPr i="1"/>
              <a:t>(SemaphoreHandle_t xSemaphore)</a:t>
            </a:r>
            <a:r>
              <a:t>: primitiva che permette di eliminare un semaforo dato il suo handle in ingresso.</a:t>
            </a:r>
          </a:p>
          <a:p>
            <a:pPr marL="457200" indent="-457200" defTabSz="1828752">
              <a:spcBef>
                <a:spcPts val="3300"/>
              </a:spcBef>
              <a:defRPr sz="3600" b="1"/>
            </a:pPr>
            <a:r>
              <a:rPr i="1"/>
              <a:t>xSemaphoreTake</a:t>
            </a:r>
            <a:r>
              <a:rPr b="0" i="1"/>
              <a:t>(SemaphoreHandle_t xSemaphore, TickType_t xTicksToWait)</a:t>
            </a:r>
            <a:r>
              <a:rPr b="0"/>
              <a:t>: primitiva che permette di acquisire un semaforo, </a:t>
            </a:r>
            <a:r>
              <a:t>xTicksToWait</a:t>
            </a:r>
            <a:r>
              <a:rPr b="0"/>
              <a:t> è il tempo massimo di attesa affinchè il mutex diventi disponibile</a:t>
            </a:r>
          </a:p>
          <a:p>
            <a:pPr marL="457200" indent="-457200" defTabSz="1828752">
              <a:spcBef>
                <a:spcPts val="3300"/>
              </a:spcBef>
              <a:defRPr sz="3600" b="1"/>
            </a:pPr>
            <a:r>
              <a:rPr i="1"/>
              <a:t>xSemaphoreGive</a:t>
            </a:r>
            <a:r>
              <a:rPr b="0" i="1"/>
              <a:t>(SemaphoreHandle_t xSemaphore)</a:t>
            </a:r>
            <a:r>
              <a:rPr b="0"/>
              <a:t>: primitiva che permette di rilascire un semaforo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RTOS: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FreeRTOS:Code</a:t>
            </a:r>
          </a:p>
        </p:txBody>
      </p:sp>
      <p:sp>
        <p:nvSpPr>
          <p:cNvPr id="205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876986" y="2951043"/>
            <a:ext cx="22300514" cy="95534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 defTabSz="2048203">
              <a:spcBef>
                <a:spcPts val="3700"/>
              </a:spcBef>
              <a:buSzTx/>
              <a:buNone/>
              <a:defRPr sz="4032"/>
            </a:pPr>
            <a:r>
              <a:t>Di seguito sono elencate le primitive principali per la gestione delle code:</a:t>
            </a:r>
          </a:p>
          <a:p>
            <a:pPr marL="512063" indent="-512063" defTabSz="2048203">
              <a:spcBef>
                <a:spcPts val="3700"/>
              </a:spcBef>
              <a:defRPr sz="4032"/>
            </a:pPr>
            <a:r>
              <a:t>QueueHandle_t </a:t>
            </a:r>
            <a:r>
              <a:rPr b="1"/>
              <a:t>xQueueCreate</a:t>
            </a:r>
            <a:r>
              <a:t> (UBaseType_t uxQueueLen,UBaseTYpe_t uxItemSize) dove </a:t>
            </a:r>
            <a:r>
              <a:rPr b="1"/>
              <a:t>uxQueueLen</a:t>
            </a:r>
            <a:r>
              <a:t> è la lunghezza della coda ed </a:t>
            </a:r>
            <a:r>
              <a:rPr b="1"/>
              <a:t>uxItemSize </a:t>
            </a:r>
            <a:r>
              <a:t>è la dimensione degli elementi della coda</a:t>
            </a:r>
          </a:p>
          <a:p>
            <a:pPr marL="512063" indent="-512063" defTabSz="2048203">
              <a:spcBef>
                <a:spcPts val="3700"/>
              </a:spcBef>
              <a:defRPr sz="4032"/>
            </a:pPr>
            <a:r>
              <a:t>void </a:t>
            </a:r>
            <a:r>
              <a:rPr b="1"/>
              <a:t>vQueueDelete</a:t>
            </a:r>
            <a:r>
              <a:t>(QueueHandle_t xQueue): primitiva che permette di eliminare una coda.</a:t>
            </a:r>
          </a:p>
          <a:p>
            <a:pPr marL="512063" indent="-512063" defTabSz="2048203">
              <a:spcBef>
                <a:spcPts val="3700"/>
              </a:spcBef>
              <a:defRPr sz="4032"/>
            </a:pPr>
            <a:r>
              <a:t>BaseType_t </a:t>
            </a:r>
            <a:r>
              <a:rPr b="1"/>
              <a:t>xQueueSend</a:t>
            </a:r>
            <a:r>
              <a:t>(QueueHandle_t xQueue,const void</a:t>
            </a:r>
            <a:r>
              <a:rPr sz="4116"/>
              <a:t> </a:t>
            </a:r>
            <a:r>
              <a:rPr sz="4200"/>
              <a:t>* pvItemToQueue, TIckType_t xTicksToWait): primitiva che consente di inviare un messaggio nella coda dove </a:t>
            </a:r>
            <a:r>
              <a:rPr sz="4200" b="1"/>
              <a:t>pvItemToQueue </a:t>
            </a:r>
            <a:r>
              <a:rPr sz="4200"/>
              <a:t>è un puntatore all’ elemento da accodare ed </a:t>
            </a:r>
            <a:r>
              <a:rPr sz="4200" b="1"/>
              <a:t>xTicksToWait</a:t>
            </a:r>
            <a:r>
              <a:rPr sz="4200"/>
              <a:t> è il tempo massimo di attesa per cui un task resta bloccato in attesa di un elemento libero</a:t>
            </a:r>
          </a:p>
          <a:p>
            <a:pPr marL="533400" indent="-533400" defTabSz="2048203">
              <a:spcBef>
                <a:spcPts val="3700"/>
              </a:spcBef>
              <a:defRPr sz="4032"/>
            </a:pPr>
            <a:r>
              <a:rPr sz="4200"/>
              <a:t>BaseType_t </a:t>
            </a:r>
            <a:r>
              <a:rPr sz="4200" b="1"/>
              <a:t>xQueueReceive </a:t>
            </a:r>
            <a:r>
              <a:rPr sz="4200"/>
              <a:t>(QueueHandle_t xQueue,void *pvBuf,TickType_t xTicksToWait): primitiva che permette di ricevere un messaggio dalla coda, dove </a:t>
            </a:r>
            <a:r>
              <a:rPr sz="4200" b="1"/>
              <a:t>pvBuf </a:t>
            </a:r>
            <a:r>
              <a:rPr sz="4200"/>
              <a:t>è il puntatore al buffer dove ricevere l’ elemento della coda e </a:t>
            </a:r>
            <a:r>
              <a:rPr sz="4200" b="1"/>
              <a:t>xTicksToWait</a:t>
            </a:r>
            <a:r>
              <a:rPr sz="4200"/>
              <a:t> è il tempo massimo di attesa per cui un task resta bloccato in attesa di ricevere un elemento.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Free</a:t>
            </a:r>
            <a:r>
              <a:rPr lang="it-IT" dirty="0" err="1"/>
              <a:t>RTOS</a:t>
            </a:r>
            <a:r>
              <a:rPr lang="it-IT" dirty="0" smtClean="0"/>
              <a:t> vs OS161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it-IT" dirty="0" smtClean="0"/>
              <a:t>Meccanismi di sincronizzazione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21"/>
          </p:nvPr>
        </p:nvSpPr>
        <p:spPr>
          <a:xfrm>
            <a:off x="1206500" y="3993501"/>
            <a:ext cx="21971000" cy="8511015"/>
          </a:xfrm>
        </p:spPr>
        <p:txBody>
          <a:bodyPr/>
          <a:lstStyle/>
          <a:p>
            <a:r>
              <a:rPr lang="it-IT" dirty="0" smtClean="0"/>
              <a:t>Analogie:</a:t>
            </a:r>
          </a:p>
          <a:p>
            <a:pPr marL="609600" lvl="1" indent="0">
              <a:buNone/>
            </a:pPr>
            <a:r>
              <a:rPr lang="it-IT" dirty="0" smtClean="0"/>
              <a:t>Entrambi implementano </a:t>
            </a:r>
            <a:r>
              <a:rPr lang="it-IT" dirty="0" err="1" smtClean="0"/>
              <a:t>nativamente</a:t>
            </a:r>
            <a:r>
              <a:rPr lang="it-IT" dirty="0" smtClean="0"/>
              <a:t> i semafori e i </a:t>
            </a:r>
            <a:r>
              <a:rPr lang="it-IT" dirty="0" err="1" smtClean="0"/>
              <a:t>mutex</a:t>
            </a:r>
            <a:r>
              <a:rPr lang="it-IT" dirty="0" smtClean="0"/>
              <a:t> mentre sono assenti i </a:t>
            </a:r>
            <a:r>
              <a:rPr lang="it-IT" dirty="0" err="1" smtClean="0"/>
              <a:t>lock</a:t>
            </a:r>
            <a:r>
              <a:rPr lang="it-IT" dirty="0" smtClean="0"/>
              <a:t> e le </a:t>
            </a:r>
            <a:r>
              <a:rPr lang="it-IT" dirty="0" err="1" smtClean="0"/>
              <a:t>condition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r>
              <a:rPr lang="it-IT" dirty="0"/>
              <a:t>.</a:t>
            </a:r>
            <a:endParaRPr lang="it-IT" dirty="0" smtClean="0"/>
          </a:p>
          <a:p>
            <a:pPr lvl="1"/>
            <a:r>
              <a:rPr lang="it-IT" dirty="0" smtClean="0"/>
              <a:t> Differenze:</a:t>
            </a:r>
          </a:p>
          <a:p>
            <a:pPr marL="609600" lvl="1" indent="0">
              <a:buNone/>
            </a:pPr>
            <a:r>
              <a:rPr lang="it-IT" dirty="0" smtClean="0"/>
              <a:t>O161 offre </a:t>
            </a:r>
            <a:r>
              <a:rPr lang="it-IT" dirty="0" err="1" smtClean="0"/>
              <a:t>spinlock</a:t>
            </a:r>
            <a:r>
              <a:rPr lang="it-IT" dirty="0" smtClean="0"/>
              <a:t> e </a:t>
            </a:r>
            <a:r>
              <a:rPr lang="it-IT" dirty="0" err="1" smtClean="0"/>
              <a:t>wait</a:t>
            </a:r>
            <a:r>
              <a:rPr lang="it-IT" dirty="0" smtClean="0"/>
              <a:t> </a:t>
            </a:r>
            <a:r>
              <a:rPr lang="it-IT" dirty="0" err="1" smtClean="0"/>
              <a:t>channel</a:t>
            </a:r>
            <a:r>
              <a:rPr lang="it-IT" dirty="0" smtClean="0"/>
              <a:t> a livello </a:t>
            </a:r>
            <a:r>
              <a:rPr lang="it-IT" dirty="0" err="1" smtClean="0"/>
              <a:t>kernel</a:t>
            </a:r>
            <a:r>
              <a:rPr lang="it-IT" dirty="0" smtClean="0"/>
              <a:t>, i quali mancano in </a:t>
            </a:r>
            <a:r>
              <a:rPr lang="it-IT" dirty="0" err="1" smtClean="0"/>
              <a:t>FreeRTOS</a:t>
            </a:r>
            <a:r>
              <a:rPr lang="it-IT" dirty="0" smtClean="0"/>
              <a:t>.</a:t>
            </a:r>
          </a:p>
          <a:p>
            <a:pPr marL="609600" lvl="1" indent="0">
              <a:buNone/>
            </a:pPr>
            <a:r>
              <a:rPr lang="it-IT" dirty="0" err="1" smtClean="0"/>
              <a:t>FreeRTOS</a:t>
            </a:r>
            <a:r>
              <a:rPr lang="it-IT" dirty="0" smtClean="0"/>
              <a:t> offre le code e i </a:t>
            </a:r>
            <a:r>
              <a:rPr lang="it-IT" dirty="0" err="1" smtClean="0"/>
              <a:t>mutex</a:t>
            </a:r>
            <a:r>
              <a:rPr lang="it-IT" dirty="0" smtClean="0"/>
              <a:t>, assenti in OS161.</a:t>
            </a:r>
          </a:p>
        </p:txBody>
      </p:sp>
    </p:spTree>
    <p:extLst>
      <p:ext uri="{BB962C8B-B14F-4D97-AF65-F5344CB8AC3E}">
        <p14:creationId xmlns:p14="http://schemas.microsoft.com/office/powerpoint/2010/main" val="159829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oftware ti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timer</a:t>
            </a:r>
          </a:p>
        </p:txBody>
      </p:sp>
      <p:sp>
        <p:nvSpPr>
          <p:cNvPr id="208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1203572" y="2579634"/>
            <a:ext cx="9924883" cy="99248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51104" indent="-451104" defTabSz="1804369">
              <a:spcBef>
                <a:spcPts val="3300"/>
              </a:spcBef>
              <a:defRPr sz="3552"/>
            </a:pPr>
            <a:r>
              <a:rPr dirty="0" err="1"/>
              <a:t>FreeRTOS</a:t>
            </a:r>
            <a:r>
              <a:rPr dirty="0"/>
              <a:t> </a:t>
            </a:r>
            <a:r>
              <a:rPr dirty="0" err="1"/>
              <a:t>implementa</a:t>
            </a:r>
            <a:r>
              <a:rPr dirty="0"/>
              <a:t> un software timer he </a:t>
            </a:r>
            <a:r>
              <a:rPr dirty="0" err="1"/>
              <a:t>permette</a:t>
            </a:r>
            <a:r>
              <a:rPr dirty="0"/>
              <a:t> di </a:t>
            </a:r>
            <a:r>
              <a:rPr dirty="0" err="1"/>
              <a:t>chiamare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funzione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è </a:t>
            </a:r>
            <a:r>
              <a:rPr dirty="0" err="1"/>
              <a:t>passato</a:t>
            </a:r>
            <a:r>
              <a:rPr dirty="0"/>
              <a:t> un </a:t>
            </a:r>
            <a:r>
              <a:rPr dirty="0" err="1"/>
              <a:t>certo</a:t>
            </a:r>
            <a:r>
              <a:rPr dirty="0"/>
              <a:t> </a:t>
            </a:r>
            <a:r>
              <a:rPr dirty="0" err="1"/>
              <a:t>intervallo</a:t>
            </a:r>
            <a:r>
              <a:rPr dirty="0"/>
              <a:t> </a:t>
            </a:r>
            <a:r>
              <a:rPr dirty="0" err="1"/>
              <a:t>temporale</a:t>
            </a:r>
            <a:r>
              <a:rPr dirty="0"/>
              <a:t>. </a:t>
            </a:r>
            <a:r>
              <a:rPr dirty="0" err="1"/>
              <a:t>Una</a:t>
            </a:r>
            <a:r>
              <a:rPr dirty="0"/>
              <a:t> callback function è </a:t>
            </a:r>
            <a:r>
              <a:rPr dirty="0" err="1"/>
              <a:t>chiamata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scade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timer e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funzionare</a:t>
            </a:r>
            <a:r>
              <a:rPr dirty="0"/>
              <a:t> in due </a:t>
            </a:r>
            <a:r>
              <a:rPr dirty="0" err="1"/>
              <a:t>modi</a:t>
            </a:r>
            <a:r>
              <a:rPr dirty="0"/>
              <a:t>:</a:t>
            </a:r>
          </a:p>
          <a:p>
            <a:pPr marL="451104" indent="-451104" defTabSz="1804369">
              <a:spcBef>
                <a:spcPts val="3300"/>
              </a:spcBef>
              <a:defRPr sz="3552" b="1"/>
            </a:pPr>
            <a:r>
              <a:rPr lang="it-IT" dirty="0" smtClean="0"/>
              <a:t>O</a:t>
            </a:r>
            <a:r>
              <a:rPr dirty="0" smtClean="0"/>
              <a:t>ne-shot</a:t>
            </a:r>
            <a:r>
              <a:rPr b="0" dirty="0"/>
              <a:t>: </a:t>
            </a:r>
            <a:r>
              <a:rPr b="0" dirty="0" err="1"/>
              <a:t>esegue</a:t>
            </a:r>
            <a:r>
              <a:rPr b="0" dirty="0"/>
              <a:t> la callback </a:t>
            </a:r>
            <a:r>
              <a:rPr b="0" dirty="0" err="1"/>
              <a:t>una</a:t>
            </a:r>
            <a:r>
              <a:rPr b="0" dirty="0"/>
              <a:t> sola </a:t>
            </a:r>
            <a:r>
              <a:rPr b="0" dirty="0" err="1"/>
              <a:t>volta</a:t>
            </a:r>
            <a:r>
              <a:rPr b="0" dirty="0"/>
              <a:t>. Per </a:t>
            </a:r>
            <a:r>
              <a:rPr b="0" dirty="0" err="1"/>
              <a:t>rieseguirla</a:t>
            </a:r>
            <a:r>
              <a:rPr b="0" dirty="0"/>
              <a:t> è </a:t>
            </a:r>
            <a:r>
              <a:rPr b="0" dirty="0" err="1"/>
              <a:t>necessario</a:t>
            </a:r>
            <a:r>
              <a:rPr b="0" dirty="0"/>
              <a:t> </a:t>
            </a:r>
            <a:r>
              <a:rPr b="0" dirty="0" err="1"/>
              <a:t>resettare</a:t>
            </a:r>
            <a:r>
              <a:rPr b="0" dirty="0"/>
              <a:t> </a:t>
            </a:r>
            <a:r>
              <a:rPr b="0" dirty="0" err="1"/>
              <a:t>manualmente</a:t>
            </a:r>
            <a:r>
              <a:rPr b="0" dirty="0"/>
              <a:t> </a:t>
            </a:r>
            <a:r>
              <a:rPr b="0" dirty="0" err="1"/>
              <a:t>il</a:t>
            </a:r>
            <a:r>
              <a:rPr b="0" dirty="0"/>
              <a:t> timer</a:t>
            </a:r>
          </a:p>
          <a:p>
            <a:pPr marL="451104" indent="-451104" defTabSz="1804369">
              <a:spcBef>
                <a:spcPts val="3300"/>
              </a:spcBef>
              <a:defRPr sz="3552" b="1"/>
            </a:pPr>
            <a:r>
              <a:rPr lang="it-IT" dirty="0" smtClean="0"/>
              <a:t>A</a:t>
            </a:r>
            <a:r>
              <a:rPr dirty="0" err="1" smtClean="0"/>
              <a:t>uto</a:t>
            </a:r>
            <a:r>
              <a:rPr dirty="0" smtClean="0"/>
              <a:t>-reload</a:t>
            </a:r>
            <a:r>
              <a:rPr b="0" dirty="0"/>
              <a:t>: </a:t>
            </a:r>
            <a:r>
              <a:rPr b="0" dirty="0" err="1"/>
              <a:t>dopo</a:t>
            </a:r>
            <a:r>
              <a:rPr b="0" dirty="0"/>
              <a:t> l’ </a:t>
            </a:r>
            <a:r>
              <a:rPr b="0" dirty="0" err="1"/>
              <a:t>esecuzione</a:t>
            </a:r>
            <a:r>
              <a:rPr b="0" dirty="0"/>
              <a:t> </a:t>
            </a:r>
            <a:r>
              <a:rPr b="0" dirty="0" err="1"/>
              <a:t>della</a:t>
            </a:r>
            <a:r>
              <a:rPr b="0" dirty="0"/>
              <a:t> callback, </a:t>
            </a:r>
            <a:r>
              <a:rPr b="0" dirty="0" err="1"/>
              <a:t>il</a:t>
            </a:r>
            <a:r>
              <a:rPr b="0" dirty="0"/>
              <a:t> timer è </a:t>
            </a:r>
            <a:r>
              <a:rPr b="0" dirty="0" err="1"/>
              <a:t>automaticamente</a:t>
            </a:r>
            <a:r>
              <a:rPr b="0" dirty="0"/>
              <a:t> </a:t>
            </a:r>
            <a:r>
              <a:rPr b="0" dirty="0" err="1"/>
              <a:t>resettato</a:t>
            </a:r>
            <a:r>
              <a:rPr b="0" dirty="0"/>
              <a:t>, </a:t>
            </a:r>
            <a:r>
              <a:rPr b="0" dirty="0" err="1"/>
              <a:t>pertanto</a:t>
            </a:r>
            <a:r>
              <a:rPr b="0" dirty="0"/>
              <a:t> la callback è </a:t>
            </a:r>
            <a:r>
              <a:rPr b="0" dirty="0" err="1"/>
              <a:t>eseguita</a:t>
            </a:r>
            <a:r>
              <a:rPr b="0" dirty="0"/>
              <a:t> </a:t>
            </a:r>
            <a:r>
              <a:rPr b="0" dirty="0" err="1"/>
              <a:t>periodicamente</a:t>
            </a:r>
            <a:endParaRPr b="0" dirty="0"/>
          </a:p>
          <a:p>
            <a:pPr marL="451104" indent="-451104" defTabSz="1804369">
              <a:spcBef>
                <a:spcPts val="3300"/>
              </a:spcBef>
              <a:defRPr sz="3552" b="1"/>
            </a:pPr>
            <a:r>
              <a:rPr b="0" dirty="0" err="1"/>
              <a:t>FreeRTOS</a:t>
            </a:r>
            <a:r>
              <a:rPr b="0" dirty="0"/>
              <a:t> </a:t>
            </a:r>
            <a:r>
              <a:rPr b="0" dirty="0" err="1"/>
              <a:t>implementa</a:t>
            </a:r>
            <a:r>
              <a:rPr b="0" dirty="0"/>
              <a:t> un task </a:t>
            </a:r>
            <a:r>
              <a:rPr b="0" dirty="0" err="1"/>
              <a:t>chiamaro</a:t>
            </a:r>
            <a:r>
              <a:rPr b="0" dirty="0"/>
              <a:t> </a:t>
            </a:r>
            <a:r>
              <a:rPr dirty="0"/>
              <a:t>‘</a:t>
            </a:r>
            <a:r>
              <a:rPr dirty="0" err="1"/>
              <a:t>Tmr</a:t>
            </a:r>
            <a:r>
              <a:rPr dirty="0"/>
              <a:t> Svc’</a:t>
            </a:r>
            <a:r>
              <a:rPr b="0" dirty="0"/>
              <a:t> </a:t>
            </a:r>
            <a:r>
              <a:rPr b="0" dirty="0" err="1"/>
              <a:t>che</a:t>
            </a:r>
            <a:r>
              <a:rPr b="0" dirty="0"/>
              <a:t> </a:t>
            </a:r>
            <a:r>
              <a:rPr b="0" dirty="0" err="1"/>
              <a:t>mantiene</a:t>
            </a:r>
            <a:r>
              <a:rPr b="0" dirty="0"/>
              <a:t> </a:t>
            </a:r>
            <a:r>
              <a:rPr b="0" dirty="0" err="1"/>
              <a:t>una</a:t>
            </a:r>
            <a:r>
              <a:rPr b="0" dirty="0"/>
              <a:t> </a:t>
            </a:r>
            <a:r>
              <a:rPr b="0" dirty="0" err="1"/>
              <a:t>lista</a:t>
            </a:r>
            <a:r>
              <a:rPr b="0" dirty="0"/>
              <a:t> </a:t>
            </a:r>
            <a:r>
              <a:rPr b="0" dirty="0" err="1"/>
              <a:t>dei</a:t>
            </a:r>
            <a:r>
              <a:rPr b="0" dirty="0"/>
              <a:t> software timer </a:t>
            </a:r>
            <a:r>
              <a:rPr b="0" dirty="0" err="1"/>
              <a:t>ordinati</a:t>
            </a:r>
            <a:r>
              <a:rPr b="0" dirty="0"/>
              <a:t> per </a:t>
            </a:r>
            <a:r>
              <a:rPr b="0" dirty="0" err="1"/>
              <a:t>scadenza</a:t>
            </a:r>
            <a:r>
              <a:rPr b="0" dirty="0"/>
              <a:t> e </a:t>
            </a:r>
            <a:r>
              <a:rPr b="0" dirty="0" err="1"/>
              <a:t>quando</a:t>
            </a:r>
            <a:r>
              <a:rPr b="0" dirty="0"/>
              <a:t> </a:t>
            </a:r>
            <a:r>
              <a:rPr b="0" dirty="0" err="1"/>
              <a:t>uno</a:t>
            </a:r>
            <a:r>
              <a:rPr b="0" dirty="0"/>
              <a:t> </a:t>
            </a:r>
            <a:r>
              <a:rPr b="0" dirty="0" err="1"/>
              <a:t>dei</a:t>
            </a:r>
            <a:r>
              <a:rPr b="0" dirty="0"/>
              <a:t> software timer </a:t>
            </a:r>
            <a:r>
              <a:rPr b="0" dirty="0" err="1"/>
              <a:t>scade</a:t>
            </a:r>
            <a:r>
              <a:rPr b="0" dirty="0"/>
              <a:t>, </a:t>
            </a:r>
            <a:r>
              <a:rPr b="0" dirty="0" err="1"/>
              <a:t>il</a:t>
            </a:r>
            <a:r>
              <a:rPr b="0" dirty="0"/>
              <a:t> task di </a:t>
            </a:r>
            <a:r>
              <a:rPr b="0" dirty="0" err="1"/>
              <a:t>servizio</a:t>
            </a:r>
            <a:r>
              <a:rPr b="0" dirty="0"/>
              <a:t> </a:t>
            </a:r>
            <a:r>
              <a:rPr b="0" dirty="0" err="1"/>
              <a:t>richiama</a:t>
            </a:r>
            <a:r>
              <a:rPr b="0" dirty="0"/>
              <a:t> la callback </a:t>
            </a:r>
            <a:r>
              <a:rPr b="0" dirty="0" err="1"/>
              <a:t>relativa</a:t>
            </a:r>
            <a:r>
              <a:rPr b="0" dirty="0"/>
              <a:t> al timer</a:t>
            </a:r>
          </a:p>
        </p:txBody>
      </p:sp>
      <p:pic>
        <p:nvPicPr>
          <p:cNvPr id="209" name="IMG_4039.jpeg" descr="IMG_403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05031" y="4667107"/>
            <a:ext cx="11845211" cy="5749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RTOS: Software Ti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FreeRTOS: Software Timer</a:t>
            </a:r>
          </a:p>
        </p:txBody>
      </p:sp>
      <p:sp>
        <p:nvSpPr>
          <p:cNvPr id="212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1206499" y="2729993"/>
            <a:ext cx="21971001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 defTabSz="2145736">
              <a:spcBef>
                <a:spcPts val="3900"/>
              </a:spcBef>
              <a:buSzTx/>
              <a:buNone/>
              <a:defRPr sz="4224"/>
            </a:pPr>
            <a:r>
              <a:t>Di seguito sono riportate le primitive per la gestione dei software timer in FreeRTOS:</a:t>
            </a:r>
          </a:p>
          <a:p>
            <a:pPr marL="536447" indent="-536447" defTabSz="2145736">
              <a:spcBef>
                <a:spcPts val="3900"/>
              </a:spcBef>
              <a:defRPr sz="4224"/>
            </a:pPr>
            <a:r>
              <a:rPr i="1"/>
              <a:t>TimerHandle_t </a:t>
            </a:r>
            <a:r>
              <a:rPr b="1" i="1"/>
              <a:t>xTimerCreate</a:t>
            </a:r>
            <a:r>
              <a:rPr i="1"/>
              <a:t>(const char * const pc TimerName, const TickType_t xTimerPeriod,const UBaseType_t uxAutoReload, void * const pvTimerID, TimerCallbackFunction_t pxCallbackFunction)</a:t>
            </a:r>
            <a:r>
              <a:t>: primitiva che permette di creare un timer dove </a:t>
            </a:r>
            <a:r>
              <a:rPr b="1"/>
              <a:t>pcTimerName</a:t>
            </a:r>
            <a:r>
              <a:t> è il nome associato al timer, </a:t>
            </a:r>
            <a:r>
              <a:rPr b="1"/>
              <a:t>xTimerPeriod </a:t>
            </a:r>
            <a:r>
              <a:t>è il periodi del timer, </a:t>
            </a:r>
            <a:r>
              <a:rPr b="1"/>
              <a:t>uxAutoReload </a:t>
            </a:r>
            <a:r>
              <a:t>permette di settare il timer in modalità </a:t>
            </a:r>
            <a:r>
              <a:rPr b="1"/>
              <a:t>one-shot </a:t>
            </a:r>
            <a:r>
              <a:t>o </a:t>
            </a:r>
            <a:r>
              <a:rPr b="1"/>
              <a:t>auto-reload</a:t>
            </a:r>
            <a:r>
              <a:t>, </a:t>
            </a:r>
            <a:r>
              <a:rPr b="1"/>
              <a:t>pvTimerID</a:t>
            </a:r>
            <a:r>
              <a:t> è l’ ID assegnato a ltimer e </a:t>
            </a:r>
            <a:r>
              <a:rPr b="1"/>
              <a:t>pxCallbackFunction</a:t>
            </a:r>
            <a:r>
              <a:t> è la funzione da chiamare allo scadere del timer.</a:t>
            </a:r>
          </a:p>
          <a:p>
            <a:pPr marL="536447" indent="-536447" defTabSz="2145736">
              <a:spcBef>
                <a:spcPts val="3900"/>
              </a:spcBef>
              <a:defRPr sz="4224"/>
            </a:pPr>
            <a:r>
              <a:rPr i="1"/>
              <a:t>BaseType_t </a:t>
            </a:r>
            <a:r>
              <a:rPr b="1" i="1"/>
              <a:t>xTimerReset</a:t>
            </a:r>
            <a:r>
              <a:rPr i="1"/>
              <a:t>(TimerHandle_T xTimer,TickType_t xBlockTime)</a:t>
            </a:r>
            <a:r>
              <a:t> primitiva che permette di resettare il timer dove </a:t>
            </a:r>
            <a:r>
              <a:rPr b="1"/>
              <a:t>xTimer </a:t>
            </a:r>
            <a:r>
              <a:t>è l’ handler del timer da resettare, </a:t>
            </a:r>
            <a:r>
              <a:rPr b="1"/>
              <a:t>xBlockTime </a:t>
            </a:r>
            <a:r>
              <a:t>è il tempo di attesa in tick che il chiamante può attendere in attesa che il timer sia resettato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Tabella"/>
          <p:cNvGraphicFramePr/>
          <p:nvPr>
            <p:extLst>
              <p:ext uri="{D42A27DB-BD31-4B8C-83A1-F6EECF244321}">
                <p14:modId xmlns:p14="http://schemas.microsoft.com/office/powerpoint/2010/main" val="1886203303"/>
              </p:ext>
            </p:extLst>
          </p:nvPr>
        </p:nvGraphicFramePr>
        <p:xfrm>
          <a:off x="1212850" y="2736850"/>
          <a:ext cx="21958299" cy="833564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7319433"/>
                <a:gridCol w="7319433"/>
                <a:gridCol w="7319433"/>
              </a:tblGrid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 dirty="0" err="1"/>
                        <a:t>Caratteristiche</a:t>
                      </a:r>
                      <a:r>
                        <a:rPr sz="3200" b="1" dirty="0"/>
                        <a:t>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50800" marR="50800" marT="50800" marB="50800" anchor="ctr" horzOverflow="overflow"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Os161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Linguaggi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C,Assembly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C,Assembly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Architettura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Micro Kernel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Macro Kernel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Scheduler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Round Robin con priorità assegnabili ai task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Round Robin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Inter process communication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Code, Semafori, Mutex+Priority Inheritance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3200" dirty="0" smtClean="0"/>
                        <a:t>Semafori</a:t>
                      </a:r>
                      <a:endParaRPr sz="3200"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Virtual memory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Si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Task States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</a:pPr>
                      <a:r>
                        <a:rPr sz="3200"/>
                        <a:t>Running, Ready, Blocked, Suspended 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Running,Waiting,Sleep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File system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56C1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</a:pPr>
                      <a:r>
                        <a:rPr sz="3200"/>
                        <a:t>                             No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Si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5" name="Confronto tra OS161 e freeRTOS"/>
          <p:cNvSpPr txBox="1"/>
          <p:nvPr/>
        </p:nvSpPr>
        <p:spPr>
          <a:xfrm>
            <a:off x="850497" y="260088"/>
            <a:ext cx="22683008" cy="184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>
                <a:solidFill>
                  <a:srgbClr val="000000"/>
                </a:solidFill>
              </a:defRPr>
            </a:lvl1pPr>
          </a:lstStyle>
          <a:p>
            <a:r>
              <a:t>Confronto tra OS161 e freeRTOS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Valutazione dell’implementabilità di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Valutazione dell’implementabilità di: </a:t>
            </a:r>
          </a:p>
        </p:txBody>
      </p:sp>
      <p:sp>
        <p:nvSpPr>
          <p:cNvPr id="218" name="System Call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0"/>
            </a:pPr>
            <a:r>
              <a:t>System Call 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0"/>
            </a:pPr>
            <a:r>
              <a:t>Meccanismi di sincronizzazione 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0"/>
            </a:pPr>
            <a:r>
              <a:t>Implementazione di diversi algoritmi di scheduling 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0"/>
            </a:pPr>
            <a:r>
              <a:t>Altre caratteristiche rilevanti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aratteristiche FreeRTos"/>
          <p:cNvSpPr txBox="1">
            <a:spLocks noGrp="1"/>
          </p:cNvSpPr>
          <p:nvPr>
            <p:ph type="title"/>
          </p:nvPr>
        </p:nvSpPr>
        <p:spPr>
          <a:xfrm>
            <a:off x="348080" y="211955"/>
            <a:ext cx="16652295" cy="1438657"/>
          </a:xfrm>
          <a:prstGeom prst="rect">
            <a:avLst/>
          </a:prstGeom>
        </p:spPr>
        <p:txBody>
          <a:bodyPr>
            <a:noAutofit/>
          </a:bodyPr>
          <a:lstStyle>
            <a:lvl1pPr defTabSz="2243271">
              <a:defRPr sz="7800" spc="-200"/>
            </a:lvl1pPr>
          </a:lstStyle>
          <a:p>
            <a:r>
              <a:rPr sz="8500" dirty="0" err="1"/>
              <a:t>Caratteristiche</a:t>
            </a:r>
            <a:r>
              <a:rPr sz="8500" dirty="0"/>
              <a:t> </a:t>
            </a:r>
            <a:r>
              <a:rPr sz="8500" dirty="0" smtClean="0"/>
              <a:t>Free</a:t>
            </a:r>
            <a:r>
              <a:rPr lang="it-IT" sz="8800" dirty="0"/>
              <a:t>RTOS</a:t>
            </a:r>
            <a:endParaRPr sz="8500" dirty="0"/>
          </a:p>
        </p:txBody>
      </p:sp>
      <p:sp>
        <p:nvSpPr>
          <p:cNvPr id="149" name="- Sistema operativo completamento gratuito.…"/>
          <p:cNvSpPr txBox="1">
            <a:spLocks noGrp="1"/>
          </p:cNvSpPr>
          <p:nvPr>
            <p:ph type="body" sz="half" idx="1"/>
          </p:nvPr>
        </p:nvSpPr>
        <p:spPr>
          <a:xfrm>
            <a:off x="746885" y="2053989"/>
            <a:ext cx="10722746" cy="107476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 defTabSz="641907">
              <a:buFont typeface="Wingdings" panose="05000000000000000000" pitchFamily="2" charset="2"/>
              <a:buChar char="§"/>
              <a:defRPr sz="423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 smtClean="0"/>
              <a:t>Sistema </a:t>
            </a:r>
            <a:r>
              <a:rPr dirty="0" err="1" smtClean="0"/>
              <a:t>operativo</a:t>
            </a:r>
            <a:r>
              <a:rPr lang="it-IT" dirty="0" smtClean="0"/>
              <a:t> Real-Time</a:t>
            </a:r>
            <a:r>
              <a:rPr dirty="0" smtClean="0"/>
              <a:t> </a:t>
            </a:r>
            <a:r>
              <a:rPr dirty="0" err="1"/>
              <a:t>completamente</a:t>
            </a:r>
            <a:r>
              <a:rPr dirty="0"/>
              <a:t> </a:t>
            </a:r>
            <a:r>
              <a:rPr dirty="0" err="1"/>
              <a:t>gratuito</a:t>
            </a:r>
            <a:r>
              <a:rPr dirty="0" smtClean="0"/>
              <a:t>.</a:t>
            </a:r>
            <a:endParaRPr lang="it-IT" dirty="0" smtClean="0"/>
          </a:p>
          <a:p>
            <a:pPr marL="571500" indent="-571500" defTabSz="641907">
              <a:buFont typeface="Wingdings" panose="05000000000000000000" pitchFamily="2" charset="2"/>
              <a:buChar char="§"/>
              <a:defRPr sz="423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it-IT" dirty="0" smtClean="0"/>
              <a:t>Progettato per essere leggero in modo da lavorare sui microcontrollori.</a:t>
            </a:r>
          </a:p>
          <a:p>
            <a:pPr marL="571500" indent="-571500" defTabSz="641907">
              <a:buFont typeface="Wingdings" panose="05000000000000000000" pitchFamily="2" charset="2"/>
              <a:buChar char="§"/>
              <a:defRPr sz="423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it-IT" dirty="0" smtClean="0"/>
              <a:t>Supporta molte architetture come ARM e x86 ed è basato sul linguaggio C.</a:t>
            </a:r>
          </a:p>
          <a:p>
            <a:pPr marL="571500" indent="-571500" defTabSz="641907">
              <a:buFont typeface="Wingdings" panose="05000000000000000000" pitchFamily="2" charset="2"/>
              <a:buChar char="§"/>
              <a:defRPr sz="423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it-IT" dirty="0" smtClean="0"/>
              <a:t>Il </a:t>
            </a:r>
            <a:r>
              <a:rPr lang="it-IT" dirty="0" err="1"/>
              <a:t>kernel</a:t>
            </a:r>
            <a:r>
              <a:rPr lang="it-IT" dirty="0"/>
              <a:t> pesa fra i 4KB  ed i 9KB in quanto consiste di soli tre file C: </a:t>
            </a:r>
            <a:r>
              <a:rPr lang="it-IT" dirty="0" err="1"/>
              <a:t>task.c</a:t>
            </a:r>
            <a:r>
              <a:rPr lang="it-IT" dirty="0"/>
              <a:t>, </a:t>
            </a:r>
            <a:r>
              <a:rPr lang="it-IT" dirty="0" err="1"/>
              <a:t>list.c</a:t>
            </a:r>
            <a:r>
              <a:rPr lang="it-IT" dirty="0" smtClean="0"/>
              <a:t>, </a:t>
            </a:r>
            <a:r>
              <a:rPr lang="it-IT" dirty="0" err="1" smtClean="0"/>
              <a:t>queue.c</a:t>
            </a:r>
            <a:r>
              <a:rPr lang="it-IT" dirty="0" smtClean="0"/>
              <a:t> </a:t>
            </a:r>
            <a:r>
              <a:rPr lang="it-IT" dirty="0"/>
              <a:t>ed altri tre file opzionali: </a:t>
            </a:r>
            <a:r>
              <a:rPr lang="it-IT" dirty="0" err="1"/>
              <a:t>timers.c</a:t>
            </a:r>
            <a:r>
              <a:rPr lang="it-IT" dirty="0"/>
              <a:t>, </a:t>
            </a:r>
            <a:r>
              <a:rPr lang="it-IT" dirty="0" err="1"/>
              <a:t>coroutine.c</a:t>
            </a:r>
            <a:r>
              <a:rPr lang="it-IT" dirty="0"/>
              <a:t>, </a:t>
            </a:r>
            <a:r>
              <a:rPr lang="it-IT" dirty="0" err="1" smtClean="0"/>
              <a:t>event_groups.c</a:t>
            </a:r>
            <a:r>
              <a:rPr lang="it-IT" dirty="0" smtClean="0"/>
              <a:t>.</a:t>
            </a:r>
          </a:p>
          <a:p>
            <a:pPr marL="571500" indent="-571500" defTabSz="641907">
              <a:buFont typeface="Wingdings" panose="05000000000000000000" pitchFamily="2" charset="2"/>
              <a:buChar char="§"/>
              <a:defRPr sz="423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it-IT" dirty="0"/>
              <a:t>Fornisce i servizi di: </a:t>
            </a:r>
            <a:br>
              <a:rPr lang="it-IT" dirty="0"/>
            </a:br>
            <a:r>
              <a:rPr lang="it-IT" sz="1350" dirty="0">
                <a:solidFill>
                  <a:srgbClr val="99CCFF"/>
                </a:solidFill>
              </a:rPr>
              <a:t>⚫ </a:t>
            </a:r>
            <a:r>
              <a:rPr lang="it-IT" dirty="0"/>
              <a:t>real-time </a:t>
            </a:r>
            <a:r>
              <a:rPr lang="it-IT" dirty="0" err="1"/>
              <a:t>scheduling</a:t>
            </a:r>
            <a:r>
              <a:rPr lang="it-IT" dirty="0"/>
              <a:t/>
            </a:r>
            <a:br>
              <a:rPr lang="it-IT" dirty="0"/>
            </a:br>
            <a:r>
              <a:rPr lang="it-IT" sz="1350" dirty="0">
                <a:solidFill>
                  <a:srgbClr val="99CCFF"/>
                </a:solidFill>
              </a:rPr>
              <a:t>⚫ </a:t>
            </a:r>
            <a:r>
              <a:rPr lang="it-IT" dirty="0"/>
              <a:t>inter-task </a:t>
            </a:r>
            <a:r>
              <a:rPr lang="it-IT" dirty="0" err="1"/>
              <a:t>communication</a:t>
            </a:r>
            <a:r>
              <a:rPr lang="it-IT" dirty="0"/>
              <a:t/>
            </a:r>
            <a:br>
              <a:rPr lang="it-IT" dirty="0"/>
            </a:br>
            <a:r>
              <a:rPr lang="it-IT" sz="1350" dirty="0">
                <a:solidFill>
                  <a:srgbClr val="99CCFF"/>
                </a:solidFill>
              </a:rPr>
              <a:t>⚫ </a:t>
            </a:r>
            <a:r>
              <a:rPr lang="it-IT" dirty="0"/>
              <a:t>Primitive di timing e sincronizzazione</a:t>
            </a:r>
            <a:r>
              <a:rPr lang="it-IT" dirty="0" smtClean="0"/>
              <a:t>.</a:t>
            </a:r>
          </a:p>
          <a:p>
            <a:pPr marL="571500" indent="-571500" defTabSz="641907">
              <a:buFont typeface="Wingdings" panose="05000000000000000000" pitchFamily="2" charset="2"/>
              <a:buChar char="§"/>
              <a:defRPr sz="423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it-IT" dirty="0"/>
              <a:t>Possibilità di aggiungere funzionalità aggiuntive tramite </a:t>
            </a:r>
            <a:r>
              <a:rPr lang="it-IT" dirty="0" err="1"/>
              <a:t>add</a:t>
            </a:r>
            <a:r>
              <a:rPr lang="it-IT" dirty="0"/>
              <a:t> on. </a:t>
            </a:r>
            <a:endParaRPr lang="it-IT" dirty="0" smtClean="0"/>
          </a:p>
          <a:p>
            <a:pPr defTabSz="641907">
              <a:defRPr sz="4230" b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dirty="0"/>
          </a:p>
        </p:txBody>
      </p:sp>
      <p:pic>
        <p:nvPicPr>
          <p:cNvPr id="150" name="IMG_4048.jpeg" descr="IMG_4048.jpeg"/>
          <p:cNvPicPr>
            <a:picLocks noChangeAspect="1"/>
          </p:cNvPicPr>
          <p:nvPr/>
        </p:nvPicPr>
        <p:blipFill rotWithShape="1">
          <a:blip r:embed="rId2">
            <a:extLst/>
          </a:blip>
          <a:srcRect l="2904" r="5384"/>
          <a:stretch/>
        </p:blipFill>
        <p:spPr>
          <a:xfrm>
            <a:off x="11469631" y="2053989"/>
            <a:ext cx="12596327" cy="9515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asellaDiTesto 4"/>
          <p:cNvSpPr txBox="1"/>
          <p:nvPr/>
        </p:nvSpPr>
        <p:spPr>
          <a:xfrm>
            <a:off x="541175" y="493358"/>
            <a:ext cx="23121257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400" b="1">
                <a:solidFill>
                  <a:srgbClr val="151515"/>
                </a:solidFill>
              </a:defRPr>
            </a:lvl1pPr>
          </a:lstStyle>
          <a:p>
            <a:pPr algn="l"/>
            <a:r>
              <a:rPr lang="it-IT" sz="8500" dirty="0" smtClean="0"/>
              <a:t>Task e</a:t>
            </a:r>
            <a:r>
              <a:rPr sz="8500" dirty="0" smtClean="0"/>
              <a:t> Co-routine</a:t>
            </a:r>
            <a:endParaRPr sz="8500" dirty="0"/>
          </a:p>
        </p:txBody>
      </p:sp>
      <p:sp>
        <p:nvSpPr>
          <p:cNvPr id="153" name="In FreeRTOS non c’è una reale differenza fra thread e task: ogni task difatti ha un proprio stack, ecco perché viene introdotto il concetto di co-routine, che sono concettualmente simili ai thread ma con tali differenze:…"/>
          <p:cNvSpPr txBox="1"/>
          <p:nvPr/>
        </p:nvSpPr>
        <p:spPr>
          <a:xfrm>
            <a:off x="430653" y="2327684"/>
            <a:ext cx="23342300" cy="990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900">
                <a:solidFill>
                  <a:srgbClr val="151515"/>
                </a:solidFill>
              </a:defRPr>
            </a:pPr>
            <a:r>
              <a:rPr dirty="0"/>
              <a:t>In </a:t>
            </a:r>
            <a:r>
              <a:rPr dirty="0" err="1" smtClean="0"/>
              <a:t>FreeRTOS</a:t>
            </a:r>
            <a:r>
              <a:rPr lang="it-IT" dirty="0"/>
              <a:t> </a:t>
            </a:r>
            <a:r>
              <a:rPr lang="it-IT" dirty="0" smtClean="0"/>
              <a:t>l’unità base di esecuzione è il task, i quali vengono schedulati dal sistema secondo un algoritmo. Ogni task possiede un proprio </a:t>
            </a:r>
            <a:r>
              <a:rPr lang="it-IT" dirty="0" err="1" smtClean="0"/>
              <a:t>stack</a:t>
            </a:r>
            <a:r>
              <a:rPr lang="it-IT" dirty="0" smtClean="0"/>
              <a:t> d’esecuzione ed è indipendente dagli altri task, tuttavia sono presenti dei meccanismi di IPC che consentono la comunicazione.</a:t>
            </a:r>
          </a:p>
          <a:p>
            <a:pPr algn="l">
              <a:defRPr sz="4900">
                <a:solidFill>
                  <a:srgbClr val="151515"/>
                </a:solidFill>
              </a:defRPr>
            </a:pPr>
            <a:r>
              <a:rPr lang="it-IT" dirty="0" smtClean="0"/>
              <a:t>Oltre ai task, è presente un altro concetto, quello di co-routine</a:t>
            </a:r>
            <a:r>
              <a:rPr dirty="0" smtClean="0"/>
              <a:t>, </a:t>
            </a:r>
            <a:r>
              <a:rPr lang="it-IT" dirty="0" smtClean="0"/>
              <a:t>la cui struttura è simile a quella dei </a:t>
            </a:r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dirty="0" smtClean="0"/>
              <a:t>ma </a:t>
            </a:r>
            <a:r>
              <a:rPr dirty="0"/>
              <a:t>con </a:t>
            </a:r>
            <a:r>
              <a:rPr dirty="0" err="1"/>
              <a:t>tali</a:t>
            </a:r>
            <a:r>
              <a:rPr dirty="0"/>
              <a:t> </a:t>
            </a:r>
            <a:r>
              <a:rPr dirty="0" err="1"/>
              <a:t>differenze</a:t>
            </a:r>
            <a:r>
              <a:rPr dirty="0" smtClean="0"/>
              <a:t>:</a:t>
            </a:r>
            <a:endParaRPr lang="it-IT" dirty="0" smtClean="0"/>
          </a:p>
          <a:p>
            <a:pPr marL="685800" indent="-685800" algn="l">
              <a:buFont typeface="Arial" panose="020B0604020202020204" pitchFamily="34" charset="0"/>
              <a:buChar char="•"/>
              <a:defRPr sz="4900">
                <a:solidFill>
                  <a:srgbClr val="151515"/>
                </a:solidFill>
              </a:defRPr>
            </a:pPr>
            <a:endParaRPr dirty="0"/>
          </a:p>
          <a:p>
            <a:pPr marL="685800" indent="-685800" algn="l">
              <a:buFont typeface="Arial" panose="020B0604020202020204" pitchFamily="34" charset="0"/>
              <a:buChar char="•"/>
              <a:defRPr sz="4900">
                <a:solidFill>
                  <a:srgbClr val="151515"/>
                </a:solidFill>
              </a:defRPr>
            </a:pPr>
            <a:r>
              <a:rPr b="1" dirty="0"/>
              <a:t>Stack usage</a:t>
            </a:r>
            <a:r>
              <a:rPr dirty="0"/>
              <a:t>: </a:t>
            </a:r>
            <a:r>
              <a:rPr lang="it-IT" dirty="0" err="1" smtClean="0"/>
              <a:t>t</a:t>
            </a:r>
            <a:r>
              <a:rPr dirty="0" err="1" smtClean="0"/>
              <a:t>utte</a:t>
            </a:r>
            <a:r>
              <a:rPr dirty="0" smtClean="0"/>
              <a:t> </a:t>
            </a:r>
            <a:r>
              <a:rPr dirty="0"/>
              <a:t>le co-routine </a:t>
            </a:r>
            <a:r>
              <a:rPr dirty="0" err="1"/>
              <a:t>condividono</a:t>
            </a:r>
            <a:r>
              <a:rPr dirty="0"/>
              <a:t> lo </a:t>
            </a:r>
            <a:r>
              <a:rPr dirty="0" err="1"/>
              <a:t>stesso</a:t>
            </a:r>
            <a:r>
              <a:rPr dirty="0"/>
              <a:t> stack, </a:t>
            </a:r>
            <a:r>
              <a:rPr dirty="0" err="1"/>
              <a:t>riducendo</a:t>
            </a:r>
            <a:r>
              <a:rPr dirty="0"/>
              <a:t> la </a:t>
            </a:r>
            <a:r>
              <a:rPr dirty="0" err="1"/>
              <a:t>quantità</a:t>
            </a:r>
            <a:r>
              <a:rPr dirty="0"/>
              <a:t> di RAM </a:t>
            </a:r>
            <a:r>
              <a:rPr dirty="0" err="1"/>
              <a:t>richiesta</a:t>
            </a:r>
            <a:r>
              <a:rPr dirty="0"/>
              <a:t> </a:t>
            </a:r>
            <a:r>
              <a:rPr dirty="0" err="1"/>
              <a:t>rispetto</a:t>
            </a:r>
            <a:r>
              <a:rPr dirty="0"/>
              <a:t> ad un </a:t>
            </a:r>
            <a:r>
              <a:rPr lang="it-IT" dirty="0" smtClean="0"/>
              <a:t>software</a:t>
            </a:r>
            <a:r>
              <a:rPr dirty="0" smtClean="0"/>
              <a:t> </a:t>
            </a:r>
            <a:r>
              <a:rPr dirty="0" err="1"/>
              <a:t>realizzato</a:t>
            </a:r>
            <a:r>
              <a:rPr dirty="0"/>
              <a:t> con task</a:t>
            </a:r>
            <a:r>
              <a:rPr dirty="0" smtClean="0"/>
              <a:t>.</a:t>
            </a:r>
            <a:endParaRPr lang="it-IT" dirty="0" smtClean="0"/>
          </a:p>
          <a:p>
            <a:pPr marL="685800" indent="-685800" algn="l">
              <a:buFont typeface="Arial" panose="020B0604020202020204" pitchFamily="34" charset="0"/>
              <a:buChar char="•"/>
              <a:defRPr sz="4900">
                <a:solidFill>
                  <a:srgbClr val="151515"/>
                </a:solidFill>
              </a:defRPr>
            </a:pPr>
            <a:endParaRPr dirty="0"/>
          </a:p>
          <a:p>
            <a:pPr marL="685800" indent="-685800" algn="l">
              <a:buFont typeface="Arial" panose="020B0604020202020204" pitchFamily="34" charset="0"/>
              <a:buChar char="•"/>
              <a:defRPr sz="4900">
                <a:solidFill>
                  <a:srgbClr val="151515"/>
                </a:solidFill>
              </a:defRPr>
            </a:pPr>
            <a:r>
              <a:rPr b="1" dirty="0"/>
              <a:t>Scheduling e </a:t>
            </a:r>
            <a:r>
              <a:rPr b="1" dirty="0" err="1"/>
              <a:t>priorità</a:t>
            </a:r>
            <a:r>
              <a:rPr dirty="0"/>
              <a:t>: le co-routine </a:t>
            </a:r>
            <a:r>
              <a:rPr dirty="0" err="1"/>
              <a:t>utilizzano</a:t>
            </a:r>
            <a:r>
              <a:rPr dirty="0"/>
              <a:t> lo scheduling </a:t>
            </a:r>
            <a:r>
              <a:rPr dirty="0" err="1" smtClean="0"/>
              <a:t>cooperativo</a:t>
            </a:r>
            <a:r>
              <a:rPr lang="it-IT" dirty="0" smtClean="0"/>
              <a:t> </a:t>
            </a:r>
            <a:r>
              <a:rPr dirty="0" smtClean="0"/>
              <a:t>(</a:t>
            </a:r>
            <a:r>
              <a:rPr lang="it-IT" dirty="0" smtClean="0"/>
              <a:t>ossia </a:t>
            </a:r>
            <a:r>
              <a:rPr dirty="0" err="1" smtClean="0"/>
              <a:t>senza</a:t>
            </a:r>
            <a:r>
              <a:rPr dirty="0" smtClean="0"/>
              <a:t> </a:t>
            </a:r>
            <a:r>
              <a:rPr dirty="0"/>
              <a:t>preemption), ma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utilizzate</a:t>
            </a:r>
            <a:r>
              <a:rPr dirty="0"/>
              <a:t> </a:t>
            </a:r>
            <a:r>
              <a:rPr dirty="0" err="1"/>
              <a:t>insieme</a:t>
            </a:r>
            <a:r>
              <a:rPr dirty="0"/>
              <a:t> ad </a:t>
            </a:r>
            <a:r>
              <a:rPr dirty="0" err="1"/>
              <a:t>applicazioni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usano</a:t>
            </a:r>
            <a:r>
              <a:rPr dirty="0"/>
              <a:t> preemptive tasks.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RTOS:Task"/>
          <p:cNvSpPr txBox="1">
            <a:spLocks noGrp="1"/>
          </p:cNvSpPr>
          <p:nvPr>
            <p:ph type="title"/>
          </p:nvPr>
        </p:nvSpPr>
        <p:spPr>
          <a:xfrm>
            <a:off x="1113194" y="631322"/>
            <a:ext cx="21971000" cy="14331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FreeRTOS:Task</a:t>
            </a:r>
            <a:endParaRPr dirty="0"/>
          </a:p>
        </p:txBody>
      </p:sp>
      <p:sp>
        <p:nvSpPr>
          <p:cNvPr id="156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874061" y="2374523"/>
            <a:ext cx="10190483" cy="101904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/>
          <a:p>
            <a:pPr marL="0" indent="0" defTabSz="2413953">
              <a:spcBef>
                <a:spcPts val="4400"/>
              </a:spcBef>
              <a:buNone/>
              <a:defRPr sz="4752"/>
            </a:pPr>
            <a:r>
              <a:rPr lang="it-IT" dirty="0" smtClean="0"/>
              <a:t>Ogni task si trova sempre in uno dei seguenti stati:</a:t>
            </a:r>
          </a:p>
          <a:p>
            <a:pPr marL="603504" indent="-603504" defTabSz="2413953">
              <a:spcBef>
                <a:spcPts val="4400"/>
              </a:spcBef>
              <a:defRPr sz="4752"/>
            </a:pPr>
            <a:r>
              <a:rPr b="1" dirty="0" smtClean="0"/>
              <a:t>Running</a:t>
            </a:r>
            <a:r>
              <a:rPr dirty="0"/>
              <a:t>: Task in </a:t>
            </a:r>
            <a:r>
              <a:rPr dirty="0" err="1"/>
              <a:t>esecuzione</a:t>
            </a:r>
            <a:endParaRPr dirty="0"/>
          </a:p>
          <a:p>
            <a:pPr marL="603504" indent="-603504" defTabSz="2413953">
              <a:spcBef>
                <a:spcPts val="4400"/>
              </a:spcBef>
              <a:defRPr sz="4752"/>
            </a:pPr>
            <a:r>
              <a:rPr b="1" dirty="0"/>
              <a:t>Ready</a:t>
            </a:r>
            <a:r>
              <a:rPr dirty="0"/>
              <a:t>: Task pronto per l’ </a:t>
            </a:r>
            <a:r>
              <a:rPr dirty="0" err="1"/>
              <a:t>esecuzione</a:t>
            </a:r>
            <a:r>
              <a:rPr dirty="0"/>
              <a:t>, ma in </a:t>
            </a:r>
            <a:r>
              <a:rPr dirty="0" err="1"/>
              <a:t>attesa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CPU</a:t>
            </a:r>
          </a:p>
          <a:p>
            <a:pPr marL="603504" indent="-603504" defTabSz="2413953">
              <a:spcBef>
                <a:spcPts val="4400"/>
              </a:spcBef>
              <a:defRPr sz="4752"/>
            </a:pPr>
            <a:r>
              <a:rPr b="1" dirty="0"/>
              <a:t>Blocked</a:t>
            </a:r>
            <a:r>
              <a:rPr dirty="0"/>
              <a:t>: Task </a:t>
            </a:r>
            <a:r>
              <a:rPr dirty="0" err="1"/>
              <a:t>ritardato</a:t>
            </a:r>
            <a:r>
              <a:rPr dirty="0"/>
              <a:t> o in </a:t>
            </a:r>
            <a:r>
              <a:rPr dirty="0" err="1"/>
              <a:t>attesa</a:t>
            </a:r>
            <a:r>
              <a:rPr dirty="0"/>
              <a:t> di un </a:t>
            </a:r>
            <a:r>
              <a:rPr dirty="0" err="1"/>
              <a:t>altro</a:t>
            </a:r>
            <a:r>
              <a:rPr dirty="0"/>
              <a:t> task</a:t>
            </a:r>
          </a:p>
          <a:p>
            <a:pPr marL="603504" indent="-603504" defTabSz="2413953">
              <a:spcBef>
                <a:spcPts val="4400"/>
              </a:spcBef>
              <a:defRPr sz="4752" b="1"/>
            </a:pPr>
            <a:r>
              <a:rPr dirty="0"/>
              <a:t>Suspended</a:t>
            </a:r>
            <a:r>
              <a:rPr b="0" dirty="0"/>
              <a:t>: Non </a:t>
            </a:r>
            <a:r>
              <a:rPr b="0" dirty="0" err="1"/>
              <a:t>considerato</a:t>
            </a:r>
            <a:r>
              <a:rPr b="0" dirty="0"/>
              <a:t> </a:t>
            </a:r>
            <a:r>
              <a:rPr b="0" dirty="0" err="1"/>
              <a:t>nello</a:t>
            </a:r>
            <a:r>
              <a:rPr b="0" dirty="0"/>
              <a:t> scheduling in </a:t>
            </a:r>
            <a:r>
              <a:rPr b="0" dirty="0" err="1"/>
              <a:t>quanto</a:t>
            </a:r>
            <a:r>
              <a:rPr b="0" dirty="0"/>
              <a:t> è </a:t>
            </a:r>
            <a:r>
              <a:rPr b="0" dirty="0" err="1"/>
              <a:t>possibile</a:t>
            </a:r>
            <a:r>
              <a:rPr b="0" dirty="0"/>
              <a:t> </a:t>
            </a:r>
            <a:r>
              <a:rPr b="0" dirty="0" err="1"/>
              <a:t>entrarci</a:t>
            </a:r>
            <a:r>
              <a:rPr b="0" dirty="0"/>
              <a:t> solo </a:t>
            </a:r>
            <a:r>
              <a:rPr b="0" dirty="0" err="1"/>
              <a:t>attraverso</a:t>
            </a:r>
            <a:r>
              <a:rPr b="0" dirty="0"/>
              <a:t> </a:t>
            </a:r>
            <a:r>
              <a:rPr b="0" dirty="0" err="1"/>
              <a:t>specifiche</a:t>
            </a:r>
            <a:r>
              <a:rPr b="0" dirty="0"/>
              <a:t> </a:t>
            </a:r>
            <a:r>
              <a:rPr b="0" dirty="0" err="1"/>
              <a:t>chiamare</a:t>
            </a:r>
            <a:endParaRPr b="0" dirty="0"/>
          </a:p>
          <a:p>
            <a:pPr marL="0" indent="0" defTabSz="2413953">
              <a:spcBef>
                <a:spcPts val="4400"/>
              </a:spcBef>
              <a:buSzTx/>
              <a:buNone/>
              <a:defRPr sz="4752" b="1"/>
            </a:pPr>
            <a:r>
              <a:rPr b="0" dirty="0"/>
              <a:t>Ad </a:t>
            </a:r>
            <a:r>
              <a:rPr b="0" dirty="0" err="1"/>
              <a:t>ogni</a:t>
            </a:r>
            <a:r>
              <a:rPr b="0" dirty="0"/>
              <a:t> task è </a:t>
            </a:r>
            <a:r>
              <a:rPr b="0" dirty="0" err="1"/>
              <a:t>associata</a:t>
            </a:r>
            <a:r>
              <a:rPr b="0" dirty="0"/>
              <a:t> </a:t>
            </a:r>
            <a:r>
              <a:rPr b="0" dirty="0" err="1"/>
              <a:t>una</a:t>
            </a:r>
            <a:r>
              <a:rPr b="0" dirty="0"/>
              <a:t> </a:t>
            </a:r>
            <a:r>
              <a:rPr b="0" dirty="0" err="1"/>
              <a:t>priorità</a:t>
            </a:r>
            <a:r>
              <a:rPr b="0" dirty="0"/>
              <a:t>: da </a:t>
            </a:r>
            <a:r>
              <a:rPr dirty="0"/>
              <a:t>0 </a:t>
            </a:r>
            <a:r>
              <a:rPr b="0" dirty="0"/>
              <a:t>a </a:t>
            </a:r>
            <a:r>
              <a:rPr dirty="0" err="1"/>
              <a:t>configMAX_PRIORITIES</a:t>
            </a:r>
            <a:r>
              <a:rPr dirty="0"/>
              <a:t> -1</a:t>
            </a:r>
          </a:p>
        </p:txBody>
      </p:sp>
      <p:pic>
        <p:nvPicPr>
          <p:cNvPr id="157" name="IMG_4044.jpeg" descr="IMG_404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0833" y="1347904"/>
            <a:ext cx="9557420" cy="10646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ask periodic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pc="-200"/>
            </a:lvl1pPr>
          </a:lstStyle>
          <a:p>
            <a:r>
              <a:rPr dirty="0"/>
              <a:t>Task </a:t>
            </a:r>
            <a:r>
              <a:rPr dirty="0" err="1"/>
              <a:t>periodici</a:t>
            </a:r>
            <a:endParaRPr dirty="0"/>
          </a:p>
        </p:txBody>
      </p:sp>
      <p:sp>
        <p:nvSpPr>
          <p:cNvPr id="160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06500" y="2868665"/>
            <a:ext cx="21971000" cy="9635853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93776" indent="-493776" defTabSz="1975053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800" b="0"/>
            </a:pPr>
            <a:r>
              <a:t>Nei sistemi real-time è necessario gestire i task periodici, ossia task che si ripetono dopo un certo intervallo di tempo prefissato (es: frequenza di rilevamento della velocità in un meccanismo di cruise control). FreeRTOS mette a disposizione delle primitive per gestire tali task periodici:</a:t>
            </a:r>
          </a:p>
          <a:p>
            <a:pPr marL="493776" indent="-493776" defTabSz="1975053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800" b="0"/>
            </a:pPr>
            <a:r>
              <a:rPr i="1"/>
              <a:t>BaseType_t </a:t>
            </a:r>
            <a:r>
              <a:rPr b="1" i="1"/>
              <a:t>xTaskCreate</a:t>
            </a:r>
            <a:r>
              <a:rPr i="1"/>
              <a:t>(TaskFun,”TaskName”,STACK_SIZE,(void *) parameter, TASK_PRIORITY,NULL)</a:t>
            </a:r>
            <a:r>
              <a:t> è la firma della funzione che permette la creazione del task</a:t>
            </a:r>
          </a:p>
          <a:p>
            <a:pPr marL="493776" indent="-493776" defTabSz="1975053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800" b="0"/>
            </a:pPr>
            <a:r>
              <a:rPr i="1"/>
              <a:t>void </a:t>
            </a:r>
            <a:r>
              <a:rPr b="1" i="1"/>
              <a:t>vTaskDelete</a:t>
            </a:r>
            <a:r>
              <a:rPr i="1"/>
              <a:t> (TaskHandle_t xTask)</a:t>
            </a:r>
            <a:r>
              <a:t>: per la delete del task di cui ho passato in ingresso l’ handler</a:t>
            </a:r>
          </a:p>
          <a:p>
            <a:pPr marL="493776" indent="-493776" defTabSz="1975053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800" b="0"/>
            </a:pPr>
            <a:r>
              <a:rPr i="1"/>
              <a:t>void </a:t>
            </a:r>
            <a:r>
              <a:rPr b="1" i="1"/>
              <a:t>vTaskDelayUnitl</a:t>
            </a:r>
            <a:r>
              <a:rPr i="1"/>
              <a:t>(&amp;xNextWakeTime,xBlockTime)</a:t>
            </a:r>
            <a:r>
              <a:t>: permette di attivare il task ogni NextWakeTime + xBlockTime, praticamente &amp;xNextWakeTime è il tempo di primo avviamento del task, xBlockTime è l’ intervallo fisso per cui ogni task deve esssere avviato.</a:t>
            </a:r>
          </a:p>
          <a:p>
            <a:pPr marL="493776" indent="-493776" defTabSz="1975053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800" b="0"/>
            </a:pPr>
            <a:r>
              <a:rPr i="1"/>
              <a:t>void </a:t>
            </a:r>
            <a:r>
              <a:rPr b="1" i="1"/>
              <a:t>vTaskDelay</a:t>
            </a:r>
            <a:r>
              <a:rPr i="1"/>
              <a:t>(const TickType_t xTicksToDelay)</a:t>
            </a:r>
            <a:r>
              <a:t>: permette di specificare il periodo in tick, per il quale il chiamante deve bloccarsi</a:t>
            </a:r>
          </a:p>
          <a:p>
            <a:pPr marL="493776" indent="-493776" defTabSz="1975053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3800" b="0"/>
            </a:pPr>
            <a:r>
              <a:rPr i="1"/>
              <a:t>void </a:t>
            </a:r>
            <a:r>
              <a:rPr b="1" i="1"/>
              <a:t>vTaskStartScheduler</a:t>
            </a:r>
            <a:r>
              <a:rPr i="1"/>
              <a:t>(void)</a:t>
            </a:r>
            <a:r>
              <a:t>: avvia lo scheduler, i task creati, l’ idle task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l tick del R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Il tick del RTOS</a:t>
            </a:r>
          </a:p>
        </p:txBody>
      </p:sp>
      <p:sp>
        <p:nvSpPr>
          <p:cNvPr id="163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1032525" y="2359685"/>
            <a:ext cx="22318950" cy="4880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Il kernel </a:t>
            </a:r>
            <a:r>
              <a:rPr dirty="0" err="1"/>
              <a:t>misura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tempo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variabile</a:t>
            </a:r>
            <a:r>
              <a:rPr dirty="0"/>
              <a:t> di </a:t>
            </a:r>
            <a:r>
              <a:rPr dirty="0" err="1"/>
              <a:t>conteggio</a:t>
            </a:r>
            <a:r>
              <a:rPr dirty="0"/>
              <a:t> </a:t>
            </a:r>
            <a:r>
              <a:rPr b="1" dirty="0"/>
              <a:t>tick</a:t>
            </a:r>
            <a:r>
              <a:rPr dirty="0"/>
              <a:t>.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scatta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b="1" dirty="0"/>
              <a:t>tick interrupt</a:t>
            </a:r>
            <a:r>
              <a:rPr dirty="0"/>
              <a:t> , la </a:t>
            </a:r>
            <a:r>
              <a:rPr dirty="0" err="1"/>
              <a:t>variabile</a:t>
            </a:r>
            <a:r>
              <a:rPr dirty="0"/>
              <a:t> tick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incrementata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b="1" dirty="0" err="1"/>
              <a:t>TickISR</a:t>
            </a:r>
            <a:r>
              <a:rPr dirty="0"/>
              <a:t>, ad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risoluzione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dipende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frequenza</a:t>
            </a:r>
            <a:r>
              <a:rPr dirty="0"/>
              <a:t> del tick interrupt, se ci </a:t>
            </a:r>
            <a:r>
              <a:rPr dirty="0" err="1"/>
              <a:t>sono</a:t>
            </a:r>
            <a:r>
              <a:rPr dirty="0"/>
              <a:t> task da </a:t>
            </a:r>
            <a:r>
              <a:rPr dirty="0" err="1"/>
              <a:t>eseguire</a:t>
            </a:r>
            <a:r>
              <a:rPr dirty="0"/>
              <a:t> ,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prioritari</a:t>
            </a:r>
            <a:r>
              <a:rPr dirty="0"/>
              <a:t> del task </a:t>
            </a:r>
            <a:r>
              <a:rPr dirty="0" err="1"/>
              <a:t>correntemente</a:t>
            </a:r>
            <a:r>
              <a:rPr dirty="0"/>
              <a:t> in </a:t>
            </a:r>
            <a:r>
              <a:rPr dirty="0" err="1"/>
              <a:t>esecuzione</a:t>
            </a:r>
            <a:r>
              <a:rPr dirty="0"/>
              <a:t>, la </a:t>
            </a:r>
            <a:r>
              <a:rPr dirty="0" err="1"/>
              <a:t>TickISR</a:t>
            </a:r>
            <a:r>
              <a:rPr dirty="0"/>
              <a:t> </a:t>
            </a:r>
            <a:r>
              <a:rPr dirty="0" err="1"/>
              <a:t>avvia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cambio</a:t>
            </a:r>
            <a:r>
              <a:rPr dirty="0"/>
              <a:t> di </a:t>
            </a:r>
            <a:r>
              <a:rPr dirty="0" err="1"/>
              <a:t>contesto</a:t>
            </a:r>
            <a:r>
              <a:rPr dirty="0"/>
              <a:t>.</a:t>
            </a:r>
          </a:p>
        </p:txBody>
      </p:sp>
      <p:pic>
        <p:nvPicPr>
          <p:cNvPr id="164" name="IMG_4045.jpeg" descr="IMG_404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1550" y="7240460"/>
            <a:ext cx="15180900" cy="5881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dle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Idle Task</a:t>
            </a:r>
          </a:p>
        </p:txBody>
      </p:sp>
      <p:sp>
        <p:nvSpPr>
          <p:cNvPr id="167" name="Corpo livello uno…"/>
          <p:cNvSpPr txBox="1">
            <a:spLocks noGrp="1"/>
          </p:cNvSpPr>
          <p:nvPr>
            <p:ph type="body" idx="21"/>
          </p:nvPr>
        </p:nvSpPr>
        <p:spPr>
          <a:xfrm>
            <a:off x="1000553" y="2512664"/>
            <a:ext cx="21971001" cy="82560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None/>
            </a:pPr>
            <a:r>
              <a:rPr dirty="0"/>
              <a:t>Task </a:t>
            </a:r>
            <a:r>
              <a:rPr dirty="0" err="1"/>
              <a:t>creato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lo scheduler di RTOS è </a:t>
            </a:r>
            <a:r>
              <a:rPr dirty="0" err="1"/>
              <a:t>avviato</a:t>
            </a:r>
            <a:r>
              <a:rPr dirty="0"/>
              <a:t>, </a:t>
            </a:r>
            <a:r>
              <a:rPr dirty="0" err="1"/>
              <a:t>garantisce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vi </a:t>
            </a:r>
            <a:r>
              <a:rPr dirty="0" err="1"/>
              <a:t>sia</a:t>
            </a:r>
            <a:r>
              <a:rPr dirty="0"/>
              <a:t> </a:t>
            </a:r>
            <a:r>
              <a:rPr dirty="0" err="1"/>
              <a:t>almeno</a:t>
            </a:r>
            <a:r>
              <a:rPr dirty="0"/>
              <a:t> un task in </a:t>
            </a:r>
            <a:r>
              <a:rPr dirty="0" err="1"/>
              <a:t>esecuzione</a:t>
            </a:r>
            <a:r>
              <a:rPr dirty="0"/>
              <a:t>. Si </a:t>
            </a:r>
            <a:r>
              <a:rPr dirty="0" err="1"/>
              <a:t>occupa</a:t>
            </a:r>
            <a:r>
              <a:rPr dirty="0"/>
              <a:t> di </a:t>
            </a:r>
            <a:r>
              <a:rPr dirty="0" err="1"/>
              <a:t>liberare</a:t>
            </a:r>
            <a:r>
              <a:rPr dirty="0"/>
              <a:t> la </a:t>
            </a:r>
            <a:r>
              <a:rPr dirty="0" err="1"/>
              <a:t>memoria</a:t>
            </a:r>
            <a:r>
              <a:rPr dirty="0"/>
              <a:t> </a:t>
            </a:r>
            <a:r>
              <a:rPr dirty="0" err="1"/>
              <a:t>allocata</a:t>
            </a:r>
            <a:r>
              <a:rPr dirty="0"/>
              <a:t> </a:t>
            </a:r>
            <a:r>
              <a:rPr dirty="0" err="1"/>
              <a:t>ai</a:t>
            </a:r>
            <a:r>
              <a:rPr dirty="0"/>
              <a:t> task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stati</a:t>
            </a:r>
            <a:r>
              <a:rPr dirty="0"/>
              <a:t> </a:t>
            </a:r>
            <a:r>
              <a:rPr dirty="0" err="1"/>
              <a:t>eliminati</a:t>
            </a:r>
            <a:r>
              <a:rPr dirty="0"/>
              <a:t> </a:t>
            </a:r>
            <a:r>
              <a:rPr dirty="0" err="1"/>
              <a:t>ed</a:t>
            </a:r>
            <a:r>
              <a:rPr dirty="0"/>
              <a:t> è </a:t>
            </a:r>
            <a:r>
              <a:rPr dirty="0" err="1"/>
              <a:t>anche</a:t>
            </a:r>
            <a:r>
              <a:rPr dirty="0"/>
              <a:t> </a:t>
            </a:r>
            <a:r>
              <a:rPr dirty="0" err="1"/>
              <a:t>possibile</a:t>
            </a:r>
            <a:r>
              <a:rPr dirty="0"/>
              <a:t> </a:t>
            </a:r>
            <a:r>
              <a:rPr dirty="0" err="1"/>
              <a:t>associare</a:t>
            </a:r>
            <a:r>
              <a:rPr dirty="0"/>
              <a:t> </a:t>
            </a:r>
            <a:r>
              <a:rPr dirty="0" err="1"/>
              <a:t>funzionalità</a:t>
            </a:r>
            <a:r>
              <a:rPr dirty="0"/>
              <a:t> </a:t>
            </a:r>
            <a:r>
              <a:rPr dirty="0" err="1"/>
              <a:t>specifiche</a:t>
            </a:r>
            <a:r>
              <a:rPr dirty="0"/>
              <a:t> a tale task.</a:t>
            </a:r>
          </a:p>
        </p:txBody>
      </p:sp>
      <p:pic>
        <p:nvPicPr>
          <p:cNvPr id="168" name="IMG_4046.jpeg" descr="IMG_404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7501" y="5718074"/>
            <a:ext cx="13908998" cy="7705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Free</a:t>
            </a:r>
            <a:r>
              <a:rPr lang="it-IT" dirty="0" err="1"/>
              <a:t>RTOS</a:t>
            </a:r>
            <a:r>
              <a:rPr lang="it-IT" dirty="0" smtClean="0"/>
              <a:t> vs OS161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it-IT" dirty="0" smtClean="0"/>
              <a:t>Task e </a:t>
            </a:r>
            <a:r>
              <a:rPr lang="it-IT" dirty="0" err="1" smtClean="0"/>
              <a:t>Thread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21"/>
          </p:nvPr>
        </p:nvSpPr>
        <p:spPr>
          <a:xfrm>
            <a:off x="1206500" y="3993501"/>
            <a:ext cx="21971000" cy="8511015"/>
          </a:xfrm>
        </p:spPr>
        <p:txBody>
          <a:bodyPr/>
          <a:lstStyle/>
          <a:p>
            <a:r>
              <a:rPr lang="it-IT" dirty="0" smtClean="0"/>
              <a:t>Analogie:</a:t>
            </a:r>
          </a:p>
          <a:p>
            <a:pPr marL="609600" lvl="1" indent="0">
              <a:buNone/>
            </a:pPr>
            <a:r>
              <a:rPr lang="it-IT" dirty="0" err="1" smtClean="0"/>
              <a:t>Thread</a:t>
            </a:r>
            <a:r>
              <a:rPr lang="it-IT" dirty="0" smtClean="0"/>
              <a:t> e task hanno caratteristiche simili, come un proprio </a:t>
            </a:r>
            <a:r>
              <a:rPr lang="it-IT" dirty="0" err="1" smtClean="0"/>
              <a:t>stack</a:t>
            </a:r>
            <a:r>
              <a:rPr lang="it-IT" dirty="0" smtClean="0"/>
              <a:t> e capacità di comunicazione con altri </a:t>
            </a:r>
            <a:r>
              <a:rPr lang="it-IT" dirty="0" err="1" smtClean="0"/>
              <a:t>thread</a:t>
            </a:r>
            <a:r>
              <a:rPr lang="it-IT" dirty="0" smtClean="0"/>
              <a:t> o processi. A entrambi viene assegnata una priorità utilizzabile per decidere chi schedulare prima.</a:t>
            </a:r>
            <a:endParaRPr lang="it-IT" dirty="0"/>
          </a:p>
          <a:p>
            <a:r>
              <a:rPr lang="it-IT" dirty="0" smtClean="0"/>
              <a:t>Differenze:</a:t>
            </a:r>
          </a:p>
          <a:p>
            <a:pPr marL="609600" lvl="1" indent="0">
              <a:buNone/>
            </a:pPr>
            <a:r>
              <a:rPr lang="it-IT" dirty="0" smtClean="0"/>
              <a:t>I </a:t>
            </a:r>
            <a:r>
              <a:rPr lang="it-IT" dirty="0" err="1" smtClean="0"/>
              <a:t>thread</a:t>
            </a:r>
            <a:r>
              <a:rPr lang="it-IT" dirty="0" smtClean="0"/>
              <a:t> in </a:t>
            </a:r>
            <a:r>
              <a:rPr lang="it-IT" dirty="0" err="1" smtClean="0"/>
              <a:t>FreeRTOS</a:t>
            </a:r>
            <a:r>
              <a:rPr lang="it-IT" dirty="0" smtClean="0"/>
              <a:t> prendono il nome di task e vi è l’utilizzo di nuovi elementi non presenti in OS161 come le co-routine e l’</a:t>
            </a:r>
            <a:r>
              <a:rPr lang="it-IT" dirty="0" err="1" smtClean="0"/>
              <a:t>idle</a:t>
            </a:r>
            <a:r>
              <a:rPr lang="it-IT" dirty="0" smtClean="0"/>
              <a:t> task.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043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2531</Words>
  <Application>Microsoft Office PowerPoint</Application>
  <PresentationFormat>Personalizzato</PresentationFormat>
  <Paragraphs>169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Avenir Next Regular</vt:lpstr>
      <vt:lpstr>Helvetica Neue</vt:lpstr>
      <vt:lpstr>Helvetica Neue Medium</vt:lpstr>
      <vt:lpstr>Wingdings</vt:lpstr>
      <vt:lpstr>33_DynamicLight</vt:lpstr>
      <vt:lpstr>Analisi Comparativa tra i sistemi </vt:lpstr>
      <vt:lpstr>Sistemi operativi Real Time: </vt:lpstr>
      <vt:lpstr>Caratteristiche FreeRTOS</vt:lpstr>
      <vt:lpstr>Presentazione standard di PowerPoint</vt:lpstr>
      <vt:lpstr>FreeRTOS:Task</vt:lpstr>
      <vt:lpstr>Task periodici</vt:lpstr>
      <vt:lpstr>Il tick del RTOS</vt:lpstr>
      <vt:lpstr>Idle Task</vt:lpstr>
      <vt:lpstr>FreeRTOS vs OS161</vt:lpstr>
      <vt:lpstr>FreeRTOS: Scheduling</vt:lpstr>
      <vt:lpstr>Fully preemptive scheduling</vt:lpstr>
      <vt:lpstr>Co-operative scheduling</vt:lpstr>
      <vt:lpstr>Scheduling ibrido</vt:lpstr>
      <vt:lpstr>FreeRTOS vs OS161</vt:lpstr>
      <vt:lpstr>System Call</vt:lpstr>
      <vt:lpstr>FreeRTOS vs OS161</vt:lpstr>
      <vt:lpstr>Memory management </vt:lpstr>
      <vt:lpstr>Memory Management</vt:lpstr>
      <vt:lpstr>FreeRTOS: Memory Management</vt:lpstr>
      <vt:lpstr>FreeRTOS vs OS161</vt:lpstr>
      <vt:lpstr>Meccanismi di sincronizzazione</vt:lpstr>
      <vt:lpstr>FreeRTOS: Semafori</vt:lpstr>
      <vt:lpstr>FreeRTOS:Code</vt:lpstr>
      <vt:lpstr>FreeRTOS vs OS161</vt:lpstr>
      <vt:lpstr>Software timer</vt:lpstr>
      <vt:lpstr>FreeRTOS: Software Timer</vt:lpstr>
      <vt:lpstr>Presentazione standard di PowerPoint</vt:lpstr>
      <vt:lpstr>Valutazione dell’implementabilità di: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Comparativa tra i sistemi </dc:title>
  <cp:lastModifiedBy>Luana Pulignano</cp:lastModifiedBy>
  <cp:revision>22</cp:revision>
  <dcterms:modified xsi:type="dcterms:W3CDTF">2023-09-29T15:08:35Z</dcterms:modified>
</cp:coreProperties>
</file>