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12" name="Titolo presentazion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13" name="Corpo livello uno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ettagli informazione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Dettagli informazione</a:t>
            </a:r>
          </a:p>
        </p:txBody>
      </p:sp>
      <p:sp>
        <p:nvSpPr>
          <p:cNvPr id="10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Attribuzione</a:t>
            </a:r>
          </a:p>
        </p:txBody>
      </p:sp>
      <p:sp>
        <p:nvSpPr>
          <p:cNvPr id="116" name="Corpo livello uno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Vista dal basso della facciata esterna di un edificio coperta da dischi di alluminio sotto un cielo limpido azzurro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Vista dal basso di un edificio moderno ricurvo sotto un cielo nuvoloso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sta dall'interno di un edificio moderno bianco con pannelli di vetro, sotto un cielo chiaro e parzialmente nuvoloso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ista dal basso della torre Azadi di Teheran in Iran contro un cielo limpido azzurro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sta dall'interno di una struttura di pietra, verso delle scale che portano all'esterno e in direzione di un cielo limpido azzurro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olo presentazion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23" name="Autore e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24" name="Corpo livello uno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n edificio moderno bianco con pannelli di vetro contro un cielo limpido azzurro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olo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</a:t>
            </a:r>
          </a:p>
        </p:txBody>
      </p:sp>
      <p:sp>
        <p:nvSpPr>
          <p:cNvPr id="34" name="Corpo livello uno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43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44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61" name="Corpo livello uno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Piccola sezione di un ponte moderno a forma di conchiglia a Tsingtao, nella provincia dello Shandong in Cina, sotto un cielo parzialmente nuvoloso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olo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72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80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89" name="Sottotitolo programm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programma</a:t>
            </a:r>
          </a:p>
        </p:txBody>
      </p:sp>
      <p:sp>
        <p:nvSpPr>
          <p:cNvPr id="90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</a:t>
            </a:r>
          </a:p>
        </p:txBody>
      </p:sp>
      <p:sp>
        <p:nvSpPr>
          <p:cNvPr id="3" name="Corpo livello uno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frici Federico, Pulignano Luana, Tartaglione Salvato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Mafrici Federico, Pulignano Luana, Tartaglione Salvatore</a:t>
            </a:r>
          </a:p>
        </p:txBody>
      </p:sp>
      <p:sp>
        <p:nvSpPr>
          <p:cNvPr id="152" name="Analisi Comparativa tra i sistem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Analisi Comparativa tra i sistemi </a:t>
            </a:r>
          </a:p>
        </p:txBody>
      </p:sp>
      <p:sp>
        <p:nvSpPr>
          <p:cNvPr id="153" name="OS161 e FreeRTO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OS161 e FreeRTOS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istemi operativi Real Tim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Sistemi operativi Real Time: </a:t>
            </a:r>
          </a:p>
        </p:txBody>
      </p:sp>
      <p:sp>
        <p:nvSpPr>
          <p:cNvPr id="156" name="Caratteristiche principal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Caratteristiche principali </a:t>
            </a:r>
          </a:p>
        </p:txBody>
      </p:sp>
      <p:sp>
        <p:nvSpPr>
          <p:cNvPr id="157" name="I sistemi operativi real time si contraddistinguono per due caratteristiche principali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  <a:r>
              <a:t>I sistemi operativi real time si contraddistinguono per due caratteristiche principali:   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  <a:r>
              <a:t>1) predicibilità: dei task, ovvero abbiamo la consapevolezza di quanto impiegherà un task per essere eseguito. 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  <a:r>
              <a:t>2) determinismo:  sappiamo quanto ci vorrà per eseguire un task e abbiamo la certezza che produrrà sempre lo stesso risultato. 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  <a:r>
              <a:t>OS161 non può garantire questi vincoli ed infatti non viene categorizzato come sistemi real time. 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Un edificio moderno bianco con pannelli di vetro contro un cielo limpido azzurro" descr="Un edificio moderno bianco con pannelli di vetro contro un cielo limpido azzur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9320" t="24814" r="15464" b="8784"/>
          <a:stretch>
            <a:fillRect/>
          </a:stretch>
        </p:blipFill>
        <p:spPr>
          <a:xfrm>
            <a:off x="11448982" y="1795065"/>
            <a:ext cx="12932127" cy="10100567"/>
          </a:xfrm>
          <a:prstGeom prst="rect">
            <a:avLst/>
          </a:prstGeom>
        </p:spPr>
      </p:pic>
      <p:sp>
        <p:nvSpPr>
          <p:cNvPr id="160" name="Caratteristiche FreeRTos"/>
          <p:cNvSpPr txBox="1"/>
          <p:nvPr>
            <p:ph type="title"/>
          </p:nvPr>
        </p:nvSpPr>
        <p:spPr>
          <a:xfrm>
            <a:off x="348082" y="211955"/>
            <a:ext cx="11495836" cy="1438657"/>
          </a:xfrm>
          <a:prstGeom prst="rect">
            <a:avLst/>
          </a:prstGeom>
        </p:spPr>
        <p:txBody>
          <a:bodyPr/>
          <a:lstStyle>
            <a:lvl1pPr defTabSz="2243271">
              <a:defRPr spc="-156" sz="7820"/>
            </a:lvl1pPr>
          </a:lstStyle>
          <a:p>
            <a:pPr/>
            <a:r>
              <a:t>Caratteristiche FreeRTos</a:t>
            </a:r>
          </a:p>
        </p:txBody>
      </p:sp>
      <p:sp>
        <p:nvSpPr>
          <p:cNvPr id="161" name="- Sistema operativo completamento gratuito.…"/>
          <p:cNvSpPr txBox="1"/>
          <p:nvPr>
            <p:ph type="body" sz="half" idx="1"/>
          </p:nvPr>
        </p:nvSpPr>
        <p:spPr>
          <a:xfrm>
            <a:off x="497791" y="1623731"/>
            <a:ext cx="11196418" cy="11806710"/>
          </a:xfrm>
          <a:prstGeom prst="rect">
            <a:avLst/>
          </a:prstGeom>
        </p:spPr>
        <p:txBody>
          <a:bodyPr/>
          <a:lstStyle/>
          <a:p>
            <a:pPr defTabSz="742950">
              <a:defRPr b="0" sz="495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- Sistema operativo completamento gratuito.</a:t>
            </a:r>
          </a:p>
          <a:p>
            <a:pPr defTabSz="742950">
              <a:defRPr b="0" sz="495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- si mantiene leggero per girare sui microcontrollori.</a:t>
            </a:r>
          </a:p>
          <a:p>
            <a:pPr defTabSz="742950">
              <a:defRPr b="0" sz="495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-Non implementa un real time kernel  e fornisce i servizi di: </a:t>
            </a:r>
            <a:br>
              <a:rPr sz="2880"/>
            </a:br>
            <a:r>
              <a:rPr sz="1680">
                <a:solidFill>
                  <a:srgbClr val="99CCFF"/>
                </a:solidFill>
              </a:rPr>
              <a:t>⚫ </a:t>
            </a:r>
            <a:r>
              <a:t>real-time scheduling</a:t>
            </a:r>
            <a:br/>
            <a:r>
              <a:rPr sz="1680">
                <a:solidFill>
                  <a:srgbClr val="99CCFF"/>
                </a:solidFill>
              </a:rPr>
              <a:t>⚫ </a:t>
            </a:r>
            <a:r>
              <a:t>inter-task communication</a:t>
            </a:r>
            <a:br/>
            <a:r>
              <a:rPr sz="1680">
                <a:solidFill>
                  <a:srgbClr val="99CCFF"/>
                </a:solidFill>
              </a:rPr>
              <a:t>⚫ </a:t>
            </a:r>
            <a:r>
              <a:t>timing and synchronisation primitives.</a:t>
            </a:r>
          </a:p>
          <a:p>
            <a:pPr defTabSz="742950">
              <a:defRPr b="0" sz="495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Con possibilità di aggiungere funzionalità aggiuntive tramite add on. </a:t>
            </a:r>
            <a:endParaRPr sz="1079">
              <a:latin typeface="Times Roman"/>
              <a:ea typeface="Times Roman"/>
              <a:cs typeface="Times Roman"/>
              <a:sym typeface="Times Roman"/>
            </a:endParaRPr>
          </a:p>
          <a:p>
            <a:pPr defTabSz="411479">
              <a:spcBef>
                <a:spcPts val="1000"/>
              </a:spcBef>
              <a:defRPr b="0"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Tabella"/>
          <p:cNvGraphicFramePr/>
          <p:nvPr/>
        </p:nvGraphicFramePr>
        <p:xfrm>
          <a:off x="1212850" y="2736850"/>
          <a:ext cx="21971000" cy="8255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{C7B018BB-80A7-4F77-B60F-C8B233D01FF8}</a:tableStyleId>
              </a:tblPr>
              <a:tblGrid>
                <a:gridCol w="7319433"/>
                <a:gridCol w="7319433"/>
                <a:gridCol w="7319433"/>
              </a:tblGrid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Caratteristiche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Os161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Linguaggi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C,Assembly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C,assembly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Architettura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Micro Kernel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??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Scheduler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Round Robin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Non c’è scheduling tra processi (?)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Inter process communication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1200"/>
                        </a:spcBef>
                      </a:pPr>
                      <a:r>
                        <a:rPr sz="3200"/>
                        <a:t>Code, Semafori, Mutex+Priority Inheritance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Non implementata nella nostra soluzione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Virtual memory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Si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Co Routine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Cos’è??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03028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Task States 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</a:pPr>
                      <a:r>
                        <a:rPr sz="3200"/>
                        <a:t>Running, Ready, Blocked, Suspended 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Running,Waiting,Sleep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4" name="Confronto tra OS161 e freeRTOS"/>
          <p:cNvSpPr txBox="1"/>
          <p:nvPr/>
        </p:nvSpPr>
        <p:spPr>
          <a:xfrm>
            <a:off x="850497" y="260088"/>
            <a:ext cx="2268300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Confronto tra OS161 e freeRTOS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Valutazione dell’implementabilità di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Valutazione dell’implementabilità di: </a:t>
            </a:r>
          </a:p>
        </p:txBody>
      </p:sp>
      <p:sp>
        <p:nvSpPr>
          <p:cNvPr id="167" name="Sottotitolo diapositiv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ystem Ca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Call </a:t>
            </a:r>
          </a:p>
          <a:p>
            <a:pPr/>
            <a:r>
              <a:t>Meccanismi di sincronizzazione </a:t>
            </a:r>
          </a:p>
          <a:p>
            <a:pPr/>
            <a:r>
              <a:t>Implementazione di diversi algoritmi di scheduling </a:t>
            </a:r>
          </a:p>
          <a:p>
            <a:pPr/>
            <a:r>
              <a:t>Altre caratteristiche rilevanti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