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  <p:sldId id="257" r:id="rId5"/>
    <p:sldId id="283" r:id="rId6"/>
    <p:sldId id="271" r:id="rId7"/>
    <p:sldId id="285" r:id="rId8"/>
    <p:sldId id="269" r:id="rId9"/>
    <p:sldId id="286" r:id="rId10"/>
    <p:sldId id="279" r:id="rId11"/>
    <p:sldId id="287" r:id="rId12"/>
    <p:sldId id="288" r:id="rId13"/>
    <p:sldId id="289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>
        <p:scale>
          <a:sx n="73" d="100"/>
          <a:sy n="73" d="100"/>
        </p:scale>
        <p:origin x="69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0EDFB-5337-4B6D-AE93-0FD9D2CD7A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010482-34D7-4293-9396-3ACEBA8B9E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Il sistema operativo scelto è </a:t>
          </a:r>
          <a:r>
            <a:rPr lang="it-IT" dirty="0" err="1"/>
            <a:t>PintOS</a:t>
          </a:r>
          <a:endParaRPr lang="en-US" dirty="0"/>
        </a:p>
      </dgm:t>
    </dgm:pt>
    <dgm:pt modelId="{D2AB1506-5C7F-44CF-8D1F-FD401F6229F4}" type="parTrans" cxnId="{3AB157E1-2D32-4317-BCDA-654694AA72B1}">
      <dgm:prSet/>
      <dgm:spPr/>
      <dgm:t>
        <a:bodyPr/>
        <a:lstStyle/>
        <a:p>
          <a:endParaRPr lang="en-US"/>
        </a:p>
      </dgm:t>
    </dgm:pt>
    <dgm:pt modelId="{ACC8F12C-944A-438D-AAB5-A1B007999BC0}" type="sibTrans" cxnId="{3AB157E1-2D32-4317-BCDA-654694AA72B1}">
      <dgm:prSet/>
      <dgm:spPr/>
      <dgm:t>
        <a:bodyPr/>
        <a:lstStyle/>
        <a:p>
          <a:endParaRPr lang="en-US"/>
        </a:p>
      </dgm:t>
    </dgm:pt>
    <dgm:pt modelId="{F01BB61A-71CA-4457-AD4B-FA8DC814E8C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SO didattico open source con architettura x86</a:t>
          </a:r>
          <a:endParaRPr lang="en-US" dirty="0"/>
        </a:p>
      </dgm:t>
    </dgm:pt>
    <dgm:pt modelId="{31C1F002-CFAC-4891-8BC6-BB11B7F9EAA7}" type="parTrans" cxnId="{E6BB1E30-3C62-4578-94C9-6AD6755AB1FD}">
      <dgm:prSet/>
      <dgm:spPr/>
      <dgm:t>
        <a:bodyPr/>
        <a:lstStyle/>
        <a:p>
          <a:endParaRPr lang="en-US"/>
        </a:p>
      </dgm:t>
    </dgm:pt>
    <dgm:pt modelId="{ACAB3666-9E3E-426B-8EE8-0574C334ECDF}" type="sibTrans" cxnId="{E6BB1E30-3C62-4578-94C9-6AD6755AB1FD}">
      <dgm:prSet/>
      <dgm:spPr/>
      <dgm:t>
        <a:bodyPr/>
        <a:lstStyle/>
        <a:p>
          <a:endParaRPr lang="en-US"/>
        </a:p>
      </dgm:t>
    </dgm:pt>
    <dgm:pt modelId="{0B07FC8B-0862-4B53-99A0-BFBA00ACBD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Sviluppato dall'università di Stanford nel 2004</a:t>
          </a:r>
          <a:endParaRPr lang="en-US"/>
        </a:p>
      </dgm:t>
    </dgm:pt>
    <dgm:pt modelId="{6A46DE93-8A96-4A86-BD43-EF218A2B5B3E}" type="parTrans" cxnId="{3D94467A-2543-4E79-9808-8D1F954DF2EB}">
      <dgm:prSet/>
      <dgm:spPr/>
      <dgm:t>
        <a:bodyPr/>
        <a:lstStyle/>
        <a:p>
          <a:endParaRPr lang="en-US"/>
        </a:p>
      </dgm:t>
    </dgm:pt>
    <dgm:pt modelId="{F64E48DD-BA2D-4C77-B9ED-5AA9E534135F}" type="sibTrans" cxnId="{3D94467A-2543-4E79-9808-8D1F954DF2EB}">
      <dgm:prSet/>
      <dgm:spPr/>
      <dgm:t>
        <a:bodyPr/>
        <a:lstStyle/>
        <a:p>
          <a:endParaRPr lang="en-US"/>
        </a:p>
      </dgm:t>
    </dgm:pt>
    <dgm:pt modelId="{035F6DB3-A59F-48A4-8F30-3D4C1609C5D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Successore di NachOS, è Unix-like</a:t>
          </a:r>
          <a:endParaRPr lang="en-US"/>
        </a:p>
      </dgm:t>
    </dgm:pt>
    <dgm:pt modelId="{4115F502-1BA2-4CB0-BBC3-6C9ADD73B26D}" type="parTrans" cxnId="{4E66B194-3B50-4452-BC87-DAF161303C17}">
      <dgm:prSet/>
      <dgm:spPr/>
      <dgm:t>
        <a:bodyPr/>
        <a:lstStyle/>
        <a:p>
          <a:endParaRPr lang="en-US"/>
        </a:p>
      </dgm:t>
    </dgm:pt>
    <dgm:pt modelId="{CE171A72-639F-4778-B1C2-112B96509DB7}" type="sibTrans" cxnId="{4E66B194-3B50-4452-BC87-DAF161303C17}">
      <dgm:prSet/>
      <dgm:spPr/>
      <dgm:t>
        <a:bodyPr/>
        <a:lstStyle/>
        <a:p>
          <a:endParaRPr lang="en-US"/>
        </a:p>
      </dgm:t>
    </dgm:pt>
    <dgm:pt modelId="{82354FB9-E6AF-4B82-9797-AA774E713873}" type="pres">
      <dgm:prSet presAssocID="{9C40EDFB-5337-4B6D-AE93-0FD9D2CD7AC2}" presName="root" presStyleCnt="0">
        <dgm:presLayoutVars>
          <dgm:dir/>
          <dgm:resizeHandles val="exact"/>
        </dgm:presLayoutVars>
      </dgm:prSet>
      <dgm:spPr/>
    </dgm:pt>
    <dgm:pt modelId="{4293FAEF-38B5-4AE8-9E41-EE1E7884BAC3}" type="pres">
      <dgm:prSet presAssocID="{8F010482-34D7-4293-9396-3ACEBA8B9EAC}" presName="compNode" presStyleCnt="0"/>
      <dgm:spPr/>
    </dgm:pt>
    <dgm:pt modelId="{E24B070D-49C3-4DF2-B6E6-A6E7E0B3398C}" type="pres">
      <dgm:prSet presAssocID="{8F010482-34D7-4293-9396-3ACEBA8B9E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0B5F4DAC-8705-488D-B47B-50EA6417C009}" type="pres">
      <dgm:prSet presAssocID="{8F010482-34D7-4293-9396-3ACEBA8B9EAC}" presName="spaceRect" presStyleCnt="0"/>
      <dgm:spPr/>
    </dgm:pt>
    <dgm:pt modelId="{77EAABD5-B4FD-460E-8E8C-4BE8AD3ACA77}" type="pres">
      <dgm:prSet presAssocID="{8F010482-34D7-4293-9396-3ACEBA8B9EAC}" presName="textRect" presStyleLbl="revTx" presStyleIdx="0" presStyleCnt="4">
        <dgm:presLayoutVars>
          <dgm:chMax val="1"/>
          <dgm:chPref val="1"/>
        </dgm:presLayoutVars>
      </dgm:prSet>
      <dgm:spPr/>
    </dgm:pt>
    <dgm:pt modelId="{28A54986-373E-431C-9E0D-E4B0D7871AEA}" type="pres">
      <dgm:prSet presAssocID="{ACC8F12C-944A-438D-AAB5-A1B007999BC0}" presName="sibTrans" presStyleCnt="0"/>
      <dgm:spPr/>
    </dgm:pt>
    <dgm:pt modelId="{74EABE6C-127D-4F60-80C5-DD9F32047CA4}" type="pres">
      <dgm:prSet presAssocID="{F01BB61A-71CA-4457-AD4B-FA8DC814E8C2}" presName="compNode" presStyleCnt="0"/>
      <dgm:spPr/>
    </dgm:pt>
    <dgm:pt modelId="{350A006C-7A20-4325-B000-297E546AF9BB}" type="pres">
      <dgm:prSet presAssocID="{F01BB61A-71CA-4457-AD4B-FA8DC814E8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6C6BC9-5F76-449F-BF5B-9C1B732484BA}" type="pres">
      <dgm:prSet presAssocID="{F01BB61A-71CA-4457-AD4B-FA8DC814E8C2}" presName="spaceRect" presStyleCnt="0"/>
      <dgm:spPr/>
    </dgm:pt>
    <dgm:pt modelId="{C204F717-666B-49FE-A5B4-66391F2BE60C}" type="pres">
      <dgm:prSet presAssocID="{F01BB61A-71CA-4457-AD4B-FA8DC814E8C2}" presName="textRect" presStyleLbl="revTx" presStyleIdx="1" presStyleCnt="4">
        <dgm:presLayoutVars>
          <dgm:chMax val="1"/>
          <dgm:chPref val="1"/>
        </dgm:presLayoutVars>
      </dgm:prSet>
      <dgm:spPr/>
    </dgm:pt>
    <dgm:pt modelId="{FB7BF9FA-3396-436E-9B74-F638884AAFBD}" type="pres">
      <dgm:prSet presAssocID="{ACAB3666-9E3E-426B-8EE8-0574C334ECDF}" presName="sibTrans" presStyleCnt="0"/>
      <dgm:spPr/>
    </dgm:pt>
    <dgm:pt modelId="{21B7A3A9-B41B-4024-BD14-5538C3FA0C4D}" type="pres">
      <dgm:prSet presAssocID="{0B07FC8B-0862-4B53-99A0-BFBA00ACBD30}" presName="compNode" presStyleCnt="0"/>
      <dgm:spPr/>
    </dgm:pt>
    <dgm:pt modelId="{5C99974A-8CBB-49B7-9295-7CA8D2565B23}" type="pres">
      <dgm:prSet presAssocID="{0B07FC8B-0862-4B53-99A0-BFBA00ACBD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4CE93E-9C4D-4F5C-B54F-275822714C15}" type="pres">
      <dgm:prSet presAssocID="{0B07FC8B-0862-4B53-99A0-BFBA00ACBD30}" presName="spaceRect" presStyleCnt="0"/>
      <dgm:spPr/>
    </dgm:pt>
    <dgm:pt modelId="{E116D781-02DD-4D6C-9444-55A5FF0869FC}" type="pres">
      <dgm:prSet presAssocID="{0B07FC8B-0862-4B53-99A0-BFBA00ACBD30}" presName="textRect" presStyleLbl="revTx" presStyleIdx="2" presStyleCnt="4">
        <dgm:presLayoutVars>
          <dgm:chMax val="1"/>
          <dgm:chPref val="1"/>
        </dgm:presLayoutVars>
      </dgm:prSet>
      <dgm:spPr/>
    </dgm:pt>
    <dgm:pt modelId="{92017A6D-1C2E-4E50-A336-370EA20A56B1}" type="pres">
      <dgm:prSet presAssocID="{F64E48DD-BA2D-4C77-B9ED-5AA9E534135F}" presName="sibTrans" presStyleCnt="0"/>
      <dgm:spPr/>
    </dgm:pt>
    <dgm:pt modelId="{669E0B73-050C-4BA7-9B4B-19A22C8BC5C0}" type="pres">
      <dgm:prSet presAssocID="{035F6DB3-A59F-48A4-8F30-3D4C1609C5DF}" presName="compNode" presStyleCnt="0"/>
      <dgm:spPr/>
    </dgm:pt>
    <dgm:pt modelId="{6F70BABB-E6EA-4717-B2D6-10AC60174FF5}" type="pres">
      <dgm:prSet presAssocID="{035F6DB3-A59F-48A4-8F30-3D4C1609C5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2BD6B652-C00E-4807-99AD-CF5B5121C819}" type="pres">
      <dgm:prSet presAssocID="{035F6DB3-A59F-48A4-8F30-3D4C1609C5DF}" presName="spaceRect" presStyleCnt="0"/>
      <dgm:spPr/>
    </dgm:pt>
    <dgm:pt modelId="{923536FA-8970-4EA2-A3D8-80288F2D9C20}" type="pres">
      <dgm:prSet presAssocID="{035F6DB3-A59F-48A4-8F30-3D4C1609C5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FCE432D-B670-4C63-A50E-32B5F94FB4C8}" type="presOf" srcId="{0B07FC8B-0862-4B53-99A0-BFBA00ACBD30}" destId="{E116D781-02DD-4D6C-9444-55A5FF0869FC}" srcOrd="0" destOrd="0" presId="urn:microsoft.com/office/officeart/2018/2/layout/IconLabelList"/>
    <dgm:cxn modelId="{E6BB1E30-3C62-4578-94C9-6AD6755AB1FD}" srcId="{9C40EDFB-5337-4B6D-AE93-0FD9D2CD7AC2}" destId="{F01BB61A-71CA-4457-AD4B-FA8DC814E8C2}" srcOrd="1" destOrd="0" parTransId="{31C1F002-CFAC-4891-8BC6-BB11B7F9EAA7}" sibTransId="{ACAB3666-9E3E-426B-8EE8-0574C334ECDF}"/>
    <dgm:cxn modelId="{3D94467A-2543-4E79-9808-8D1F954DF2EB}" srcId="{9C40EDFB-5337-4B6D-AE93-0FD9D2CD7AC2}" destId="{0B07FC8B-0862-4B53-99A0-BFBA00ACBD30}" srcOrd="2" destOrd="0" parTransId="{6A46DE93-8A96-4A86-BD43-EF218A2B5B3E}" sibTransId="{F64E48DD-BA2D-4C77-B9ED-5AA9E534135F}"/>
    <dgm:cxn modelId="{2A87E283-C63B-48D9-AEF7-6B2B074CCDBC}" type="presOf" srcId="{F01BB61A-71CA-4457-AD4B-FA8DC814E8C2}" destId="{C204F717-666B-49FE-A5B4-66391F2BE60C}" srcOrd="0" destOrd="0" presId="urn:microsoft.com/office/officeart/2018/2/layout/IconLabelList"/>
    <dgm:cxn modelId="{4E66B194-3B50-4452-BC87-DAF161303C17}" srcId="{9C40EDFB-5337-4B6D-AE93-0FD9D2CD7AC2}" destId="{035F6DB3-A59F-48A4-8F30-3D4C1609C5DF}" srcOrd="3" destOrd="0" parTransId="{4115F502-1BA2-4CB0-BBC3-6C9ADD73B26D}" sibTransId="{CE171A72-639F-4778-B1C2-112B96509DB7}"/>
    <dgm:cxn modelId="{3CC15D9A-DC0B-49E7-94C5-4BBDD4195B6E}" type="presOf" srcId="{9C40EDFB-5337-4B6D-AE93-0FD9D2CD7AC2}" destId="{82354FB9-E6AF-4B82-9797-AA774E713873}" srcOrd="0" destOrd="0" presId="urn:microsoft.com/office/officeart/2018/2/layout/IconLabelList"/>
    <dgm:cxn modelId="{867A9FA1-5C8C-4ADB-BC0C-172440847ABC}" type="presOf" srcId="{8F010482-34D7-4293-9396-3ACEBA8B9EAC}" destId="{77EAABD5-B4FD-460E-8E8C-4BE8AD3ACA77}" srcOrd="0" destOrd="0" presId="urn:microsoft.com/office/officeart/2018/2/layout/IconLabelList"/>
    <dgm:cxn modelId="{1DC244BC-77EC-4372-BC47-128601F04C06}" type="presOf" srcId="{035F6DB3-A59F-48A4-8F30-3D4C1609C5DF}" destId="{923536FA-8970-4EA2-A3D8-80288F2D9C20}" srcOrd="0" destOrd="0" presId="urn:microsoft.com/office/officeart/2018/2/layout/IconLabelList"/>
    <dgm:cxn modelId="{3AB157E1-2D32-4317-BCDA-654694AA72B1}" srcId="{9C40EDFB-5337-4B6D-AE93-0FD9D2CD7AC2}" destId="{8F010482-34D7-4293-9396-3ACEBA8B9EAC}" srcOrd="0" destOrd="0" parTransId="{D2AB1506-5C7F-44CF-8D1F-FD401F6229F4}" sibTransId="{ACC8F12C-944A-438D-AAB5-A1B007999BC0}"/>
    <dgm:cxn modelId="{2D2B0D76-C3F0-4A82-A3F3-6AFAB4367AED}" type="presParOf" srcId="{82354FB9-E6AF-4B82-9797-AA774E713873}" destId="{4293FAEF-38B5-4AE8-9E41-EE1E7884BAC3}" srcOrd="0" destOrd="0" presId="urn:microsoft.com/office/officeart/2018/2/layout/IconLabelList"/>
    <dgm:cxn modelId="{55477165-FE72-4BE3-9421-185DCF54C192}" type="presParOf" srcId="{4293FAEF-38B5-4AE8-9E41-EE1E7884BAC3}" destId="{E24B070D-49C3-4DF2-B6E6-A6E7E0B3398C}" srcOrd="0" destOrd="0" presId="urn:microsoft.com/office/officeart/2018/2/layout/IconLabelList"/>
    <dgm:cxn modelId="{22299923-8140-4E20-8E3F-04ADE33FEC08}" type="presParOf" srcId="{4293FAEF-38B5-4AE8-9E41-EE1E7884BAC3}" destId="{0B5F4DAC-8705-488D-B47B-50EA6417C009}" srcOrd="1" destOrd="0" presId="urn:microsoft.com/office/officeart/2018/2/layout/IconLabelList"/>
    <dgm:cxn modelId="{888F5F09-CB7B-4978-A0DD-19556051195C}" type="presParOf" srcId="{4293FAEF-38B5-4AE8-9E41-EE1E7884BAC3}" destId="{77EAABD5-B4FD-460E-8E8C-4BE8AD3ACA77}" srcOrd="2" destOrd="0" presId="urn:microsoft.com/office/officeart/2018/2/layout/IconLabelList"/>
    <dgm:cxn modelId="{39B3F100-0294-4918-A542-5F34E6FDD2AC}" type="presParOf" srcId="{82354FB9-E6AF-4B82-9797-AA774E713873}" destId="{28A54986-373E-431C-9E0D-E4B0D7871AEA}" srcOrd="1" destOrd="0" presId="urn:microsoft.com/office/officeart/2018/2/layout/IconLabelList"/>
    <dgm:cxn modelId="{2F9F883B-F8E3-465C-B63E-4CDE3D8435E5}" type="presParOf" srcId="{82354FB9-E6AF-4B82-9797-AA774E713873}" destId="{74EABE6C-127D-4F60-80C5-DD9F32047CA4}" srcOrd="2" destOrd="0" presId="urn:microsoft.com/office/officeart/2018/2/layout/IconLabelList"/>
    <dgm:cxn modelId="{2B523F56-57D9-4519-BE3B-5815F0F1F1B3}" type="presParOf" srcId="{74EABE6C-127D-4F60-80C5-DD9F32047CA4}" destId="{350A006C-7A20-4325-B000-297E546AF9BB}" srcOrd="0" destOrd="0" presId="urn:microsoft.com/office/officeart/2018/2/layout/IconLabelList"/>
    <dgm:cxn modelId="{DF53ED6D-BB53-4177-97EF-472317829C16}" type="presParOf" srcId="{74EABE6C-127D-4F60-80C5-DD9F32047CA4}" destId="{A36C6BC9-5F76-449F-BF5B-9C1B732484BA}" srcOrd="1" destOrd="0" presId="urn:microsoft.com/office/officeart/2018/2/layout/IconLabelList"/>
    <dgm:cxn modelId="{7EF8A472-8C93-4698-B271-2DC421AD302C}" type="presParOf" srcId="{74EABE6C-127D-4F60-80C5-DD9F32047CA4}" destId="{C204F717-666B-49FE-A5B4-66391F2BE60C}" srcOrd="2" destOrd="0" presId="urn:microsoft.com/office/officeart/2018/2/layout/IconLabelList"/>
    <dgm:cxn modelId="{7623B005-2A3B-4B51-A626-95F8EA208962}" type="presParOf" srcId="{82354FB9-E6AF-4B82-9797-AA774E713873}" destId="{FB7BF9FA-3396-436E-9B74-F638884AAFBD}" srcOrd="3" destOrd="0" presId="urn:microsoft.com/office/officeart/2018/2/layout/IconLabelList"/>
    <dgm:cxn modelId="{62319EB0-D5C4-4F0E-A3A4-7A4E3953AF9E}" type="presParOf" srcId="{82354FB9-E6AF-4B82-9797-AA774E713873}" destId="{21B7A3A9-B41B-4024-BD14-5538C3FA0C4D}" srcOrd="4" destOrd="0" presId="urn:microsoft.com/office/officeart/2018/2/layout/IconLabelList"/>
    <dgm:cxn modelId="{4673AE5D-DF8F-41CB-A68D-91DEC0EB81FA}" type="presParOf" srcId="{21B7A3A9-B41B-4024-BD14-5538C3FA0C4D}" destId="{5C99974A-8CBB-49B7-9295-7CA8D2565B23}" srcOrd="0" destOrd="0" presId="urn:microsoft.com/office/officeart/2018/2/layout/IconLabelList"/>
    <dgm:cxn modelId="{D6968567-872F-4D57-9170-E7530CC34469}" type="presParOf" srcId="{21B7A3A9-B41B-4024-BD14-5538C3FA0C4D}" destId="{3B4CE93E-9C4D-4F5C-B54F-275822714C15}" srcOrd="1" destOrd="0" presId="urn:microsoft.com/office/officeart/2018/2/layout/IconLabelList"/>
    <dgm:cxn modelId="{D224987D-2C87-4683-A296-A127B254044B}" type="presParOf" srcId="{21B7A3A9-B41B-4024-BD14-5538C3FA0C4D}" destId="{E116D781-02DD-4D6C-9444-55A5FF0869FC}" srcOrd="2" destOrd="0" presId="urn:microsoft.com/office/officeart/2018/2/layout/IconLabelList"/>
    <dgm:cxn modelId="{4DF85CEE-CEAF-4620-A409-A1EF96A3AB13}" type="presParOf" srcId="{82354FB9-E6AF-4B82-9797-AA774E713873}" destId="{92017A6D-1C2E-4E50-A336-370EA20A56B1}" srcOrd="5" destOrd="0" presId="urn:microsoft.com/office/officeart/2018/2/layout/IconLabelList"/>
    <dgm:cxn modelId="{B208549A-84EE-46C7-93FA-AFBC3ECF764C}" type="presParOf" srcId="{82354FB9-E6AF-4B82-9797-AA774E713873}" destId="{669E0B73-050C-4BA7-9B4B-19A22C8BC5C0}" srcOrd="6" destOrd="0" presId="urn:microsoft.com/office/officeart/2018/2/layout/IconLabelList"/>
    <dgm:cxn modelId="{6C6BB585-BCB5-4A74-ADE3-35387DD90130}" type="presParOf" srcId="{669E0B73-050C-4BA7-9B4B-19A22C8BC5C0}" destId="{6F70BABB-E6EA-4717-B2D6-10AC60174FF5}" srcOrd="0" destOrd="0" presId="urn:microsoft.com/office/officeart/2018/2/layout/IconLabelList"/>
    <dgm:cxn modelId="{201F8826-A0A0-424F-970D-2137BCF3A4BD}" type="presParOf" srcId="{669E0B73-050C-4BA7-9B4B-19A22C8BC5C0}" destId="{2BD6B652-C00E-4807-99AD-CF5B5121C819}" srcOrd="1" destOrd="0" presId="urn:microsoft.com/office/officeart/2018/2/layout/IconLabelList"/>
    <dgm:cxn modelId="{B508A4AA-CA45-4861-8E2C-180C5B9E88CA}" type="presParOf" srcId="{669E0B73-050C-4BA7-9B4B-19A22C8BC5C0}" destId="{923536FA-8970-4EA2-A3D8-80288F2D9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49371-175E-430C-8CED-FF3A00A0A8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D31E96-8586-4DBB-8B66-A19CE5201571}">
      <dgm:prSet/>
      <dgm:spPr/>
      <dgm:t>
        <a:bodyPr/>
        <a:lstStyle/>
        <a:p>
          <a:r>
            <a:rPr lang="it-IT" dirty="0"/>
            <a:t>Sono fondamentali per l'interazione tra i programmi utente e il kernel di un sistema operativo</a:t>
          </a:r>
          <a:endParaRPr lang="en-US" dirty="0"/>
        </a:p>
      </dgm:t>
    </dgm:pt>
    <dgm:pt modelId="{91E9D6B8-E73D-41DF-8BB9-94E8CE4AE5FE}" type="parTrans" cxnId="{012B6570-69E5-4FC5-B872-37EA45BE9477}">
      <dgm:prSet/>
      <dgm:spPr/>
      <dgm:t>
        <a:bodyPr/>
        <a:lstStyle/>
        <a:p>
          <a:endParaRPr lang="en-US"/>
        </a:p>
      </dgm:t>
    </dgm:pt>
    <dgm:pt modelId="{C828A377-0E82-4328-9A5A-7F8735504504}" type="sibTrans" cxnId="{012B6570-69E5-4FC5-B872-37EA45BE9477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016C3DE-25EB-47D0-AE44-6188826BBD7D}">
      <dgm:prSet/>
      <dgm:spPr/>
      <dgm:t>
        <a:bodyPr/>
        <a:lstStyle/>
        <a:p>
          <a:r>
            <a:rPr lang="it-IT"/>
            <a:t>Sia in OS161 che in Pintos manca il supporto completo delle system calls!</a:t>
          </a:r>
          <a:endParaRPr lang="en-US"/>
        </a:p>
      </dgm:t>
    </dgm:pt>
    <dgm:pt modelId="{CE5D54AC-9FB3-4A3F-89F6-367FE0B21651}" type="parTrans" cxnId="{C51C5B30-C67E-496E-A26C-6B4C0D952AB2}">
      <dgm:prSet/>
      <dgm:spPr/>
      <dgm:t>
        <a:bodyPr/>
        <a:lstStyle/>
        <a:p>
          <a:endParaRPr lang="en-US"/>
        </a:p>
      </dgm:t>
    </dgm:pt>
    <dgm:pt modelId="{80C4C983-7455-40D8-A63F-2428DD72DB60}" type="sibTrans" cxnId="{C51C5B30-C67E-496E-A26C-6B4C0D952AB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2146C9-89AD-4EE3-9E1F-4B0A46278A6B}">
      <dgm:prSet/>
      <dgm:spPr/>
      <dgm:t>
        <a:bodyPr/>
        <a:lstStyle/>
        <a:p>
          <a:r>
            <a:rPr lang="it-IT" dirty="0"/>
            <a:t>Alcune di esse sono state implementate nella seconda parte del progetto</a:t>
          </a:r>
          <a:endParaRPr lang="en-US" dirty="0"/>
        </a:p>
      </dgm:t>
    </dgm:pt>
    <dgm:pt modelId="{312CEF87-762C-41B0-B452-813AEA618376}" type="parTrans" cxnId="{30BDA3B9-3CFD-4506-B44C-9AA324F43BA9}">
      <dgm:prSet/>
      <dgm:spPr/>
      <dgm:t>
        <a:bodyPr/>
        <a:lstStyle/>
        <a:p>
          <a:endParaRPr lang="en-US"/>
        </a:p>
      </dgm:t>
    </dgm:pt>
    <dgm:pt modelId="{ADC38488-0888-4326-8EE0-2C8F3ECF60B4}" type="sibTrans" cxnId="{30BDA3B9-3CFD-4506-B44C-9AA324F43BA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68D0C4-45FE-4FAB-AC41-1DC59DB91964}" type="pres">
      <dgm:prSet presAssocID="{8EB49371-175E-430C-8CED-FF3A00A0A89E}" presName="Name0" presStyleCnt="0">
        <dgm:presLayoutVars>
          <dgm:animLvl val="lvl"/>
          <dgm:resizeHandles val="exact"/>
        </dgm:presLayoutVars>
      </dgm:prSet>
      <dgm:spPr/>
    </dgm:pt>
    <dgm:pt modelId="{C0B42440-F954-404E-8539-04AC029138A2}" type="pres">
      <dgm:prSet presAssocID="{45D31E96-8586-4DBB-8B66-A19CE5201571}" presName="compositeNode" presStyleCnt="0">
        <dgm:presLayoutVars>
          <dgm:bulletEnabled val="1"/>
        </dgm:presLayoutVars>
      </dgm:prSet>
      <dgm:spPr/>
    </dgm:pt>
    <dgm:pt modelId="{C395BCF6-B37E-495E-BB1D-392D2D24754D}" type="pres">
      <dgm:prSet presAssocID="{45D31E96-8586-4DBB-8B66-A19CE5201571}" presName="bgRect" presStyleLbl="bgAccFollowNode1" presStyleIdx="0" presStyleCnt="3"/>
      <dgm:spPr/>
    </dgm:pt>
    <dgm:pt modelId="{F627B9C6-A3C8-4C22-9905-DCFE3632A224}" type="pres">
      <dgm:prSet presAssocID="{C828A377-0E82-4328-9A5A-7F873550450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936972-7A3E-44FD-B769-C1269FE5E76C}" type="pres">
      <dgm:prSet presAssocID="{45D31E96-8586-4DBB-8B66-A19CE5201571}" presName="bottomLine" presStyleLbl="alignNode1" presStyleIdx="1" presStyleCnt="6">
        <dgm:presLayoutVars/>
      </dgm:prSet>
      <dgm:spPr/>
    </dgm:pt>
    <dgm:pt modelId="{1A69D068-02AB-4E59-AFEA-9B27D9CB9B40}" type="pres">
      <dgm:prSet presAssocID="{45D31E96-8586-4DBB-8B66-A19CE5201571}" presName="nodeText" presStyleLbl="bgAccFollowNode1" presStyleIdx="0" presStyleCnt="3">
        <dgm:presLayoutVars>
          <dgm:bulletEnabled val="1"/>
        </dgm:presLayoutVars>
      </dgm:prSet>
      <dgm:spPr/>
    </dgm:pt>
    <dgm:pt modelId="{FA57E113-F7E1-4DEA-B936-8FB2C38B17E3}" type="pres">
      <dgm:prSet presAssocID="{C828A377-0E82-4328-9A5A-7F8735504504}" presName="sibTrans" presStyleCnt="0"/>
      <dgm:spPr/>
    </dgm:pt>
    <dgm:pt modelId="{4F53D30C-01C2-42E0-B450-FBE0C6D0196C}" type="pres">
      <dgm:prSet presAssocID="{0016C3DE-25EB-47D0-AE44-6188826BBD7D}" presName="compositeNode" presStyleCnt="0">
        <dgm:presLayoutVars>
          <dgm:bulletEnabled val="1"/>
        </dgm:presLayoutVars>
      </dgm:prSet>
      <dgm:spPr/>
    </dgm:pt>
    <dgm:pt modelId="{D3DB0CEF-EEA9-460D-8249-A2C1A8962EC6}" type="pres">
      <dgm:prSet presAssocID="{0016C3DE-25EB-47D0-AE44-6188826BBD7D}" presName="bgRect" presStyleLbl="bgAccFollowNode1" presStyleIdx="1" presStyleCnt="3"/>
      <dgm:spPr/>
    </dgm:pt>
    <dgm:pt modelId="{F7352C97-27B5-47C1-8AC7-E2F5CD488095}" type="pres">
      <dgm:prSet presAssocID="{80C4C983-7455-40D8-A63F-2428DD72DB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9953405-EEEB-46DF-AFAF-215C40C668CD}" type="pres">
      <dgm:prSet presAssocID="{0016C3DE-25EB-47D0-AE44-6188826BBD7D}" presName="bottomLine" presStyleLbl="alignNode1" presStyleIdx="3" presStyleCnt="6">
        <dgm:presLayoutVars/>
      </dgm:prSet>
      <dgm:spPr/>
    </dgm:pt>
    <dgm:pt modelId="{773E89A1-A104-4F77-B9F3-7934F3AE8DF9}" type="pres">
      <dgm:prSet presAssocID="{0016C3DE-25EB-47D0-AE44-6188826BBD7D}" presName="nodeText" presStyleLbl="bgAccFollowNode1" presStyleIdx="1" presStyleCnt="3">
        <dgm:presLayoutVars>
          <dgm:bulletEnabled val="1"/>
        </dgm:presLayoutVars>
      </dgm:prSet>
      <dgm:spPr/>
    </dgm:pt>
    <dgm:pt modelId="{AB6D975A-7568-4352-9141-FDE6316E18EE}" type="pres">
      <dgm:prSet presAssocID="{80C4C983-7455-40D8-A63F-2428DD72DB60}" presName="sibTrans" presStyleCnt="0"/>
      <dgm:spPr/>
    </dgm:pt>
    <dgm:pt modelId="{C78BDB02-FE2E-4A02-8DC3-B71C88EA88B1}" type="pres">
      <dgm:prSet presAssocID="{8E2146C9-89AD-4EE3-9E1F-4B0A46278A6B}" presName="compositeNode" presStyleCnt="0">
        <dgm:presLayoutVars>
          <dgm:bulletEnabled val="1"/>
        </dgm:presLayoutVars>
      </dgm:prSet>
      <dgm:spPr/>
    </dgm:pt>
    <dgm:pt modelId="{D627BBB8-AC43-4192-A8C8-5FBFD4862D0C}" type="pres">
      <dgm:prSet presAssocID="{8E2146C9-89AD-4EE3-9E1F-4B0A46278A6B}" presName="bgRect" presStyleLbl="bgAccFollowNode1" presStyleIdx="2" presStyleCnt="3"/>
      <dgm:spPr/>
    </dgm:pt>
    <dgm:pt modelId="{2548B546-E2C6-480B-8F8B-8E3A4064B59C}" type="pres">
      <dgm:prSet presAssocID="{ADC38488-0888-4326-8EE0-2C8F3ECF60B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0B9F250-6468-418D-809E-13B813E30F8B}" type="pres">
      <dgm:prSet presAssocID="{8E2146C9-89AD-4EE3-9E1F-4B0A46278A6B}" presName="bottomLine" presStyleLbl="alignNode1" presStyleIdx="5" presStyleCnt="6">
        <dgm:presLayoutVars/>
      </dgm:prSet>
      <dgm:spPr/>
    </dgm:pt>
    <dgm:pt modelId="{E4AA54C5-C3E9-4DB4-B560-94FE0BB080F1}" type="pres">
      <dgm:prSet presAssocID="{8E2146C9-89AD-4EE3-9E1F-4B0A46278A6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6F1C702-845F-44D6-AE96-F55E6B71CD1D}" type="presOf" srcId="{8E2146C9-89AD-4EE3-9E1F-4B0A46278A6B}" destId="{D627BBB8-AC43-4192-A8C8-5FBFD4862D0C}" srcOrd="0" destOrd="0" presId="urn:microsoft.com/office/officeart/2016/7/layout/BasicLinearProcessNumbered"/>
    <dgm:cxn modelId="{BAEC6112-F583-47BE-A988-AFAAE078BEC9}" type="presOf" srcId="{80C4C983-7455-40D8-A63F-2428DD72DB60}" destId="{F7352C97-27B5-47C1-8AC7-E2F5CD488095}" srcOrd="0" destOrd="0" presId="urn:microsoft.com/office/officeart/2016/7/layout/BasicLinearProcessNumbered"/>
    <dgm:cxn modelId="{D0C6F72F-39A8-4C24-815B-CC79450E94F9}" type="presOf" srcId="{ADC38488-0888-4326-8EE0-2C8F3ECF60B4}" destId="{2548B546-E2C6-480B-8F8B-8E3A4064B59C}" srcOrd="0" destOrd="0" presId="urn:microsoft.com/office/officeart/2016/7/layout/BasicLinearProcessNumbered"/>
    <dgm:cxn modelId="{C51C5B30-C67E-496E-A26C-6B4C0D952AB2}" srcId="{8EB49371-175E-430C-8CED-FF3A00A0A89E}" destId="{0016C3DE-25EB-47D0-AE44-6188826BBD7D}" srcOrd="1" destOrd="0" parTransId="{CE5D54AC-9FB3-4A3F-89F6-367FE0B21651}" sibTransId="{80C4C983-7455-40D8-A63F-2428DD72DB60}"/>
    <dgm:cxn modelId="{88254F41-E890-49A9-B829-D21A9AF21765}" type="presOf" srcId="{8E2146C9-89AD-4EE3-9E1F-4B0A46278A6B}" destId="{E4AA54C5-C3E9-4DB4-B560-94FE0BB080F1}" srcOrd="1" destOrd="0" presId="urn:microsoft.com/office/officeart/2016/7/layout/BasicLinearProcessNumbered"/>
    <dgm:cxn modelId="{EF765F42-6FA4-4190-B2C5-8235ACA1D619}" type="presOf" srcId="{8EB49371-175E-430C-8CED-FF3A00A0A89E}" destId="{4668D0C4-45FE-4FAB-AC41-1DC59DB91964}" srcOrd="0" destOrd="0" presId="urn:microsoft.com/office/officeart/2016/7/layout/BasicLinearProcessNumbered"/>
    <dgm:cxn modelId="{012B6570-69E5-4FC5-B872-37EA45BE9477}" srcId="{8EB49371-175E-430C-8CED-FF3A00A0A89E}" destId="{45D31E96-8586-4DBB-8B66-A19CE5201571}" srcOrd="0" destOrd="0" parTransId="{91E9D6B8-E73D-41DF-8BB9-94E8CE4AE5FE}" sibTransId="{C828A377-0E82-4328-9A5A-7F8735504504}"/>
    <dgm:cxn modelId="{F9113B51-C7A3-4C03-ACB8-FDB0F80A61C7}" type="presOf" srcId="{C828A377-0E82-4328-9A5A-7F8735504504}" destId="{F627B9C6-A3C8-4C22-9905-DCFE3632A224}" srcOrd="0" destOrd="0" presId="urn:microsoft.com/office/officeart/2016/7/layout/BasicLinearProcessNumbered"/>
    <dgm:cxn modelId="{B2323C87-3BEB-43DB-9631-452EA3FC31B9}" type="presOf" srcId="{45D31E96-8586-4DBB-8B66-A19CE5201571}" destId="{1A69D068-02AB-4E59-AFEA-9B27D9CB9B40}" srcOrd="1" destOrd="0" presId="urn:microsoft.com/office/officeart/2016/7/layout/BasicLinearProcessNumbered"/>
    <dgm:cxn modelId="{C358868F-3377-4E91-85EC-9785C5CD95B1}" type="presOf" srcId="{45D31E96-8586-4DBB-8B66-A19CE5201571}" destId="{C395BCF6-B37E-495E-BB1D-392D2D24754D}" srcOrd="0" destOrd="0" presId="urn:microsoft.com/office/officeart/2016/7/layout/BasicLinearProcessNumbered"/>
    <dgm:cxn modelId="{30BDA3B9-3CFD-4506-B44C-9AA324F43BA9}" srcId="{8EB49371-175E-430C-8CED-FF3A00A0A89E}" destId="{8E2146C9-89AD-4EE3-9E1F-4B0A46278A6B}" srcOrd="2" destOrd="0" parTransId="{312CEF87-762C-41B0-B452-813AEA618376}" sibTransId="{ADC38488-0888-4326-8EE0-2C8F3ECF60B4}"/>
    <dgm:cxn modelId="{A35AF9C6-C04C-416B-8CCA-3BE1878390D3}" type="presOf" srcId="{0016C3DE-25EB-47D0-AE44-6188826BBD7D}" destId="{773E89A1-A104-4F77-B9F3-7934F3AE8DF9}" srcOrd="1" destOrd="0" presId="urn:microsoft.com/office/officeart/2016/7/layout/BasicLinearProcessNumbered"/>
    <dgm:cxn modelId="{6E2529F9-B3EA-48F3-BD0D-6A828EA09A59}" type="presOf" srcId="{0016C3DE-25EB-47D0-AE44-6188826BBD7D}" destId="{D3DB0CEF-EEA9-460D-8249-A2C1A8962EC6}" srcOrd="0" destOrd="0" presId="urn:microsoft.com/office/officeart/2016/7/layout/BasicLinearProcessNumbered"/>
    <dgm:cxn modelId="{CA305817-FA1D-4666-8CE2-9D581610E4AE}" type="presParOf" srcId="{4668D0C4-45FE-4FAB-AC41-1DC59DB91964}" destId="{C0B42440-F954-404E-8539-04AC029138A2}" srcOrd="0" destOrd="0" presId="urn:microsoft.com/office/officeart/2016/7/layout/BasicLinearProcessNumbered"/>
    <dgm:cxn modelId="{A2EF93E9-558F-43D5-8F3C-E0161DCC33FA}" type="presParOf" srcId="{C0B42440-F954-404E-8539-04AC029138A2}" destId="{C395BCF6-B37E-495E-BB1D-392D2D24754D}" srcOrd="0" destOrd="0" presId="urn:microsoft.com/office/officeart/2016/7/layout/BasicLinearProcessNumbered"/>
    <dgm:cxn modelId="{71254F06-1661-4BB6-B2FA-9926692EFA37}" type="presParOf" srcId="{C0B42440-F954-404E-8539-04AC029138A2}" destId="{F627B9C6-A3C8-4C22-9905-DCFE3632A224}" srcOrd="1" destOrd="0" presId="urn:microsoft.com/office/officeart/2016/7/layout/BasicLinearProcessNumbered"/>
    <dgm:cxn modelId="{E3FF4551-DE74-4A41-A6FD-28D04067D66C}" type="presParOf" srcId="{C0B42440-F954-404E-8539-04AC029138A2}" destId="{00936972-7A3E-44FD-B769-C1269FE5E76C}" srcOrd="2" destOrd="0" presId="urn:microsoft.com/office/officeart/2016/7/layout/BasicLinearProcessNumbered"/>
    <dgm:cxn modelId="{FA01F2B8-8EA0-4788-B042-1318F09F76FF}" type="presParOf" srcId="{C0B42440-F954-404E-8539-04AC029138A2}" destId="{1A69D068-02AB-4E59-AFEA-9B27D9CB9B40}" srcOrd="3" destOrd="0" presId="urn:microsoft.com/office/officeart/2016/7/layout/BasicLinearProcessNumbered"/>
    <dgm:cxn modelId="{8D8321C7-4730-4FE1-9414-8378C4893F0A}" type="presParOf" srcId="{4668D0C4-45FE-4FAB-AC41-1DC59DB91964}" destId="{FA57E113-F7E1-4DEA-B936-8FB2C38B17E3}" srcOrd="1" destOrd="0" presId="urn:microsoft.com/office/officeart/2016/7/layout/BasicLinearProcessNumbered"/>
    <dgm:cxn modelId="{893C27A9-A3C7-47F1-8713-7817C09D1FA7}" type="presParOf" srcId="{4668D0C4-45FE-4FAB-AC41-1DC59DB91964}" destId="{4F53D30C-01C2-42E0-B450-FBE0C6D0196C}" srcOrd="2" destOrd="0" presId="urn:microsoft.com/office/officeart/2016/7/layout/BasicLinearProcessNumbered"/>
    <dgm:cxn modelId="{78EEC872-442D-425E-B016-9A58F0279FF2}" type="presParOf" srcId="{4F53D30C-01C2-42E0-B450-FBE0C6D0196C}" destId="{D3DB0CEF-EEA9-460D-8249-A2C1A8962EC6}" srcOrd="0" destOrd="0" presId="urn:microsoft.com/office/officeart/2016/7/layout/BasicLinearProcessNumbered"/>
    <dgm:cxn modelId="{7011DB1B-97FB-4AAB-9DE3-FDC118F097B3}" type="presParOf" srcId="{4F53D30C-01C2-42E0-B450-FBE0C6D0196C}" destId="{F7352C97-27B5-47C1-8AC7-E2F5CD488095}" srcOrd="1" destOrd="0" presId="urn:microsoft.com/office/officeart/2016/7/layout/BasicLinearProcessNumbered"/>
    <dgm:cxn modelId="{3EEBAA1F-901C-4F04-AB31-B7FE9F65F70C}" type="presParOf" srcId="{4F53D30C-01C2-42E0-B450-FBE0C6D0196C}" destId="{29953405-EEEB-46DF-AFAF-215C40C668CD}" srcOrd="2" destOrd="0" presId="urn:microsoft.com/office/officeart/2016/7/layout/BasicLinearProcessNumbered"/>
    <dgm:cxn modelId="{C7D188E9-A15F-45A9-B06E-FA554B92A293}" type="presParOf" srcId="{4F53D30C-01C2-42E0-B450-FBE0C6D0196C}" destId="{773E89A1-A104-4F77-B9F3-7934F3AE8DF9}" srcOrd="3" destOrd="0" presId="urn:microsoft.com/office/officeart/2016/7/layout/BasicLinearProcessNumbered"/>
    <dgm:cxn modelId="{3C050148-FC23-4B43-9135-ED6235FD1716}" type="presParOf" srcId="{4668D0C4-45FE-4FAB-AC41-1DC59DB91964}" destId="{AB6D975A-7568-4352-9141-FDE6316E18EE}" srcOrd="3" destOrd="0" presId="urn:microsoft.com/office/officeart/2016/7/layout/BasicLinearProcessNumbered"/>
    <dgm:cxn modelId="{15979BED-77E5-47A2-A75A-8A5898C570CC}" type="presParOf" srcId="{4668D0C4-45FE-4FAB-AC41-1DC59DB91964}" destId="{C78BDB02-FE2E-4A02-8DC3-B71C88EA88B1}" srcOrd="4" destOrd="0" presId="urn:microsoft.com/office/officeart/2016/7/layout/BasicLinearProcessNumbered"/>
    <dgm:cxn modelId="{1C6BE086-976C-485D-B565-6F017F972171}" type="presParOf" srcId="{C78BDB02-FE2E-4A02-8DC3-B71C88EA88B1}" destId="{D627BBB8-AC43-4192-A8C8-5FBFD4862D0C}" srcOrd="0" destOrd="0" presId="urn:microsoft.com/office/officeart/2016/7/layout/BasicLinearProcessNumbered"/>
    <dgm:cxn modelId="{285AC435-9879-463A-BD15-B1A1B7CB57D1}" type="presParOf" srcId="{C78BDB02-FE2E-4A02-8DC3-B71C88EA88B1}" destId="{2548B546-E2C6-480B-8F8B-8E3A4064B59C}" srcOrd="1" destOrd="0" presId="urn:microsoft.com/office/officeart/2016/7/layout/BasicLinearProcessNumbered"/>
    <dgm:cxn modelId="{DB0A40E5-4955-4AEA-9CAA-EAC2C4EA786D}" type="presParOf" srcId="{C78BDB02-FE2E-4A02-8DC3-B71C88EA88B1}" destId="{10B9F250-6468-418D-809E-13B813E30F8B}" srcOrd="2" destOrd="0" presId="urn:microsoft.com/office/officeart/2016/7/layout/BasicLinearProcessNumbered"/>
    <dgm:cxn modelId="{20A9F740-F1B0-4CC9-993B-DC5B6A761629}" type="presParOf" srcId="{C78BDB02-FE2E-4A02-8DC3-B71C88EA88B1}" destId="{E4AA54C5-C3E9-4DB4-B560-94FE0BB080F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B070D-49C3-4DF2-B6E6-A6E7E0B3398C}">
      <dsp:nvSpPr>
        <dsp:cNvPr id="0" name=""/>
        <dsp:cNvSpPr/>
      </dsp:nvSpPr>
      <dsp:spPr>
        <a:xfrm>
          <a:off x="790942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AABD5-B4FD-460E-8E8C-4BE8AD3ACA77}">
      <dsp:nvSpPr>
        <dsp:cNvPr id="0" name=""/>
        <dsp:cNvSpPr/>
      </dsp:nvSpPr>
      <dsp:spPr>
        <a:xfrm>
          <a:off x="137302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Il sistema operativo scelto è </a:t>
          </a:r>
          <a:r>
            <a:rPr lang="it-IT" sz="1700" kern="1200" dirty="0" err="1"/>
            <a:t>PintOS</a:t>
          </a:r>
          <a:endParaRPr lang="en-US" sz="1700" kern="1200" dirty="0"/>
        </a:p>
      </dsp:txBody>
      <dsp:txXfrm>
        <a:off x="137302" y="2171892"/>
        <a:ext cx="2376871" cy="720000"/>
      </dsp:txXfrm>
    </dsp:sp>
    <dsp:sp modelId="{350A006C-7A20-4325-B000-297E546AF9BB}">
      <dsp:nvSpPr>
        <dsp:cNvPr id="0" name=""/>
        <dsp:cNvSpPr/>
      </dsp:nvSpPr>
      <dsp:spPr>
        <a:xfrm>
          <a:off x="3583766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4F717-666B-49FE-A5B4-66391F2BE60C}">
      <dsp:nvSpPr>
        <dsp:cNvPr id="0" name=""/>
        <dsp:cNvSpPr/>
      </dsp:nvSpPr>
      <dsp:spPr>
        <a:xfrm>
          <a:off x="2930126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SO didattico open source con architettura x86</a:t>
          </a:r>
          <a:endParaRPr lang="en-US" sz="1700" kern="1200" dirty="0"/>
        </a:p>
      </dsp:txBody>
      <dsp:txXfrm>
        <a:off x="2930126" y="2171892"/>
        <a:ext cx="2376871" cy="720000"/>
      </dsp:txXfrm>
    </dsp:sp>
    <dsp:sp modelId="{5C99974A-8CBB-49B7-9295-7CA8D2565B23}">
      <dsp:nvSpPr>
        <dsp:cNvPr id="0" name=""/>
        <dsp:cNvSpPr/>
      </dsp:nvSpPr>
      <dsp:spPr>
        <a:xfrm>
          <a:off x="6376591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6D781-02DD-4D6C-9444-55A5FF0869FC}">
      <dsp:nvSpPr>
        <dsp:cNvPr id="0" name=""/>
        <dsp:cNvSpPr/>
      </dsp:nvSpPr>
      <dsp:spPr>
        <a:xfrm>
          <a:off x="5722951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Sviluppato dall'università di Stanford nel 2004</a:t>
          </a:r>
          <a:endParaRPr lang="en-US" sz="1700" kern="1200"/>
        </a:p>
      </dsp:txBody>
      <dsp:txXfrm>
        <a:off x="5722951" y="2171892"/>
        <a:ext cx="2376871" cy="720000"/>
      </dsp:txXfrm>
    </dsp:sp>
    <dsp:sp modelId="{6F70BABB-E6EA-4717-B2D6-10AC60174FF5}">
      <dsp:nvSpPr>
        <dsp:cNvPr id="0" name=""/>
        <dsp:cNvSpPr/>
      </dsp:nvSpPr>
      <dsp:spPr>
        <a:xfrm>
          <a:off x="9169415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536FA-8970-4EA2-A3D8-80288F2D9C20}">
      <dsp:nvSpPr>
        <dsp:cNvPr id="0" name=""/>
        <dsp:cNvSpPr/>
      </dsp:nvSpPr>
      <dsp:spPr>
        <a:xfrm>
          <a:off x="8515775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Successore di NachOS, è Unix-like</a:t>
          </a:r>
          <a:endParaRPr lang="en-US" sz="1700" kern="1200"/>
        </a:p>
      </dsp:txBody>
      <dsp:txXfrm>
        <a:off x="8515775" y="2171892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5BCF6-B37E-495E-BB1D-392D2D24754D}">
      <dsp:nvSpPr>
        <dsp:cNvPr id="0" name=""/>
        <dsp:cNvSpPr/>
      </dsp:nvSpPr>
      <dsp:spPr>
        <a:xfrm>
          <a:off x="0" y="0"/>
          <a:ext cx="3446859" cy="36782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Sono fondamentali per l'interazione tra i programmi utente e il kernel di un sistema operativo</a:t>
          </a:r>
          <a:endParaRPr lang="en-US" sz="2300" kern="1200" dirty="0"/>
        </a:p>
      </dsp:txBody>
      <dsp:txXfrm>
        <a:off x="0" y="1397730"/>
        <a:ext cx="3446859" cy="2206942"/>
      </dsp:txXfrm>
    </dsp:sp>
    <dsp:sp modelId="{F627B9C6-A3C8-4C22-9905-DCFE3632A224}">
      <dsp:nvSpPr>
        <dsp:cNvPr id="0" name=""/>
        <dsp:cNvSpPr/>
      </dsp:nvSpPr>
      <dsp:spPr>
        <a:xfrm>
          <a:off x="1171693" y="367823"/>
          <a:ext cx="1103471" cy="11034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333293" y="529423"/>
        <a:ext cx="780271" cy="780271"/>
      </dsp:txXfrm>
    </dsp:sp>
    <dsp:sp modelId="{00936972-7A3E-44FD-B769-C1269FE5E76C}">
      <dsp:nvSpPr>
        <dsp:cNvPr id="0" name=""/>
        <dsp:cNvSpPr/>
      </dsp:nvSpPr>
      <dsp:spPr>
        <a:xfrm>
          <a:off x="0" y="3678166"/>
          <a:ext cx="344685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B0CEF-EEA9-460D-8249-A2C1A8962EC6}">
      <dsp:nvSpPr>
        <dsp:cNvPr id="0" name=""/>
        <dsp:cNvSpPr/>
      </dsp:nvSpPr>
      <dsp:spPr>
        <a:xfrm>
          <a:off x="3791545" y="0"/>
          <a:ext cx="3446859" cy="36782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Sia in OS161 che in Pintos manca il supporto completo delle system calls!</a:t>
          </a:r>
          <a:endParaRPr lang="en-US" sz="2300" kern="1200"/>
        </a:p>
      </dsp:txBody>
      <dsp:txXfrm>
        <a:off x="3791545" y="1397730"/>
        <a:ext cx="3446859" cy="2206942"/>
      </dsp:txXfrm>
    </dsp:sp>
    <dsp:sp modelId="{F7352C97-27B5-47C1-8AC7-E2F5CD488095}">
      <dsp:nvSpPr>
        <dsp:cNvPr id="0" name=""/>
        <dsp:cNvSpPr/>
      </dsp:nvSpPr>
      <dsp:spPr>
        <a:xfrm>
          <a:off x="4963239" y="367823"/>
          <a:ext cx="1103471" cy="11034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24839" y="529423"/>
        <a:ext cx="780271" cy="780271"/>
      </dsp:txXfrm>
    </dsp:sp>
    <dsp:sp modelId="{29953405-EEEB-46DF-AFAF-215C40C668CD}">
      <dsp:nvSpPr>
        <dsp:cNvPr id="0" name=""/>
        <dsp:cNvSpPr/>
      </dsp:nvSpPr>
      <dsp:spPr>
        <a:xfrm>
          <a:off x="3791545" y="3678166"/>
          <a:ext cx="344685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BBB8-AC43-4192-A8C8-5FBFD4862D0C}">
      <dsp:nvSpPr>
        <dsp:cNvPr id="0" name=""/>
        <dsp:cNvSpPr/>
      </dsp:nvSpPr>
      <dsp:spPr>
        <a:xfrm>
          <a:off x="7583090" y="0"/>
          <a:ext cx="3446859" cy="36782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Alcune di esse sono state implementate nella seconda parte del progetto</a:t>
          </a:r>
          <a:endParaRPr lang="en-US" sz="2300" kern="1200" dirty="0"/>
        </a:p>
      </dsp:txBody>
      <dsp:txXfrm>
        <a:off x="7583090" y="1397730"/>
        <a:ext cx="3446859" cy="2206942"/>
      </dsp:txXfrm>
    </dsp:sp>
    <dsp:sp modelId="{2548B546-E2C6-480B-8F8B-8E3A4064B59C}">
      <dsp:nvSpPr>
        <dsp:cNvPr id="0" name=""/>
        <dsp:cNvSpPr/>
      </dsp:nvSpPr>
      <dsp:spPr>
        <a:xfrm>
          <a:off x="8754784" y="367823"/>
          <a:ext cx="1103471" cy="11034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16384" y="529423"/>
        <a:ext cx="780271" cy="780271"/>
      </dsp:txXfrm>
    </dsp:sp>
    <dsp:sp modelId="{10B9F250-6468-418D-809E-13B813E30F8B}">
      <dsp:nvSpPr>
        <dsp:cNvPr id="0" name=""/>
        <dsp:cNvSpPr/>
      </dsp:nvSpPr>
      <dsp:spPr>
        <a:xfrm>
          <a:off x="7583090" y="3678166"/>
          <a:ext cx="344685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8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30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8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3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8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1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8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21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3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05/01/2024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7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jeason.gitbooks.io/pintos-reference-guide-sysu/content/synchronization.html" TargetMode="External"/><Relationship Id="rId3" Type="http://schemas.openxmlformats.org/officeDocument/2006/relationships/hyperlink" Target="https://web.stanford.edu/~ouster/cgi-bin/cs140-spring20/pintos/pintos_6.html" TargetMode="External"/><Relationship Id="rId7" Type="http://schemas.openxmlformats.org/officeDocument/2006/relationships/hyperlink" Target="https://www.khoury.northeastern.edu/home/skotthe/classes/cs5600/fall/2016/labs/pintos-setup.html" TargetMode="External"/><Relationship Id="rId2" Type="http://schemas.openxmlformats.org/officeDocument/2006/relationships/hyperlink" Target="https://piazza.com/class_profile/get_resource/jl28zj99fj24yy/jldagvykoum59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ntosiiith.wordpress.com/" TargetMode="External"/><Relationship Id="rId5" Type="http://schemas.openxmlformats.org/officeDocument/2006/relationships/hyperlink" Target="https://cs162.org/static/proj/pintos-docs/" TargetMode="External"/><Relationship Id="rId4" Type="http://schemas.openxmlformats.org/officeDocument/2006/relationships/hyperlink" Target="https://piazza.com/class_profile/get_resource/itgbdzpqj6417o/iuzt04qzagh40p" TargetMode="External"/><Relationship Id="rId9" Type="http://schemas.openxmlformats.org/officeDocument/2006/relationships/hyperlink" Target="http://users.cms.caltech.edu/~donnie/cs124/pintos_4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2CE62-D02A-0D90-47D9-B40C40C54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720437"/>
            <a:ext cx="10993438" cy="2087418"/>
          </a:xfrm>
        </p:spPr>
        <p:txBody>
          <a:bodyPr>
            <a:noAutofit/>
          </a:bodyPr>
          <a:lstStyle/>
          <a:p>
            <a:r>
              <a:rPr lang="it-IT" sz="2800" b="1" dirty="0"/>
              <a:t>Progetto 1.1</a:t>
            </a:r>
            <a:br>
              <a:rPr lang="it-IT" sz="2800" dirty="0"/>
            </a:br>
            <a:r>
              <a:rPr lang="it-IT" sz="2800" dirty="0"/>
              <a:t>Analisi comparativa tra OS161 e altri sistemi operativi open-source all'avanguardia per sistemi embedded e computer general purpose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3557CE-55C9-A995-F27A-27F67BA6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5229225"/>
            <a:ext cx="10993438" cy="1123950"/>
          </a:xfrm>
        </p:spPr>
        <p:txBody>
          <a:bodyPr>
            <a:normAutofit/>
          </a:bodyPr>
          <a:lstStyle/>
          <a:p>
            <a:r>
              <a:rPr lang="it-IT" dirty="0"/>
              <a:t>Merangolo Maria Francesca</a:t>
            </a:r>
          </a:p>
          <a:p>
            <a:r>
              <a:rPr lang="it-IT" dirty="0"/>
              <a:t>Sinisi Nicola</a:t>
            </a:r>
          </a:p>
          <a:p>
            <a:r>
              <a:rPr lang="it-IT" dirty="0"/>
              <a:t>Wang Li Chen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856116-3FC3-FE65-7D77-E8A7955E7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55" y="628968"/>
            <a:ext cx="1545720" cy="6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Interrupt </a:t>
            </a:r>
            <a:r>
              <a:rPr lang="it-IT" sz="1600" dirty="0" err="1"/>
              <a:t>disable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913503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588663"/>
            <a:ext cx="5393100" cy="293499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Dà la possibilità di modificare la priorità degli interrupt e di abilitarli/disabilitarli</a:t>
            </a:r>
          </a:p>
          <a:p>
            <a:r>
              <a:rPr lang="it-IT" b="1" dirty="0"/>
              <a:t>spl0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altLang="it-IT" dirty="0"/>
              <a:t>imposta IPL su 0, abilitando tutti gli interrupt </a:t>
            </a:r>
            <a:endParaRPr lang="it-IT" dirty="0"/>
          </a:p>
          <a:p>
            <a:r>
              <a:rPr lang="it-IT" b="1" dirty="0" err="1"/>
              <a:t>splhigh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i</a:t>
            </a:r>
            <a:r>
              <a:rPr lang="it-IT" altLang="it-IT" dirty="0"/>
              <a:t>mposta IPL al valore più alto, disabilitando tutti gli interrupt. </a:t>
            </a:r>
            <a:endParaRPr lang="it-IT" dirty="0"/>
          </a:p>
          <a:p>
            <a:r>
              <a:rPr lang="it-IT" b="1" dirty="0" err="1"/>
              <a:t>splx</a:t>
            </a:r>
            <a:r>
              <a:rPr lang="it-IT" dirty="0"/>
              <a:t>(S) </a:t>
            </a:r>
            <a:r>
              <a:rPr lang="it-IT" dirty="0">
                <a:sym typeface="Wingdings" panose="05000000000000000000" pitchFamily="2" charset="2"/>
              </a:rPr>
              <a:t> imposta IPL al valore S, abilitando lo stato rappresentato da S</a:t>
            </a:r>
          </a:p>
          <a:p>
            <a:r>
              <a:rPr lang="it-IT" sz="1400" i="1" dirty="0" err="1">
                <a:sym typeface="Wingdings" panose="05000000000000000000" pitchFamily="2" charset="2"/>
              </a:rPr>
              <a:t>kern</a:t>
            </a:r>
            <a:r>
              <a:rPr lang="it-IT" sz="1400" i="1" dirty="0">
                <a:sym typeface="Wingdings" panose="05000000000000000000" pitchFamily="2" charset="2"/>
              </a:rPr>
              <a:t>/include/</a:t>
            </a:r>
            <a:r>
              <a:rPr lang="it-IT" sz="1400" i="1" dirty="0" err="1">
                <a:sym typeface="Wingdings" panose="05000000000000000000" pitchFamily="2" charset="2"/>
              </a:rPr>
              <a:t>spl.h</a:t>
            </a:r>
            <a:endParaRPr lang="it-IT" sz="1400" i="1" dirty="0"/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913503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588663"/>
            <a:ext cx="5393100" cy="293499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Dà la possibilità di abilitare/disabilitare gli interrupt ma </a:t>
            </a:r>
            <a:r>
              <a:rPr lang="it-IT" b="1" dirty="0"/>
              <a:t>non</a:t>
            </a:r>
            <a:r>
              <a:rPr lang="it-IT" dirty="0"/>
              <a:t> dà la possibilità di controllare la priorità degli interrupt</a:t>
            </a:r>
          </a:p>
          <a:p>
            <a:r>
              <a:rPr lang="it-IT" b="1" dirty="0" err="1"/>
              <a:t>intr_enable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abilita gli interrupt</a:t>
            </a:r>
            <a:endParaRPr lang="it-IT" dirty="0"/>
          </a:p>
          <a:p>
            <a:r>
              <a:rPr lang="it-IT" b="1" dirty="0" err="1"/>
              <a:t>intr_disable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disabilita gli interrupt</a:t>
            </a:r>
          </a:p>
          <a:p>
            <a:r>
              <a:rPr lang="it-IT" sz="1400" i="1" dirty="0" err="1">
                <a:sym typeface="Wingdings" panose="05000000000000000000" pitchFamily="2" charset="2"/>
              </a:rPr>
              <a:t>src</a:t>
            </a:r>
            <a:r>
              <a:rPr lang="it-IT" sz="1400" i="1" dirty="0">
                <a:sym typeface="Wingdings" panose="05000000000000000000" pitchFamily="2" charset="2"/>
              </a:rPr>
              <a:t>/</a:t>
            </a:r>
            <a:r>
              <a:rPr lang="it-IT" sz="1400" i="1" dirty="0" err="1">
                <a:sym typeface="Wingdings" panose="05000000000000000000" pitchFamily="2" charset="2"/>
              </a:rPr>
              <a:t>thread</a:t>
            </a:r>
            <a:r>
              <a:rPr lang="it-IT" sz="1400" i="1" dirty="0">
                <a:sym typeface="Wingdings" panose="05000000000000000000" pitchFamily="2" charset="2"/>
              </a:rPr>
              <a:t>/</a:t>
            </a:r>
            <a:r>
              <a:rPr lang="it-IT" sz="1400" i="1" dirty="0" err="1">
                <a:sym typeface="Wingdings" panose="05000000000000000000" pitchFamily="2" charset="2"/>
              </a:rPr>
              <a:t>interrupt.h</a:t>
            </a:r>
            <a:endParaRPr lang="it-IT" sz="1400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999040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Sia OS161 che </a:t>
            </a:r>
            <a:r>
              <a:rPr lang="it-IT" sz="2000" dirty="0" err="1">
                <a:solidFill>
                  <a:schemeClr val="tx1"/>
                </a:solidFill>
              </a:rPr>
              <a:t>PintOS</a:t>
            </a:r>
            <a:r>
              <a:rPr lang="it-IT" sz="2000" dirty="0">
                <a:solidFill>
                  <a:schemeClr val="tx1"/>
                </a:solidFill>
              </a:rPr>
              <a:t> danno la possibilità di abilitare/disabilitare gli interrupt per poter gestire le sezioni critiche</a:t>
            </a:r>
          </a:p>
        </p:txBody>
      </p:sp>
    </p:spTree>
    <p:extLst>
      <p:ext uri="{BB962C8B-B14F-4D97-AF65-F5344CB8AC3E}">
        <p14:creationId xmlns:p14="http://schemas.microsoft.com/office/powerpoint/2010/main" val="15146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- </a:t>
            </a:r>
            <a:r>
              <a:rPr lang="it-IT" sz="1600" dirty="0" err="1"/>
              <a:t>SEmaphore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794235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469395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Semafori implementati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/>
              <a:t>nome: utilizzato per identificarlo</a:t>
            </a:r>
          </a:p>
          <a:p>
            <a:pPr lvl="1"/>
            <a:r>
              <a:rPr lang="it-IT" dirty="0" err="1"/>
              <a:t>wchan</a:t>
            </a:r>
            <a:r>
              <a:rPr lang="it-IT" dirty="0"/>
              <a:t>: per memorizzare i </a:t>
            </a:r>
            <a:r>
              <a:rPr lang="it-IT" dirty="0" err="1"/>
              <a:t>threads</a:t>
            </a:r>
            <a:r>
              <a:rPr lang="it-IT" dirty="0"/>
              <a:t> in attesa</a:t>
            </a:r>
          </a:p>
          <a:p>
            <a:pPr lvl="1"/>
            <a:r>
              <a:rPr lang="it-IT" dirty="0" err="1"/>
              <a:t>spinlock</a:t>
            </a:r>
            <a:r>
              <a:rPr lang="it-IT" dirty="0"/>
              <a:t>: per mettere un lock sul semaforo (protegge il contatore)</a:t>
            </a:r>
          </a:p>
          <a:p>
            <a:pPr lvl="1"/>
            <a:r>
              <a:rPr lang="it-IT" dirty="0"/>
              <a:t>contatore: numero di </a:t>
            </a:r>
            <a:r>
              <a:rPr lang="it-IT" dirty="0" err="1"/>
              <a:t>threads</a:t>
            </a:r>
            <a:r>
              <a:rPr lang="it-IT" dirty="0"/>
              <a:t> che possono accedere alla risorsa</a:t>
            </a:r>
          </a:p>
          <a:p>
            <a:r>
              <a:rPr lang="it-IT" sz="1600" dirty="0"/>
              <a:t>Sono usate le funzioni </a:t>
            </a:r>
            <a:r>
              <a:rPr lang="it-IT" sz="1600" b="1" dirty="0"/>
              <a:t>P </a:t>
            </a:r>
            <a:r>
              <a:rPr lang="it-IT" sz="1600" dirty="0"/>
              <a:t>(decrementa il contatore e blocca il </a:t>
            </a:r>
            <a:r>
              <a:rPr lang="it-IT" sz="1600" dirty="0" err="1"/>
              <a:t>thread</a:t>
            </a:r>
            <a:r>
              <a:rPr lang="it-IT" sz="1600" dirty="0"/>
              <a:t> se </a:t>
            </a:r>
            <a:r>
              <a:rPr lang="it-IT" sz="1600" dirty="0" err="1"/>
              <a:t>cont</a:t>
            </a:r>
            <a:r>
              <a:rPr lang="it-IT" sz="1600" dirty="0"/>
              <a:t>=0) e </a:t>
            </a:r>
            <a:r>
              <a:rPr lang="it-IT" sz="1600" b="1" dirty="0"/>
              <a:t>V</a:t>
            </a:r>
            <a:r>
              <a:rPr lang="it-IT" sz="1600" dirty="0"/>
              <a:t> (incrementa il contatore e sveglia un </a:t>
            </a:r>
            <a:r>
              <a:rPr lang="it-IT" sz="1600" dirty="0" err="1"/>
              <a:t>thread</a:t>
            </a:r>
            <a:r>
              <a:rPr lang="it-IT" sz="1600" dirty="0"/>
              <a:t> in attesa)</a:t>
            </a:r>
            <a:endParaRPr lang="it-IT" sz="1600" b="1" dirty="0"/>
          </a:p>
          <a:p>
            <a:endParaRPr lang="it-IT" sz="160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794235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469395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Semafori implementati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/>
              <a:t>valore: non negativo che indica il numero di </a:t>
            </a:r>
            <a:r>
              <a:rPr lang="it-IT" dirty="0" err="1"/>
              <a:t>threads</a:t>
            </a:r>
            <a:r>
              <a:rPr lang="it-IT" dirty="0"/>
              <a:t> che possono accedere alla risorsa</a:t>
            </a:r>
          </a:p>
          <a:p>
            <a:pPr lvl="1"/>
            <a:r>
              <a:rPr lang="it-IT" dirty="0"/>
              <a:t>lista: </a:t>
            </a:r>
            <a:r>
              <a:rPr lang="it-IT" dirty="0" err="1"/>
              <a:t>linked</a:t>
            </a:r>
            <a:r>
              <a:rPr lang="it-IT" dirty="0"/>
              <a:t> list che memorizza i </a:t>
            </a:r>
            <a:r>
              <a:rPr lang="it-IT" dirty="0" err="1"/>
              <a:t>threads</a:t>
            </a:r>
            <a:r>
              <a:rPr lang="it-IT" dirty="0"/>
              <a:t> in attesa</a:t>
            </a:r>
          </a:p>
          <a:p>
            <a:r>
              <a:rPr lang="it-IT" sz="1600" dirty="0"/>
              <a:t>Sono usate le funzioni </a:t>
            </a:r>
            <a:r>
              <a:rPr lang="it-IT" sz="1600" b="1" dirty="0" err="1"/>
              <a:t>sema_down</a:t>
            </a:r>
            <a:r>
              <a:rPr lang="it-IT" sz="1600" b="1" dirty="0"/>
              <a:t> </a:t>
            </a:r>
            <a:r>
              <a:rPr lang="it-IT" sz="1600" dirty="0"/>
              <a:t>(decrementa il contatore e blocca il </a:t>
            </a:r>
            <a:r>
              <a:rPr lang="it-IT" sz="1600" dirty="0" err="1"/>
              <a:t>thread</a:t>
            </a:r>
            <a:r>
              <a:rPr lang="it-IT" sz="1600" dirty="0"/>
              <a:t> se </a:t>
            </a:r>
            <a:r>
              <a:rPr lang="it-IT" sz="1600" dirty="0" err="1"/>
              <a:t>cont</a:t>
            </a:r>
            <a:r>
              <a:rPr lang="it-IT" sz="1600" dirty="0"/>
              <a:t>=0) e </a:t>
            </a:r>
            <a:r>
              <a:rPr lang="it-IT" sz="1600" b="1" dirty="0" err="1"/>
              <a:t>sema_up</a:t>
            </a:r>
            <a:r>
              <a:rPr lang="it-IT" sz="1600" dirty="0"/>
              <a:t> (incrementa il contatore e sveglia un </a:t>
            </a:r>
            <a:r>
              <a:rPr lang="it-IT" sz="1600" dirty="0" err="1"/>
              <a:t>thread</a:t>
            </a:r>
            <a:r>
              <a:rPr lang="it-IT" sz="1600" dirty="0"/>
              <a:t> in attesa)</a:t>
            </a:r>
          </a:p>
          <a:p>
            <a:r>
              <a:rPr lang="it-IT" sz="1600" dirty="0"/>
              <a:t>È presente la funzione </a:t>
            </a:r>
            <a:r>
              <a:rPr lang="it-IT" sz="1600" b="1" dirty="0" err="1"/>
              <a:t>sema_try_down</a:t>
            </a:r>
            <a:r>
              <a:rPr lang="it-IT" sz="1600" dirty="0"/>
              <a:t> che prova ad abbassare il valore del semaforo senza attendere. Se il </a:t>
            </a:r>
            <a:r>
              <a:rPr lang="it-IT" sz="1600" dirty="0" err="1"/>
              <a:t>value</a:t>
            </a:r>
            <a:r>
              <a:rPr lang="it-IT" sz="1600" dirty="0"/>
              <a:t> è 0 il </a:t>
            </a:r>
            <a:r>
              <a:rPr lang="it-IT" sz="1600" dirty="0" err="1"/>
              <a:t>thread</a:t>
            </a:r>
            <a:r>
              <a:rPr lang="it-IT" sz="1600" dirty="0"/>
              <a:t> è bloccato e messo in attesa; altrimenti viene decrementato e la funzione restituisce </a:t>
            </a:r>
            <a:r>
              <a:rPr lang="it-IT" sz="1600" dirty="0" err="1"/>
              <a:t>true</a:t>
            </a:r>
            <a:endParaRPr lang="it-IT" sz="1600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879772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dirty="0">
                <a:solidFill>
                  <a:schemeClr val="tx1"/>
                </a:solidFill>
                <a:effectLst/>
              </a:rPr>
              <a:t>Sia OS161 che </a:t>
            </a:r>
            <a:r>
              <a:rPr lang="it-IT" sz="2000" b="0" dirty="0" err="1">
                <a:solidFill>
                  <a:schemeClr val="tx1"/>
                </a:solidFill>
                <a:effectLst/>
              </a:rPr>
              <a:t>PintOS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 implementano i semafori seguono il modello classico di semafori di </a:t>
            </a:r>
            <a:r>
              <a:rPr lang="it-IT" sz="2000" b="0" dirty="0" err="1">
                <a:solidFill>
                  <a:schemeClr val="tx1"/>
                </a:solidFill>
                <a:effectLst/>
              </a:rPr>
              <a:t>Dijkstra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, con operazioni atomiche di "down" e "up" per garantire la sincronizzazione.</a:t>
            </a:r>
          </a:p>
        </p:txBody>
      </p:sp>
    </p:spTree>
    <p:extLst>
      <p:ext uri="{BB962C8B-B14F-4D97-AF65-F5344CB8AC3E}">
        <p14:creationId xmlns:p14="http://schemas.microsoft.com/office/powerpoint/2010/main" val="419858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lock (</a:t>
            </a:r>
            <a:r>
              <a:rPr lang="it-IT" sz="1600" dirty="0" err="1"/>
              <a:t>mutex</a:t>
            </a:r>
            <a:r>
              <a:rPr lang="it-IT" sz="1600" dirty="0"/>
              <a:t>)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555699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230859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Lock implementato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/>
              <a:t>nome: per identificare il lock</a:t>
            </a:r>
          </a:p>
          <a:p>
            <a:pPr lvl="1"/>
            <a:r>
              <a:rPr lang="it-IT" dirty="0"/>
              <a:t>HANGMAN_LOCKABLE: per rilevare i deadlock</a:t>
            </a:r>
          </a:p>
          <a:p>
            <a:r>
              <a:rPr lang="it-IT" sz="1600" dirty="0"/>
              <a:t>Le operazioni sui Lock sono simili a quelle che offre </a:t>
            </a:r>
            <a:r>
              <a:rPr lang="it-IT" sz="1600" dirty="0" err="1"/>
              <a:t>PintOS</a:t>
            </a:r>
            <a:endParaRPr lang="it-IT" sz="1600" dirty="0"/>
          </a:p>
          <a:p>
            <a:r>
              <a:rPr lang="it-IT" sz="1600" dirty="0"/>
              <a:t>La differenza principale è che OS161 utilizza anche un hook per riconoscere e prevenire i deadlock</a:t>
            </a:r>
          </a:p>
          <a:p>
            <a:pPr lvl="1"/>
            <a:r>
              <a:rPr lang="it-IT" dirty="0"/>
              <a:t>Il rilevatore di deadlock di OS161 utilizza un approccio basato sul grafo per rilevare i deadlock. I </a:t>
            </a:r>
            <a:r>
              <a:rPr lang="it-IT" dirty="0" err="1"/>
              <a:t>thread</a:t>
            </a:r>
            <a:r>
              <a:rPr lang="it-IT" dirty="0"/>
              <a:t> e i lock vengono rappresentati come nodi e archi in un grafo. Il codice di rilevamento dei deadlock controlla il grafo per rilevare cicli. Se viene rilevato un ciclo, significa che esiste un deadlock</a:t>
            </a:r>
          </a:p>
          <a:p>
            <a:endParaRPr lang="it-IT" sz="160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555699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230859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Lock implementato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 err="1"/>
              <a:t>thread</a:t>
            </a:r>
            <a:r>
              <a:rPr lang="it-IT" dirty="0"/>
              <a:t>: chi detiene il lock</a:t>
            </a:r>
          </a:p>
          <a:p>
            <a:pPr lvl="1"/>
            <a:r>
              <a:rPr lang="it-IT" dirty="0" err="1"/>
              <a:t>semaphore</a:t>
            </a:r>
            <a:r>
              <a:rPr lang="it-IT" dirty="0"/>
              <a:t>: struttura semaforo binario per il controllo degli accessi</a:t>
            </a:r>
          </a:p>
          <a:p>
            <a:r>
              <a:rPr lang="it-IT" sz="1600" dirty="0"/>
              <a:t>Le funzioni sui Lock sono: </a:t>
            </a:r>
          </a:p>
          <a:p>
            <a:pPr lvl="1"/>
            <a:r>
              <a:rPr lang="it-IT" sz="1200" b="1" dirty="0" err="1"/>
              <a:t>lock_init</a:t>
            </a:r>
            <a:r>
              <a:rPr lang="it-IT" sz="1200" dirty="0"/>
              <a:t> : Inizializza un nuovo lock.</a:t>
            </a:r>
          </a:p>
          <a:p>
            <a:pPr lvl="1"/>
            <a:r>
              <a:rPr lang="it-IT" sz="1200" b="1" dirty="0" err="1"/>
              <a:t>lock_acquire</a:t>
            </a:r>
            <a:r>
              <a:rPr lang="it-IT" sz="1200" dirty="0"/>
              <a:t> : Acquisisce il lock, aspettando, se necessario, il suo rilascio.</a:t>
            </a:r>
          </a:p>
          <a:p>
            <a:pPr lvl="1"/>
            <a:r>
              <a:rPr lang="it-IT" sz="1200" b="1" dirty="0" err="1"/>
              <a:t>lock_try_acquire</a:t>
            </a:r>
            <a:r>
              <a:rPr lang="it-IT" sz="1200" dirty="0"/>
              <a:t> : Prova ad acquisire il lock senza attendere.</a:t>
            </a:r>
          </a:p>
          <a:p>
            <a:pPr lvl="1"/>
            <a:r>
              <a:rPr lang="it-IT" sz="1200" b="1" dirty="0" err="1"/>
              <a:t>lock_release</a:t>
            </a:r>
            <a:r>
              <a:rPr lang="it-IT" sz="1200" dirty="0"/>
              <a:t> : Rilascia il lock detenuto dal </a:t>
            </a:r>
            <a:r>
              <a:rPr lang="it-IT" sz="1200" dirty="0" err="1"/>
              <a:t>thread</a:t>
            </a:r>
            <a:r>
              <a:rPr lang="it-IT" sz="1200" dirty="0"/>
              <a:t> corrente.</a:t>
            </a:r>
          </a:p>
          <a:p>
            <a:pPr lvl="1"/>
            <a:r>
              <a:rPr lang="it-IT" sz="1200" b="1" dirty="0" err="1"/>
              <a:t>lock_held_by_current_thread</a:t>
            </a:r>
            <a:r>
              <a:rPr lang="it-IT" sz="1200" dirty="0"/>
              <a:t> : Verifica se il </a:t>
            </a:r>
            <a:r>
              <a:rPr lang="it-IT" sz="1200" dirty="0" err="1"/>
              <a:t>thread</a:t>
            </a:r>
            <a:r>
              <a:rPr lang="it-IT" sz="1200" dirty="0"/>
              <a:t> in esecuzione possiede il lock.</a:t>
            </a:r>
          </a:p>
          <a:p>
            <a:pPr marL="324000" lvl="1" indent="0">
              <a:buNone/>
            </a:pPr>
            <a:endParaRPr lang="it-IT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641236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dirty="0">
                <a:solidFill>
                  <a:schemeClr val="tx1"/>
                </a:solidFill>
                <a:effectLst/>
              </a:rPr>
              <a:t>Un </a:t>
            </a:r>
            <a:r>
              <a:rPr lang="it-IT" sz="2000" dirty="0">
                <a:solidFill>
                  <a:schemeClr val="tx1"/>
                </a:solidFill>
                <a:effectLst/>
              </a:rPr>
              <a:t>lock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 è analogo a un semaforo con un valore iniziale di 1, equivalente al verde di un semaforo. L'azione "up" di un lock è chiamata "rilascio", mentre l'azione "down" è detta "acquisizione".</a:t>
            </a:r>
          </a:p>
        </p:txBody>
      </p:sp>
    </p:spTree>
    <p:extLst>
      <p:ext uri="{BB962C8B-B14F-4D97-AF65-F5344CB8AC3E}">
        <p14:creationId xmlns:p14="http://schemas.microsoft.com/office/powerpoint/2010/main" val="195233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SPINLOCK</a:t>
            </a:r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B3C55E6E-7F1D-E8ED-D1E0-70C0CB3A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065293"/>
            <a:ext cx="5087075" cy="536005"/>
          </a:xfrm>
        </p:spPr>
        <p:txBody>
          <a:bodyPr/>
          <a:lstStyle/>
          <a:p>
            <a:r>
              <a:rPr lang="it-IT" dirty="0" err="1"/>
              <a:t>Spinlock</a:t>
            </a:r>
            <a:endParaRPr lang="it-IT" dirty="0"/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DF74071F-8B8B-B999-4850-42BA71FE86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 differenza di </a:t>
            </a:r>
            <a:r>
              <a:rPr lang="it-IT" dirty="0" err="1"/>
              <a:t>PintOS</a:t>
            </a:r>
            <a:r>
              <a:rPr lang="it-IT" dirty="0"/>
              <a:t>, </a:t>
            </a:r>
            <a:r>
              <a:rPr lang="it-IT" b="1" dirty="0"/>
              <a:t>OS161</a:t>
            </a:r>
            <a:r>
              <a:rPr lang="it-IT" dirty="0"/>
              <a:t> introduce anche gli </a:t>
            </a:r>
            <a:r>
              <a:rPr lang="it-IT" b="1" dirty="0" err="1"/>
              <a:t>spinlock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Gli </a:t>
            </a:r>
            <a:r>
              <a:rPr lang="it-IT" dirty="0" err="1"/>
              <a:t>spinlock</a:t>
            </a:r>
            <a:r>
              <a:rPr lang="it-IT" dirty="0"/>
              <a:t> sono un meccanismo di sincronizzazione che consente a più </a:t>
            </a:r>
            <a:r>
              <a:rPr lang="it-IT" dirty="0" err="1"/>
              <a:t>thread</a:t>
            </a:r>
            <a:r>
              <a:rPr lang="it-IT" dirty="0"/>
              <a:t> di accedere a un dato oggetto in modo esclusivo. </a:t>
            </a:r>
          </a:p>
          <a:p>
            <a:pPr marL="0" indent="0">
              <a:buNone/>
            </a:pPr>
            <a:r>
              <a:rPr lang="it-IT" dirty="0"/>
              <a:t>A differenza dei </a:t>
            </a:r>
            <a:r>
              <a:rPr lang="it-IT" dirty="0" err="1"/>
              <a:t>mutex</a:t>
            </a:r>
            <a:r>
              <a:rPr lang="it-IT" dirty="0"/>
              <a:t>, che mettono in attesa passiva i </a:t>
            </a:r>
            <a:r>
              <a:rPr lang="it-IT" dirty="0" err="1"/>
              <a:t>thread</a:t>
            </a:r>
            <a:r>
              <a:rPr lang="it-IT" dirty="0"/>
              <a:t> che non possono acquisire il lock, gli </a:t>
            </a:r>
            <a:r>
              <a:rPr lang="it-IT" dirty="0" err="1"/>
              <a:t>spinlock</a:t>
            </a:r>
            <a:r>
              <a:rPr lang="it-IT" dirty="0"/>
              <a:t> consentono ai </a:t>
            </a:r>
            <a:r>
              <a:rPr lang="it-IT" dirty="0" err="1"/>
              <a:t>thread</a:t>
            </a:r>
            <a:r>
              <a:rPr lang="it-IT" dirty="0"/>
              <a:t> di continuare a eseguire in modo attivo, verificando periodicamente se il lock è disponibile.</a:t>
            </a:r>
          </a:p>
        </p:txBody>
      </p:sp>
      <p:sp>
        <p:nvSpPr>
          <p:cNvPr id="17" name="Segnaposto contenuto 14">
            <a:extLst>
              <a:ext uri="{FF2B5EF4-FFF2-40B4-BE49-F238E27FC236}">
                <a16:creationId xmlns:a16="http://schemas.microsoft.com/office/drawing/2014/main" id="{BDB5703A-5D14-1779-07EE-1FC3B49E9925}"/>
              </a:ext>
            </a:extLst>
          </p:cNvPr>
          <p:cNvSpPr txBox="1">
            <a:spLocks/>
          </p:cNvSpPr>
          <p:nvPr/>
        </p:nvSpPr>
        <p:spPr>
          <a:xfrm>
            <a:off x="5974294" y="2065293"/>
            <a:ext cx="5393100" cy="46800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Basic spinlock.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spinlock_data_t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splk_lock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Memory word where we spin.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splk_holder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   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CPU holding this lock.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HANGMAN_LOCKABLE(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splk_hangman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Deadlock detector hook.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Spinlock functions.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spinlock_init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Initialize the contents of a spinlock.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spinlock_cleanup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Opposite of </a:t>
            </a:r>
            <a:r>
              <a:rPr lang="en-US" sz="1800" dirty="0" err="1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init.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 must be unlocked.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spinlock_acquire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Get the lock, spinning as necessary. Also disables interrupts.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spinlock_release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Release the lock. May re-enable interrupts.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spinlock_do_i_hold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/*Check if the current CPU holds the lock.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F5186-E11E-9631-9BDE-D77275EB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343D93-686E-7247-C695-DBCAAC95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https://piazza.com/class_profile/get_resource/jl28zj99fj24yy/jldagvykoum59l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https://web.stanford.edu/~ouster/cgi-bin/cs140-spring20/pintos/pintos_6.html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https://piazza.com/class_profile/get_resource/itgbdzpqj6417o/iuzt04qzagh40p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https://cs162.org/static/proj/pintos-docs/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https://pintosiiith.wordpress.com/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https://www.khoury.northeastern.edu/home/skotthe/classes/cs5600/fall/2016/labs/pintos-setup.html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8"/>
              </a:rPr>
              <a:t>https://jeason.gitbooks.io/pintos-reference-guide-sysu/content/synchronization.html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9"/>
              </a:rPr>
              <a:t>http://users.cms.caltech.edu/~donnie/cs124/pintos_4.html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4533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F3559-74E6-4186-3254-5BE183A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FEFF"/>
                </a:solidFill>
              </a:rPr>
              <a:t>Scelta SO e motivazioni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F715552-3CDD-D649-890A-0831B75FC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50409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6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6F23-A209-2303-F214-AB40138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68C2D-C33A-10A8-7A82-EEBA431B6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7371ED-F5BC-982B-58F8-28F9F8113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SO monolitico</a:t>
            </a:r>
          </a:p>
          <a:p>
            <a:r>
              <a:rPr lang="it-IT" dirty="0"/>
              <a:t>Spazio d’indirizzamento comune, unico per tutte le funzionalità del sistema operativo</a:t>
            </a:r>
          </a:p>
          <a:p>
            <a:r>
              <a:rPr lang="it-IT" dirty="0"/>
              <a:t>Basato su MIPS</a:t>
            </a:r>
          </a:p>
          <a:p>
            <a:r>
              <a:rPr lang="it-IT" dirty="0"/>
              <a:t>Meno flessibile rispetto ad un SO basato su microkernel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FBEBABE-B4DB-FE16-E48B-31864C48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E9AF7B-AB52-EAB2-5EDA-B64EFD656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SO a microkernel</a:t>
            </a:r>
          </a:p>
          <a:p>
            <a:r>
              <a:rPr lang="it-IT" dirty="0"/>
              <a:t>Kernel diviso in componenti più piccoli e indipendenti</a:t>
            </a:r>
          </a:p>
          <a:p>
            <a:r>
              <a:rPr lang="it-IT" dirty="0"/>
              <a:t>Basato su x86</a:t>
            </a:r>
          </a:p>
          <a:p>
            <a:r>
              <a:rPr lang="it-IT" dirty="0"/>
              <a:t>Più modulare e flessibile</a:t>
            </a:r>
          </a:p>
        </p:txBody>
      </p:sp>
    </p:spTree>
    <p:extLst>
      <p:ext uri="{BB962C8B-B14F-4D97-AF65-F5344CB8AC3E}">
        <p14:creationId xmlns:p14="http://schemas.microsoft.com/office/powerpoint/2010/main" val="40066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11C35-E257-03AB-D204-0A956C12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EFF"/>
                </a:solidFill>
              </a:rPr>
              <a:t>System calls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0BCEF6C-68E2-651D-606F-250E5D2AB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4371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4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107C6-3187-F9C2-B29A-716D02AB9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BA406-5059-EED5-0C32-07A17E66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calls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A595F7-B24E-14B1-A2DE-F977BEC69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386" y="2051770"/>
            <a:ext cx="5087075" cy="873994"/>
          </a:xfrm>
        </p:spPr>
        <p:txBody>
          <a:bodyPr/>
          <a:lstStyle/>
          <a:p>
            <a:r>
              <a:rPr lang="en-US" dirty="0"/>
              <a:t>OS161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kern/arch/</a:t>
            </a:r>
            <a:r>
              <a:rPr lang="en-US" sz="1800" dirty="0" err="1">
                <a:solidFill>
                  <a:schemeClr val="tx2"/>
                </a:solidFill>
              </a:rPr>
              <a:t>mips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syscall.c</a:t>
            </a:r>
            <a:endParaRPr lang="it-IT" sz="1800" dirty="0">
              <a:solidFill>
                <a:schemeClr val="tx2"/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2659CF6-E7AE-5C22-7B34-F5CD58420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16123"/>
            <a:ext cx="5087073" cy="910937"/>
          </a:xfrm>
        </p:spPr>
        <p:txBody>
          <a:bodyPr/>
          <a:lstStyle/>
          <a:p>
            <a:r>
              <a:rPr lang="it-IT" dirty="0"/>
              <a:t>PINTOS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userprog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syscall.c</a:t>
            </a:r>
            <a:endParaRPr lang="it-IT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8EC9F7AA-4ADD-C9BD-8077-39712864C5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3566938"/>
            <a:ext cx="5710920" cy="1741134"/>
          </a:xfrm>
        </p:spPr>
      </p:pic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9A8F9342-8DAE-F88D-3CEF-5B42B1CBA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6514" y="3032886"/>
            <a:ext cx="4464981" cy="3621547"/>
          </a:xfrm>
        </p:spPr>
      </p:pic>
    </p:spTree>
    <p:extLst>
      <p:ext uri="{BB962C8B-B14F-4D97-AF65-F5344CB8AC3E}">
        <p14:creationId xmlns:p14="http://schemas.microsoft.com/office/powerpoint/2010/main" val="41746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CD3F-7986-8E70-D8E1-263921CB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63773-A20B-A05F-7AFC-748E690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Scheduling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F63923-4565-4D08-89D0-AC5B555A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4"/>
            <a:ext cx="11029950" cy="3905539"/>
          </a:xfrm>
        </p:spPr>
        <p:txBody>
          <a:bodyPr>
            <a:normAutofit/>
          </a:bodyPr>
          <a:lstStyle/>
          <a:p>
            <a:r>
              <a:rPr lang="it-IT" dirty="0"/>
              <a:t>Le politiche di scheduling risultano simili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approccio base Round Robin (RR)</a:t>
            </a:r>
          </a:p>
          <a:p>
            <a:r>
              <a:rPr lang="it-IT" dirty="0"/>
              <a:t>In entrambi è possibile implementare politiche di scheduling più avanzate come:</a:t>
            </a:r>
          </a:p>
          <a:p>
            <a:pPr lvl="1"/>
            <a:r>
              <a:rPr lang="it-IT" dirty="0"/>
              <a:t>Multi-Level Feedback Queue (MLFQ)</a:t>
            </a:r>
          </a:p>
          <a:p>
            <a:pPr lvl="1"/>
            <a:r>
              <a:rPr lang="it-IT" dirty="0"/>
              <a:t>Dynamic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pPr lvl="1"/>
            <a:r>
              <a:rPr lang="it-IT" dirty="0"/>
              <a:t>Inverse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r>
              <a:rPr lang="it-IT" dirty="0"/>
              <a:t>Nella versione base, per entrambi i sistemi non esiste il concetto di priorità: tutti i thread sono trattati allo stesso modo</a:t>
            </a:r>
          </a:p>
        </p:txBody>
      </p:sp>
    </p:spTree>
    <p:extLst>
      <p:ext uri="{BB962C8B-B14F-4D97-AF65-F5344CB8AC3E}">
        <p14:creationId xmlns:p14="http://schemas.microsoft.com/office/powerpoint/2010/main" val="423420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BED9-42E9-C1BB-4821-9B9016480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23E0F-D54E-AA37-C201-80382212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implementazione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4ED4B41-44F1-4532-39C9-97F5C90D3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10BB637-F1E7-FDFF-2D76-C319D2379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56315B6-CDE9-1632-9DF3-8A0E04E0B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B12A5F1B-40EE-DC65-C3E0-378C1057B7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93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65309" y="627510"/>
            <a:ext cx="1241645" cy="552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accent2"/>
                </a:solidFill>
              </a:rPr>
              <a:t>PINTOS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24927" y="643385"/>
            <a:ext cx="1132874" cy="536575"/>
          </a:xfrm>
        </p:spPr>
        <p:txBody>
          <a:bodyPr/>
          <a:lstStyle/>
          <a:p>
            <a:pPr marL="0" indent="0">
              <a:buNone/>
            </a:pPr>
            <a:r>
              <a:rPr lang="it-IT" sz="2200" dirty="0">
                <a:solidFill>
                  <a:schemeClr val="accent2"/>
                </a:solidFill>
              </a:rPr>
              <a:t>OS161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B031D8-5771-1B7A-C8F6-21435769AF4F}"/>
              </a:ext>
            </a:extLst>
          </p:cNvPr>
          <p:cNvSpPr txBox="1"/>
          <p:nvPr/>
        </p:nvSpPr>
        <p:spPr>
          <a:xfrm>
            <a:off x="1477818" y="2170545"/>
            <a:ext cx="3269673" cy="162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F923670-E929-E821-2DCE-4EEA84267A27}"/>
              </a:ext>
            </a:extLst>
          </p:cNvPr>
          <p:cNvSpPr txBox="1"/>
          <p:nvPr/>
        </p:nvSpPr>
        <p:spPr>
          <a:xfrm>
            <a:off x="1477818" y="1976581"/>
            <a:ext cx="2318327" cy="124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231CEA0-BE6A-96A5-CED9-D931BC44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09" y="1276942"/>
            <a:ext cx="5388564" cy="497148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BBB4B28-F125-4571-5BAB-D88782E9010A}"/>
              </a:ext>
            </a:extLst>
          </p:cNvPr>
          <p:cNvSpPr txBox="1"/>
          <p:nvPr/>
        </p:nvSpPr>
        <p:spPr>
          <a:xfrm>
            <a:off x="7002463" y="2410690"/>
            <a:ext cx="1762846" cy="124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EA73628-5D6C-79DD-B37B-FD0E38DE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49" y="1276942"/>
            <a:ext cx="5549718" cy="5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4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07669-AD4A-530A-308F-4AD673D0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Paging</a:t>
            </a:r>
            <a:r>
              <a:rPr lang="it-IT" dirty="0"/>
              <a:t> e 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551D5C-43AF-6C06-2D96-A6CA0811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gestione della memoria virtuale è simile in entrambi i SO</a:t>
            </a:r>
          </a:p>
          <a:p>
            <a:pPr lvl="1"/>
            <a:r>
              <a:rPr lang="it-IT" dirty="0"/>
              <a:t>Uso della paginazione, perciò della Page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Gestione similare della Frame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Stessa gestione dello spazio degli indirizzi dei processi</a:t>
            </a:r>
          </a:p>
          <a:p>
            <a:r>
              <a:rPr lang="it-IT" dirty="0"/>
              <a:t>Uso di strutture dati analoghe</a:t>
            </a:r>
          </a:p>
          <a:p>
            <a:pPr lvl="1"/>
            <a:r>
              <a:rPr lang="it-IT" dirty="0"/>
              <a:t>Vettori</a:t>
            </a:r>
          </a:p>
          <a:p>
            <a:pPr lvl="1"/>
            <a:r>
              <a:rPr lang="it-IT" dirty="0"/>
              <a:t>Bitmap</a:t>
            </a:r>
          </a:p>
          <a:p>
            <a:pPr lvl="1"/>
            <a:r>
              <a:rPr lang="it-IT" dirty="0"/>
              <a:t>Liste</a:t>
            </a:r>
          </a:p>
          <a:p>
            <a:r>
              <a:rPr lang="it-IT" dirty="0"/>
              <a:t>Paginazione più complessa su OS161, quindi con più funzionalità</a:t>
            </a:r>
          </a:p>
        </p:txBody>
      </p:sp>
    </p:spTree>
    <p:extLst>
      <p:ext uri="{BB962C8B-B14F-4D97-AF65-F5344CB8AC3E}">
        <p14:creationId xmlns:p14="http://schemas.microsoft.com/office/powerpoint/2010/main" val="4505388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8946</TotalTime>
  <Words>1299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-apple-system</vt:lpstr>
      <vt:lpstr>Calibri</vt:lpstr>
      <vt:lpstr>Consolas</vt:lpstr>
      <vt:lpstr>Courier New</vt:lpstr>
      <vt:lpstr>Gill Sans MT</vt:lpstr>
      <vt:lpstr>Wingdings 2</vt:lpstr>
      <vt:lpstr>Dividendi</vt:lpstr>
      <vt:lpstr>Progetto 1.1 Analisi comparativa tra OS161 e altri sistemi operativi open-source all'avanguardia per sistemi embedded e computer general purpose</vt:lpstr>
      <vt:lpstr>Scelta SO e motivazioni</vt:lpstr>
      <vt:lpstr>Architettura</vt:lpstr>
      <vt:lpstr>System calls</vt:lpstr>
      <vt:lpstr>System calls</vt:lpstr>
      <vt:lpstr>Scheduling</vt:lpstr>
      <vt:lpstr>Scheduling: implementazione</vt:lpstr>
      <vt:lpstr>Presentazione standard di PowerPoint</vt:lpstr>
      <vt:lpstr>Paging e  virtual memory</vt:lpstr>
      <vt:lpstr>Meccanismi di sincronizzazione – Interrupt disable</vt:lpstr>
      <vt:lpstr>Meccanismi di sincronizzazione - SEmaphore</vt:lpstr>
      <vt:lpstr>Meccanismi di sincronizzazione – lock (mutex)</vt:lpstr>
      <vt:lpstr>Meccanismi di sincronizzazione – SPINLOCK</vt:lpstr>
      <vt:lpstr>DOCUMENTAZIONE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1.1:  Analisi comparativa tra OS161 e altri sistemi operativi open-source all'avanguardia per sistemi embedded e computer general purpose</dc:title>
  <dc:creator>Merangolo  Maria Francesca</dc:creator>
  <cp:lastModifiedBy>NICOLA SINISI</cp:lastModifiedBy>
  <cp:revision>22</cp:revision>
  <dcterms:created xsi:type="dcterms:W3CDTF">2023-07-28T17:51:44Z</dcterms:created>
  <dcterms:modified xsi:type="dcterms:W3CDTF">2024-01-05T16:58:51Z</dcterms:modified>
</cp:coreProperties>
</file>