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Roboto"/>
      <p:regular r:id="rId67"/>
      <p:bold r:id="rId68"/>
      <p:italic r:id="rId69"/>
      <p:boldItalic r:id="rId70"/>
    </p:embeddedFont>
    <p:embeddedFont>
      <p:font typeface="Nunito"/>
      <p:regular r:id="rId71"/>
      <p:bold r:id="rId72"/>
      <p:italic r:id="rId73"/>
      <p:boldItalic r:id="rId74"/>
    </p:embeddedFont>
    <p:embeddedFont>
      <p:font typeface="Montserrat"/>
      <p:regular r:id="rId75"/>
      <p:bold r:id="rId76"/>
      <p:italic r:id="rId77"/>
      <p:boldItalic r:id="rId78"/>
    </p:embeddedFont>
    <p:embeddedFont>
      <p:font typeface="Lato"/>
      <p:regular r:id="rId79"/>
      <p:bold r:id="rId80"/>
      <p:italic r:id="rId81"/>
      <p:boldItalic r:id="rId82"/>
    </p:embeddedFont>
    <p:embeddedFont>
      <p:font typeface="Gill Sans"/>
      <p:regular r:id="rId83"/>
      <p:bold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GillSans-bold.fntdata"/><Relationship Id="rId83" Type="http://schemas.openxmlformats.org/officeDocument/2006/relationships/font" Target="fonts/GillSans-regular.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ato-bold.fntdata"/><Relationship Id="rId82" Type="http://schemas.openxmlformats.org/officeDocument/2006/relationships/font" Target="fonts/Lato-boldItalic.fntdata"/><Relationship Id="rId81"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Nunito-italic.fntdata"/><Relationship Id="rId72" Type="http://schemas.openxmlformats.org/officeDocument/2006/relationships/font" Target="fonts/Nunito-bold.fntdata"/><Relationship Id="rId31" Type="http://schemas.openxmlformats.org/officeDocument/2006/relationships/slide" Target="slides/slide26.xml"/><Relationship Id="rId75" Type="http://schemas.openxmlformats.org/officeDocument/2006/relationships/font" Target="fonts/Montserrat-regular.fntdata"/><Relationship Id="rId30" Type="http://schemas.openxmlformats.org/officeDocument/2006/relationships/slide" Target="slides/slide25.xml"/><Relationship Id="rId74" Type="http://schemas.openxmlformats.org/officeDocument/2006/relationships/font" Target="fonts/Nunito-boldItalic.fntdata"/><Relationship Id="rId33" Type="http://schemas.openxmlformats.org/officeDocument/2006/relationships/slide" Target="slides/slide28.xml"/><Relationship Id="rId77" Type="http://schemas.openxmlformats.org/officeDocument/2006/relationships/font" Target="fonts/Montserrat-italic.fntdata"/><Relationship Id="rId32" Type="http://schemas.openxmlformats.org/officeDocument/2006/relationships/slide" Target="slides/slide27.xml"/><Relationship Id="rId76" Type="http://schemas.openxmlformats.org/officeDocument/2006/relationships/font" Target="fonts/Montserrat-bold.fntdata"/><Relationship Id="rId35" Type="http://schemas.openxmlformats.org/officeDocument/2006/relationships/slide" Target="slides/slide30.xml"/><Relationship Id="rId79" Type="http://schemas.openxmlformats.org/officeDocument/2006/relationships/font" Target="fonts/Lato-regular.fntdata"/><Relationship Id="rId34" Type="http://schemas.openxmlformats.org/officeDocument/2006/relationships/slide" Target="slides/slide29.xml"/><Relationship Id="rId78" Type="http://schemas.openxmlformats.org/officeDocument/2006/relationships/font" Target="fonts/Montserrat-boldItalic.fntdata"/><Relationship Id="rId71" Type="http://schemas.openxmlformats.org/officeDocument/2006/relationships/font" Target="fonts/Nunito-regular.fntdata"/><Relationship Id="rId70" Type="http://schemas.openxmlformats.org/officeDocument/2006/relationships/font" Target="fonts/Robo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bold.fntdata"/><Relationship Id="rId23" Type="http://schemas.openxmlformats.org/officeDocument/2006/relationships/slide" Target="slides/slide18.xml"/><Relationship Id="rId67" Type="http://schemas.openxmlformats.org/officeDocument/2006/relationships/font" Target="fonts/Robot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ed71a7594_2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ed71a7594_2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ed71a7594_2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ed71a7594_2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ed71a7594_2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ed71a7594_2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ed71a7594_2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ed71a7594_2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ed71a7594_2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ed71a7594_2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ed71a7594_2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ed71a7594_2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f160954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f160954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f160954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9f160954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8bc8b98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8bc8b98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a4de65cc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a4de65cc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ed71a7594_2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ed71a7594_2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a4de65cc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a4de65cc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a4de65cc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a4de65cc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a4de65cc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aa4de65cc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a4de65cc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a4de65cc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a4de65ccd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a4de65ccd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6e662adb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6e662adb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a9b39f00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a9b39f00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9b39f000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9b39f000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a9b39f000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a9b39f000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9b39f00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9b39f00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8bc8b98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8bc8b98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aa4de65ccd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aa4de65ccd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8bc8b988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a8bc8b988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a4de65c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a4de65c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9f160954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9f160954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9f1609542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9f1609542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9f1609542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9f1609542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9f1609542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9f1609542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9f1609542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9f1609542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9f1609542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9f1609542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9f1609542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9f1609542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ed71a7594_2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ed71a7594_2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9f1609542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9f1609542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9f1609542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9f1609542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9f1609542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9f1609542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58256bca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a58256bca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a58256bca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a58256bca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a58256bca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a58256bca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a58256bc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a58256bc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a58256bc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a58256bc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a6e662ad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a6e662ad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a58256bca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a58256bca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ed71a7594_2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ed71a7594_2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a58256bca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a58256bc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a6e662ad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a6e662ad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a6e662ad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a6e662ad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a6e662ad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a6e662ad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a6e662adb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a6e662adb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a6e662ad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a6e662ad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a6e662adb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a6e662adb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a6e662adb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a6e662adb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a8bc8b988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a8bc8b988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a8bc8b988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a8bc8b98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ed71a7594_2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ed71a7594_2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aed0f61c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aed0f61c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a9b39f00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a9b39f00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8bc8b98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8bc8b98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ed71a7594_2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ed71a7594_2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ed71a7594_2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ed71a7594_2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ment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117400" y="163400"/>
            <a:ext cx="7026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200">
                <a:latin typeface="Roboto"/>
                <a:ea typeface="Roboto"/>
                <a:cs typeface="Roboto"/>
                <a:sym typeface="Roboto"/>
              </a:rPr>
              <a:t>ANALISI </a:t>
            </a:r>
            <a:endParaRPr sz="4200">
              <a:latin typeface="Roboto"/>
              <a:ea typeface="Roboto"/>
              <a:cs typeface="Roboto"/>
              <a:sym typeface="Roboto"/>
            </a:endParaRPr>
          </a:p>
          <a:p>
            <a:pPr indent="0" lvl="0" marL="0" rtl="0" algn="l">
              <a:spcBef>
                <a:spcPts val="0"/>
              </a:spcBef>
              <a:spcAft>
                <a:spcPts val="0"/>
              </a:spcAft>
              <a:buNone/>
            </a:pPr>
            <a:r>
              <a:rPr lang="it" sz="4200">
                <a:latin typeface="Roboto"/>
                <a:ea typeface="Roboto"/>
                <a:cs typeface="Roboto"/>
                <a:sym typeface="Roboto"/>
              </a:rPr>
              <a:t>    COMPARATIVA</a:t>
            </a:r>
            <a:endParaRPr sz="4200">
              <a:latin typeface="Roboto"/>
              <a:ea typeface="Roboto"/>
              <a:cs typeface="Roboto"/>
              <a:sym typeface="Roboto"/>
            </a:endParaRPr>
          </a:p>
          <a:p>
            <a:pPr indent="0" lvl="0" marL="0" rtl="0" algn="l">
              <a:spcBef>
                <a:spcPts val="0"/>
              </a:spcBef>
              <a:spcAft>
                <a:spcPts val="0"/>
              </a:spcAft>
              <a:buNone/>
            </a:pPr>
            <a:r>
              <a:rPr lang="it" sz="4200">
                <a:latin typeface="Roboto"/>
                <a:ea typeface="Roboto"/>
                <a:cs typeface="Roboto"/>
                <a:sym typeface="Roboto"/>
              </a:rPr>
              <a:t>        OS161 - MentOS</a:t>
            </a:r>
            <a:endParaRPr sz="4200">
              <a:latin typeface="Roboto"/>
              <a:ea typeface="Roboto"/>
              <a:cs typeface="Roboto"/>
              <a:sym typeface="Roboto"/>
            </a:endParaRPr>
          </a:p>
        </p:txBody>
      </p:sp>
      <p:sp>
        <p:nvSpPr>
          <p:cNvPr id="135" name="Google Shape;135;p13"/>
          <p:cNvSpPr txBox="1"/>
          <p:nvPr>
            <p:ph idx="1" type="subTitle"/>
          </p:nvPr>
        </p:nvSpPr>
        <p:spPr>
          <a:xfrm>
            <a:off x="5301875" y="3777725"/>
            <a:ext cx="3470700" cy="10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latin typeface="Roboto"/>
                <a:ea typeface="Roboto"/>
                <a:cs typeface="Roboto"/>
                <a:sym typeface="Roboto"/>
              </a:rPr>
              <a:t>Pedone Matteo - s310171</a:t>
            </a:r>
            <a:endParaRPr sz="1700">
              <a:latin typeface="Roboto"/>
              <a:ea typeface="Roboto"/>
              <a:cs typeface="Roboto"/>
              <a:sym typeface="Roboto"/>
            </a:endParaRPr>
          </a:p>
          <a:p>
            <a:pPr indent="0" lvl="0" marL="0" rtl="0" algn="l">
              <a:spcBef>
                <a:spcPts val="0"/>
              </a:spcBef>
              <a:spcAft>
                <a:spcPts val="0"/>
              </a:spcAft>
              <a:buNone/>
            </a:pPr>
            <a:r>
              <a:rPr lang="it" sz="1700">
                <a:latin typeface="Roboto"/>
                <a:ea typeface="Roboto"/>
                <a:cs typeface="Roboto"/>
                <a:sym typeface="Roboto"/>
              </a:rPr>
              <a:t>Pulvirenti Roberto - s317704</a:t>
            </a:r>
            <a:endParaRPr sz="1700">
              <a:latin typeface="Roboto"/>
              <a:ea typeface="Roboto"/>
              <a:cs typeface="Roboto"/>
              <a:sym typeface="Roboto"/>
            </a:endParaRPr>
          </a:p>
          <a:p>
            <a:pPr indent="0" lvl="0" marL="0" rtl="0" algn="l">
              <a:spcBef>
                <a:spcPts val="0"/>
              </a:spcBef>
              <a:spcAft>
                <a:spcPts val="0"/>
              </a:spcAft>
              <a:buNone/>
            </a:pPr>
            <a:r>
              <a:rPr lang="it" sz="1700">
                <a:latin typeface="Roboto"/>
                <a:ea typeface="Roboto"/>
                <a:cs typeface="Roboto"/>
                <a:sym typeface="Roboto"/>
              </a:rPr>
              <a:t>Venezia Giuseppe - s309625</a:t>
            </a:r>
            <a:endParaRPr sz="17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System calls, esempio #2</a:t>
            </a:r>
            <a:endParaRPr sz="4000">
              <a:solidFill>
                <a:schemeClr val="dk1"/>
              </a:solidFill>
              <a:latin typeface="Roboto"/>
              <a:ea typeface="Roboto"/>
              <a:cs typeface="Roboto"/>
              <a:sym typeface="Roboto"/>
            </a:endParaRPr>
          </a:p>
        </p:txBody>
      </p:sp>
      <p:pic>
        <p:nvPicPr>
          <p:cNvPr id="196" name="Google Shape;196;p22"/>
          <p:cNvPicPr preferRelativeResize="0"/>
          <p:nvPr/>
        </p:nvPicPr>
        <p:blipFill>
          <a:blip r:embed="rId3">
            <a:alphaModFix/>
          </a:blip>
          <a:stretch>
            <a:fillRect/>
          </a:stretch>
        </p:blipFill>
        <p:spPr>
          <a:xfrm>
            <a:off x="2017900" y="1359450"/>
            <a:ext cx="5228949" cy="345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System calls</a:t>
            </a:r>
            <a:endParaRPr sz="4000">
              <a:solidFill>
                <a:schemeClr val="dk1"/>
              </a:solidFill>
              <a:latin typeface="Roboto"/>
              <a:ea typeface="Roboto"/>
              <a:cs typeface="Roboto"/>
              <a:sym typeface="Roboto"/>
            </a:endParaRPr>
          </a:p>
        </p:txBody>
      </p:sp>
      <p:pic>
        <p:nvPicPr>
          <p:cNvPr id="203" name="Google Shape;203;p23"/>
          <p:cNvPicPr preferRelativeResize="0"/>
          <p:nvPr/>
        </p:nvPicPr>
        <p:blipFill>
          <a:blip r:embed="rId3">
            <a:alphaModFix/>
          </a:blip>
          <a:stretch>
            <a:fillRect/>
          </a:stretch>
        </p:blipFill>
        <p:spPr>
          <a:xfrm>
            <a:off x="1869675" y="1461525"/>
            <a:ext cx="5324376" cy="330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ctrTitle"/>
          </p:nvPr>
        </p:nvSpPr>
        <p:spPr>
          <a:xfrm>
            <a:off x="2959475" y="1690125"/>
            <a:ext cx="7026600" cy="8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Roboto"/>
                <a:ea typeface="Roboto"/>
                <a:cs typeface="Roboto"/>
                <a:sym typeface="Roboto"/>
              </a:rPr>
              <a:t>ANALOGIE E DIFFERENZE</a:t>
            </a:r>
            <a:endParaRPr>
              <a:latin typeface="Roboto"/>
              <a:ea typeface="Roboto"/>
              <a:cs typeface="Roboto"/>
              <a:sym typeface="Roboto"/>
            </a:endParaRPr>
          </a:p>
        </p:txBody>
      </p:sp>
      <p:sp>
        <p:nvSpPr>
          <p:cNvPr id="209" name="Google Shape;209;p24"/>
          <p:cNvSpPr txBox="1"/>
          <p:nvPr/>
        </p:nvSpPr>
        <p:spPr>
          <a:xfrm>
            <a:off x="2980625" y="2331825"/>
            <a:ext cx="588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500">
                <a:solidFill>
                  <a:schemeClr val="lt1"/>
                </a:solidFill>
                <a:latin typeface="Lato"/>
                <a:ea typeface="Lato"/>
                <a:cs typeface="Lato"/>
                <a:sym typeface="Lato"/>
              </a:rPr>
              <a:t>MentOS - OS161</a:t>
            </a:r>
            <a:endParaRPr sz="25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5" name="Google Shape;215;p25"/>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System calls a confronto</a:t>
            </a:r>
            <a:endParaRPr sz="4000">
              <a:solidFill>
                <a:schemeClr val="dk1"/>
              </a:solidFill>
              <a:latin typeface="Roboto"/>
              <a:ea typeface="Roboto"/>
              <a:cs typeface="Roboto"/>
              <a:sym typeface="Roboto"/>
            </a:endParaRPr>
          </a:p>
        </p:txBody>
      </p:sp>
      <p:sp>
        <p:nvSpPr>
          <p:cNvPr id="216" name="Google Shape;216;p25"/>
          <p:cNvSpPr txBox="1"/>
          <p:nvPr/>
        </p:nvSpPr>
        <p:spPr>
          <a:xfrm>
            <a:off x="386525" y="1504675"/>
            <a:ext cx="8296500" cy="332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800">
                <a:solidFill>
                  <a:schemeClr val="dk1"/>
                </a:solidFill>
                <a:latin typeface="Roboto"/>
                <a:ea typeface="Roboto"/>
                <a:cs typeface="Roboto"/>
                <a:sym typeface="Roboto"/>
              </a:rPr>
              <a:t>OS161 gestisce le system calls in modo molto simile a MentOS:</a:t>
            </a:r>
            <a:endParaRPr sz="1800">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Char char="●"/>
            </a:pPr>
            <a:r>
              <a:rPr lang="it" sz="1800">
                <a:solidFill>
                  <a:schemeClr val="dk1"/>
                </a:solidFill>
                <a:latin typeface="Roboto"/>
                <a:ea typeface="Roboto"/>
                <a:cs typeface="Roboto"/>
                <a:sym typeface="Roboto"/>
              </a:rPr>
              <a:t>si scatena una trap.</a:t>
            </a:r>
            <a:endParaRPr sz="1800">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Char char="●"/>
            </a:pPr>
            <a:r>
              <a:rPr lang="it" sz="1800">
                <a:solidFill>
                  <a:schemeClr val="dk1"/>
                </a:solidFill>
                <a:latin typeface="Roboto"/>
                <a:ea typeface="Roboto"/>
                <a:cs typeface="Roboto"/>
                <a:sym typeface="Roboto"/>
              </a:rPr>
              <a:t>avviene il context switching (utilizzando il trap frame nel kernel stack).</a:t>
            </a:r>
            <a:endParaRPr sz="1800">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Char char="●"/>
            </a:pPr>
            <a:r>
              <a:rPr lang="it" sz="1800">
                <a:solidFill>
                  <a:schemeClr val="dk1"/>
                </a:solidFill>
                <a:latin typeface="Roboto"/>
                <a:ea typeface="Roboto"/>
                <a:cs typeface="Roboto"/>
                <a:sym typeface="Roboto"/>
              </a:rPr>
              <a:t>si esegue la system call.</a:t>
            </a:r>
            <a:endParaRPr sz="1800">
              <a:solidFill>
                <a:schemeClr val="dk1"/>
              </a:solidFill>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Char char="●"/>
            </a:pPr>
            <a:r>
              <a:rPr lang="it" sz="1800">
                <a:solidFill>
                  <a:schemeClr val="dk1"/>
                </a:solidFill>
                <a:latin typeface="Roboto"/>
                <a:ea typeface="Roboto"/>
                <a:cs typeface="Roboto"/>
                <a:sym typeface="Roboto"/>
              </a:rPr>
              <a:t>si ripristina lo user stack e si torna all’esecuzione in user mode.</a:t>
            </a:r>
            <a:endParaRPr sz="1800">
              <a:solidFill>
                <a:schemeClr val="dk1"/>
              </a:solidFill>
              <a:latin typeface="Roboto"/>
              <a:ea typeface="Roboto"/>
              <a:cs typeface="Roboto"/>
              <a:sym typeface="Roboto"/>
            </a:endParaRPr>
          </a:p>
          <a:p>
            <a:pPr indent="0" lvl="0" marL="0" rtl="0" algn="just">
              <a:spcBef>
                <a:spcPts val="0"/>
              </a:spcBef>
              <a:spcAft>
                <a:spcPts val="0"/>
              </a:spcAft>
              <a:buNone/>
            </a:pPr>
            <a:r>
              <a:t/>
            </a:r>
            <a:endParaRPr sz="1800">
              <a:solidFill>
                <a:schemeClr val="dk1"/>
              </a:solidFill>
              <a:latin typeface="Roboto"/>
              <a:ea typeface="Roboto"/>
              <a:cs typeface="Roboto"/>
              <a:sym typeface="Roboto"/>
            </a:endParaRPr>
          </a:p>
          <a:p>
            <a:pPr indent="0" lvl="0" marL="0" rtl="0" algn="just">
              <a:spcBef>
                <a:spcPts val="0"/>
              </a:spcBef>
              <a:spcAft>
                <a:spcPts val="0"/>
              </a:spcAft>
              <a:buNone/>
            </a:pPr>
            <a:r>
              <a:rPr lang="it" sz="1800">
                <a:solidFill>
                  <a:schemeClr val="dk1"/>
                </a:solidFill>
                <a:latin typeface="Roboto"/>
                <a:ea typeface="Roboto"/>
                <a:cs typeface="Roboto"/>
                <a:sym typeface="Roboto"/>
              </a:rPr>
              <a:t>Invece di scatenare una trap e salvare il contesto nel trap frame, in MentOS si passa dall’utente al kernel tramite l’interrupt 80 e non esiste un vero e proprio trap frame, ma ci sono dei registri speciali nello stack del kernel che vengono usati appositamente per il context switching e costituiscono i parametri della funzione.</a:t>
            </a:r>
            <a:endParaRPr sz="1800">
              <a:solidFill>
                <a:schemeClr val="dk1"/>
              </a:solidFill>
              <a:latin typeface="Roboto"/>
              <a:ea typeface="Roboto"/>
              <a:cs typeface="Roboto"/>
              <a:sym typeface="Roboto"/>
            </a:endParaRPr>
          </a:p>
          <a:p>
            <a:pPr indent="0" lvl="0" marL="0" rtl="0" algn="l">
              <a:spcBef>
                <a:spcPts val="1600"/>
              </a:spcBef>
              <a:spcAft>
                <a:spcPts val="0"/>
              </a:spcAft>
              <a:buNone/>
            </a:pPr>
            <a:r>
              <a:rPr lang="it" sz="1200">
                <a:solidFill>
                  <a:schemeClr val="dk1"/>
                </a:solidFill>
                <a:latin typeface="Nunito"/>
                <a:ea typeface="Nunito"/>
                <a:cs typeface="Nunito"/>
                <a:sym typeface="Nunito"/>
              </a:rPr>
              <a:t> </a:t>
            </a:r>
            <a:endParaRPr sz="1200">
              <a:solidFill>
                <a:schemeClr val="dk1"/>
              </a:solidFill>
              <a:latin typeface="Nunito"/>
              <a:ea typeface="Nunito"/>
              <a:cs typeface="Nunito"/>
              <a:sym typeface="Nunito"/>
            </a:endParaRPr>
          </a:p>
          <a:p>
            <a:pPr indent="0" lvl="0" marL="0" rtl="0" algn="just">
              <a:spcBef>
                <a:spcPts val="1600"/>
              </a:spcBef>
              <a:spcAft>
                <a:spcPts val="0"/>
              </a:spcAft>
              <a:buNone/>
            </a:pPr>
            <a:r>
              <a:t/>
            </a:r>
            <a:endParaRPr sz="1800">
              <a:solidFill>
                <a:schemeClr val="dk1"/>
              </a:solidFill>
              <a:latin typeface="Roboto"/>
              <a:ea typeface="Roboto"/>
              <a:cs typeface="Roboto"/>
              <a:sym typeface="Roboto"/>
            </a:endParaRPr>
          </a:p>
          <a:p>
            <a:pPr indent="0" lvl="0" marL="0" rtl="0" algn="just">
              <a:spcBef>
                <a:spcPts val="0"/>
              </a:spcBef>
              <a:spcAft>
                <a:spcPts val="0"/>
              </a:spcAft>
              <a:buNone/>
            </a:pPr>
            <a:r>
              <a:t/>
            </a:r>
            <a:endParaRPr b="1" sz="1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Livelli di privilegio</a:t>
            </a:r>
            <a:endParaRPr sz="4000">
              <a:solidFill>
                <a:schemeClr val="dk1"/>
              </a:solidFill>
              <a:latin typeface="Roboto"/>
              <a:ea typeface="Roboto"/>
              <a:cs typeface="Roboto"/>
              <a:sym typeface="Roboto"/>
            </a:endParaRPr>
          </a:p>
        </p:txBody>
      </p:sp>
      <p:pic>
        <p:nvPicPr>
          <p:cNvPr id="223" name="Google Shape;223;p26"/>
          <p:cNvPicPr preferRelativeResize="0"/>
          <p:nvPr/>
        </p:nvPicPr>
        <p:blipFill>
          <a:blip r:embed="rId3">
            <a:alphaModFix/>
          </a:blip>
          <a:stretch>
            <a:fillRect/>
          </a:stretch>
        </p:blipFill>
        <p:spPr>
          <a:xfrm>
            <a:off x="1172300" y="1624088"/>
            <a:ext cx="2781150" cy="2798125"/>
          </a:xfrm>
          <a:prstGeom prst="rect">
            <a:avLst/>
          </a:prstGeom>
          <a:noFill/>
          <a:ln>
            <a:noFill/>
          </a:ln>
        </p:spPr>
      </p:pic>
      <p:sp>
        <p:nvSpPr>
          <p:cNvPr id="224" name="Google Shape;224;p26"/>
          <p:cNvSpPr txBox="1"/>
          <p:nvPr>
            <p:ph idx="2" type="body"/>
          </p:nvPr>
        </p:nvSpPr>
        <p:spPr>
          <a:xfrm>
            <a:off x="4204875" y="1307850"/>
            <a:ext cx="4573200" cy="3282900"/>
          </a:xfrm>
          <a:prstGeom prst="rect">
            <a:avLst/>
          </a:prstGeom>
        </p:spPr>
        <p:txBody>
          <a:bodyPr anchorCtr="0" anchor="t" bIns="91425" lIns="91425" spcFirstLastPara="1" rIns="91425" wrap="square" tIns="91425">
            <a:noAutofit/>
          </a:bodyPr>
          <a:lstStyle/>
          <a:p>
            <a:pPr indent="0" lvl="0" marL="0" rtl="0" algn="just">
              <a:lnSpc>
                <a:spcPct val="100000"/>
              </a:lnSpc>
              <a:spcBef>
                <a:spcPts val="100"/>
              </a:spcBef>
              <a:spcAft>
                <a:spcPts val="0"/>
              </a:spcAft>
              <a:buNone/>
            </a:pPr>
            <a:r>
              <a:rPr lang="it" sz="1800">
                <a:solidFill>
                  <a:srgbClr val="000000"/>
                </a:solidFill>
                <a:latin typeface="Roboto"/>
                <a:ea typeface="Roboto"/>
                <a:cs typeface="Roboto"/>
                <a:sym typeface="Roboto"/>
              </a:rPr>
              <a:t>Un’altra differenza rispetto a OS161 è che in MentOS ci sono quattro livelli di privilegio diversi e non solo due.</a:t>
            </a:r>
            <a:endParaRPr sz="1800">
              <a:solidFill>
                <a:srgbClr val="000000"/>
              </a:solidFill>
              <a:latin typeface="Roboto"/>
              <a:ea typeface="Roboto"/>
              <a:cs typeface="Roboto"/>
              <a:sym typeface="Roboto"/>
            </a:endParaRPr>
          </a:p>
          <a:p>
            <a:pPr indent="0" lvl="0" marL="0" rtl="0" algn="just">
              <a:lnSpc>
                <a:spcPct val="100000"/>
              </a:lnSpc>
              <a:spcBef>
                <a:spcPts val="100"/>
              </a:spcBef>
              <a:spcAft>
                <a:spcPts val="0"/>
              </a:spcAft>
              <a:buNone/>
            </a:pPr>
            <a:r>
              <a:t/>
            </a:r>
            <a:endParaRPr sz="1800">
              <a:solidFill>
                <a:srgbClr val="000000"/>
              </a:solidFill>
              <a:latin typeface="Roboto"/>
              <a:ea typeface="Roboto"/>
              <a:cs typeface="Roboto"/>
              <a:sym typeface="Roboto"/>
            </a:endParaRPr>
          </a:p>
          <a:p>
            <a:pPr indent="0" lvl="0" marL="0" rtl="0" algn="just">
              <a:lnSpc>
                <a:spcPct val="100000"/>
              </a:lnSpc>
              <a:spcBef>
                <a:spcPts val="100"/>
              </a:spcBef>
              <a:spcAft>
                <a:spcPts val="0"/>
              </a:spcAft>
              <a:buNone/>
            </a:pPr>
            <a:r>
              <a:rPr lang="it" sz="1800">
                <a:solidFill>
                  <a:srgbClr val="000000"/>
                </a:solidFill>
                <a:latin typeface="Roboto"/>
                <a:ea typeface="Roboto"/>
                <a:cs typeface="Roboto"/>
                <a:sym typeface="Roboto"/>
              </a:rPr>
              <a:t>In ogni istante la CPU sta eseguendo in un livello di privilegio specifico,</a:t>
            </a:r>
            <a:r>
              <a:rPr lang="it" sz="1800">
                <a:solidFill>
                  <a:srgbClr val="000000"/>
                </a:solidFill>
                <a:latin typeface="Roboto"/>
                <a:ea typeface="Roboto"/>
                <a:cs typeface="Roboto"/>
                <a:sym typeface="Roboto"/>
              </a:rPr>
              <a:t> che determina quali codici possono e non possono essere eseguiti.</a:t>
            </a:r>
            <a:endParaRPr sz="1800">
              <a:solidFill>
                <a:srgbClr val="000000"/>
              </a:solidFill>
              <a:latin typeface="Roboto"/>
              <a:ea typeface="Roboto"/>
              <a:cs typeface="Roboto"/>
              <a:sym typeface="Roboto"/>
            </a:endParaRPr>
          </a:p>
          <a:p>
            <a:pPr indent="0" lvl="0" marL="0" rtl="0" algn="just">
              <a:lnSpc>
                <a:spcPct val="100000"/>
              </a:lnSpc>
              <a:spcBef>
                <a:spcPts val="100"/>
              </a:spcBef>
              <a:spcAft>
                <a:spcPts val="0"/>
              </a:spcAft>
              <a:buNone/>
            </a:pPr>
            <a:r>
              <a:t/>
            </a:r>
            <a:endParaRPr sz="1800">
              <a:solidFill>
                <a:srgbClr val="000000"/>
              </a:solidFill>
              <a:latin typeface="Roboto"/>
              <a:ea typeface="Roboto"/>
              <a:cs typeface="Roboto"/>
              <a:sym typeface="Roboto"/>
            </a:endParaRPr>
          </a:p>
          <a:p>
            <a:pPr indent="0" lvl="0" marL="0" rtl="0" algn="just">
              <a:lnSpc>
                <a:spcPct val="100000"/>
              </a:lnSpc>
              <a:spcBef>
                <a:spcPts val="100"/>
              </a:spcBef>
              <a:spcAft>
                <a:spcPts val="0"/>
              </a:spcAft>
              <a:buNone/>
            </a:pPr>
            <a:r>
              <a:rPr lang="it" sz="1800">
                <a:solidFill>
                  <a:srgbClr val="000000"/>
                </a:solidFill>
                <a:latin typeface="Roboto"/>
                <a:ea typeface="Roboto"/>
                <a:cs typeface="Roboto"/>
                <a:sym typeface="Roboto"/>
              </a:rPr>
              <a:t>Molti kernel moderni usano solo due livelli di privilegio, </a:t>
            </a:r>
            <a:r>
              <a:rPr b="1" lang="it" sz="1800">
                <a:solidFill>
                  <a:srgbClr val="000000"/>
                </a:solidFill>
                <a:latin typeface="Roboto"/>
                <a:ea typeface="Roboto"/>
                <a:cs typeface="Roboto"/>
                <a:sym typeface="Roboto"/>
              </a:rPr>
              <a:t>Ring 0</a:t>
            </a:r>
            <a:r>
              <a:rPr lang="it" sz="1800">
                <a:solidFill>
                  <a:srgbClr val="000000"/>
                </a:solidFill>
                <a:latin typeface="Roboto"/>
                <a:ea typeface="Roboto"/>
                <a:cs typeface="Roboto"/>
                <a:sym typeface="Roboto"/>
              </a:rPr>
              <a:t> (il più privilegiato) e </a:t>
            </a:r>
            <a:r>
              <a:rPr b="1" lang="it" sz="1800">
                <a:solidFill>
                  <a:srgbClr val="000000"/>
                </a:solidFill>
                <a:latin typeface="Roboto"/>
                <a:ea typeface="Roboto"/>
                <a:cs typeface="Roboto"/>
                <a:sym typeface="Roboto"/>
              </a:rPr>
              <a:t>Ring 3</a:t>
            </a:r>
            <a:r>
              <a:rPr lang="it" sz="1800">
                <a:solidFill>
                  <a:srgbClr val="000000"/>
                </a:solidFill>
                <a:latin typeface="Roboto"/>
                <a:ea typeface="Roboto"/>
                <a:cs typeface="Roboto"/>
                <a:sym typeface="Roboto"/>
              </a:rPr>
              <a:t> (il meno privilegiato).</a:t>
            </a:r>
            <a:endParaRPr sz="1800">
              <a:solidFill>
                <a:srgbClr val="000000"/>
              </a:solidFill>
              <a:latin typeface="Roboto"/>
              <a:ea typeface="Roboto"/>
              <a:cs typeface="Roboto"/>
              <a:sym typeface="Roboto"/>
            </a:endParaRPr>
          </a:p>
          <a:p>
            <a:pPr indent="0" lvl="0" marL="0" rtl="0" algn="just">
              <a:lnSpc>
                <a:spcPct val="100000"/>
              </a:lnSpc>
              <a:spcBef>
                <a:spcPts val="100"/>
              </a:spcBef>
              <a:spcAft>
                <a:spcPts val="100"/>
              </a:spcAft>
              <a:buNone/>
            </a:pPr>
            <a:r>
              <a:t/>
            </a:r>
            <a:endParaRPr sz="2000">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0" name="Google Shape;23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Context switch overview</a:t>
            </a:r>
            <a:endParaRPr sz="4000">
              <a:solidFill>
                <a:schemeClr val="dk1"/>
              </a:solidFill>
              <a:latin typeface="Roboto"/>
              <a:ea typeface="Roboto"/>
              <a:cs typeface="Roboto"/>
              <a:sym typeface="Roboto"/>
            </a:endParaRPr>
          </a:p>
        </p:txBody>
      </p:sp>
      <p:sp>
        <p:nvSpPr>
          <p:cNvPr id="231" name="Google Shape;231;p27"/>
          <p:cNvSpPr txBox="1"/>
          <p:nvPr>
            <p:ph idx="2" type="body"/>
          </p:nvPr>
        </p:nvSpPr>
        <p:spPr>
          <a:xfrm>
            <a:off x="659400" y="1584038"/>
            <a:ext cx="7825200" cy="1578300"/>
          </a:xfrm>
          <a:prstGeom prst="rect">
            <a:avLst/>
          </a:prstGeom>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it" sz="2000">
                <a:solidFill>
                  <a:srgbClr val="000000"/>
                </a:solidFill>
                <a:latin typeface="Roboto"/>
                <a:ea typeface="Roboto"/>
                <a:cs typeface="Roboto"/>
                <a:sym typeface="Roboto"/>
              </a:rPr>
              <a:t>Ogni volta che la CPU cambia il livello di privilegio, si verifica uno switch di contesto. Esempi di eventi che fanno cambiare la modalità di esecuzione della CPU includono un clic del mouse, la digitazione di un carattere sulla tastiera, una chiamata di sistema</a:t>
            </a:r>
            <a:endParaRPr sz="2000">
              <a:solidFill>
                <a:srgbClr val="000000"/>
              </a:solidFill>
              <a:latin typeface="Roboto"/>
              <a:ea typeface="Roboto"/>
              <a:cs typeface="Roboto"/>
              <a:sym typeface="Roboto"/>
            </a:endParaRPr>
          </a:p>
          <a:p>
            <a:pPr indent="0" lvl="0" marL="0" rtl="0" algn="just">
              <a:lnSpc>
                <a:spcPct val="100000"/>
              </a:lnSpc>
              <a:spcBef>
                <a:spcPts val="1600"/>
              </a:spcBef>
              <a:spcAft>
                <a:spcPts val="100"/>
              </a:spcAft>
              <a:buNone/>
            </a:pPr>
            <a:r>
              <a:t/>
            </a:r>
            <a:endParaRPr sz="2000"/>
          </a:p>
        </p:txBody>
      </p:sp>
      <p:pic>
        <p:nvPicPr>
          <p:cNvPr id="232" name="Google Shape;232;p27"/>
          <p:cNvPicPr preferRelativeResize="0"/>
          <p:nvPr/>
        </p:nvPicPr>
        <p:blipFill>
          <a:blip r:embed="rId3">
            <a:alphaModFix/>
          </a:blip>
          <a:stretch>
            <a:fillRect/>
          </a:stretch>
        </p:blipFill>
        <p:spPr>
          <a:xfrm>
            <a:off x="1537600" y="3248025"/>
            <a:ext cx="6068800" cy="1294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8" name="Google Shape;238;p28"/>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Registri</a:t>
            </a:r>
            <a:endParaRPr sz="4000">
              <a:solidFill>
                <a:schemeClr val="dk1"/>
              </a:solidFill>
              <a:latin typeface="Roboto"/>
              <a:ea typeface="Roboto"/>
              <a:cs typeface="Roboto"/>
              <a:sym typeface="Roboto"/>
            </a:endParaRPr>
          </a:p>
        </p:txBody>
      </p:sp>
      <p:sp>
        <p:nvSpPr>
          <p:cNvPr id="239" name="Google Shape;239;p28"/>
          <p:cNvSpPr txBox="1"/>
          <p:nvPr>
            <p:ph idx="2" type="body"/>
          </p:nvPr>
        </p:nvSpPr>
        <p:spPr>
          <a:xfrm>
            <a:off x="434750" y="1408050"/>
            <a:ext cx="8248200" cy="340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500">
                <a:solidFill>
                  <a:schemeClr val="dk1"/>
                </a:solidFill>
                <a:latin typeface="Roboto"/>
                <a:ea typeface="Roboto"/>
                <a:cs typeface="Roboto"/>
                <a:sym typeface="Roboto"/>
              </a:rPr>
              <a:t>In MentOS abbiamo a disposizione 16 registri di diversa dimensione divisi in:</a:t>
            </a:r>
            <a:endParaRPr sz="1500">
              <a:solidFill>
                <a:schemeClr val="dk1"/>
              </a:solidFill>
              <a:latin typeface="Roboto"/>
              <a:ea typeface="Roboto"/>
              <a:cs typeface="Roboto"/>
              <a:sym typeface="Roboto"/>
            </a:endParaRPr>
          </a:p>
          <a:p>
            <a:pPr indent="-323850" lvl="0" marL="457200" rtl="0" algn="just">
              <a:spcBef>
                <a:spcPts val="1200"/>
              </a:spcBef>
              <a:spcAft>
                <a:spcPts val="0"/>
              </a:spcAft>
              <a:buClr>
                <a:schemeClr val="dk1"/>
              </a:buClr>
              <a:buSzPts val="1500"/>
              <a:buFont typeface="Roboto"/>
              <a:buChar char="●"/>
            </a:pPr>
            <a:r>
              <a:rPr lang="it" sz="1500">
                <a:solidFill>
                  <a:schemeClr val="dk1"/>
                </a:solidFill>
                <a:latin typeface="Roboto"/>
                <a:ea typeface="Roboto"/>
                <a:cs typeface="Roboto"/>
                <a:sym typeface="Roboto"/>
              </a:rPr>
              <a:t>8 General-purpose Data Registers (32 bit);</a:t>
            </a:r>
            <a:endParaRPr sz="1500">
              <a:solidFill>
                <a:schemeClr val="dk1"/>
              </a:solidFill>
              <a:latin typeface="Roboto"/>
              <a:ea typeface="Roboto"/>
              <a:cs typeface="Roboto"/>
              <a:sym typeface="Roboto"/>
            </a:endParaRPr>
          </a:p>
          <a:p>
            <a:pPr indent="-323850" lvl="0" marL="457200" rtl="0" algn="just">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6 Segment Registers (16 bit);</a:t>
            </a:r>
            <a:endParaRPr sz="1500">
              <a:solidFill>
                <a:schemeClr val="dk1"/>
              </a:solidFill>
              <a:latin typeface="Roboto"/>
              <a:ea typeface="Roboto"/>
              <a:cs typeface="Roboto"/>
              <a:sym typeface="Roboto"/>
            </a:endParaRPr>
          </a:p>
          <a:p>
            <a:pPr indent="-323850" lvl="0" marL="457200" rtl="0" algn="just">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2 Status and Control Registers (32 bit);</a:t>
            </a:r>
            <a:endParaRPr sz="1500">
              <a:solidFill>
                <a:schemeClr val="dk1"/>
              </a:solidFill>
              <a:latin typeface="Roboto"/>
              <a:ea typeface="Roboto"/>
              <a:cs typeface="Roboto"/>
              <a:sym typeface="Roboto"/>
            </a:endParaRPr>
          </a:p>
        </p:txBody>
      </p:sp>
      <p:pic>
        <p:nvPicPr>
          <p:cNvPr descr="Immagine che contiene testo, schermata, diagramma, numero&#10;&#10;Descrizione generata automaticamente" id="240" name="Google Shape;240;p28"/>
          <p:cNvPicPr preferRelativeResize="0"/>
          <p:nvPr/>
        </p:nvPicPr>
        <p:blipFill rotWithShape="1">
          <a:blip r:embed="rId3">
            <a:alphaModFix/>
          </a:blip>
          <a:srcRect b="0" l="0" r="0" t="0"/>
          <a:stretch/>
        </p:blipFill>
        <p:spPr>
          <a:xfrm>
            <a:off x="1043375" y="2872700"/>
            <a:ext cx="4477800" cy="2015850"/>
          </a:xfrm>
          <a:prstGeom prst="rect">
            <a:avLst/>
          </a:prstGeom>
          <a:noFill/>
          <a:ln>
            <a:noFill/>
          </a:ln>
        </p:spPr>
      </p:pic>
      <p:sp>
        <p:nvSpPr>
          <p:cNvPr id="241" name="Google Shape;241;p28"/>
          <p:cNvSpPr txBox="1"/>
          <p:nvPr/>
        </p:nvSpPr>
        <p:spPr>
          <a:xfrm>
            <a:off x="5872750" y="2872700"/>
            <a:ext cx="28971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1"/>
                </a:solidFill>
                <a:latin typeface="Lato"/>
                <a:ea typeface="Lato"/>
                <a:cs typeface="Lato"/>
                <a:sym typeface="Lato"/>
              </a:rPr>
              <a:t>EFLAGS tiene traccia dei flags di controllo, di stato o di sistema mentre EIP rappresenta il program counter</a:t>
            </a:r>
            <a:endParaRPr sz="1500">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ctrTitle"/>
          </p:nvPr>
        </p:nvSpPr>
        <p:spPr>
          <a:xfrm>
            <a:off x="2959475" y="1690125"/>
            <a:ext cx="7026600" cy="8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300">
                <a:latin typeface="Roboto"/>
                <a:ea typeface="Roboto"/>
                <a:cs typeface="Roboto"/>
                <a:sym typeface="Roboto"/>
              </a:rPr>
              <a:t>GESTIONE MEMORIA FISICA</a:t>
            </a:r>
            <a:endParaRPr sz="3300">
              <a:latin typeface="Roboto"/>
              <a:ea typeface="Roboto"/>
              <a:cs typeface="Roboto"/>
              <a:sym typeface="Roboto"/>
            </a:endParaRPr>
          </a:p>
        </p:txBody>
      </p:sp>
      <p:sp>
        <p:nvSpPr>
          <p:cNvPr id="247" name="Google Shape;247;p29"/>
          <p:cNvSpPr txBox="1"/>
          <p:nvPr/>
        </p:nvSpPr>
        <p:spPr>
          <a:xfrm>
            <a:off x="2980625" y="2331825"/>
            <a:ext cx="588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500">
                <a:solidFill>
                  <a:schemeClr val="lt1"/>
                </a:solidFill>
                <a:latin typeface="Lato"/>
                <a:ea typeface="Lato"/>
                <a:cs typeface="Lato"/>
                <a:sym typeface="Lato"/>
              </a:rPr>
              <a:t>MentOS</a:t>
            </a:r>
            <a:endParaRPr sz="25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3" name="Google Shape;253;p30"/>
          <p:cNvSpPr txBox="1"/>
          <p:nvPr>
            <p:ph type="title"/>
          </p:nvPr>
        </p:nvSpPr>
        <p:spPr>
          <a:xfrm>
            <a:off x="1297500" y="426150"/>
            <a:ext cx="7503600" cy="8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Partizionamento memoria</a:t>
            </a:r>
            <a:r>
              <a:rPr lang="it" sz="4000">
                <a:solidFill>
                  <a:schemeClr val="dk1"/>
                </a:solidFill>
                <a:latin typeface="Roboto"/>
                <a:ea typeface="Roboto"/>
                <a:cs typeface="Roboto"/>
                <a:sym typeface="Roboto"/>
              </a:rPr>
              <a:t> fisica</a:t>
            </a:r>
            <a:endParaRPr sz="4000">
              <a:solidFill>
                <a:schemeClr val="dk1"/>
              </a:solidFill>
              <a:latin typeface="Roboto"/>
              <a:ea typeface="Roboto"/>
              <a:cs typeface="Roboto"/>
              <a:sym typeface="Roboto"/>
            </a:endParaRPr>
          </a:p>
        </p:txBody>
      </p:sp>
      <p:sp>
        <p:nvSpPr>
          <p:cNvPr id="254" name="Google Shape;254;p30"/>
          <p:cNvSpPr txBox="1"/>
          <p:nvPr>
            <p:ph idx="2" type="body"/>
          </p:nvPr>
        </p:nvSpPr>
        <p:spPr>
          <a:xfrm>
            <a:off x="391275" y="1408050"/>
            <a:ext cx="8291700" cy="49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sz="1700">
                <a:solidFill>
                  <a:schemeClr val="dk1"/>
                </a:solidFill>
                <a:latin typeface="Roboto"/>
                <a:ea typeface="Roboto"/>
                <a:cs typeface="Roboto"/>
                <a:sym typeface="Roboto"/>
              </a:rPr>
              <a:t>La memoria fisica è suddivisa in 3 zone o intervalli:</a:t>
            </a:r>
            <a:endParaRPr sz="1700">
              <a:solidFill>
                <a:schemeClr val="dk1"/>
              </a:solidFill>
              <a:latin typeface="Roboto"/>
              <a:ea typeface="Roboto"/>
              <a:cs typeface="Roboto"/>
              <a:sym typeface="Roboto"/>
            </a:endParaRPr>
          </a:p>
        </p:txBody>
      </p:sp>
      <p:pic>
        <p:nvPicPr>
          <p:cNvPr descr="Immagine che contiene testo, schermata, Carattere, numero&#10;&#10;Descrizione generata automaticamente" id="255" name="Google Shape;255;p30"/>
          <p:cNvPicPr preferRelativeResize="0"/>
          <p:nvPr/>
        </p:nvPicPr>
        <p:blipFill rotWithShape="1">
          <a:blip r:embed="rId3">
            <a:alphaModFix/>
          </a:blip>
          <a:srcRect b="0" l="0" r="0" t="0"/>
          <a:stretch/>
        </p:blipFill>
        <p:spPr>
          <a:xfrm>
            <a:off x="365050" y="1837800"/>
            <a:ext cx="2930600" cy="3212650"/>
          </a:xfrm>
          <a:prstGeom prst="rect">
            <a:avLst/>
          </a:prstGeom>
          <a:noFill/>
          <a:ln>
            <a:noFill/>
          </a:ln>
        </p:spPr>
      </p:pic>
      <p:sp>
        <p:nvSpPr>
          <p:cNvPr id="256" name="Google Shape;256;p30"/>
          <p:cNvSpPr txBox="1"/>
          <p:nvPr/>
        </p:nvSpPr>
        <p:spPr>
          <a:xfrm>
            <a:off x="3095925" y="1837775"/>
            <a:ext cx="5514600" cy="32127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Roboto"/>
              <a:buChar char="●"/>
            </a:pPr>
            <a:r>
              <a:rPr b="1" lang="it">
                <a:solidFill>
                  <a:schemeClr val="dk1"/>
                </a:solidFill>
                <a:latin typeface="Roboto"/>
                <a:ea typeface="Roboto"/>
                <a:cs typeface="Roboto"/>
                <a:sym typeface="Roboto"/>
              </a:rPr>
              <a:t>ZONE_HIGHMEM (&gt;896 MB)</a:t>
            </a:r>
            <a:r>
              <a:rPr lang="it">
                <a:solidFill>
                  <a:schemeClr val="dk1"/>
                </a:solidFill>
                <a:latin typeface="Roboto"/>
                <a:ea typeface="Roboto"/>
                <a:cs typeface="Roboto"/>
                <a:sym typeface="Roboto"/>
              </a:rPr>
              <a:t>: contiene i frame non mappati permanentemente in memoria kernel. È la memoria utilizzabile per i processi utente. Accessibile tramite Page Tables mapping;</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Gill Sans"/>
              <a:ea typeface="Gill Sans"/>
              <a:cs typeface="Gill Sans"/>
              <a:sym typeface="Gill Sans"/>
            </a:endParaRPr>
          </a:p>
          <a:p>
            <a:pPr indent="-317500" lvl="0" marL="457200" rtl="0" algn="just">
              <a:lnSpc>
                <a:spcPct val="115000"/>
              </a:lnSpc>
              <a:spcBef>
                <a:spcPts val="0"/>
              </a:spcBef>
              <a:spcAft>
                <a:spcPts val="0"/>
              </a:spcAft>
              <a:buClr>
                <a:schemeClr val="dk1"/>
              </a:buClr>
              <a:buSzPts val="1400"/>
              <a:buFont typeface="Roboto"/>
              <a:buChar char="●"/>
            </a:pPr>
            <a:r>
              <a:rPr b="1" lang="it">
                <a:solidFill>
                  <a:schemeClr val="dk1"/>
                </a:solidFill>
                <a:latin typeface="Roboto"/>
                <a:ea typeface="Roboto"/>
                <a:cs typeface="Roboto"/>
                <a:sym typeface="Roboto"/>
              </a:rPr>
              <a:t>ZONE_NORMAL (16-896 MB)</a:t>
            </a:r>
            <a:r>
              <a:rPr lang="it">
                <a:solidFill>
                  <a:schemeClr val="dk1"/>
                </a:solidFill>
                <a:latin typeface="Roboto"/>
                <a:ea typeface="Roboto"/>
                <a:cs typeface="Roboto"/>
                <a:sym typeface="Roboto"/>
              </a:rPr>
              <a:t>: contiene la memoria assegnata al kernel in maniera permanente. Viene inizializzata all'avvio con l'immagine del kernel (e spazio extra);</a:t>
            </a:r>
            <a:endParaRPr>
              <a:solidFill>
                <a:schemeClr val="dk1"/>
              </a:solidFill>
              <a:latin typeface="Roboto"/>
              <a:ea typeface="Roboto"/>
              <a:cs typeface="Roboto"/>
              <a:sym typeface="Roboto"/>
            </a:endParaRPr>
          </a:p>
          <a:p>
            <a:pPr indent="-317500" lvl="0" marL="457200" rtl="0" algn="just">
              <a:spcBef>
                <a:spcPts val="1000"/>
              </a:spcBef>
              <a:spcAft>
                <a:spcPts val="0"/>
              </a:spcAft>
              <a:buClr>
                <a:schemeClr val="dk1"/>
              </a:buClr>
              <a:buSzPts val="1400"/>
              <a:buFont typeface="Roboto"/>
              <a:buChar char="●"/>
            </a:pPr>
            <a:r>
              <a:rPr b="1" lang="it">
                <a:solidFill>
                  <a:schemeClr val="dk1"/>
                </a:solidFill>
                <a:latin typeface="Roboto"/>
                <a:ea typeface="Roboto"/>
                <a:cs typeface="Roboto"/>
                <a:sym typeface="Roboto"/>
              </a:rPr>
              <a:t>DMA (&lt;16 MB)</a:t>
            </a:r>
            <a:r>
              <a:rPr lang="it">
                <a:solidFill>
                  <a:schemeClr val="dk1"/>
                </a:solidFill>
                <a:latin typeface="Roboto"/>
                <a:ea typeface="Roboto"/>
                <a:cs typeface="Roboto"/>
                <a:sym typeface="Roboto"/>
              </a:rPr>
              <a:t>: contiene gli indirizzi di memoria utilizzabili per il </a:t>
            </a:r>
            <a:r>
              <a:rPr i="1" lang="it">
                <a:solidFill>
                  <a:schemeClr val="dk1"/>
                </a:solidFill>
                <a:latin typeface="Roboto"/>
                <a:ea typeface="Roboto"/>
                <a:cs typeface="Roboto"/>
                <a:sym typeface="Roboto"/>
              </a:rPr>
              <a:t>Direct Memory Access</a:t>
            </a:r>
            <a:r>
              <a:rPr lang="it">
                <a:solidFill>
                  <a:schemeClr val="dk1"/>
                </a:solidFill>
                <a:latin typeface="Roboto"/>
                <a:ea typeface="Roboto"/>
                <a:cs typeface="Roboto"/>
                <a:sym typeface="Roboto"/>
              </a:rPr>
              <a:t> (Nota: nella versione più recente di MentOS, questa zona è inclusa in NORMAL)</a:t>
            </a:r>
            <a:endParaRPr>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2" name="Google Shape;262;p31"/>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Zone</a:t>
            </a:r>
            <a:r>
              <a:rPr lang="it" sz="4000">
                <a:solidFill>
                  <a:schemeClr val="dk1"/>
                </a:solidFill>
                <a:latin typeface="Roboto"/>
                <a:ea typeface="Roboto"/>
                <a:cs typeface="Roboto"/>
                <a:sym typeface="Roboto"/>
              </a:rPr>
              <a:t> descriptor</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5000">
              <a:solidFill>
                <a:schemeClr val="dk1"/>
              </a:solidFill>
              <a:latin typeface="Roboto"/>
              <a:ea typeface="Roboto"/>
              <a:cs typeface="Roboto"/>
              <a:sym typeface="Roboto"/>
            </a:endParaRPr>
          </a:p>
        </p:txBody>
      </p:sp>
      <p:sp>
        <p:nvSpPr>
          <p:cNvPr id="263" name="Google Shape;263;p31"/>
          <p:cNvSpPr txBox="1"/>
          <p:nvPr>
            <p:ph idx="2" type="body"/>
          </p:nvPr>
        </p:nvSpPr>
        <p:spPr>
          <a:xfrm>
            <a:off x="428000" y="1670550"/>
            <a:ext cx="8188200" cy="5385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it" sz="6000">
                <a:solidFill>
                  <a:schemeClr val="dk1"/>
                </a:solidFill>
                <a:latin typeface="Roboto"/>
                <a:ea typeface="Roboto"/>
                <a:cs typeface="Roboto"/>
                <a:sym typeface="Roboto"/>
              </a:rPr>
              <a:t>La struct volta alla gestione delle informazioni di ogni zona è la struct </a:t>
            </a:r>
            <a:r>
              <a:rPr i="1" lang="it" sz="6000">
                <a:solidFill>
                  <a:schemeClr val="dk1"/>
                </a:solidFill>
                <a:latin typeface="Roboto"/>
                <a:ea typeface="Roboto"/>
                <a:cs typeface="Roboto"/>
                <a:sym typeface="Roboto"/>
              </a:rPr>
              <a:t>zone</a:t>
            </a:r>
            <a:r>
              <a:rPr lang="it" sz="6000">
                <a:solidFill>
                  <a:schemeClr val="dk1"/>
                </a:solidFill>
                <a:latin typeface="Roboto"/>
                <a:ea typeface="Roboto"/>
                <a:cs typeface="Roboto"/>
                <a:sym typeface="Roboto"/>
              </a:rPr>
              <a:t>:</a:t>
            </a:r>
            <a:endParaRPr sz="6000">
              <a:solidFill>
                <a:schemeClr val="dk1"/>
              </a:solidFill>
              <a:latin typeface="Roboto"/>
              <a:ea typeface="Roboto"/>
              <a:cs typeface="Roboto"/>
              <a:sym typeface="Roboto"/>
            </a:endParaRPr>
          </a:p>
          <a:p>
            <a:pPr indent="0" lvl="0" marL="0" rtl="0" algn="just">
              <a:spcBef>
                <a:spcPts val="1200"/>
              </a:spcBef>
              <a:spcAft>
                <a:spcPts val="1200"/>
              </a:spcAft>
              <a:buNone/>
            </a:pPr>
            <a:r>
              <a:t/>
            </a:r>
            <a:endParaRPr sz="1500">
              <a:solidFill>
                <a:schemeClr val="dk1"/>
              </a:solidFill>
              <a:latin typeface="Roboto"/>
              <a:ea typeface="Roboto"/>
              <a:cs typeface="Roboto"/>
              <a:sym typeface="Roboto"/>
            </a:endParaRPr>
          </a:p>
        </p:txBody>
      </p:sp>
      <p:pic>
        <p:nvPicPr>
          <p:cNvPr id="264" name="Google Shape;264;p31"/>
          <p:cNvPicPr preferRelativeResize="0"/>
          <p:nvPr/>
        </p:nvPicPr>
        <p:blipFill rotWithShape="1">
          <a:blip r:embed="rId3">
            <a:alphaModFix/>
          </a:blip>
          <a:srcRect b="0" l="0" r="0" t="20710"/>
          <a:stretch/>
        </p:blipFill>
        <p:spPr>
          <a:xfrm>
            <a:off x="566500" y="2571750"/>
            <a:ext cx="7911200" cy="178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MentOS</a:t>
            </a:r>
            <a:endParaRPr sz="4000">
              <a:solidFill>
                <a:schemeClr val="dk1"/>
              </a:solidFill>
              <a:latin typeface="Roboto"/>
              <a:ea typeface="Roboto"/>
              <a:cs typeface="Roboto"/>
              <a:sym typeface="Roboto"/>
            </a:endParaRPr>
          </a:p>
        </p:txBody>
      </p:sp>
      <p:sp>
        <p:nvSpPr>
          <p:cNvPr id="141" name="Google Shape;141;p14"/>
          <p:cNvSpPr txBox="1"/>
          <p:nvPr>
            <p:ph idx="1" type="body"/>
          </p:nvPr>
        </p:nvSpPr>
        <p:spPr>
          <a:xfrm>
            <a:off x="590000" y="1567550"/>
            <a:ext cx="8184000" cy="29112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00000"/>
              </a:lnSpc>
              <a:spcBef>
                <a:spcPts val="1600"/>
              </a:spcBef>
              <a:spcAft>
                <a:spcPts val="0"/>
              </a:spcAft>
              <a:buNone/>
            </a:pPr>
            <a:r>
              <a:rPr b="1" lang="it" sz="2000">
                <a:solidFill>
                  <a:schemeClr val="dk1"/>
                </a:solidFill>
                <a:latin typeface="Roboto"/>
                <a:ea typeface="Roboto"/>
                <a:cs typeface="Roboto"/>
                <a:sym typeface="Roboto"/>
              </a:rPr>
              <a:t>MentOS </a:t>
            </a:r>
            <a:r>
              <a:rPr lang="it" sz="2000">
                <a:solidFill>
                  <a:schemeClr val="dk1"/>
                </a:solidFill>
                <a:latin typeface="Roboto"/>
                <a:ea typeface="Roboto"/>
                <a:cs typeface="Roboto"/>
                <a:sym typeface="Roboto"/>
              </a:rPr>
              <a:t>(</a:t>
            </a:r>
            <a:r>
              <a:rPr b="1" lang="it" sz="2000">
                <a:solidFill>
                  <a:schemeClr val="dk1"/>
                </a:solidFill>
                <a:latin typeface="Roboto"/>
                <a:ea typeface="Roboto"/>
                <a:cs typeface="Roboto"/>
                <a:sym typeface="Roboto"/>
              </a:rPr>
              <a:t>Ment</a:t>
            </a:r>
            <a:r>
              <a:rPr lang="it" sz="2000">
                <a:solidFill>
                  <a:schemeClr val="dk1"/>
                </a:solidFill>
                <a:latin typeface="Roboto"/>
                <a:ea typeface="Roboto"/>
                <a:cs typeface="Roboto"/>
                <a:sym typeface="Roboto"/>
              </a:rPr>
              <a:t>oring </a:t>
            </a:r>
            <a:r>
              <a:rPr b="1" lang="it" sz="2000">
                <a:solidFill>
                  <a:schemeClr val="dk1"/>
                </a:solidFill>
                <a:latin typeface="Roboto"/>
                <a:ea typeface="Roboto"/>
                <a:cs typeface="Roboto"/>
                <a:sym typeface="Roboto"/>
              </a:rPr>
              <a:t>O</a:t>
            </a:r>
            <a:r>
              <a:rPr lang="it" sz="2000">
                <a:solidFill>
                  <a:schemeClr val="dk1"/>
                </a:solidFill>
                <a:latin typeface="Roboto"/>
                <a:ea typeface="Roboto"/>
                <a:cs typeface="Roboto"/>
                <a:sym typeface="Roboto"/>
              </a:rPr>
              <a:t>perating </a:t>
            </a:r>
            <a:r>
              <a:rPr b="1" lang="it" sz="2000">
                <a:solidFill>
                  <a:schemeClr val="dk1"/>
                </a:solidFill>
                <a:latin typeface="Roboto"/>
                <a:ea typeface="Roboto"/>
                <a:cs typeface="Roboto"/>
                <a:sym typeface="Roboto"/>
              </a:rPr>
              <a:t>S</a:t>
            </a:r>
            <a:r>
              <a:rPr lang="it" sz="2000">
                <a:solidFill>
                  <a:schemeClr val="dk1"/>
                </a:solidFill>
                <a:latin typeface="Roboto"/>
                <a:ea typeface="Roboto"/>
                <a:cs typeface="Roboto"/>
                <a:sym typeface="Roboto"/>
              </a:rPr>
              <a:t>ystem) è un sistema operativo open-source scritto in C utilizzato per scopi didattici. L’obiettivo di MentOS è di fornire un </a:t>
            </a:r>
            <a:r>
              <a:rPr b="1" lang="it" sz="2000">
                <a:solidFill>
                  <a:schemeClr val="dk1"/>
                </a:solidFill>
                <a:latin typeface="Roboto"/>
                <a:ea typeface="Roboto"/>
                <a:cs typeface="Roboto"/>
                <a:sym typeface="Roboto"/>
              </a:rPr>
              <a:t>ambiente </a:t>
            </a:r>
            <a:r>
              <a:rPr lang="it" sz="2000">
                <a:solidFill>
                  <a:schemeClr val="dk1"/>
                </a:solidFill>
                <a:latin typeface="Roboto"/>
                <a:ea typeface="Roboto"/>
                <a:cs typeface="Roboto"/>
                <a:sym typeface="Roboto"/>
              </a:rPr>
              <a:t>progettuale che sia abbastanza </a:t>
            </a:r>
            <a:r>
              <a:rPr b="1" lang="it" sz="2000">
                <a:solidFill>
                  <a:schemeClr val="dk1"/>
                </a:solidFill>
                <a:latin typeface="Roboto"/>
                <a:ea typeface="Roboto"/>
                <a:cs typeface="Roboto"/>
                <a:sym typeface="Roboto"/>
              </a:rPr>
              <a:t>realistico </a:t>
            </a:r>
            <a:r>
              <a:rPr lang="it" sz="2000">
                <a:solidFill>
                  <a:schemeClr val="dk1"/>
                </a:solidFill>
                <a:latin typeface="Roboto"/>
                <a:ea typeface="Roboto"/>
                <a:cs typeface="Roboto"/>
                <a:sym typeface="Roboto"/>
              </a:rPr>
              <a:t>da mostrare come funziona un vero sistema operativo ma </a:t>
            </a:r>
            <a:r>
              <a:rPr b="1" lang="it" sz="2000">
                <a:solidFill>
                  <a:schemeClr val="dk1"/>
                </a:solidFill>
                <a:latin typeface="Roboto"/>
                <a:ea typeface="Roboto"/>
                <a:cs typeface="Roboto"/>
                <a:sym typeface="Roboto"/>
              </a:rPr>
              <a:t>semplice </a:t>
            </a:r>
            <a:r>
              <a:rPr lang="it" sz="2000">
                <a:solidFill>
                  <a:schemeClr val="dk1"/>
                </a:solidFill>
                <a:latin typeface="Roboto"/>
                <a:ea typeface="Roboto"/>
                <a:cs typeface="Roboto"/>
                <a:sym typeface="Roboto"/>
              </a:rPr>
              <a:t>a sufficienza.</a:t>
            </a:r>
            <a:endParaRPr sz="2000">
              <a:solidFill>
                <a:schemeClr val="dk1"/>
              </a:solidFill>
              <a:latin typeface="Roboto"/>
              <a:ea typeface="Roboto"/>
              <a:cs typeface="Roboto"/>
              <a:sym typeface="Roboto"/>
            </a:endParaRPr>
          </a:p>
          <a:p>
            <a:pPr indent="0" lvl="0" marL="0" rtl="0" algn="l">
              <a:lnSpc>
                <a:spcPct val="100000"/>
              </a:lnSpc>
              <a:spcBef>
                <a:spcPts val="1600"/>
              </a:spcBef>
              <a:spcAft>
                <a:spcPts val="0"/>
              </a:spcAft>
              <a:buNone/>
            </a:pPr>
            <a:r>
              <a:rPr lang="it" sz="2000">
                <a:solidFill>
                  <a:srgbClr val="000000"/>
                </a:solidFill>
                <a:latin typeface="Roboto"/>
                <a:ea typeface="Roboto"/>
                <a:cs typeface="Roboto"/>
                <a:sym typeface="Roboto"/>
              </a:rPr>
              <a:t>MentOS può essere scaricato dalla repository Github gratuita: </a:t>
            </a:r>
            <a:r>
              <a:rPr lang="it" sz="2000" u="sng">
                <a:solidFill>
                  <a:srgbClr val="1155CC"/>
                </a:solidFill>
                <a:latin typeface="Roboto"/>
                <a:ea typeface="Roboto"/>
                <a:cs typeface="Roboto"/>
                <a:sym typeface="Roboto"/>
                <a:hlinkClick r:id="rId3">
                  <a:extLst>
                    <a:ext uri="{A12FA001-AC4F-418D-AE19-62706E023703}">
                      <ahyp:hlinkClr val="tx"/>
                    </a:ext>
                  </a:extLst>
                </a:hlinkClick>
              </a:rPr>
              <a:t>github.com/MentOS</a:t>
            </a:r>
            <a:r>
              <a:rPr lang="it" sz="2000">
                <a:solidFill>
                  <a:srgbClr val="000000"/>
                </a:solidFill>
                <a:latin typeface="Roboto"/>
                <a:ea typeface="Roboto"/>
                <a:cs typeface="Roboto"/>
                <a:sym typeface="Roboto"/>
              </a:rPr>
              <a:t> ed emulato tramite qemu.</a:t>
            </a:r>
            <a:endParaRPr sz="2000">
              <a:solidFill>
                <a:schemeClr val="dk1"/>
              </a:solidFill>
              <a:latin typeface="Roboto"/>
              <a:ea typeface="Roboto"/>
              <a:cs typeface="Roboto"/>
              <a:sym typeface="Roboto"/>
            </a:endParaRPr>
          </a:p>
          <a:p>
            <a:pPr indent="0" lvl="0" marL="0" rtl="0" algn="l">
              <a:spcBef>
                <a:spcPts val="1600"/>
              </a:spcBef>
              <a:spcAft>
                <a:spcPts val="120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0" name="Google Shape;270;p32"/>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Page descriptor</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5000">
              <a:solidFill>
                <a:schemeClr val="dk1"/>
              </a:solidFill>
              <a:latin typeface="Roboto"/>
              <a:ea typeface="Roboto"/>
              <a:cs typeface="Roboto"/>
              <a:sym typeface="Roboto"/>
            </a:endParaRPr>
          </a:p>
        </p:txBody>
      </p:sp>
      <p:sp>
        <p:nvSpPr>
          <p:cNvPr id="271" name="Google Shape;271;p32"/>
          <p:cNvSpPr txBox="1"/>
          <p:nvPr>
            <p:ph idx="2" type="body"/>
          </p:nvPr>
        </p:nvSpPr>
        <p:spPr>
          <a:xfrm>
            <a:off x="447900" y="1408050"/>
            <a:ext cx="8188200" cy="353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500">
                <a:solidFill>
                  <a:schemeClr val="dk1"/>
                </a:solidFill>
                <a:latin typeface="Roboto"/>
                <a:ea typeface="Roboto"/>
                <a:cs typeface="Roboto"/>
                <a:sym typeface="Roboto"/>
              </a:rPr>
              <a:t>A differenza di quanto avviene in OS161, il kernel in MentOS tiene traccia dello stato corrente di ogni page frame in quanto l’allocazione di memoria può, già nella versione base, non essere contigua. </a:t>
            </a:r>
            <a:endParaRPr sz="1500">
              <a:solidFill>
                <a:schemeClr val="dk1"/>
              </a:solidFill>
              <a:latin typeface="Roboto"/>
              <a:ea typeface="Roboto"/>
              <a:cs typeface="Roboto"/>
              <a:sym typeface="Roboto"/>
            </a:endParaRPr>
          </a:p>
          <a:p>
            <a:pPr indent="0" lvl="0" marL="0" rtl="0" algn="just">
              <a:spcBef>
                <a:spcPts val="1200"/>
              </a:spcBef>
              <a:spcAft>
                <a:spcPts val="0"/>
              </a:spcAft>
              <a:buNone/>
            </a:pPr>
            <a:r>
              <a:rPr lang="it" sz="1500">
                <a:solidFill>
                  <a:schemeClr val="dk1"/>
                </a:solidFill>
                <a:latin typeface="Roboto"/>
                <a:ea typeface="Roboto"/>
                <a:cs typeface="Roboto"/>
                <a:sym typeface="Roboto"/>
              </a:rPr>
              <a:t>Tutte le informazioni necessarie sono contenute in una struttura dati denominata page_t (inc/mem/zone_allocator.h):</a:t>
            </a:r>
            <a:endParaRPr sz="1500">
              <a:solidFill>
                <a:schemeClr val="dk1"/>
              </a:solidFill>
              <a:latin typeface="Roboto"/>
              <a:ea typeface="Roboto"/>
              <a:cs typeface="Roboto"/>
              <a:sym typeface="Roboto"/>
            </a:endParaRPr>
          </a:p>
          <a:p>
            <a:pPr indent="0" lvl="0" marL="0" rtl="0" algn="just">
              <a:spcBef>
                <a:spcPts val="1200"/>
              </a:spcBef>
              <a:spcAft>
                <a:spcPts val="1200"/>
              </a:spcAft>
              <a:buNone/>
            </a:pPr>
            <a:r>
              <a:t/>
            </a:r>
            <a:endParaRPr sz="1500">
              <a:solidFill>
                <a:schemeClr val="dk1"/>
              </a:solidFill>
              <a:latin typeface="Roboto"/>
              <a:ea typeface="Roboto"/>
              <a:cs typeface="Roboto"/>
              <a:sym typeface="Roboto"/>
            </a:endParaRPr>
          </a:p>
        </p:txBody>
      </p:sp>
      <p:pic>
        <p:nvPicPr>
          <p:cNvPr id="272" name="Google Shape;272;p32"/>
          <p:cNvPicPr preferRelativeResize="0"/>
          <p:nvPr/>
        </p:nvPicPr>
        <p:blipFill>
          <a:blip r:embed="rId3">
            <a:alphaModFix/>
          </a:blip>
          <a:stretch>
            <a:fillRect/>
          </a:stretch>
        </p:blipFill>
        <p:spPr>
          <a:xfrm>
            <a:off x="1235991" y="3296675"/>
            <a:ext cx="6612025" cy="1198816"/>
          </a:xfrm>
          <a:prstGeom prst="rect">
            <a:avLst/>
          </a:prstGeom>
          <a:noFill/>
          <a:ln>
            <a:noFill/>
          </a:ln>
        </p:spPr>
      </p:pic>
      <p:cxnSp>
        <p:nvCxnSpPr>
          <p:cNvPr id="273" name="Google Shape;273;p32"/>
          <p:cNvCxnSpPr/>
          <p:nvPr/>
        </p:nvCxnSpPr>
        <p:spPr>
          <a:xfrm flipH="1" rot="10800000">
            <a:off x="2355625" y="3196475"/>
            <a:ext cx="1163100" cy="421200"/>
          </a:xfrm>
          <a:prstGeom prst="straightConnector1">
            <a:avLst/>
          </a:prstGeom>
          <a:noFill/>
          <a:ln cap="flat" cmpd="sng" w="19050">
            <a:solidFill>
              <a:schemeClr val="dk1"/>
            </a:solidFill>
            <a:prstDash val="solid"/>
            <a:round/>
            <a:headEnd len="med" w="med" type="none"/>
            <a:tailEnd len="med" w="med" type="triangle"/>
          </a:ln>
        </p:spPr>
      </p:cxnSp>
      <p:sp>
        <p:nvSpPr>
          <p:cNvPr id="274" name="Google Shape;274;p32"/>
          <p:cNvSpPr txBox="1"/>
          <p:nvPr/>
        </p:nvSpPr>
        <p:spPr>
          <a:xfrm>
            <a:off x="3518725" y="2718000"/>
            <a:ext cx="43293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500">
                <a:solidFill>
                  <a:schemeClr val="dk1"/>
                </a:solidFill>
                <a:latin typeface="Roboto"/>
                <a:ea typeface="Roboto"/>
                <a:cs typeface="Roboto"/>
                <a:sym typeface="Roboto"/>
              </a:rPr>
              <a:t>Un counter per ogni processo a cui è assegnato tale page frame (se -1 risulta libero)</a:t>
            </a:r>
            <a:endParaRPr b="1" sz="1500">
              <a:solidFill>
                <a:schemeClr val="dk1"/>
              </a:solidFill>
              <a:latin typeface="Roboto"/>
              <a:ea typeface="Roboto"/>
              <a:cs typeface="Roboto"/>
              <a:sym typeface="Roboto"/>
            </a:endParaRPr>
          </a:p>
        </p:txBody>
      </p:sp>
      <p:cxnSp>
        <p:nvCxnSpPr>
          <p:cNvPr id="275" name="Google Shape;275;p32"/>
          <p:cNvCxnSpPr/>
          <p:nvPr/>
        </p:nvCxnSpPr>
        <p:spPr>
          <a:xfrm>
            <a:off x="3025225" y="3783075"/>
            <a:ext cx="662700" cy="10500"/>
          </a:xfrm>
          <a:prstGeom prst="straightConnector1">
            <a:avLst/>
          </a:prstGeom>
          <a:noFill/>
          <a:ln cap="flat" cmpd="sng" w="19050">
            <a:solidFill>
              <a:schemeClr val="dk1"/>
            </a:solidFill>
            <a:prstDash val="solid"/>
            <a:round/>
            <a:headEnd len="med" w="med" type="none"/>
            <a:tailEnd len="med" w="med" type="triangle"/>
          </a:ln>
        </p:spPr>
      </p:cxnSp>
      <p:sp>
        <p:nvSpPr>
          <p:cNvPr id="276" name="Google Shape;276;p32"/>
          <p:cNvSpPr txBox="1"/>
          <p:nvPr/>
        </p:nvSpPr>
        <p:spPr>
          <a:xfrm>
            <a:off x="3680125" y="3577725"/>
            <a:ext cx="40065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500">
                <a:solidFill>
                  <a:schemeClr val="dk1"/>
                </a:solidFill>
                <a:latin typeface="Roboto"/>
                <a:ea typeface="Roboto"/>
                <a:cs typeface="Roboto"/>
                <a:sym typeface="Roboto"/>
              </a:rPr>
              <a:t>flag per indicare se il page frame è libero </a:t>
            </a:r>
            <a:endParaRPr b="1" sz="1500">
              <a:solidFill>
                <a:schemeClr val="dk1"/>
              </a:solidFill>
              <a:latin typeface="Roboto"/>
              <a:ea typeface="Roboto"/>
              <a:cs typeface="Roboto"/>
              <a:sym typeface="Roboto"/>
            </a:endParaRPr>
          </a:p>
        </p:txBody>
      </p:sp>
      <p:cxnSp>
        <p:nvCxnSpPr>
          <p:cNvPr id="277" name="Google Shape;277;p32"/>
          <p:cNvCxnSpPr/>
          <p:nvPr/>
        </p:nvCxnSpPr>
        <p:spPr>
          <a:xfrm>
            <a:off x="2994175" y="3948725"/>
            <a:ext cx="600600" cy="538500"/>
          </a:xfrm>
          <a:prstGeom prst="straightConnector1">
            <a:avLst/>
          </a:prstGeom>
          <a:noFill/>
          <a:ln cap="flat" cmpd="sng" w="19050">
            <a:solidFill>
              <a:schemeClr val="dk1"/>
            </a:solidFill>
            <a:prstDash val="solid"/>
            <a:round/>
            <a:headEnd len="med" w="med" type="none"/>
            <a:tailEnd len="med" w="med" type="triangle"/>
          </a:ln>
        </p:spPr>
      </p:cxnSp>
      <p:sp>
        <p:nvSpPr>
          <p:cNvPr id="278" name="Google Shape;278;p32"/>
          <p:cNvSpPr txBox="1"/>
          <p:nvPr/>
        </p:nvSpPr>
        <p:spPr>
          <a:xfrm>
            <a:off x="3680125" y="4384950"/>
            <a:ext cx="46563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500">
                <a:solidFill>
                  <a:schemeClr val="dk1"/>
                </a:solidFill>
                <a:latin typeface="Roboto"/>
                <a:ea typeface="Roboto"/>
                <a:cs typeface="Roboto"/>
                <a:sym typeface="Roboto"/>
              </a:rPr>
              <a:t>puntatore alla last recently used list di pagine</a:t>
            </a:r>
            <a:r>
              <a:rPr b="1" lang="it" sz="1500">
                <a:solidFill>
                  <a:schemeClr val="dk1"/>
                </a:solidFill>
                <a:latin typeface="Roboto"/>
                <a:ea typeface="Roboto"/>
                <a:cs typeface="Roboto"/>
                <a:sym typeface="Roboto"/>
              </a:rPr>
              <a:t> </a:t>
            </a:r>
            <a:endParaRPr b="1" sz="15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4" name="Google Shape;284;p33"/>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Zone page frame allocator</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5000">
              <a:solidFill>
                <a:schemeClr val="dk1"/>
              </a:solidFill>
              <a:latin typeface="Roboto"/>
              <a:ea typeface="Roboto"/>
              <a:cs typeface="Roboto"/>
              <a:sym typeface="Roboto"/>
            </a:endParaRPr>
          </a:p>
        </p:txBody>
      </p:sp>
      <p:sp>
        <p:nvSpPr>
          <p:cNvPr id="285" name="Google Shape;285;p33"/>
          <p:cNvSpPr txBox="1"/>
          <p:nvPr>
            <p:ph idx="2" type="body"/>
          </p:nvPr>
        </p:nvSpPr>
        <p:spPr>
          <a:xfrm>
            <a:off x="428000" y="1670550"/>
            <a:ext cx="8188200" cy="32040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it" sz="6000">
                <a:solidFill>
                  <a:schemeClr val="dk1"/>
                </a:solidFill>
                <a:latin typeface="Roboto"/>
                <a:ea typeface="Roboto"/>
                <a:cs typeface="Roboto"/>
                <a:sym typeface="Roboto"/>
              </a:rPr>
              <a:t>Il </a:t>
            </a:r>
            <a:r>
              <a:rPr i="1" lang="it" sz="6000">
                <a:solidFill>
                  <a:schemeClr val="dk1"/>
                </a:solidFill>
                <a:latin typeface="Roboto"/>
                <a:ea typeface="Roboto"/>
                <a:cs typeface="Roboto"/>
                <a:sym typeface="Roboto"/>
              </a:rPr>
              <a:t>zone page frame allocator</a:t>
            </a:r>
            <a:r>
              <a:rPr lang="it" sz="6000">
                <a:solidFill>
                  <a:schemeClr val="dk1"/>
                </a:solidFill>
                <a:latin typeface="Roboto"/>
                <a:ea typeface="Roboto"/>
                <a:cs typeface="Roboto"/>
                <a:sym typeface="Roboto"/>
              </a:rPr>
              <a:t> è il </a:t>
            </a:r>
            <a:r>
              <a:rPr lang="it" sz="6000">
                <a:solidFill>
                  <a:schemeClr val="dk1"/>
                </a:solidFill>
                <a:latin typeface="Roboto"/>
                <a:ea typeface="Roboto"/>
                <a:cs typeface="Roboto"/>
                <a:sym typeface="Roboto"/>
              </a:rPr>
              <a:t>sottosistema</a:t>
            </a:r>
            <a:r>
              <a:rPr lang="it" sz="6000">
                <a:solidFill>
                  <a:schemeClr val="dk1"/>
                </a:solidFill>
                <a:latin typeface="Roboto"/>
                <a:ea typeface="Roboto"/>
                <a:cs typeface="Roboto"/>
                <a:sym typeface="Roboto"/>
              </a:rPr>
              <a:t> del Kernel volto alla gestione delle richieste di allocazione/deallocazione dei gruppi di page frames contigui.</a:t>
            </a:r>
            <a:endParaRPr sz="6000">
              <a:solidFill>
                <a:schemeClr val="dk1"/>
              </a:solidFill>
              <a:latin typeface="Roboto"/>
              <a:ea typeface="Roboto"/>
              <a:cs typeface="Roboto"/>
              <a:sym typeface="Roboto"/>
            </a:endParaRPr>
          </a:p>
          <a:p>
            <a:pPr indent="0" lvl="0" marL="0" rtl="0" algn="just">
              <a:spcBef>
                <a:spcPts val="1200"/>
              </a:spcBef>
              <a:spcAft>
                <a:spcPts val="0"/>
              </a:spcAft>
              <a:buNone/>
            </a:pPr>
            <a:r>
              <a:rPr lang="it" sz="6000">
                <a:solidFill>
                  <a:schemeClr val="dk1"/>
                </a:solidFill>
                <a:latin typeface="Roboto"/>
                <a:ea typeface="Roboto"/>
                <a:cs typeface="Roboto"/>
                <a:sym typeface="Roboto"/>
              </a:rPr>
              <a:t>Tale sotto-sistema fornisce due importanti funzioni:</a:t>
            </a:r>
            <a:endParaRPr sz="6000">
              <a:solidFill>
                <a:schemeClr val="dk1"/>
              </a:solidFill>
              <a:latin typeface="Roboto"/>
              <a:ea typeface="Roboto"/>
              <a:cs typeface="Roboto"/>
              <a:sym typeface="Roboto"/>
            </a:endParaRPr>
          </a:p>
          <a:p>
            <a:pPr indent="-323850" lvl="0" marL="457200" rtl="0" algn="just">
              <a:spcBef>
                <a:spcPts val="1200"/>
              </a:spcBef>
              <a:spcAft>
                <a:spcPts val="0"/>
              </a:spcAft>
              <a:buClr>
                <a:schemeClr val="dk1"/>
              </a:buClr>
              <a:buSzPct val="100000"/>
              <a:buFont typeface="Roboto"/>
              <a:buChar char="●"/>
            </a:pPr>
            <a:r>
              <a:rPr b="1" i="1" lang="it" sz="6000">
                <a:solidFill>
                  <a:schemeClr val="dk1"/>
                </a:solidFill>
                <a:latin typeface="Roboto"/>
                <a:ea typeface="Roboto"/>
                <a:cs typeface="Roboto"/>
                <a:sym typeface="Roboto"/>
              </a:rPr>
              <a:t>alloc_pages(zone, order)</a:t>
            </a:r>
            <a:r>
              <a:rPr lang="it" sz="6000">
                <a:solidFill>
                  <a:schemeClr val="dk1"/>
                </a:solidFill>
                <a:latin typeface="Roboto"/>
                <a:ea typeface="Roboto"/>
                <a:cs typeface="Roboto"/>
                <a:sym typeface="Roboto"/>
              </a:rPr>
              <a:t>: utilizzata per richiedere 2^order contigous page frames da una data zona. Ritorna il primo </a:t>
            </a:r>
            <a:r>
              <a:rPr i="1" lang="it" sz="6000">
                <a:solidFill>
                  <a:schemeClr val="dk1"/>
                </a:solidFill>
                <a:latin typeface="Roboto"/>
                <a:ea typeface="Roboto"/>
                <a:cs typeface="Roboto"/>
                <a:sym typeface="Roboto"/>
              </a:rPr>
              <a:t>page_t</a:t>
            </a:r>
            <a:r>
              <a:rPr lang="it" sz="6000">
                <a:solidFill>
                  <a:schemeClr val="dk1"/>
                </a:solidFill>
                <a:latin typeface="Roboto"/>
                <a:ea typeface="Roboto"/>
                <a:cs typeface="Roboto"/>
                <a:sym typeface="Roboto"/>
              </a:rPr>
              <a:t> di un blocco che soddisfi la richiesta o NULL se l’allocazione è fallita. È il corrispettivo della </a:t>
            </a:r>
            <a:r>
              <a:rPr i="1" lang="it" sz="6000">
                <a:solidFill>
                  <a:schemeClr val="dk1"/>
                </a:solidFill>
                <a:latin typeface="Roboto"/>
                <a:ea typeface="Roboto"/>
                <a:cs typeface="Roboto"/>
                <a:sym typeface="Roboto"/>
              </a:rPr>
              <a:t>getppages</a:t>
            </a:r>
            <a:r>
              <a:rPr lang="it" sz="6000">
                <a:solidFill>
                  <a:schemeClr val="dk1"/>
                </a:solidFill>
                <a:latin typeface="Roboto"/>
                <a:ea typeface="Roboto"/>
                <a:cs typeface="Roboto"/>
                <a:sym typeface="Roboto"/>
              </a:rPr>
              <a:t> di OS161, tant’è vero che chiama la sua </a:t>
            </a:r>
            <a:r>
              <a:rPr i="1" lang="it" sz="6000">
                <a:solidFill>
                  <a:schemeClr val="dk1"/>
                </a:solidFill>
                <a:latin typeface="Roboto"/>
                <a:ea typeface="Roboto"/>
                <a:cs typeface="Roboto"/>
                <a:sym typeface="Roboto"/>
              </a:rPr>
              <a:t>ram_stealmem</a:t>
            </a:r>
            <a:r>
              <a:rPr lang="it" sz="6000">
                <a:solidFill>
                  <a:schemeClr val="dk1"/>
                </a:solidFill>
                <a:latin typeface="Roboto"/>
                <a:ea typeface="Roboto"/>
                <a:cs typeface="Roboto"/>
                <a:sym typeface="Roboto"/>
              </a:rPr>
              <a:t> all’interno denominata </a:t>
            </a:r>
            <a:r>
              <a:rPr i="1" lang="it" sz="6000">
                <a:solidFill>
                  <a:schemeClr val="dk1"/>
                </a:solidFill>
                <a:latin typeface="Roboto"/>
                <a:ea typeface="Roboto"/>
                <a:cs typeface="Roboto"/>
                <a:sym typeface="Roboto"/>
              </a:rPr>
              <a:t>bb_alloc_pages.</a:t>
            </a:r>
            <a:endParaRPr i="1" sz="6000">
              <a:solidFill>
                <a:schemeClr val="dk1"/>
              </a:solidFill>
              <a:latin typeface="Roboto"/>
              <a:ea typeface="Roboto"/>
              <a:cs typeface="Roboto"/>
              <a:sym typeface="Roboto"/>
            </a:endParaRPr>
          </a:p>
          <a:p>
            <a:pPr indent="0" lvl="0" marL="457200" rtl="0" algn="just">
              <a:spcBef>
                <a:spcPts val="1200"/>
              </a:spcBef>
              <a:spcAft>
                <a:spcPts val="0"/>
              </a:spcAft>
              <a:buNone/>
            </a:pPr>
            <a:r>
              <a:t/>
            </a:r>
            <a:endParaRPr i="1" sz="100">
              <a:solidFill>
                <a:schemeClr val="dk1"/>
              </a:solidFill>
              <a:latin typeface="Roboto"/>
              <a:ea typeface="Roboto"/>
              <a:cs typeface="Roboto"/>
              <a:sym typeface="Roboto"/>
            </a:endParaRPr>
          </a:p>
          <a:p>
            <a:pPr indent="-323850" lvl="0" marL="457200" rtl="0" algn="just">
              <a:spcBef>
                <a:spcPts val="1200"/>
              </a:spcBef>
              <a:spcAft>
                <a:spcPts val="0"/>
              </a:spcAft>
              <a:buClr>
                <a:schemeClr val="dk1"/>
              </a:buClr>
              <a:buSzPct val="100000"/>
              <a:buFont typeface="Roboto"/>
              <a:buChar char="●"/>
            </a:pPr>
            <a:r>
              <a:rPr b="1" i="1" lang="it" sz="6000">
                <a:solidFill>
                  <a:schemeClr val="dk1"/>
                </a:solidFill>
                <a:latin typeface="Roboto"/>
                <a:ea typeface="Roboto"/>
                <a:cs typeface="Roboto"/>
                <a:sym typeface="Roboto"/>
              </a:rPr>
              <a:t>free_pages(page, order)</a:t>
            </a:r>
            <a:r>
              <a:rPr lang="it" sz="6000">
                <a:solidFill>
                  <a:schemeClr val="dk1"/>
                </a:solidFill>
                <a:latin typeface="Roboto"/>
                <a:ea typeface="Roboto"/>
                <a:cs typeface="Roboto"/>
                <a:sym typeface="Roboto"/>
              </a:rPr>
              <a:t>. Funzione utilizzata per rilasciare un ammontare di 2^order page frame contigui da una data zona.</a:t>
            </a:r>
            <a:endParaRPr sz="6000">
              <a:solidFill>
                <a:schemeClr val="dk1"/>
              </a:solidFill>
              <a:latin typeface="Roboto"/>
              <a:ea typeface="Roboto"/>
              <a:cs typeface="Roboto"/>
              <a:sym typeface="Roboto"/>
            </a:endParaRPr>
          </a:p>
          <a:p>
            <a:pPr indent="0" lvl="0" marL="0" rtl="0" algn="just">
              <a:spcBef>
                <a:spcPts val="1200"/>
              </a:spcBef>
              <a:spcAft>
                <a:spcPts val="0"/>
              </a:spcAft>
              <a:buNone/>
            </a:pPr>
            <a:r>
              <a:t/>
            </a:r>
            <a:endParaRPr sz="6000">
              <a:solidFill>
                <a:schemeClr val="dk1"/>
              </a:solidFill>
              <a:latin typeface="Roboto"/>
              <a:ea typeface="Roboto"/>
              <a:cs typeface="Roboto"/>
              <a:sym typeface="Roboto"/>
            </a:endParaRPr>
          </a:p>
          <a:p>
            <a:pPr indent="0" lvl="0" marL="0" rtl="0" algn="just">
              <a:spcBef>
                <a:spcPts val="1200"/>
              </a:spcBef>
              <a:spcAft>
                <a:spcPts val="1200"/>
              </a:spcAft>
              <a:buNone/>
            </a:pPr>
            <a:r>
              <a:t/>
            </a:r>
            <a:endParaRPr sz="15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1" name="Google Shape;291;p34"/>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Buddy system</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5000">
              <a:solidFill>
                <a:schemeClr val="dk1"/>
              </a:solidFill>
              <a:latin typeface="Roboto"/>
              <a:ea typeface="Roboto"/>
              <a:cs typeface="Roboto"/>
              <a:sym typeface="Roboto"/>
            </a:endParaRPr>
          </a:p>
        </p:txBody>
      </p:sp>
      <p:sp>
        <p:nvSpPr>
          <p:cNvPr id="292" name="Google Shape;292;p34"/>
          <p:cNvSpPr txBox="1"/>
          <p:nvPr>
            <p:ph idx="2" type="body"/>
          </p:nvPr>
        </p:nvSpPr>
        <p:spPr>
          <a:xfrm>
            <a:off x="477900" y="1593900"/>
            <a:ext cx="8188200" cy="2185200"/>
          </a:xfrm>
          <a:prstGeom prst="rect">
            <a:avLst/>
          </a:prstGeom>
        </p:spPr>
        <p:txBody>
          <a:bodyPr anchorCtr="0" anchor="t" bIns="91425" lIns="91425" spcFirstLastPara="1" rIns="91425" wrap="square" tIns="91425">
            <a:normAutofit fontScale="47500" lnSpcReduction="20000"/>
          </a:bodyPr>
          <a:lstStyle/>
          <a:p>
            <a:pPr indent="0" lvl="0" marL="0" rtl="0" algn="just">
              <a:spcBef>
                <a:spcPts val="0"/>
              </a:spcBef>
              <a:spcAft>
                <a:spcPts val="0"/>
              </a:spcAft>
              <a:buNone/>
            </a:pPr>
            <a:r>
              <a:rPr lang="it" sz="3252">
                <a:solidFill>
                  <a:schemeClr val="dk1"/>
                </a:solidFill>
                <a:latin typeface="Roboto"/>
                <a:ea typeface="Roboto"/>
                <a:cs typeface="Roboto"/>
                <a:sym typeface="Roboto"/>
              </a:rPr>
              <a:t>Il buddy system è una strategia standard dei sistemi Linux che permette di allocare gruppi contigui di frame in potenza di due. </a:t>
            </a:r>
            <a:endParaRPr sz="3252">
              <a:solidFill>
                <a:schemeClr val="dk1"/>
              </a:solidFill>
              <a:latin typeface="Roboto"/>
              <a:ea typeface="Roboto"/>
              <a:cs typeface="Roboto"/>
              <a:sym typeface="Roboto"/>
            </a:endParaRPr>
          </a:p>
          <a:p>
            <a:pPr indent="0" lvl="0" marL="0" rtl="0" algn="just">
              <a:spcBef>
                <a:spcPts val="1200"/>
              </a:spcBef>
              <a:spcAft>
                <a:spcPts val="0"/>
              </a:spcAft>
              <a:buNone/>
            </a:pPr>
            <a:r>
              <a:rPr lang="it" sz="3252">
                <a:solidFill>
                  <a:schemeClr val="dk1"/>
                </a:solidFill>
                <a:latin typeface="Roboto"/>
                <a:ea typeface="Roboto"/>
                <a:cs typeface="Roboto"/>
                <a:sym typeface="Roboto"/>
              </a:rPr>
              <a:t>Abbiamo a disposizione una lista di liste ognuna delle quali colleziona i blocchi liberi di frame contigui in ordine di dimensione ascendente (l[3] ad esempio contiene la lista di blocchi di 2^3 frame contigui).</a:t>
            </a:r>
            <a:endParaRPr sz="3252">
              <a:solidFill>
                <a:schemeClr val="dk1"/>
              </a:solidFill>
              <a:latin typeface="Roboto"/>
              <a:ea typeface="Roboto"/>
              <a:cs typeface="Roboto"/>
              <a:sym typeface="Roboto"/>
            </a:endParaRPr>
          </a:p>
          <a:p>
            <a:pPr indent="0" lvl="0" marL="0" rtl="0" algn="just">
              <a:spcBef>
                <a:spcPts val="1200"/>
              </a:spcBef>
              <a:spcAft>
                <a:spcPts val="1200"/>
              </a:spcAft>
              <a:buNone/>
            </a:pPr>
            <a:r>
              <a:rPr lang="it" sz="3252">
                <a:solidFill>
                  <a:schemeClr val="dk1"/>
                </a:solidFill>
                <a:latin typeface="Roboto"/>
                <a:ea typeface="Roboto"/>
                <a:cs typeface="Roboto"/>
                <a:sym typeface="Roboto"/>
              </a:rPr>
              <a:t>NOTA: Al minimo può essere richiesto un blocco di dimensione 2^0 page frame, vale a dire un singolo frame di dimensione 4KB</a:t>
            </a:r>
            <a:endParaRPr sz="15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8" name="Google Shape;298;p35"/>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Buddy system - alloc_pages</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5000">
              <a:solidFill>
                <a:schemeClr val="dk1"/>
              </a:solidFill>
              <a:latin typeface="Roboto"/>
              <a:ea typeface="Roboto"/>
              <a:cs typeface="Roboto"/>
              <a:sym typeface="Roboto"/>
            </a:endParaRPr>
          </a:p>
        </p:txBody>
      </p:sp>
      <p:sp>
        <p:nvSpPr>
          <p:cNvPr id="299" name="Google Shape;299;p35"/>
          <p:cNvSpPr txBox="1"/>
          <p:nvPr>
            <p:ph idx="2" type="body"/>
          </p:nvPr>
        </p:nvSpPr>
        <p:spPr>
          <a:xfrm>
            <a:off x="477900" y="1731175"/>
            <a:ext cx="8188200" cy="3202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it" sz="1500">
                <a:solidFill>
                  <a:schemeClr val="dk1"/>
                </a:solidFill>
                <a:latin typeface="Roboto"/>
                <a:ea typeface="Roboto"/>
                <a:cs typeface="Roboto"/>
                <a:sym typeface="Roboto"/>
              </a:rPr>
              <a:t>Step 1:</a:t>
            </a:r>
            <a:r>
              <a:rPr lang="it" sz="1500">
                <a:solidFill>
                  <a:schemeClr val="dk1"/>
                </a:solidFill>
                <a:latin typeface="Roboto"/>
                <a:ea typeface="Roboto"/>
                <a:cs typeface="Roboto"/>
                <a:sym typeface="Roboto"/>
              </a:rPr>
              <a:t> Ricerca di un blocco grande abbastanza da soddisfare la richiesta;</a:t>
            </a:r>
            <a:endParaRPr sz="1500">
              <a:solidFill>
                <a:schemeClr val="dk1"/>
              </a:solidFill>
              <a:latin typeface="Roboto"/>
              <a:ea typeface="Roboto"/>
              <a:cs typeface="Roboto"/>
              <a:sym typeface="Roboto"/>
            </a:endParaRPr>
          </a:p>
          <a:p>
            <a:pPr indent="0" lvl="0" marL="0" rtl="0" algn="just">
              <a:spcBef>
                <a:spcPts val="1200"/>
              </a:spcBef>
              <a:spcAft>
                <a:spcPts val="0"/>
              </a:spcAft>
              <a:buNone/>
            </a:pPr>
            <a:r>
              <a:rPr b="1" lang="it" sz="1500">
                <a:solidFill>
                  <a:schemeClr val="dk1"/>
                </a:solidFill>
                <a:latin typeface="Roboto"/>
                <a:ea typeface="Roboto"/>
                <a:cs typeface="Roboto"/>
                <a:sym typeface="Roboto"/>
              </a:rPr>
              <a:t>Step 2: </a:t>
            </a:r>
            <a:r>
              <a:rPr lang="it" sz="1500">
                <a:solidFill>
                  <a:schemeClr val="dk1"/>
                </a:solidFill>
                <a:latin typeface="Roboto"/>
                <a:ea typeface="Roboto"/>
                <a:cs typeface="Roboto"/>
                <a:sym typeface="Roboto"/>
              </a:rPr>
              <a:t>Rimozione del blocco dalla lista;</a:t>
            </a:r>
            <a:endParaRPr sz="1500">
              <a:solidFill>
                <a:schemeClr val="dk1"/>
              </a:solidFill>
              <a:latin typeface="Roboto"/>
              <a:ea typeface="Roboto"/>
              <a:cs typeface="Roboto"/>
              <a:sym typeface="Roboto"/>
            </a:endParaRPr>
          </a:p>
          <a:p>
            <a:pPr indent="0" lvl="0" marL="0" rtl="0" algn="just">
              <a:spcBef>
                <a:spcPts val="1200"/>
              </a:spcBef>
              <a:spcAft>
                <a:spcPts val="0"/>
              </a:spcAft>
              <a:buNone/>
            </a:pPr>
            <a:r>
              <a:rPr b="1" lang="it" sz="1500">
                <a:solidFill>
                  <a:schemeClr val="dk1"/>
                </a:solidFill>
                <a:latin typeface="Roboto"/>
                <a:ea typeface="Roboto"/>
                <a:cs typeface="Roboto"/>
                <a:sym typeface="Roboto"/>
              </a:rPr>
              <a:t>Step 3:</a:t>
            </a:r>
            <a:r>
              <a:rPr lang="it" sz="1500">
                <a:solidFill>
                  <a:schemeClr val="dk1"/>
                </a:solidFill>
                <a:latin typeface="Roboto"/>
                <a:ea typeface="Roboto"/>
                <a:cs typeface="Roboto"/>
                <a:sym typeface="Roboto"/>
              </a:rPr>
              <a:t> Divisione del blocco finché non è appena grande abbastanza per la richiesta (questo avviene perché c'è la possibilità che il blocco trovato sia molto più grande di quanto necessario e per evitare sprechi di memoria);</a:t>
            </a:r>
            <a:endParaRPr sz="1500">
              <a:solidFill>
                <a:schemeClr val="dk1"/>
              </a:solidFill>
              <a:latin typeface="Roboto"/>
              <a:ea typeface="Roboto"/>
              <a:cs typeface="Roboto"/>
              <a:sym typeface="Roboto"/>
            </a:endParaRPr>
          </a:p>
          <a:p>
            <a:pPr indent="0" lvl="0" marL="0" rtl="0" algn="just">
              <a:spcBef>
                <a:spcPts val="1200"/>
              </a:spcBef>
              <a:spcAft>
                <a:spcPts val="0"/>
              </a:spcAft>
              <a:buNone/>
            </a:pPr>
            <a:r>
              <a:rPr b="1" lang="it" sz="1500">
                <a:solidFill>
                  <a:schemeClr val="dk1"/>
                </a:solidFill>
                <a:latin typeface="Roboto"/>
                <a:ea typeface="Roboto"/>
                <a:cs typeface="Roboto"/>
                <a:sym typeface="Roboto"/>
              </a:rPr>
              <a:t>Step 4:</a:t>
            </a:r>
            <a:r>
              <a:rPr lang="it" sz="1500">
                <a:solidFill>
                  <a:schemeClr val="dk1"/>
                </a:solidFill>
                <a:latin typeface="Roboto"/>
                <a:ea typeface="Roboto"/>
                <a:cs typeface="Roboto"/>
                <a:sym typeface="Roboto"/>
              </a:rPr>
              <a:t> La prima pagina del blocco è tornata come risultato.</a:t>
            </a:r>
            <a:endParaRPr sz="1500">
              <a:solidFill>
                <a:schemeClr val="dk1"/>
              </a:solidFill>
              <a:latin typeface="Roboto"/>
              <a:ea typeface="Roboto"/>
              <a:cs typeface="Roboto"/>
              <a:sym typeface="Roboto"/>
            </a:endParaRPr>
          </a:p>
          <a:p>
            <a:pPr indent="0" lvl="0" marL="0" rtl="0" algn="just">
              <a:spcBef>
                <a:spcPts val="1200"/>
              </a:spcBef>
              <a:spcAft>
                <a:spcPts val="1200"/>
              </a:spcAft>
              <a:buNone/>
            </a:pPr>
            <a:r>
              <a:rPr lang="it" sz="1500">
                <a:solidFill>
                  <a:schemeClr val="dk1"/>
                </a:solidFill>
                <a:latin typeface="Roboto"/>
                <a:ea typeface="Roboto"/>
                <a:cs typeface="Roboto"/>
                <a:sym typeface="Roboto"/>
              </a:rPr>
              <a:t>NOTA: Nel caso di blocchi di dimensione maggiore rispetto a quanto richiesto lo step 3 permette di evitare sprechi. Successivamente tali frame contigui in eccesso vengono inseriti nella lista alla posizione che gli spetta (in base al numero di frame contigui)</a:t>
            </a:r>
            <a:endParaRPr sz="15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5" name="Google Shape;305;p36"/>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Buddy system - free_pages</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5000">
              <a:solidFill>
                <a:schemeClr val="dk1"/>
              </a:solidFill>
              <a:latin typeface="Roboto"/>
              <a:ea typeface="Roboto"/>
              <a:cs typeface="Roboto"/>
              <a:sym typeface="Roboto"/>
            </a:endParaRPr>
          </a:p>
        </p:txBody>
      </p:sp>
      <p:sp>
        <p:nvSpPr>
          <p:cNvPr id="306" name="Google Shape;306;p36"/>
          <p:cNvSpPr txBox="1"/>
          <p:nvPr>
            <p:ph idx="2" type="body"/>
          </p:nvPr>
        </p:nvSpPr>
        <p:spPr>
          <a:xfrm>
            <a:off x="477900" y="1731175"/>
            <a:ext cx="8188200" cy="1863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it" sz="1500">
                <a:solidFill>
                  <a:schemeClr val="dk1"/>
                </a:solidFill>
                <a:latin typeface="Roboto"/>
                <a:ea typeface="Roboto"/>
                <a:cs typeface="Roboto"/>
                <a:sym typeface="Roboto"/>
              </a:rPr>
              <a:t>Step 1:</a:t>
            </a:r>
            <a:r>
              <a:rPr lang="it" sz="1500">
                <a:solidFill>
                  <a:schemeClr val="dk1"/>
                </a:solidFill>
                <a:latin typeface="Roboto"/>
                <a:ea typeface="Roboto"/>
                <a:cs typeface="Roboto"/>
                <a:sym typeface="Roboto"/>
              </a:rPr>
              <a:t> Verifica se il blocco adiacente a quello dato è libero;</a:t>
            </a:r>
            <a:endParaRPr sz="1500">
              <a:solidFill>
                <a:schemeClr val="dk1"/>
              </a:solidFill>
              <a:latin typeface="Roboto"/>
              <a:ea typeface="Roboto"/>
              <a:cs typeface="Roboto"/>
              <a:sym typeface="Roboto"/>
            </a:endParaRPr>
          </a:p>
          <a:p>
            <a:pPr indent="0" lvl="0" marL="0" rtl="0" algn="just">
              <a:spcBef>
                <a:spcPts val="1200"/>
              </a:spcBef>
              <a:spcAft>
                <a:spcPts val="0"/>
              </a:spcAft>
              <a:buNone/>
            </a:pPr>
            <a:r>
              <a:rPr b="1" lang="it" sz="1500">
                <a:solidFill>
                  <a:schemeClr val="dk1"/>
                </a:solidFill>
                <a:latin typeface="Roboto"/>
                <a:ea typeface="Roboto"/>
                <a:cs typeface="Roboto"/>
                <a:sym typeface="Roboto"/>
              </a:rPr>
              <a:t>Step 2: </a:t>
            </a:r>
            <a:r>
              <a:rPr lang="it" sz="1500">
                <a:solidFill>
                  <a:schemeClr val="dk1"/>
                </a:solidFill>
                <a:latin typeface="Roboto"/>
                <a:ea typeface="Roboto"/>
                <a:cs typeface="Roboto"/>
                <a:sym typeface="Roboto"/>
              </a:rPr>
              <a:t>Se si, unisci i due blocchi</a:t>
            </a:r>
            <a:r>
              <a:rPr lang="it"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indent="0" lvl="0" marL="0" rtl="0" algn="just">
              <a:spcBef>
                <a:spcPts val="1200"/>
              </a:spcBef>
              <a:spcAft>
                <a:spcPts val="0"/>
              </a:spcAft>
              <a:buNone/>
            </a:pPr>
            <a:r>
              <a:rPr b="1" lang="it" sz="1500">
                <a:solidFill>
                  <a:schemeClr val="dk1"/>
                </a:solidFill>
                <a:latin typeface="Roboto"/>
                <a:ea typeface="Roboto"/>
                <a:cs typeface="Roboto"/>
                <a:sym typeface="Roboto"/>
              </a:rPr>
              <a:t>Step 3:</a:t>
            </a:r>
            <a:r>
              <a:rPr lang="it" sz="1500">
                <a:solidFill>
                  <a:schemeClr val="dk1"/>
                </a:solidFill>
                <a:latin typeface="Roboto"/>
                <a:ea typeface="Roboto"/>
                <a:cs typeface="Roboto"/>
                <a:sym typeface="Roboto"/>
              </a:rPr>
              <a:t> Ripeti lo step 1;</a:t>
            </a:r>
            <a:endParaRPr sz="1500">
              <a:solidFill>
                <a:schemeClr val="dk1"/>
              </a:solidFill>
              <a:latin typeface="Roboto"/>
              <a:ea typeface="Roboto"/>
              <a:cs typeface="Roboto"/>
              <a:sym typeface="Roboto"/>
            </a:endParaRPr>
          </a:p>
          <a:p>
            <a:pPr indent="0" lvl="0" marL="0" rtl="0" algn="just">
              <a:spcBef>
                <a:spcPts val="1200"/>
              </a:spcBef>
              <a:spcAft>
                <a:spcPts val="1200"/>
              </a:spcAft>
              <a:buNone/>
            </a:pPr>
            <a:r>
              <a:rPr b="1" lang="it" sz="1500">
                <a:solidFill>
                  <a:schemeClr val="dk1"/>
                </a:solidFill>
                <a:latin typeface="Roboto"/>
                <a:ea typeface="Roboto"/>
                <a:cs typeface="Roboto"/>
                <a:sym typeface="Roboto"/>
              </a:rPr>
              <a:t>Step 4:</a:t>
            </a:r>
            <a:r>
              <a:rPr lang="it" sz="1500">
                <a:solidFill>
                  <a:schemeClr val="dk1"/>
                </a:solidFill>
                <a:latin typeface="Roboto"/>
                <a:ea typeface="Roboto"/>
                <a:cs typeface="Roboto"/>
                <a:sym typeface="Roboto"/>
              </a:rPr>
              <a:t> Aggiungi il blocco alla free area list.</a:t>
            </a:r>
            <a:endParaRPr sz="15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idx="1" type="subTitle"/>
          </p:nvPr>
        </p:nvSpPr>
        <p:spPr>
          <a:xfrm>
            <a:off x="351750" y="3079675"/>
            <a:ext cx="3470700" cy="18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400">
                <a:latin typeface="Roboto"/>
                <a:ea typeface="Roboto"/>
                <a:cs typeface="Roboto"/>
                <a:sym typeface="Roboto"/>
              </a:rPr>
              <a:t> </a:t>
            </a:r>
            <a:endParaRPr sz="1400">
              <a:latin typeface="Roboto"/>
              <a:ea typeface="Roboto"/>
              <a:cs typeface="Roboto"/>
              <a:sym typeface="Roboto"/>
            </a:endParaRPr>
          </a:p>
        </p:txBody>
      </p:sp>
      <p:sp>
        <p:nvSpPr>
          <p:cNvPr id="312" name="Google Shape;312;p37"/>
          <p:cNvSpPr txBox="1"/>
          <p:nvPr>
            <p:ph type="ctrTitle"/>
          </p:nvPr>
        </p:nvSpPr>
        <p:spPr>
          <a:xfrm>
            <a:off x="2980625" y="1189800"/>
            <a:ext cx="7026600" cy="8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700">
                <a:latin typeface="Roboto"/>
                <a:ea typeface="Roboto"/>
                <a:cs typeface="Roboto"/>
                <a:sym typeface="Roboto"/>
              </a:rPr>
              <a:t>IMPLEMENTAZIONE</a:t>
            </a:r>
            <a:endParaRPr sz="3700">
              <a:latin typeface="Roboto"/>
              <a:ea typeface="Roboto"/>
              <a:cs typeface="Roboto"/>
              <a:sym typeface="Roboto"/>
            </a:endParaRPr>
          </a:p>
          <a:p>
            <a:pPr indent="0" lvl="0" marL="0" rtl="0" algn="l">
              <a:spcBef>
                <a:spcPts val="0"/>
              </a:spcBef>
              <a:spcAft>
                <a:spcPts val="0"/>
              </a:spcAft>
              <a:buSzPts val="990"/>
              <a:buNone/>
            </a:pPr>
            <a:r>
              <a:rPr lang="it" sz="3700">
                <a:latin typeface="Roboto"/>
                <a:ea typeface="Roboto"/>
                <a:cs typeface="Roboto"/>
                <a:sym typeface="Roboto"/>
              </a:rPr>
              <a:t>BUDDY SYSTEM</a:t>
            </a:r>
            <a:endParaRPr sz="3700">
              <a:latin typeface="Roboto"/>
              <a:ea typeface="Roboto"/>
              <a:cs typeface="Roboto"/>
              <a:sym typeface="Roboto"/>
            </a:endParaRPr>
          </a:p>
        </p:txBody>
      </p:sp>
      <p:sp>
        <p:nvSpPr>
          <p:cNvPr id="313" name="Google Shape;313;p37"/>
          <p:cNvSpPr txBox="1"/>
          <p:nvPr/>
        </p:nvSpPr>
        <p:spPr>
          <a:xfrm>
            <a:off x="2980625" y="2331825"/>
            <a:ext cx="588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500">
                <a:solidFill>
                  <a:schemeClr val="lt1"/>
                </a:solidFill>
                <a:latin typeface="Lato"/>
                <a:ea typeface="Lato"/>
                <a:cs typeface="Lato"/>
                <a:sym typeface="Lato"/>
              </a:rPr>
              <a:t>MentOS</a:t>
            </a:r>
            <a:endParaRPr sz="2500">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9" name="Google Shape;319;p3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38"/>
          <p:cNvPicPr preferRelativeResize="0"/>
          <p:nvPr/>
        </p:nvPicPr>
        <p:blipFill>
          <a:blip r:embed="rId3">
            <a:alphaModFix/>
          </a:blip>
          <a:stretch>
            <a:fillRect/>
          </a:stretch>
        </p:blipFill>
        <p:spPr>
          <a:xfrm>
            <a:off x="1276725" y="1241774"/>
            <a:ext cx="3979875" cy="3673076"/>
          </a:xfrm>
          <a:prstGeom prst="rect">
            <a:avLst/>
          </a:prstGeom>
          <a:noFill/>
          <a:ln>
            <a:noFill/>
          </a:ln>
        </p:spPr>
      </p:pic>
      <p:sp>
        <p:nvSpPr>
          <p:cNvPr id="321" name="Google Shape;321;p38"/>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bb_alloc_pages</a:t>
            </a:r>
            <a:endParaRPr sz="4000">
              <a:solidFill>
                <a:schemeClr val="dk1"/>
              </a:solidFill>
              <a:latin typeface="Roboto"/>
              <a:ea typeface="Roboto"/>
              <a:cs typeface="Roboto"/>
              <a:sym typeface="Roboto"/>
            </a:endParaRPr>
          </a:p>
        </p:txBody>
      </p:sp>
      <p:sp>
        <p:nvSpPr>
          <p:cNvPr id="322" name="Google Shape;322;p38"/>
          <p:cNvSpPr txBox="1"/>
          <p:nvPr/>
        </p:nvSpPr>
        <p:spPr>
          <a:xfrm>
            <a:off x="5256600" y="1271200"/>
            <a:ext cx="3633300" cy="3749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La funzione richiede come parametri un'istanza del buddy system e l'ordine del blocco di pagine che vogliamo ottenere. Restituisce la prima pagina del blocco assegnato.</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Nell'immagine possiamo vedere l'implementazione della ricerca di un blocco libero sufficientemente grande. La get_area_of_order si limita a restituire la bb_free_area in posizione current_order nel vettore free_area dell'istanza.</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sp>
        <p:nvSpPr>
          <p:cNvPr id="327" name="Google Shape;32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8" name="Google Shape;328;p39"/>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bb_free_pages</a:t>
            </a:r>
            <a:endParaRPr sz="4000">
              <a:solidFill>
                <a:schemeClr val="dk1"/>
              </a:solidFill>
              <a:latin typeface="Roboto"/>
              <a:ea typeface="Roboto"/>
              <a:cs typeface="Roboto"/>
              <a:sym typeface="Roboto"/>
            </a:endParaRPr>
          </a:p>
        </p:txBody>
      </p:sp>
      <p:pic>
        <p:nvPicPr>
          <p:cNvPr id="329" name="Google Shape;329;p39"/>
          <p:cNvPicPr preferRelativeResize="0"/>
          <p:nvPr/>
        </p:nvPicPr>
        <p:blipFill>
          <a:blip r:embed="rId3">
            <a:alphaModFix/>
          </a:blip>
          <a:stretch>
            <a:fillRect/>
          </a:stretch>
        </p:blipFill>
        <p:spPr>
          <a:xfrm>
            <a:off x="1107000" y="1307850"/>
            <a:ext cx="4188376" cy="3430650"/>
          </a:xfrm>
          <a:prstGeom prst="rect">
            <a:avLst/>
          </a:prstGeom>
          <a:noFill/>
          <a:ln>
            <a:noFill/>
          </a:ln>
        </p:spPr>
      </p:pic>
      <p:sp>
        <p:nvSpPr>
          <p:cNvPr id="330" name="Google Shape;330;p39"/>
          <p:cNvSpPr txBox="1"/>
          <p:nvPr/>
        </p:nvSpPr>
        <p:spPr>
          <a:xfrm>
            <a:off x="5373000" y="1582400"/>
            <a:ext cx="3633300" cy="2320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Punto fondamentale di tale algoritmo è il merge dei page frame contigui in un unico blocco di memoria;</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Il buddy block non è altro che il blocco contenente page frame contigui al blocco che si vuole liberare.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6" name="Google Shape;336;p40"/>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7" name="Google Shape;337;p40"/>
          <p:cNvSpPr txBox="1"/>
          <p:nvPr>
            <p:ph type="title"/>
          </p:nvPr>
        </p:nvSpPr>
        <p:spPr>
          <a:xfrm>
            <a:off x="1307500" y="493950"/>
            <a:ext cx="7180200" cy="7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Best </a:t>
            </a:r>
            <a:r>
              <a:rPr lang="it" sz="4000">
                <a:solidFill>
                  <a:schemeClr val="dk1"/>
                </a:solidFill>
                <a:latin typeface="Roboto"/>
                <a:ea typeface="Roboto"/>
                <a:cs typeface="Roboto"/>
                <a:sym typeface="Roboto"/>
              </a:rPr>
              <a:t>Fit</a:t>
            </a:r>
            <a:endParaRPr sz="4000">
              <a:solidFill>
                <a:schemeClr val="dk1"/>
              </a:solidFill>
              <a:latin typeface="Roboto"/>
              <a:ea typeface="Roboto"/>
              <a:cs typeface="Roboto"/>
              <a:sym typeface="Roboto"/>
            </a:endParaRPr>
          </a:p>
        </p:txBody>
      </p:sp>
      <p:sp>
        <p:nvSpPr>
          <p:cNvPr id="338" name="Google Shape;338;p40"/>
          <p:cNvSpPr txBox="1"/>
          <p:nvPr/>
        </p:nvSpPr>
        <p:spPr>
          <a:xfrm>
            <a:off x="457625" y="1567550"/>
            <a:ext cx="8187900" cy="13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1"/>
                </a:solidFill>
                <a:latin typeface="Roboto"/>
                <a:ea typeface="Roboto"/>
                <a:cs typeface="Roboto"/>
                <a:sym typeface="Roboto"/>
              </a:rPr>
              <a:t>L’implementazione di base per allocare page frame ai processi è Best Fit, in quanto il buddy system cerca il blocco di memoria di dimensione più piccola possibile per poter soddisfare la richiesta. Di seguito il pezzo di codice che permette di comprendere tale implementazione. È importante ricordare che in MentOS si utilizza una lista di liste ordinata in maniera scendente per dimensione dei blocchi:</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pic>
        <p:nvPicPr>
          <p:cNvPr id="339" name="Google Shape;339;p40"/>
          <p:cNvPicPr preferRelativeResize="0"/>
          <p:nvPr/>
        </p:nvPicPr>
        <p:blipFill rotWithShape="1">
          <a:blip r:embed="rId3">
            <a:alphaModFix/>
          </a:blip>
          <a:srcRect b="11175" l="4251" r="0" t="38370"/>
          <a:stretch/>
        </p:blipFill>
        <p:spPr>
          <a:xfrm>
            <a:off x="1170725" y="3099950"/>
            <a:ext cx="6540026" cy="1809750"/>
          </a:xfrm>
          <a:prstGeom prst="rect">
            <a:avLst/>
          </a:prstGeom>
          <a:noFill/>
          <a:ln>
            <a:noFill/>
          </a:ln>
        </p:spPr>
      </p:pic>
      <p:sp>
        <p:nvSpPr>
          <p:cNvPr id="340" name="Google Shape;340;p40"/>
          <p:cNvSpPr/>
          <p:nvPr/>
        </p:nvSpPr>
        <p:spPr>
          <a:xfrm>
            <a:off x="1504950" y="3454975"/>
            <a:ext cx="5732400" cy="1473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4" name="Shape 344"/>
        <p:cNvGrpSpPr/>
        <p:nvPr/>
      </p:nvGrpSpPr>
      <p:grpSpPr>
        <a:xfrm>
          <a:off x="0" y="0"/>
          <a:ext cx="0" cy="0"/>
          <a:chOff x="0" y="0"/>
          <a:chExt cx="0" cy="0"/>
        </a:xfrm>
      </p:grpSpPr>
      <p:sp>
        <p:nvSpPr>
          <p:cNvPr id="345" name="Google Shape;345;p4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6" name="Google Shape;346;p41"/>
          <p:cNvPicPr preferRelativeResize="0"/>
          <p:nvPr/>
        </p:nvPicPr>
        <p:blipFill rotWithShape="1">
          <a:blip r:embed="rId3">
            <a:alphaModFix/>
          </a:blip>
          <a:srcRect b="0" l="4997" r="0" t="45379"/>
          <a:stretch/>
        </p:blipFill>
        <p:spPr>
          <a:xfrm>
            <a:off x="1090438" y="2524525"/>
            <a:ext cx="6540024" cy="1854553"/>
          </a:xfrm>
          <a:prstGeom prst="rect">
            <a:avLst/>
          </a:prstGeom>
          <a:noFill/>
          <a:ln>
            <a:noFill/>
          </a:ln>
        </p:spPr>
      </p:pic>
      <p:sp>
        <p:nvSpPr>
          <p:cNvPr id="347" name="Google Shape;347;p41"/>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Worst Fit</a:t>
            </a:r>
            <a:endParaRPr sz="4000">
              <a:solidFill>
                <a:schemeClr val="dk1"/>
              </a:solidFill>
              <a:latin typeface="Roboto"/>
              <a:ea typeface="Roboto"/>
              <a:cs typeface="Roboto"/>
              <a:sym typeface="Roboto"/>
            </a:endParaRPr>
          </a:p>
        </p:txBody>
      </p:sp>
      <p:sp>
        <p:nvSpPr>
          <p:cNvPr id="348" name="Google Shape;348;p41"/>
          <p:cNvSpPr txBox="1"/>
          <p:nvPr/>
        </p:nvSpPr>
        <p:spPr>
          <a:xfrm>
            <a:off x="457625" y="1567550"/>
            <a:ext cx="81879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1"/>
                </a:solidFill>
                <a:latin typeface="Roboto"/>
                <a:ea typeface="Roboto"/>
                <a:cs typeface="Roboto"/>
                <a:sym typeface="Roboto"/>
              </a:rPr>
              <a:t>Il Worst fit da noi implementato muta semplicemente le condizioni del for loop:</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
        <p:nvSpPr>
          <p:cNvPr id="349" name="Google Shape;349;p41"/>
          <p:cNvSpPr/>
          <p:nvPr/>
        </p:nvSpPr>
        <p:spPr>
          <a:xfrm>
            <a:off x="1498625" y="2902525"/>
            <a:ext cx="5982000" cy="1473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MentOS</a:t>
            </a:r>
            <a:endParaRPr sz="4000">
              <a:solidFill>
                <a:schemeClr val="dk1"/>
              </a:solidFill>
              <a:latin typeface="Roboto"/>
              <a:ea typeface="Roboto"/>
              <a:cs typeface="Roboto"/>
              <a:sym typeface="Roboto"/>
            </a:endParaRPr>
          </a:p>
        </p:txBody>
      </p:sp>
      <p:sp>
        <p:nvSpPr>
          <p:cNvPr id="147" name="Google Shape;147;p15"/>
          <p:cNvSpPr txBox="1"/>
          <p:nvPr>
            <p:ph idx="1" type="body"/>
          </p:nvPr>
        </p:nvSpPr>
        <p:spPr>
          <a:xfrm>
            <a:off x="590000" y="1567550"/>
            <a:ext cx="8184000" cy="291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600"/>
              </a:spcBef>
              <a:spcAft>
                <a:spcPts val="0"/>
              </a:spcAft>
              <a:buNone/>
            </a:pPr>
            <a:r>
              <a:rPr lang="it" sz="2000">
                <a:solidFill>
                  <a:schemeClr val="dk1"/>
                </a:solidFill>
                <a:latin typeface="Roboto"/>
                <a:ea typeface="Roboto"/>
                <a:cs typeface="Roboto"/>
                <a:sym typeface="Roboto"/>
              </a:rPr>
              <a:t>Questo sistema operativo è strutturato ed impostato per sistemi</a:t>
            </a:r>
            <a:r>
              <a:rPr b="1" lang="it" sz="2000">
                <a:solidFill>
                  <a:schemeClr val="dk1"/>
                </a:solidFill>
                <a:latin typeface="Roboto"/>
                <a:ea typeface="Roboto"/>
                <a:cs typeface="Roboto"/>
                <a:sym typeface="Roboto"/>
              </a:rPr>
              <a:t> single core</a:t>
            </a:r>
            <a:r>
              <a:rPr lang="it" sz="2000">
                <a:solidFill>
                  <a:schemeClr val="dk1"/>
                </a:solidFill>
                <a:latin typeface="Roboto"/>
                <a:ea typeface="Roboto"/>
                <a:cs typeface="Roboto"/>
                <a:sym typeface="Roboto"/>
              </a:rPr>
              <a:t>, perciò non si occupa della gestione o dell’implementazione di funzioni adatte a sistemi multicore.</a:t>
            </a:r>
            <a:endParaRPr sz="2000">
              <a:solidFill>
                <a:schemeClr val="dk1"/>
              </a:solidFill>
              <a:latin typeface="Roboto"/>
              <a:ea typeface="Roboto"/>
              <a:cs typeface="Roboto"/>
              <a:sym typeface="Roboto"/>
            </a:endParaRPr>
          </a:p>
          <a:p>
            <a:pPr indent="0" lvl="0" marL="0" rtl="0" algn="l">
              <a:lnSpc>
                <a:spcPct val="100000"/>
              </a:lnSpc>
              <a:spcBef>
                <a:spcPts val="1600"/>
              </a:spcBef>
              <a:spcAft>
                <a:spcPts val="0"/>
              </a:spcAft>
              <a:buNone/>
            </a:pPr>
            <a:r>
              <a:rPr lang="it" sz="2000">
                <a:solidFill>
                  <a:schemeClr val="dk1"/>
                </a:solidFill>
                <a:latin typeface="Roboto"/>
                <a:ea typeface="Roboto"/>
                <a:cs typeface="Roboto"/>
                <a:sym typeface="Roboto"/>
              </a:rPr>
              <a:t>Sebbene sia nel complesso ben strutturato, essendo un sistema didattico, alcune </a:t>
            </a:r>
            <a:r>
              <a:rPr b="1" lang="it" sz="2000">
                <a:solidFill>
                  <a:schemeClr val="dk1"/>
                </a:solidFill>
                <a:latin typeface="Roboto"/>
                <a:ea typeface="Roboto"/>
                <a:cs typeface="Roboto"/>
                <a:sym typeface="Roboto"/>
              </a:rPr>
              <a:t>funzionalità</a:t>
            </a:r>
            <a:r>
              <a:rPr lang="it" sz="2000">
                <a:solidFill>
                  <a:schemeClr val="dk1"/>
                </a:solidFill>
                <a:latin typeface="Roboto"/>
                <a:ea typeface="Roboto"/>
                <a:cs typeface="Roboto"/>
                <a:sym typeface="Roboto"/>
              </a:rPr>
              <a:t> sono </a:t>
            </a:r>
            <a:r>
              <a:rPr b="1" lang="it" sz="2000">
                <a:solidFill>
                  <a:schemeClr val="dk1"/>
                </a:solidFill>
                <a:latin typeface="Roboto"/>
                <a:ea typeface="Roboto"/>
                <a:cs typeface="Roboto"/>
                <a:sym typeface="Roboto"/>
              </a:rPr>
              <a:t>incomplete </a:t>
            </a:r>
            <a:r>
              <a:rPr lang="it" sz="2000">
                <a:solidFill>
                  <a:schemeClr val="dk1"/>
                </a:solidFill>
                <a:latin typeface="Roboto"/>
                <a:ea typeface="Roboto"/>
                <a:cs typeface="Roboto"/>
                <a:sym typeface="Roboto"/>
              </a:rPr>
              <a:t>o non implementate.</a:t>
            </a:r>
            <a:endParaRPr sz="2000">
              <a:solidFill>
                <a:schemeClr val="dk1"/>
              </a:solidFill>
              <a:latin typeface="Roboto"/>
              <a:ea typeface="Roboto"/>
              <a:cs typeface="Roboto"/>
              <a:sym typeface="Roboto"/>
            </a:endParaRPr>
          </a:p>
          <a:p>
            <a:pPr indent="0" lvl="0" marL="0" rtl="0" algn="l">
              <a:spcBef>
                <a:spcPts val="1600"/>
              </a:spcBef>
              <a:spcAft>
                <a:spcPts val="1200"/>
              </a:spcAft>
              <a:buNone/>
            </a:pPr>
            <a:r>
              <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2"/>
          <p:cNvSpPr txBox="1"/>
          <p:nvPr>
            <p:ph type="ctrTitle"/>
          </p:nvPr>
        </p:nvSpPr>
        <p:spPr>
          <a:xfrm>
            <a:off x="2959475" y="1690125"/>
            <a:ext cx="7026600" cy="8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3100">
                <a:latin typeface="Roboto"/>
                <a:ea typeface="Roboto"/>
                <a:cs typeface="Roboto"/>
                <a:sym typeface="Roboto"/>
              </a:rPr>
              <a:t>GESTIONE MEMORIA VIRTUALE</a:t>
            </a:r>
            <a:endParaRPr sz="3100">
              <a:latin typeface="Roboto"/>
              <a:ea typeface="Roboto"/>
              <a:cs typeface="Roboto"/>
              <a:sym typeface="Roboto"/>
            </a:endParaRPr>
          </a:p>
        </p:txBody>
      </p:sp>
      <p:sp>
        <p:nvSpPr>
          <p:cNvPr id="355" name="Google Shape;355;p42"/>
          <p:cNvSpPr txBox="1"/>
          <p:nvPr/>
        </p:nvSpPr>
        <p:spPr>
          <a:xfrm>
            <a:off x="2980625" y="2331825"/>
            <a:ext cx="588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500">
                <a:solidFill>
                  <a:schemeClr val="lt1"/>
                </a:solidFill>
                <a:latin typeface="Lato"/>
                <a:ea typeface="Lato"/>
                <a:cs typeface="Lato"/>
                <a:sym typeface="Lato"/>
              </a:rPr>
              <a:t>MentOS</a:t>
            </a:r>
            <a:endParaRPr sz="2500">
              <a:solidFill>
                <a:schemeClr val="l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1" name="Google Shape;361;p43"/>
          <p:cNvSpPr txBox="1"/>
          <p:nvPr>
            <p:ph type="title"/>
          </p:nvPr>
        </p:nvSpPr>
        <p:spPr>
          <a:xfrm>
            <a:off x="1297500" y="393750"/>
            <a:ext cx="7385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Perché la m</a:t>
            </a:r>
            <a:r>
              <a:rPr lang="it" sz="4000">
                <a:solidFill>
                  <a:schemeClr val="dk1"/>
                </a:solidFill>
                <a:latin typeface="Roboto"/>
                <a:ea typeface="Roboto"/>
                <a:cs typeface="Roboto"/>
                <a:sym typeface="Roboto"/>
              </a:rPr>
              <a:t>emoria virtuale?</a:t>
            </a:r>
            <a:endParaRPr sz="4000">
              <a:solidFill>
                <a:schemeClr val="dk1"/>
              </a:solidFill>
              <a:latin typeface="Roboto"/>
              <a:ea typeface="Roboto"/>
              <a:cs typeface="Roboto"/>
              <a:sym typeface="Roboto"/>
            </a:endParaRPr>
          </a:p>
        </p:txBody>
      </p:sp>
      <p:sp>
        <p:nvSpPr>
          <p:cNvPr id="362" name="Google Shape;362;p43"/>
          <p:cNvSpPr txBox="1"/>
          <p:nvPr>
            <p:ph idx="2" type="body"/>
          </p:nvPr>
        </p:nvSpPr>
        <p:spPr>
          <a:xfrm>
            <a:off x="710600" y="1408050"/>
            <a:ext cx="7972200" cy="340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700">
                <a:solidFill>
                  <a:schemeClr val="dk1"/>
                </a:solidFill>
                <a:latin typeface="Roboto"/>
                <a:ea typeface="Roboto"/>
                <a:cs typeface="Roboto"/>
                <a:sym typeface="Roboto"/>
              </a:rPr>
              <a:t>Il kernel applica la memoria virtuale per mappare gli indirizzi virtuali su indirizzi fisici. Vantaggi:</a:t>
            </a:r>
            <a:endParaRPr sz="1700">
              <a:solidFill>
                <a:schemeClr val="dk1"/>
              </a:solidFill>
              <a:latin typeface="Roboto"/>
              <a:ea typeface="Roboto"/>
              <a:cs typeface="Roboto"/>
              <a:sym typeface="Roboto"/>
            </a:endParaRPr>
          </a:p>
          <a:p>
            <a:pPr indent="-336550" lvl="0" marL="457200" rtl="0" algn="just">
              <a:spcBef>
                <a:spcPts val="1200"/>
              </a:spcBef>
              <a:spcAft>
                <a:spcPts val="0"/>
              </a:spcAft>
              <a:buClr>
                <a:schemeClr val="dk1"/>
              </a:buClr>
              <a:buSzPts val="1700"/>
              <a:buFont typeface="Roboto"/>
              <a:buChar char="●"/>
            </a:pPr>
            <a:r>
              <a:rPr lang="it" sz="1700">
                <a:solidFill>
                  <a:schemeClr val="dk1"/>
                </a:solidFill>
                <a:latin typeface="Roboto"/>
                <a:ea typeface="Roboto"/>
                <a:cs typeface="Roboto"/>
                <a:sym typeface="Roboto"/>
              </a:rPr>
              <a:t>La RAM può essere virtualmente suddivisa in kernel e spazio utente;</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ogni singolo frame di pagina può avere permessi di accesso diversi;</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ogni processo ha la sua mappatura della memoria;</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un processo può accedere solo a un sottoinsieme della memoria fisica disponibile;</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un processo può essere ricollocabile.</a:t>
            </a:r>
            <a:endParaRPr sz="1700">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6" name="Shape 366"/>
        <p:cNvGrpSpPr/>
        <p:nvPr/>
      </p:nvGrpSpPr>
      <p:grpSpPr>
        <a:xfrm>
          <a:off x="0" y="0"/>
          <a:ext cx="0" cy="0"/>
          <a:chOff x="0" y="0"/>
          <a:chExt cx="0" cy="0"/>
        </a:xfrm>
      </p:grpSpPr>
      <p:sp>
        <p:nvSpPr>
          <p:cNvPr id="367" name="Google Shape;367;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8" name="Google Shape;368;p44"/>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Overview della memoria</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5000">
              <a:solidFill>
                <a:schemeClr val="dk1"/>
              </a:solidFill>
              <a:latin typeface="Roboto"/>
              <a:ea typeface="Roboto"/>
              <a:cs typeface="Roboto"/>
              <a:sym typeface="Roboto"/>
            </a:endParaRPr>
          </a:p>
        </p:txBody>
      </p:sp>
      <p:sp>
        <p:nvSpPr>
          <p:cNvPr id="369" name="Google Shape;369;p44"/>
          <p:cNvSpPr txBox="1"/>
          <p:nvPr>
            <p:ph idx="2" type="body"/>
          </p:nvPr>
        </p:nvSpPr>
        <p:spPr>
          <a:xfrm>
            <a:off x="447900" y="1408050"/>
            <a:ext cx="5562300" cy="353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500">
                <a:solidFill>
                  <a:schemeClr val="dk1"/>
                </a:solidFill>
                <a:latin typeface="Roboto"/>
                <a:ea typeface="Roboto"/>
                <a:cs typeface="Roboto"/>
                <a:sym typeface="Roboto"/>
              </a:rPr>
              <a:t>Lo spazio di indirizzamento in MentOS è pari a 4GB e gli indirizzi hanno </a:t>
            </a:r>
            <a:r>
              <a:rPr lang="it" sz="1500">
                <a:solidFill>
                  <a:schemeClr val="dk1"/>
                </a:solidFill>
                <a:latin typeface="Roboto"/>
                <a:ea typeface="Roboto"/>
                <a:cs typeface="Roboto"/>
                <a:sym typeface="Roboto"/>
              </a:rPr>
              <a:t>dimensione</a:t>
            </a:r>
            <a:r>
              <a:rPr lang="it" sz="1500">
                <a:solidFill>
                  <a:schemeClr val="dk1"/>
                </a:solidFill>
                <a:latin typeface="Roboto"/>
                <a:ea typeface="Roboto"/>
                <a:cs typeface="Roboto"/>
                <a:sym typeface="Roboto"/>
              </a:rPr>
              <a:t> di 32 bit. </a:t>
            </a:r>
            <a:endParaRPr sz="1500">
              <a:solidFill>
                <a:schemeClr val="dk1"/>
              </a:solidFill>
              <a:latin typeface="Roboto"/>
              <a:ea typeface="Roboto"/>
              <a:cs typeface="Roboto"/>
              <a:sym typeface="Roboto"/>
            </a:endParaRPr>
          </a:p>
          <a:p>
            <a:pPr indent="0" lvl="0" marL="0" rtl="0" algn="just">
              <a:spcBef>
                <a:spcPts val="1200"/>
              </a:spcBef>
              <a:spcAft>
                <a:spcPts val="0"/>
              </a:spcAft>
              <a:buNone/>
            </a:pPr>
            <a:r>
              <a:rPr lang="it" sz="1500">
                <a:solidFill>
                  <a:schemeClr val="dk1"/>
                </a:solidFill>
                <a:latin typeface="Roboto"/>
                <a:ea typeface="Roboto"/>
                <a:cs typeface="Roboto"/>
                <a:sym typeface="Roboto"/>
              </a:rPr>
              <a:t>Tale spazio di indirizzamento risulta suddiviso in page frame ognuna delle dimensioni di 4 KB (per il Kernel il page frame rappresenta la più piccola unità di memoria indirizzabile).</a:t>
            </a:r>
            <a:endParaRPr sz="1500">
              <a:solidFill>
                <a:schemeClr val="dk1"/>
              </a:solidFill>
              <a:latin typeface="Roboto"/>
              <a:ea typeface="Roboto"/>
              <a:cs typeface="Roboto"/>
              <a:sym typeface="Roboto"/>
            </a:endParaRPr>
          </a:p>
          <a:p>
            <a:pPr indent="0" lvl="0" marL="0" rtl="0" algn="just">
              <a:spcBef>
                <a:spcPts val="1200"/>
              </a:spcBef>
              <a:spcAft>
                <a:spcPts val="1200"/>
              </a:spcAft>
              <a:buNone/>
            </a:pPr>
            <a:r>
              <a:rPr lang="it" sz="1500">
                <a:solidFill>
                  <a:schemeClr val="dk1"/>
                </a:solidFill>
                <a:latin typeface="Roboto"/>
                <a:ea typeface="Roboto"/>
                <a:cs typeface="Roboto"/>
                <a:sym typeface="Roboto"/>
              </a:rPr>
              <a:t>La RAM in MentOS è virtualmente suddivisa in Kernel space (1GB) e User space (3GB).</a:t>
            </a:r>
            <a:endParaRPr sz="1500">
              <a:solidFill>
                <a:schemeClr val="dk1"/>
              </a:solidFill>
              <a:latin typeface="Roboto"/>
              <a:ea typeface="Roboto"/>
              <a:cs typeface="Roboto"/>
              <a:sym typeface="Roboto"/>
            </a:endParaRPr>
          </a:p>
        </p:txBody>
      </p:sp>
      <p:pic>
        <p:nvPicPr>
          <p:cNvPr id="370" name="Google Shape;370;p44"/>
          <p:cNvPicPr preferRelativeResize="0"/>
          <p:nvPr/>
        </p:nvPicPr>
        <p:blipFill rotWithShape="1">
          <a:blip r:embed="rId3">
            <a:alphaModFix/>
          </a:blip>
          <a:srcRect b="21492" l="14799" r="0" t="7434"/>
          <a:stretch/>
        </p:blipFill>
        <p:spPr>
          <a:xfrm>
            <a:off x="6145050" y="1307850"/>
            <a:ext cx="2332650" cy="32623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6" name="Google Shape;376;p45"/>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MMU</a:t>
            </a:r>
            <a:endParaRPr sz="4000">
              <a:solidFill>
                <a:schemeClr val="dk1"/>
              </a:solidFill>
              <a:latin typeface="Roboto"/>
              <a:ea typeface="Roboto"/>
              <a:cs typeface="Roboto"/>
              <a:sym typeface="Roboto"/>
            </a:endParaRPr>
          </a:p>
        </p:txBody>
      </p:sp>
      <p:sp>
        <p:nvSpPr>
          <p:cNvPr id="377" name="Google Shape;377;p45"/>
          <p:cNvSpPr txBox="1"/>
          <p:nvPr>
            <p:ph idx="2" type="body"/>
          </p:nvPr>
        </p:nvSpPr>
        <p:spPr>
          <a:xfrm>
            <a:off x="455550" y="1408050"/>
            <a:ext cx="8227200" cy="1532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sz="1700">
                <a:solidFill>
                  <a:schemeClr val="dk1"/>
                </a:solidFill>
                <a:latin typeface="Roboto"/>
                <a:ea typeface="Roboto"/>
                <a:cs typeface="Roboto"/>
                <a:sym typeface="Roboto"/>
              </a:rPr>
              <a:t>Memory Management Unit (MMU) è il componente hardware che mappa gli indirizzi virtuali in indirizzi fisici. </a:t>
            </a:r>
            <a:r>
              <a:rPr i="1" lang="it" sz="1700">
                <a:solidFill>
                  <a:schemeClr val="dk1"/>
                </a:solidFill>
                <a:latin typeface="Roboto"/>
                <a:ea typeface="Roboto"/>
                <a:cs typeface="Roboto"/>
                <a:sym typeface="Roboto"/>
              </a:rPr>
              <a:t>Vantaggi</a:t>
            </a:r>
            <a:r>
              <a:rPr lang="it" sz="1700">
                <a:solidFill>
                  <a:schemeClr val="dk1"/>
                </a:solidFill>
                <a:latin typeface="Roboto"/>
                <a:ea typeface="Roboto"/>
                <a:cs typeface="Roboto"/>
                <a:sym typeface="Roboto"/>
              </a:rPr>
              <a:t>: la mappatura è eseguita nell'hardware, quindi non c’è nessuna penalizzazione delle prestazioni, stesse istruzioni della CPU utilizzate per accedere alla RAM e all'hardware mappato.</a:t>
            </a:r>
            <a:endParaRPr sz="1700">
              <a:solidFill>
                <a:schemeClr val="dk1"/>
              </a:solidFill>
              <a:latin typeface="Roboto"/>
              <a:ea typeface="Roboto"/>
              <a:cs typeface="Roboto"/>
              <a:sym typeface="Roboto"/>
            </a:endParaRPr>
          </a:p>
        </p:txBody>
      </p:sp>
      <p:pic>
        <p:nvPicPr>
          <p:cNvPr id="378" name="Google Shape;378;p45"/>
          <p:cNvPicPr preferRelativeResize="0"/>
          <p:nvPr/>
        </p:nvPicPr>
        <p:blipFill>
          <a:blip r:embed="rId3">
            <a:alphaModFix/>
          </a:blip>
          <a:stretch>
            <a:fillRect/>
          </a:stretch>
        </p:blipFill>
        <p:spPr>
          <a:xfrm>
            <a:off x="1905000" y="2673675"/>
            <a:ext cx="5079450" cy="22652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4" name="Google Shape;384;p46"/>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MMU e TLB</a:t>
            </a:r>
            <a:endParaRPr sz="4000">
              <a:solidFill>
                <a:schemeClr val="dk1"/>
              </a:solidFill>
              <a:latin typeface="Roboto"/>
              <a:ea typeface="Roboto"/>
              <a:cs typeface="Roboto"/>
              <a:sym typeface="Roboto"/>
            </a:endParaRPr>
          </a:p>
        </p:txBody>
      </p:sp>
      <p:pic>
        <p:nvPicPr>
          <p:cNvPr id="385" name="Google Shape;385;p46"/>
          <p:cNvPicPr preferRelativeResize="0"/>
          <p:nvPr/>
        </p:nvPicPr>
        <p:blipFill>
          <a:blip r:embed="rId3">
            <a:alphaModFix/>
          </a:blip>
          <a:stretch>
            <a:fillRect/>
          </a:stretch>
        </p:blipFill>
        <p:spPr>
          <a:xfrm>
            <a:off x="965200" y="1460250"/>
            <a:ext cx="7038899" cy="329591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sp>
        <p:nvSpPr>
          <p:cNvPr id="390" name="Google Shape;390;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1" name="Google Shape;391;p47"/>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PTE</a:t>
            </a:r>
            <a:endParaRPr sz="4000">
              <a:solidFill>
                <a:schemeClr val="dk1"/>
              </a:solidFill>
              <a:latin typeface="Roboto"/>
              <a:ea typeface="Roboto"/>
              <a:cs typeface="Roboto"/>
              <a:sym typeface="Roboto"/>
            </a:endParaRPr>
          </a:p>
        </p:txBody>
      </p:sp>
      <p:sp>
        <p:nvSpPr>
          <p:cNvPr id="392" name="Google Shape;392;p47"/>
          <p:cNvSpPr txBox="1"/>
          <p:nvPr/>
        </p:nvSpPr>
        <p:spPr>
          <a:xfrm>
            <a:off x="524575" y="1615100"/>
            <a:ext cx="8034000" cy="219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700">
                <a:solidFill>
                  <a:schemeClr val="dk1"/>
                </a:solidFill>
                <a:latin typeface="Roboto"/>
                <a:ea typeface="Roboto"/>
                <a:cs typeface="Roboto"/>
                <a:sym typeface="Roboto"/>
              </a:rPr>
              <a:t>Per ogni pagina virtuale del processo, il Kernel mantiene una corrispondente Page Table Entry (PTE).</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P quando impostato, la pagina è nella memoria fisica.</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R/W quando impostato, la pagina è in modalità lettura/scrittura.</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U/S quando impostato, la pagina è accessibile a tutti.</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ACC quando impostato, è stato effettuato l'accesso alla pagina.</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DRT quando impostato, la pagina è sporca</a:t>
            </a:r>
            <a:endParaRPr sz="1700">
              <a:solidFill>
                <a:schemeClr val="dk1"/>
              </a:solidFill>
              <a:latin typeface="Roboto"/>
              <a:ea typeface="Roboto"/>
              <a:cs typeface="Roboto"/>
              <a:sym typeface="Roboto"/>
            </a:endParaRPr>
          </a:p>
          <a:p>
            <a:pPr indent="0" lvl="0" marL="0" rtl="0" algn="just">
              <a:spcBef>
                <a:spcPts val="0"/>
              </a:spcBef>
              <a:spcAft>
                <a:spcPts val="0"/>
              </a:spcAft>
              <a:buNone/>
            </a:pPr>
            <a:r>
              <a:t/>
            </a:r>
            <a:endParaRPr sz="1700">
              <a:solidFill>
                <a:schemeClr val="dk1"/>
              </a:solidFill>
              <a:latin typeface="Roboto"/>
              <a:ea typeface="Roboto"/>
              <a:cs typeface="Roboto"/>
              <a:sym typeface="Roboto"/>
            </a:endParaRPr>
          </a:p>
        </p:txBody>
      </p:sp>
      <p:pic>
        <p:nvPicPr>
          <p:cNvPr id="393" name="Google Shape;393;p47"/>
          <p:cNvPicPr preferRelativeResize="0"/>
          <p:nvPr/>
        </p:nvPicPr>
        <p:blipFill>
          <a:blip r:embed="rId3">
            <a:alphaModFix/>
          </a:blip>
          <a:stretch>
            <a:fillRect/>
          </a:stretch>
        </p:blipFill>
        <p:spPr>
          <a:xfrm>
            <a:off x="1174475" y="3733700"/>
            <a:ext cx="6696075" cy="933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9" name="Google Shape;399;p48"/>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Traduzione indirizzo</a:t>
            </a:r>
            <a:endParaRPr sz="4000">
              <a:solidFill>
                <a:schemeClr val="dk1"/>
              </a:solidFill>
              <a:latin typeface="Roboto"/>
              <a:ea typeface="Roboto"/>
              <a:cs typeface="Roboto"/>
              <a:sym typeface="Roboto"/>
            </a:endParaRPr>
          </a:p>
        </p:txBody>
      </p:sp>
      <p:sp>
        <p:nvSpPr>
          <p:cNvPr id="400" name="Google Shape;400;p48"/>
          <p:cNvSpPr txBox="1"/>
          <p:nvPr/>
        </p:nvSpPr>
        <p:spPr>
          <a:xfrm>
            <a:off x="496950" y="1587500"/>
            <a:ext cx="2857500" cy="325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700">
                <a:solidFill>
                  <a:schemeClr val="dk1"/>
                </a:solidFill>
                <a:latin typeface="Roboto"/>
                <a:ea typeface="Roboto"/>
                <a:cs typeface="Roboto"/>
                <a:sym typeface="Roboto"/>
              </a:rPr>
              <a:t>Il Kernel organizza le sue PTEs attraverso una gerarchia a 2 livelli. Il primo livello è costituito da una </a:t>
            </a:r>
            <a:r>
              <a:rPr b="1" lang="it" sz="1700">
                <a:solidFill>
                  <a:schemeClr val="dk1"/>
                </a:solidFill>
                <a:latin typeface="Roboto"/>
                <a:ea typeface="Roboto"/>
                <a:cs typeface="Roboto"/>
                <a:sym typeface="Roboto"/>
              </a:rPr>
              <a:t>Page Directory </a:t>
            </a:r>
            <a:r>
              <a:rPr lang="it" sz="1700">
                <a:solidFill>
                  <a:schemeClr val="dk1"/>
                </a:solidFill>
                <a:latin typeface="Roboto"/>
                <a:ea typeface="Roboto"/>
                <a:cs typeface="Roboto"/>
                <a:sym typeface="Roboto"/>
              </a:rPr>
              <a:t>che è in grado di indirizzare 1024 page tables e il secondo livello rappresentato dalla </a:t>
            </a:r>
            <a:r>
              <a:rPr b="1" lang="it" sz="1700">
                <a:solidFill>
                  <a:schemeClr val="dk1"/>
                </a:solidFill>
                <a:latin typeface="Roboto"/>
                <a:ea typeface="Roboto"/>
                <a:cs typeface="Roboto"/>
                <a:sym typeface="Roboto"/>
              </a:rPr>
              <a:t>Page Table</a:t>
            </a:r>
            <a:r>
              <a:rPr lang="it" sz="1700">
                <a:solidFill>
                  <a:schemeClr val="dk1"/>
                </a:solidFill>
                <a:latin typeface="Roboto"/>
                <a:ea typeface="Roboto"/>
                <a:cs typeface="Roboto"/>
                <a:sym typeface="Roboto"/>
              </a:rPr>
              <a:t> che indirizza le 1024 entries.</a:t>
            </a:r>
            <a:endParaRPr sz="1700">
              <a:solidFill>
                <a:schemeClr val="dk1"/>
              </a:solidFill>
              <a:latin typeface="Roboto"/>
              <a:ea typeface="Roboto"/>
              <a:cs typeface="Roboto"/>
              <a:sym typeface="Roboto"/>
            </a:endParaRPr>
          </a:p>
        </p:txBody>
      </p:sp>
      <p:pic>
        <p:nvPicPr>
          <p:cNvPr id="401" name="Google Shape;401;p48"/>
          <p:cNvPicPr preferRelativeResize="0"/>
          <p:nvPr/>
        </p:nvPicPr>
        <p:blipFill>
          <a:blip r:embed="rId3">
            <a:alphaModFix/>
          </a:blip>
          <a:stretch>
            <a:fillRect/>
          </a:stretch>
        </p:blipFill>
        <p:spPr>
          <a:xfrm>
            <a:off x="3670850" y="1416750"/>
            <a:ext cx="4868350" cy="3193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type="ctrTitle"/>
          </p:nvPr>
        </p:nvSpPr>
        <p:spPr>
          <a:xfrm>
            <a:off x="2959475" y="1690125"/>
            <a:ext cx="7026600" cy="8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Roboto"/>
                <a:ea typeface="Roboto"/>
                <a:cs typeface="Roboto"/>
                <a:sym typeface="Roboto"/>
              </a:rPr>
              <a:t>ANALOGIE E DIFFERENZE</a:t>
            </a:r>
            <a:endParaRPr>
              <a:latin typeface="Roboto"/>
              <a:ea typeface="Roboto"/>
              <a:cs typeface="Roboto"/>
              <a:sym typeface="Roboto"/>
            </a:endParaRPr>
          </a:p>
        </p:txBody>
      </p:sp>
      <p:sp>
        <p:nvSpPr>
          <p:cNvPr id="407" name="Google Shape;407;p49"/>
          <p:cNvSpPr txBox="1"/>
          <p:nvPr/>
        </p:nvSpPr>
        <p:spPr>
          <a:xfrm>
            <a:off x="2980625" y="2331825"/>
            <a:ext cx="588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500">
                <a:solidFill>
                  <a:schemeClr val="lt1"/>
                </a:solidFill>
                <a:latin typeface="Lato"/>
                <a:ea typeface="Lato"/>
                <a:cs typeface="Lato"/>
                <a:sym typeface="Lato"/>
              </a:rPr>
              <a:t>MentOS - OS161</a:t>
            </a:r>
            <a:endParaRPr sz="2500">
              <a:solidFill>
                <a:schemeClr val="lt1"/>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3" name="Google Shape;413;p50"/>
          <p:cNvSpPr txBox="1"/>
          <p:nvPr>
            <p:ph type="title"/>
          </p:nvPr>
        </p:nvSpPr>
        <p:spPr>
          <a:xfrm>
            <a:off x="1297500" y="393750"/>
            <a:ext cx="7385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Memoria virtuale</a:t>
            </a:r>
            <a:r>
              <a:rPr lang="it" sz="4000">
                <a:solidFill>
                  <a:schemeClr val="dk1"/>
                </a:solidFill>
                <a:latin typeface="Roboto"/>
                <a:ea typeface="Roboto"/>
                <a:cs typeface="Roboto"/>
                <a:sym typeface="Roboto"/>
              </a:rPr>
              <a:t> a confronto</a:t>
            </a:r>
            <a:endParaRPr sz="4000">
              <a:solidFill>
                <a:schemeClr val="dk1"/>
              </a:solidFill>
              <a:latin typeface="Roboto"/>
              <a:ea typeface="Roboto"/>
              <a:cs typeface="Roboto"/>
              <a:sym typeface="Roboto"/>
            </a:endParaRPr>
          </a:p>
        </p:txBody>
      </p:sp>
      <p:sp>
        <p:nvSpPr>
          <p:cNvPr id="414" name="Google Shape;414;p50"/>
          <p:cNvSpPr txBox="1"/>
          <p:nvPr/>
        </p:nvSpPr>
        <p:spPr>
          <a:xfrm>
            <a:off x="386525" y="1504675"/>
            <a:ext cx="8296500" cy="332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sz="1800">
                <a:latin typeface="Roboto"/>
                <a:ea typeface="Roboto"/>
                <a:cs typeface="Roboto"/>
                <a:sym typeface="Roboto"/>
              </a:rPr>
              <a:t>Anche in questo caso la gestione della memoria virtuale è molto simile nei 2 sistemi operativi le cui differenze sono:</a:t>
            </a:r>
            <a:endParaRPr sz="1800">
              <a:latin typeface="Roboto"/>
              <a:ea typeface="Roboto"/>
              <a:cs typeface="Roboto"/>
              <a:sym typeface="Roboto"/>
            </a:endParaRPr>
          </a:p>
          <a:p>
            <a:pPr indent="-342900" lvl="0" marL="457200" rtl="0" algn="just">
              <a:spcBef>
                <a:spcPts val="0"/>
              </a:spcBef>
              <a:spcAft>
                <a:spcPts val="0"/>
              </a:spcAft>
              <a:buSzPts val="1800"/>
              <a:buFont typeface="Roboto"/>
              <a:buChar char="●"/>
            </a:pPr>
            <a:r>
              <a:rPr lang="it" sz="1800">
                <a:latin typeface="Roboto"/>
                <a:ea typeface="Roboto"/>
                <a:cs typeface="Roboto"/>
                <a:sym typeface="Roboto"/>
              </a:rPr>
              <a:t>In MentOS la memoria riservata al kernel è inferiore a quella riservata allo spazio utente mentre in OS161 la memoria è divisa in due parti uguali.</a:t>
            </a:r>
            <a:endParaRPr sz="1800">
              <a:latin typeface="Roboto"/>
              <a:ea typeface="Roboto"/>
              <a:cs typeface="Roboto"/>
              <a:sym typeface="Roboto"/>
            </a:endParaRPr>
          </a:p>
          <a:p>
            <a:pPr indent="-342900" lvl="0" marL="457200" rtl="0" algn="just">
              <a:spcBef>
                <a:spcPts val="0"/>
              </a:spcBef>
              <a:spcAft>
                <a:spcPts val="0"/>
              </a:spcAft>
              <a:buSzPts val="1800"/>
              <a:buFont typeface="Roboto"/>
              <a:buChar char="●"/>
            </a:pPr>
            <a:r>
              <a:rPr lang="it" sz="1800">
                <a:latin typeface="Roboto"/>
                <a:ea typeface="Roboto"/>
                <a:cs typeface="Roboto"/>
                <a:sym typeface="Roboto"/>
              </a:rPr>
              <a:t>In MentOS la pagina (4KB in entrambi i OS) contiene 11 bit di controllo con 20 bits dedicati al page frame address, mentre in OS161 avevamo un numero inferiore di bits di controllo.</a:t>
            </a:r>
            <a:endParaRPr sz="1800">
              <a:latin typeface="Roboto"/>
              <a:ea typeface="Roboto"/>
              <a:cs typeface="Roboto"/>
              <a:sym typeface="Roboto"/>
            </a:endParaRPr>
          </a:p>
          <a:p>
            <a:pPr indent="-342900" lvl="0" marL="457200" rtl="0" algn="just">
              <a:spcBef>
                <a:spcPts val="0"/>
              </a:spcBef>
              <a:spcAft>
                <a:spcPts val="0"/>
              </a:spcAft>
              <a:buSzPts val="1800"/>
              <a:buFont typeface="Roboto"/>
              <a:buChar char="●"/>
            </a:pPr>
            <a:r>
              <a:rPr lang="it" sz="1800">
                <a:latin typeface="Roboto"/>
                <a:ea typeface="Roboto"/>
                <a:cs typeface="Roboto"/>
                <a:sym typeface="Roboto"/>
              </a:rPr>
              <a:t>In OS161 abbiamo la possibilità di gestire i livelli di virtualizzazione mentre in MentOS abbiamo una gerarchia a 2 livelli. </a:t>
            </a:r>
            <a:endParaRPr sz="1800">
              <a:latin typeface="Roboto"/>
              <a:ea typeface="Roboto"/>
              <a:cs typeface="Roboto"/>
              <a:sym typeface="Roboto"/>
            </a:endParaRPr>
          </a:p>
          <a:p>
            <a:pPr indent="0" lvl="0" marL="0" rtl="0" algn="just">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1"/>
          <p:cNvSpPr txBox="1"/>
          <p:nvPr>
            <p:ph type="ctrTitle"/>
          </p:nvPr>
        </p:nvSpPr>
        <p:spPr>
          <a:xfrm>
            <a:off x="2959475" y="1690125"/>
            <a:ext cx="7026600" cy="8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700">
                <a:latin typeface="Roboto"/>
                <a:ea typeface="Roboto"/>
                <a:cs typeface="Roboto"/>
                <a:sym typeface="Roboto"/>
              </a:rPr>
              <a:t>ALGORITMI DI SCHEDULING</a:t>
            </a:r>
            <a:endParaRPr sz="3700">
              <a:latin typeface="Roboto"/>
              <a:ea typeface="Roboto"/>
              <a:cs typeface="Roboto"/>
              <a:sym typeface="Roboto"/>
            </a:endParaRPr>
          </a:p>
        </p:txBody>
      </p:sp>
      <p:sp>
        <p:nvSpPr>
          <p:cNvPr id="420" name="Google Shape;420;p51"/>
          <p:cNvSpPr txBox="1"/>
          <p:nvPr/>
        </p:nvSpPr>
        <p:spPr>
          <a:xfrm>
            <a:off x="2980625" y="2331825"/>
            <a:ext cx="588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500">
                <a:solidFill>
                  <a:schemeClr val="lt1"/>
                </a:solidFill>
                <a:latin typeface="Lato"/>
                <a:ea typeface="Lato"/>
                <a:cs typeface="Lato"/>
                <a:sym typeface="Lato"/>
              </a:rPr>
              <a:t>MentOS</a:t>
            </a:r>
            <a:endParaRPr sz="25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ctrTitle"/>
          </p:nvPr>
        </p:nvSpPr>
        <p:spPr>
          <a:xfrm>
            <a:off x="2959475" y="1690125"/>
            <a:ext cx="7026600" cy="80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5000">
                <a:latin typeface="Roboto"/>
                <a:ea typeface="Roboto"/>
                <a:cs typeface="Roboto"/>
                <a:sym typeface="Roboto"/>
              </a:rPr>
              <a:t>SYSTEM CALLS</a:t>
            </a:r>
            <a:endParaRPr sz="5000">
              <a:latin typeface="Roboto"/>
              <a:ea typeface="Roboto"/>
              <a:cs typeface="Roboto"/>
              <a:sym typeface="Roboto"/>
            </a:endParaRPr>
          </a:p>
        </p:txBody>
      </p:sp>
      <p:sp>
        <p:nvSpPr>
          <p:cNvPr id="153" name="Google Shape;153;p16"/>
          <p:cNvSpPr txBox="1"/>
          <p:nvPr/>
        </p:nvSpPr>
        <p:spPr>
          <a:xfrm>
            <a:off x="2980625" y="2331825"/>
            <a:ext cx="588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500">
                <a:solidFill>
                  <a:schemeClr val="lt1"/>
                </a:solidFill>
                <a:latin typeface="Lato"/>
                <a:ea typeface="Lato"/>
                <a:cs typeface="Lato"/>
                <a:sym typeface="Lato"/>
              </a:rPr>
              <a:t>MentOS</a:t>
            </a:r>
            <a:endParaRPr sz="2500">
              <a:solidFill>
                <a:schemeClr val="lt1"/>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sp>
        <p:nvSpPr>
          <p:cNvPr id="425" name="Google Shape;425;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6" name="Google Shape;426;p52"/>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Algoritmi di scheduling</a:t>
            </a:r>
            <a:endParaRPr sz="4000">
              <a:solidFill>
                <a:schemeClr val="dk1"/>
              </a:solidFill>
              <a:latin typeface="Roboto"/>
              <a:ea typeface="Roboto"/>
              <a:cs typeface="Roboto"/>
              <a:sym typeface="Roboto"/>
            </a:endParaRPr>
          </a:p>
        </p:txBody>
      </p:sp>
      <p:sp>
        <p:nvSpPr>
          <p:cNvPr id="427" name="Google Shape;427;p52"/>
          <p:cNvSpPr txBox="1"/>
          <p:nvPr>
            <p:ph idx="2" type="body"/>
          </p:nvPr>
        </p:nvSpPr>
        <p:spPr>
          <a:xfrm>
            <a:off x="421825" y="1408050"/>
            <a:ext cx="8261100" cy="340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700">
                <a:solidFill>
                  <a:schemeClr val="dk1"/>
                </a:solidFill>
                <a:latin typeface="Roboto"/>
                <a:ea typeface="Roboto"/>
                <a:cs typeface="Roboto"/>
                <a:sym typeface="Roboto"/>
              </a:rPr>
              <a:t>Lo </a:t>
            </a:r>
            <a:r>
              <a:rPr b="1" lang="it" sz="1700">
                <a:solidFill>
                  <a:schemeClr val="dk1"/>
                </a:solidFill>
                <a:latin typeface="Roboto"/>
                <a:ea typeface="Roboto"/>
                <a:cs typeface="Roboto"/>
                <a:sym typeface="Roboto"/>
              </a:rPr>
              <a:t>scheduler </a:t>
            </a:r>
            <a:r>
              <a:rPr lang="it" sz="1700">
                <a:solidFill>
                  <a:schemeClr val="dk1"/>
                </a:solidFill>
                <a:latin typeface="Roboto"/>
                <a:ea typeface="Roboto"/>
                <a:cs typeface="Roboto"/>
                <a:sym typeface="Roboto"/>
              </a:rPr>
              <a:t>viene chiamato dopo la gestione di un'interruzione/eccezione. Nel dettaglio, vengono eseguite </a:t>
            </a:r>
            <a:r>
              <a:rPr lang="it" sz="1700">
                <a:solidFill>
                  <a:schemeClr val="dk1"/>
                </a:solidFill>
                <a:latin typeface="Roboto"/>
                <a:ea typeface="Roboto"/>
                <a:cs typeface="Roboto"/>
                <a:sym typeface="Roboto"/>
              </a:rPr>
              <a:t>le seguenti operazioni</a:t>
            </a:r>
            <a:r>
              <a:rPr lang="it"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indent="-336550" lvl="0" marL="457200" rtl="0" algn="just">
              <a:spcBef>
                <a:spcPts val="1200"/>
              </a:spcBef>
              <a:spcAft>
                <a:spcPts val="0"/>
              </a:spcAft>
              <a:buClr>
                <a:schemeClr val="dk1"/>
              </a:buClr>
              <a:buSzPts val="1700"/>
              <a:buFont typeface="Roboto"/>
              <a:buChar char="●"/>
            </a:pPr>
            <a:r>
              <a:rPr lang="it" sz="1700">
                <a:solidFill>
                  <a:schemeClr val="dk1"/>
                </a:solidFill>
                <a:latin typeface="Roboto"/>
                <a:ea typeface="Roboto"/>
                <a:cs typeface="Roboto"/>
                <a:sym typeface="Roboto"/>
              </a:rPr>
              <a:t>aggiorna le variabili temporali del processo corrente;</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tenta di riattivare un processo in attesa. Se una condizione di attesa è soddisfatta, un processo viene riattivato impostando il suo stato su “in esecuzione” e inserendolo nella runqueue;</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esegue l'</a:t>
            </a:r>
            <a:r>
              <a:rPr b="1" lang="it" sz="1700">
                <a:solidFill>
                  <a:schemeClr val="dk1"/>
                </a:solidFill>
                <a:latin typeface="Roboto"/>
                <a:ea typeface="Roboto"/>
                <a:cs typeface="Roboto"/>
                <a:sym typeface="Roboto"/>
              </a:rPr>
              <a:t>algoritmo di scheduling</a:t>
            </a:r>
            <a:r>
              <a:rPr lang="it" sz="1700">
                <a:solidFill>
                  <a:schemeClr val="dk1"/>
                </a:solidFill>
                <a:latin typeface="Roboto"/>
                <a:ea typeface="Roboto"/>
                <a:cs typeface="Roboto"/>
                <a:sym typeface="Roboto"/>
              </a:rPr>
              <a:t> per scegliere il processo successivo da eseguire dalla CPU presente nella coda di esecuzione;</a:t>
            </a:r>
            <a:endParaRPr sz="1700">
              <a:solidFill>
                <a:schemeClr val="dk1"/>
              </a:solidFill>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it" sz="1700">
                <a:solidFill>
                  <a:schemeClr val="dk1"/>
                </a:solidFill>
                <a:latin typeface="Roboto"/>
                <a:ea typeface="Roboto"/>
                <a:cs typeface="Roboto"/>
                <a:sym typeface="Roboto"/>
              </a:rPr>
              <a:t>esegue il cambio di contesto.</a:t>
            </a:r>
            <a:endParaRPr sz="170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33" name="Google Shape;433;p53"/>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Algoritmi di scheduling</a:t>
            </a:r>
            <a:endParaRPr sz="4000">
              <a:solidFill>
                <a:schemeClr val="dk1"/>
              </a:solidFill>
              <a:latin typeface="Roboto"/>
              <a:ea typeface="Roboto"/>
              <a:cs typeface="Roboto"/>
              <a:sym typeface="Roboto"/>
            </a:endParaRPr>
          </a:p>
        </p:txBody>
      </p:sp>
      <p:sp>
        <p:nvSpPr>
          <p:cNvPr id="434" name="Google Shape;434;p53"/>
          <p:cNvSpPr txBox="1"/>
          <p:nvPr>
            <p:ph idx="2" type="body"/>
          </p:nvPr>
        </p:nvSpPr>
        <p:spPr>
          <a:xfrm>
            <a:off x="421825" y="1408050"/>
            <a:ext cx="8261100" cy="3409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523"/>
              <a:buNone/>
            </a:pPr>
            <a:r>
              <a:rPr lang="it" sz="1707">
                <a:solidFill>
                  <a:schemeClr val="dk1"/>
                </a:solidFill>
                <a:latin typeface="Roboto"/>
                <a:ea typeface="Roboto"/>
                <a:cs typeface="Roboto"/>
                <a:sym typeface="Roboto"/>
              </a:rPr>
              <a:t>MentOS supporta diversi tipi di algoritmi di pianificazione, che vengono selezionati durante la compilazione tramite </a:t>
            </a:r>
            <a:r>
              <a:rPr b="1" lang="it" sz="1707">
                <a:solidFill>
                  <a:schemeClr val="dk1"/>
                </a:solidFill>
                <a:latin typeface="Roboto"/>
                <a:ea typeface="Roboto"/>
                <a:cs typeface="Roboto"/>
                <a:sym typeface="Roboto"/>
              </a:rPr>
              <a:t>cmake </a:t>
            </a:r>
            <a:r>
              <a:rPr lang="it" sz="1707">
                <a:solidFill>
                  <a:schemeClr val="dk1"/>
                </a:solidFill>
                <a:latin typeface="Roboto"/>
                <a:ea typeface="Roboto"/>
                <a:cs typeface="Roboto"/>
                <a:sym typeface="Roboto"/>
              </a:rPr>
              <a:t>e chiamati dalla funzione </a:t>
            </a:r>
            <a:r>
              <a:rPr b="1" lang="it" sz="1707">
                <a:solidFill>
                  <a:schemeClr val="dk1"/>
                </a:solidFill>
                <a:latin typeface="Roboto"/>
                <a:ea typeface="Roboto"/>
                <a:cs typeface="Roboto"/>
                <a:sym typeface="Roboto"/>
              </a:rPr>
              <a:t>scheduler_pick_next_task</a:t>
            </a:r>
            <a:r>
              <a:rPr lang="it" sz="1707">
                <a:solidFill>
                  <a:schemeClr val="dk1"/>
                </a:solidFill>
                <a:latin typeface="Roboto"/>
                <a:ea typeface="Roboto"/>
                <a:cs typeface="Roboto"/>
                <a:sym typeface="Roboto"/>
              </a:rPr>
              <a:t>. </a:t>
            </a:r>
            <a:endParaRPr sz="17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rPr lang="it" sz="1707">
                <a:solidFill>
                  <a:schemeClr val="dk1"/>
                </a:solidFill>
                <a:latin typeface="Roboto"/>
                <a:ea typeface="Roboto"/>
                <a:cs typeface="Roboto"/>
                <a:sym typeface="Roboto"/>
              </a:rPr>
              <a:t>Inoltre, supporta il </a:t>
            </a:r>
            <a:r>
              <a:rPr b="1" lang="it" sz="1707">
                <a:solidFill>
                  <a:schemeClr val="dk1"/>
                </a:solidFill>
                <a:latin typeface="Roboto"/>
                <a:ea typeface="Roboto"/>
                <a:cs typeface="Roboto"/>
                <a:sym typeface="Roboto"/>
              </a:rPr>
              <a:t>Real-Time scheduling</a:t>
            </a:r>
            <a:r>
              <a:rPr lang="it" sz="1707">
                <a:solidFill>
                  <a:schemeClr val="dk1"/>
                </a:solidFill>
                <a:latin typeface="Roboto"/>
                <a:ea typeface="Roboto"/>
                <a:cs typeface="Roboto"/>
                <a:sym typeface="Roboto"/>
              </a:rPr>
              <a:t>, cioè vengono eseguiti task o processi entro determinati vincoli di tempo. La coda di esecuzione potrebbe contenere sia </a:t>
            </a:r>
            <a:r>
              <a:rPr i="1" lang="it" sz="1707">
                <a:solidFill>
                  <a:schemeClr val="dk1"/>
                </a:solidFill>
                <a:latin typeface="Roboto"/>
                <a:ea typeface="Roboto"/>
                <a:cs typeface="Roboto"/>
                <a:sym typeface="Roboto"/>
              </a:rPr>
              <a:t>task periodici</a:t>
            </a:r>
            <a:r>
              <a:rPr lang="it" sz="1707">
                <a:solidFill>
                  <a:schemeClr val="dk1"/>
                </a:solidFill>
                <a:latin typeface="Roboto"/>
                <a:ea typeface="Roboto"/>
                <a:cs typeface="Roboto"/>
                <a:sym typeface="Roboto"/>
              </a:rPr>
              <a:t> che </a:t>
            </a:r>
            <a:r>
              <a:rPr i="1" lang="it" sz="1707">
                <a:solidFill>
                  <a:schemeClr val="dk1"/>
                </a:solidFill>
                <a:latin typeface="Roboto"/>
                <a:ea typeface="Roboto"/>
                <a:cs typeface="Roboto"/>
                <a:sym typeface="Roboto"/>
              </a:rPr>
              <a:t>task aperiodici</a:t>
            </a:r>
            <a:r>
              <a:rPr lang="it" sz="1707">
                <a:solidFill>
                  <a:schemeClr val="dk1"/>
                </a:solidFill>
                <a:latin typeface="Roboto"/>
                <a:ea typeface="Roboto"/>
                <a:cs typeface="Roboto"/>
                <a:sym typeface="Roboto"/>
              </a:rPr>
              <a:t>.</a:t>
            </a:r>
            <a:endParaRPr sz="17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rPr b="1" lang="it" sz="1707">
                <a:solidFill>
                  <a:schemeClr val="dk1"/>
                </a:solidFill>
                <a:latin typeface="Roboto"/>
                <a:ea typeface="Roboto"/>
                <a:cs typeface="Roboto"/>
                <a:sym typeface="Roboto"/>
              </a:rPr>
              <a:t>scheduler_pick_next_task </a:t>
            </a:r>
            <a:r>
              <a:rPr lang="it" sz="1707">
                <a:solidFill>
                  <a:schemeClr val="dk1"/>
                </a:solidFill>
                <a:latin typeface="Roboto"/>
                <a:ea typeface="Roboto"/>
                <a:cs typeface="Roboto"/>
                <a:sym typeface="Roboto"/>
              </a:rPr>
              <a:t>è una funzione centralizzata utilizzata dallo scheduler per eseguire il processo successivo e internamente questa funzione chiama l'algoritmo di pianificazione attualmente selezionato. In base all'algoritmo di pianificazione selezionato verrà scelto il processo successivo da eseguire.</a:t>
            </a:r>
            <a:endParaRPr sz="1707">
              <a:solidFill>
                <a:schemeClr val="dk1"/>
              </a:solidFill>
              <a:latin typeface="Roboto"/>
              <a:ea typeface="Roboto"/>
              <a:cs typeface="Roboto"/>
              <a:sym typeface="Roboto"/>
            </a:endParaRPr>
          </a:p>
          <a:p>
            <a:pPr indent="0" lvl="0" marL="0" rtl="0" algn="just">
              <a:lnSpc>
                <a:spcPct val="105000"/>
              </a:lnSpc>
              <a:spcBef>
                <a:spcPts val="1200"/>
              </a:spcBef>
              <a:spcAft>
                <a:spcPts val="1200"/>
              </a:spcAft>
              <a:buSzPts val="523"/>
              <a:buNone/>
            </a:pPr>
            <a:r>
              <a:t/>
            </a:r>
            <a:endParaRPr sz="1707">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8" name="Shape 438"/>
        <p:cNvGrpSpPr/>
        <p:nvPr/>
      </p:nvGrpSpPr>
      <p:grpSpPr>
        <a:xfrm>
          <a:off x="0" y="0"/>
          <a:ext cx="0" cy="0"/>
          <a:chOff x="0" y="0"/>
          <a:chExt cx="0" cy="0"/>
        </a:xfrm>
      </p:grpSpPr>
      <p:sp>
        <p:nvSpPr>
          <p:cNvPr id="439" name="Google Shape;439;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40" name="Google Shape;440;p54"/>
          <p:cNvSpPr txBox="1"/>
          <p:nvPr>
            <p:ph type="title"/>
          </p:nvPr>
        </p:nvSpPr>
        <p:spPr>
          <a:xfrm>
            <a:off x="1297500" y="3937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Algoritmi di scheduling</a:t>
            </a:r>
            <a:endParaRPr sz="4000">
              <a:solidFill>
                <a:schemeClr val="dk1"/>
              </a:solidFill>
              <a:latin typeface="Roboto"/>
              <a:ea typeface="Roboto"/>
              <a:cs typeface="Roboto"/>
              <a:sym typeface="Roboto"/>
            </a:endParaRPr>
          </a:p>
        </p:txBody>
      </p:sp>
      <p:sp>
        <p:nvSpPr>
          <p:cNvPr id="441" name="Google Shape;441;p54"/>
          <p:cNvSpPr txBox="1"/>
          <p:nvPr>
            <p:ph idx="2" type="body"/>
          </p:nvPr>
        </p:nvSpPr>
        <p:spPr>
          <a:xfrm>
            <a:off x="421825" y="1408050"/>
            <a:ext cx="8261100" cy="3409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it" sz="1707">
                <a:solidFill>
                  <a:schemeClr val="dk1"/>
                </a:solidFill>
                <a:latin typeface="Roboto"/>
                <a:ea typeface="Roboto"/>
                <a:cs typeface="Roboto"/>
                <a:sym typeface="Roboto"/>
              </a:rPr>
              <a:t>Gli algoritmi implementati per i task periodici sono:</a:t>
            </a:r>
            <a:endParaRPr sz="1707">
              <a:solidFill>
                <a:schemeClr val="dk1"/>
              </a:solidFill>
              <a:latin typeface="Roboto"/>
              <a:ea typeface="Roboto"/>
              <a:cs typeface="Roboto"/>
              <a:sym typeface="Roboto"/>
            </a:endParaRPr>
          </a:p>
          <a:p>
            <a:pPr indent="-337026" lvl="0" marL="457200" rtl="0" algn="just">
              <a:lnSpc>
                <a:spcPct val="105000"/>
              </a:lnSpc>
              <a:spcBef>
                <a:spcPts val="1200"/>
              </a:spcBef>
              <a:spcAft>
                <a:spcPts val="0"/>
              </a:spcAft>
              <a:buClr>
                <a:schemeClr val="dk1"/>
              </a:buClr>
              <a:buSzPts val="1708"/>
              <a:buFont typeface="Roboto"/>
              <a:buChar char="●"/>
            </a:pPr>
            <a:r>
              <a:rPr b="1" lang="it" sz="1707">
                <a:solidFill>
                  <a:schemeClr val="dk1"/>
                </a:solidFill>
                <a:latin typeface="Roboto"/>
                <a:ea typeface="Roboto"/>
                <a:cs typeface="Roboto"/>
                <a:sym typeface="Roboto"/>
              </a:rPr>
              <a:t>Earliest Deadline First</a:t>
            </a:r>
            <a:r>
              <a:rPr lang="it" sz="1707">
                <a:solidFill>
                  <a:schemeClr val="dk1"/>
                </a:solidFill>
                <a:latin typeface="Roboto"/>
                <a:ea typeface="Roboto"/>
                <a:cs typeface="Roboto"/>
                <a:sym typeface="Roboto"/>
              </a:rPr>
              <a:t> (EDF)</a:t>
            </a:r>
            <a:endParaRPr sz="1707">
              <a:solidFill>
                <a:schemeClr val="dk1"/>
              </a:solidFill>
              <a:latin typeface="Roboto"/>
              <a:ea typeface="Roboto"/>
              <a:cs typeface="Roboto"/>
              <a:sym typeface="Roboto"/>
            </a:endParaRPr>
          </a:p>
          <a:p>
            <a:pPr indent="-337026" lvl="0" marL="457200" rtl="0" algn="just">
              <a:lnSpc>
                <a:spcPct val="105000"/>
              </a:lnSpc>
              <a:spcBef>
                <a:spcPts val="0"/>
              </a:spcBef>
              <a:spcAft>
                <a:spcPts val="0"/>
              </a:spcAft>
              <a:buClr>
                <a:schemeClr val="dk1"/>
              </a:buClr>
              <a:buSzPts val="1708"/>
              <a:buFont typeface="Roboto"/>
              <a:buChar char="●"/>
            </a:pPr>
            <a:r>
              <a:rPr b="1" lang="it" sz="1707">
                <a:solidFill>
                  <a:schemeClr val="dk1"/>
                </a:solidFill>
                <a:latin typeface="Roboto"/>
                <a:ea typeface="Roboto"/>
                <a:cs typeface="Roboto"/>
                <a:sym typeface="Roboto"/>
              </a:rPr>
              <a:t>Rate Monotonic</a:t>
            </a:r>
            <a:r>
              <a:rPr lang="it" sz="1707">
                <a:solidFill>
                  <a:schemeClr val="dk1"/>
                </a:solidFill>
                <a:latin typeface="Roboto"/>
                <a:ea typeface="Roboto"/>
                <a:cs typeface="Roboto"/>
                <a:sym typeface="Roboto"/>
              </a:rPr>
              <a:t> (RM)</a:t>
            </a:r>
            <a:endParaRPr sz="1707">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rPr lang="it" sz="1707">
                <a:solidFill>
                  <a:schemeClr val="dk1"/>
                </a:solidFill>
                <a:latin typeface="Roboto"/>
                <a:ea typeface="Roboto"/>
                <a:cs typeface="Roboto"/>
                <a:sym typeface="Roboto"/>
              </a:rPr>
              <a:t>Gli algoritmi per i task aperiodici invece:</a:t>
            </a:r>
            <a:endParaRPr sz="1707">
              <a:solidFill>
                <a:schemeClr val="dk1"/>
              </a:solidFill>
              <a:latin typeface="Roboto"/>
              <a:ea typeface="Roboto"/>
              <a:cs typeface="Roboto"/>
              <a:sym typeface="Roboto"/>
            </a:endParaRPr>
          </a:p>
          <a:p>
            <a:pPr indent="-337026" lvl="0" marL="457200" rtl="0" algn="just">
              <a:lnSpc>
                <a:spcPct val="105000"/>
              </a:lnSpc>
              <a:spcBef>
                <a:spcPts val="1200"/>
              </a:spcBef>
              <a:spcAft>
                <a:spcPts val="0"/>
              </a:spcAft>
              <a:buClr>
                <a:schemeClr val="dk1"/>
              </a:buClr>
              <a:buSzPts val="1708"/>
              <a:buFont typeface="Roboto"/>
              <a:buChar char="●"/>
            </a:pPr>
            <a:r>
              <a:rPr b="1" lang="it" sz="1707">
                <a:solidFill>
                  <a:schemeClr val="dk1"/>
                </a:solidFill>
                <a:latin typeface="Roboto"/>
                <a:ea typeface="Roboto"/>
                <a:cs typeface="Roboto"/>
                <a:sym typeface="Roboto"/>
              </a:rPr>
              <a:t>Aperiodic EDF</a:t>
            </a:r>
            <a:r>
              <a:rPr lang="it" sz="1707">
                <a:solidFill>
                  <a:schemeClr val="dk1"/>
                </a:solidFill>
                <a:latin typeface="Roboto"/>
                <a:ea typeface="Roboto"/>
                <a:cs typeface="Roboto"/>
                <a:sym typeface="Roboto"/>
              </a:rPr>
              <a:t> (AEDF)</a:t>
            </a:r>
            <a:endParaRPr sz="1707">
              <a:solidFill>
                <a:schemeClr val="dk1"/>
              </a:solidFill>
              <a:latin typeface="Roboto"/>
              <a:ea typeface="Roboto"/>
              <a:cs typeface="Roboto"/>
              <a:sym typeface="Roboto"/>
            </a:endParaRPr>
          </a:p>
          <a:p>
            <a:pPr indent="-337026" lvl="0" marL="457200" rtl="0" algn="just">
              <a:lnSpc>
                <a:spcPct val="105000"/>
              </a:lnSpc>
              <a:spcBef>
                <a:spcPts val="0"/>
              </a:spcBef>
              <a:spcAft>
                <a:spcPts val="0"/>
              </a:spcAft>
              <a:buClr>
                <a:schemeClr val="dk1"/>
              </a:buClr>
              <a:buSzPts val="1708"/>
              <a:buFont typeface="Roboto"/>
              <a:buChar char="●"/>
            </a:pPr>
            <a:r>
              <a:rPr b="1" lang="it" sz="1707">
                <a:solidFill>
                  <a:schemeClr val="dk1"/>
                </a:solidFill>
                <a:latin typeface="Roboto"/>
                <a:ea typeface="Roboto"/>
                <a:cs typeface="Roboto"/>
                <a:sym typeface="Roboto"/>
              </a:rPr>
              <a:t>RR - Round Robin</a:t>
            </a:r>
            <a:r>
              <a:rPr lang="it" sz="1707">
                <a:solidFill>
                  <a:schemeClr val="dk1"/>
                </a:solidFill>
                <a:latin typeface="Roboto"/>
                <a:ea typeface="Roboto"/>
                <a:cs typeface="Roboto"/>
                <a:sym typeface="Roboto"/>
              </a:rPr>
              <a:t> (chiamato con la funzione </a:t>
            </a:r>
            <a:r>
              <a:rPr i="1" lang="it" sz="1707">
                <a:solidFill>
                  <a:schemeClr val="dk1"/>
                </a:solidFill>
                <a:latin typeface="Roboto"/>
                <a:ea typeface="Roboto"/>
                <a:cs typeface="Roboto"/>
                <a:sym typeface="Roboto"/>
              </a:rPr>
              <a:t>__scheduler_rr</a:t>
            </a:r>
            <a:r>
              <a:rPr lang="it" sz="1707">
                <a:solidFill>
                  <a:schemeClr val="dk1"/>
                </a:solidFill>
                <a:latin typeface="Roboto"/>
                <a:ea typeface="Roboto"/>
                <a:cs typeface="Roboto"/>
                <a:sym typeface="Roboto"/>
              </a:rPr>
              <a:t>)</a:t>
            </a:r>
            <a:endParaRPr sz="1707">
              <a:solidFill>
                <a:schemeClr val="dk1"/>
              </a:solidFill>
              <a:latin typeface="Roboto"/>
              <a:ea typeface="Roboto"/>
              <a:cs typeface="Roboto"/>
              <a:sym typeface="Roboto"/>
            </a:endParaRPr>
          </a:p>
          <a:p>
            <a:pPr indent="-337026" lvl="0" marL="457200" rtl="0" algn="just">
              <a:lnSpc>
                <a:spcPct val="105000"/>
              </a:lnSpc>
              <a:spcBef>
                <a:spcPts val="0"/>
              </a:spcBef>
              <a:spcAft>
                <a:spcPts val="0"/>
              </a:spcAft>
              <a:buClr>
                <a:schemeClr val="dk1"/>
              </a:buClr>
              <a:buSzPts val="1708"/>
              <a:buFont typeface="Roboto"/>
              <a:buChar char="●"/>
            </a:pPr>
            <a:r>
              <a:rPr b="1" lang="it" sz="1707">
                <a:solidFill>
                  <a:schemeClr val="dk1"/>
                </a:solidFill>
                <a:latin typeface="Roboto"/>
                <a:ea typeface="Roboto"/>
                <a:cs typeface="Roboto"/>
                <a:sym typeface="Roboto"/>
              </a:rPr>
              <a:t>Priority - Highest Priority First</a:t>
            </a:r>
            <a:r>
              <a:rPr lang="it" sz="1707">
                <a:solidFill>
                  <a:schemeClr val="dk1"/>
                </a:solidFill>
                <a:latin typeface="Roboto"/>
                <a:ea typeface="Roboto"/>
                <a:cs typeface="Roboto"/>
                <a:sym typeface="Roboto"/>
              </a:rPr>
              <a:t> (chiamato con la funzione</a:t>
            </a:r>
            <a:r>
              <a:rPr i="1" lang="it" sz="1707">
                <a:solidFill>
                  <a:schemeClr val="dk1"/>
                </a:solidFill>
                <a:latin typeface="Roboto"/>
                <a:ea typeface="Roboto"/>
                <a:cs typeface="Roboto"/>
                <a:sym typeface="Roboto"/>
              </a:rPr>
              <a:t> __scheduler_priority</a:t>
            </a:r>
            <a:r>
              <a:rPr lang="it" sz="1707">
                <a:solidFill>
                  <a:schemeClr val="dk1"/>
                </a:solidFill>
                <a:latin typeface="Roboto"/>
                <a:ea typeface="Roboto"/>
                <a:cs typeface="Roboto"/>
                <a:sym typeface="Roboto"/>
              </a:rPr>
              <a:t>)</a:t>
            </a:r>
            <a:endParaRPr sz="1707">
              <a:solidFill>
                <a:schemeClr val="dk1"/>
              </a:solidFill>
              <a:latin typeface="Roboto"/>
              <a:ea typeface="Roboto"/>
              <a:cs typeface="Roboto"/>
              <a:sym typeface="Roboto"/>
            </a:endParaRPr>
          </a:p>
          <a:p>
            <a:pPr indent="-337026" lvl="0" marL="457200" rtl="0" algn="just">
              <a:lnSpc>
                <a:spcPct val="105000"/>
              </a:lnSpc>
              <a:spcBef>
                <a:spcPts val="0"/>
              </a:spcBef>
              <a:spcAft>
                <a:spcPts val="0"/>
              </a:spcAft>
              <a:buClr>
                <a:schemeClr val="dk1"/>
              </a:buClr>
              <a:buSzPts val="1708"/>
              <a:buFont typeface="Roboto"/>
              <a:buChar char="●"/>
            </a:pPr>
            <a:r>
              <a:rPr b="1" lang="it" sz="1707">
                <a:solidFill>
                  <a:schemeClr val="dk1"/>
                </a:solidFill>
                <a:latin typeface="Roboto"/>
                <a:ea typeface="Roboto"/>
                <a:cs typeface="Roboto"/>
                <a:sym typeface="Roboto"/>
              </a:rPr>
              <a:t>CFS - Completely Fair Scheduler</a:t>
            </a:r>
            <a:r>
              <a:rPr lang="it" sz="1707">
                <a:solidFill>
                  <a:schemeClr val="dk1"/>
                </a:solidFill>
                <a:latin typeface="Roboto"/>
                <a:ea typeface="Roboto"/>
                <a:cs typeface="Roboto"/>
                <a:sym typeface="Roboto"/>
              </a:rPr>
              <a:t> ( chiamato con la funzione </a:t>
            </a:r>
            <a:r>
              <a:rPr i="1" lang="it" sz="1707">
                <a:solidFill>
                  <a:schemeClr val="dk1"/>
                </a:solidFill>
                <a:latin typeface="Roboto"/>
                <a:ea typeface="Roboto"/>
                <a:cs typeface="Roboto"/>
                <a:sym typeface="Roboto"/>
              </a:rPr>
              <a:t>__scheduler_cfs</a:t>
            </a:r>
            <a:r>
              <a:rPr lang="it" sz="1707">
                <a:solidFill>
                  <a:schemeClr val="dk1"/>
                </a:solidFill>
                <a:latin typeface="Roboto"/>
                <a:ea typeface="Roboto"/>
                <a:cs typeface="Roboto"/>
                <a:sym typeface="Roboto"/>
              </a:rPr>
              <a:t>).</a:t>
            </a:r>
            <a:endParaRPr sz="1707">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rPr lang="it" sz="1707">
                <a:solidFill>
                  <a:schemeClr val="dk1"/>
                </a:solidFill>
                <a:latin typeface="Roboto"/>
                <a:ea typeface="Roboto"/>
                <a:cs typeface="Roboto"/>
                <a:sym typeface="Roboto"/>
              </a:rPr>
              <a:t>Le funzioni si possono trova</a:t>
            </a:r>
            <a:r>
              <a:rPr lang="it" sz="1707">
                <a:solidFill>
                  <a:schemeClr val="dk1"/>
                </a:solidFill>
                <a:latin typeface="Arial"/>
                <a:ea typeface="Arial"/>
                <a:cs typeface="Arial"/>
                <a:sym typeface="Arial"/>
              </a:rPr>
              <a:t>re in </a:t>
            </a:r>
            <a:r>
              <a:rPr i="1" lang="it" sz="1800">
                <a:solidFill>
                  <a:schemeClr val="dk1"/>
                </a:solidFill>
                <a:latin typeface="Arial"/>
                <a:ea typeface="Arial"/>
                <a:cs typeface="Arial"/>
                <a:sym typeface="Arial"/>
              </a:rPr>
              <a:t>mentos/src/process/scheduler_algorithm.c</a:t>
            </a:r>
            <a:endParaRPr i="1" sz="1707">
              <a:solidFill>
                <a:schemeClr val="dk1"/>
              </a:solidFill>
              <a:latin typeface="Arial"/>
              <a:ea typeface="Arial"/>
              <a:cs typeface="Arial"/>
              <a:sym typeface="Arial"/>
            </a:endParaRPr>
          </a:p>
          <a:p>
            <a:pPr indent="0" lvl="0" marL="0" rtl="0" algn="just">
              <a:lnSpc>
                <a:spcPct val="105000"/>
              </a:lnSpc>
              <a:spcBef>
                <a:spcPts val="1200"/>
              </a:spcBef>
              <a:spcAft>
                <a:spcPts val="1200"/>
              </a:spcAft>
              <a:buSzPts val="523"/>
              <a:buNone/>
            </a:pPr>
            <a:r>
              <a:t/>
            </a:r>
            <a:endParaRPr sz="1807">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5" name="Shape 445"/>
        <p:cNvGrpSpPr/>
        <p:nvPr/>
      </p:nvGrpSpPr>
      <p:grpSpPr>
        <a:xfrm>
          <a:off x="0" y="0"/>
          <a:ext cx="0" cy="0"/>
          <a:chOff x="0" y="0"/>
          <a:chExt cx="0" cy="0"/>
        </a:xfrm>
      </p:grpSpPr>
      <p:sp>
        <p:nvSpPr>
          <p:cNvPr id="446" name="Google Shape;446;p55"/>
          <p:cNvSpPr txBox="1"/>
          <p:nvPr>
            <p:ph type="title"/>
          </p:nvPr>
        </p:nvSpPr>
        <p:spPr>
          <a:xfrm>
            <a:off x="296825" y="3916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ffffgggg</a:t>
            </a:r>
            <a:endParaRPr/>
          </a:p>
        </p:txBody>
      </p:sp>
      <p:sp>
        <p:nvSpPr>
          <p:cNvPr id="447" name="Google Shape;447;p55"/>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Round Robin</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3500">
              <a:solidFill>
                <a:schemeClr val="dk1"/>
              </a:solidFill>
              <a:latin typeface="Roboto"/>
              <a:ea typeface="Roboto"/>
              <a:cs typeface="Roboto"/>
              <a:sym typeface="Roboto"/>
            </a:endParaRPr>
          </a:p>
        </p:txBody>
      </p:sp>
      <p:sp>
        <p:nvSpPr>
          <p:cNvPr id="448" name="Google Shape;448;p55"/>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449" name="Google Shape;449;p55"/>
          <p:cNvSpPr txBox="1"/>
          <p:nvPr>
            <p:ph idx="2" type="body"/>
          </p:nvPr>
        </p:nvSpPr>
        <p:spPr>
          <a:xfrm>
            <a:off x="5317850" y="1340275"/>
            <a:ext cx="3760500" cy="3773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523"/>
              <a:buNone/>
            </a:pPr>
            <a:r>
              <a:rPr lang="it" sz="1400">
                <a:solidFill>
                  <a:schemeClr val="dk1"/>
                </a:solidFill>
                <a:latin typeface="Roboto"/>
                <a:ea typeface="Roboto"/>
                <a:cs typeface="Roboto"/>
                <a:sym typeface="Roboto"/>
              </a:rPr>
              <a:t>Il codice dell’algoritmo Round Robin è già completo in MentOS come riportato a sinistra.</a:t>
            </a:r>
            <a:endParaRPr sz="1400">
              <a:solidFill>
                <a:schemeClr val="dk1"/>
              </a:solidFill>
              <a:latin typeface="Roboto"/>
              <a:ea typeface="Roboto"/>
              <a:cs typeface="Roboto"/>
              <a:sym typeface="Roboto"/>
            </a:endParaRPr>
          </a:p>
          <a:p>
            <a:pPr indent="0" lvl="0" marL="0" rtl="0" algn="just">
              <a:spcBef>
                <a:spcPts val="1200"/>
              </a:spcBef>
              <a:spcAft>
                <a:spcPts val="0"/>
              </a:spcAft>
              <a:buNone/>
            </a:pPr>
            <a:r>
              <a:rPr lang="it" sz="1400">
                <a:solidFill>
                  <a:schemeClr val="dk1"/>
                </a:solidFill>
                <a:latin typeface="Arial"/>
                <a:ea typeface="Arial"/>
                <a:cs typeface="Arial"/>
                <a:sym typeface="Arial"/>
              </a:rPr>
              <a:t>Il </a:t>
            </a:r>
            <a:r>
              <a:rPr b="1" lang="it" sz="1400">
                <a:solidFill>
                  <a:schemeClr val="dk1"/>
                </a:solidFill>
                <a:latin typeface="Arial"/>
                <a:ea typeface="Arial"/>
                <a:cs typeface="Arial"/>
                <a:sym typeface="Arial"/>
              </a:rPr>
              <a:t>Round Robin </a:t>
            </a:r>
            <a:r>
              <a:rPr lang="it" sz="1400">
                <a:solidFill>
                  <a:schemeClr val="dk1"/>
                </a:solidFill>
                <a:latin typeface="Arial"/>
                <a:ea typeface="Arial"/>
                <a:cs typeface="Arial"/>
                <a:sym typeface="Arial"/>
              </a:rPr>
              <a:t>è un algoritmo di scheduling dove ad ogni processo viene assegnato uno slice di tempo fisso in modo ciclico. </a:t>
            </a:r>
            <a:endParaRPr sz="1400">
              <a:solidFill>
                <a:schemeClr val="dk1"/>
              </a:solidFill>
              <a:latin typeface="Arial"/>
              <a:ea typeface="Arial"/>
              <a:cs typeface="Arial"/>
              <a:sym typeface="Arial"/>
            </a:endParaRPr>
          </a:p>
          <a:p>
            <a:pPr indent="0" lvl="0" marL="0" rtl="0" algn="just">
              <a:spcBef>
                <a:spcPts val="600"/>
              </a:spcBef>
              <a:spcAft>
                <a:spcPts val="0"/>
              </a:spcAft>
              <a:buNone/>
            </a:pPr>
            <a:r>
              <a:rPr lang="it" sz="1400">
                <a:solidFill>
                  <a:schemeClr val="dk1"/>
                </a:solidFill>
                <a:latin typeface="Arial"/>
                <a:ea typeface="Arial"/>
                <a:cs typeface="Arial"/>
                <a:sym typeface="Arial"/>
              </a:rPr>
              <a:t>I suoi </a:t>
            </a:r>
            <a:r>
              <a:rPr b="1" lang="it" sz="1400">
                <a:solidFill>
                  <a:schemeClr val="dk1"/>
                </a:solidFill>
                <a:latin typeface="Arial"/>
                <a:ea typeface="Arial"/>
                <a:cs typeface="Arial"/>
                <a:sym typeface="Arial"/>
              </a:rPr>
              <a:t>vantaggi </a:t>
            </a:r>
            <a:r>
              <a:rPr lang="it" sz="1400">
                <a:solidFill>
                  <a:schemeClr val="dk1"/>
                </a:solidFill>
                <a:latin typeface="Arial"/>
                <a:ea typeface="Arial"/>
                <a:cs typeface="Arial"/>
                <a:sym typeface="Arial"/>
              </a:rPr>
              <a:t>sono che è l’algoritmo più facile da implementare, preventivo e soprattutto starvation-free, ovvero si evita che ci siano processi che non vengono mai eseguiti. </a:t>
            </a:r>
            <a:endParaRPr sz="1400">
              <a:solidFill>
                <a:schemeClr val="dk1"/>
              </a:solidFill>
              <a:latin typeface="Arial"/>
              <a:ea typeface="Arial"/>
              <a:cs typeface="Arial"/>
              <a:sym typeface="Arial"/>
            </a:endParaRPr>
          </a:p>
          <a:p>
            <a:pPr indent="0" lvl="0" marL="0" rtl="0" algn="just">
              <a:spcBef>
                <a:spcPts val="600"/>
              </a:spcBef>
              <a:spcAft>
                <a:spcPts val="0"/>
              </a:spcAft>
              <a:buNone/>
            </a:pPr>
            <a:r>
              <a:rPr lang="it" sz="1400">
                <a:solidFill>
                  <a:schemeClr val="dk1"/>
                </a:solidFill>
                <a:latin typeface="Arial"/>
                <a:ea typeface="Arial"/>
                <a:cs typeface="Arial"/>
                <a:sym typeface="Arial"/>
              </a:rPr>
              <a:t>Il maggior </a:t>
            </a:r>
            <a:r>
              <a:rPr b="1" lang="it" sz="1400">
                <a:solidFill>
                  <a:schemeClr val="dk1"/>
                </a:solidFill>
                <a:latin typeface="Arial"/>
                <a:ea typeface="Arial"/>
                <a:cs typeface="Arial"/>
                <a:sym typeface="Arial"/>
              </a:rPr>
              <a:t>svantaggio</a:t>
            </a:r>
            <a:r>
              <a:rPr lang="it" sz="1400">
                <a:solidFill>
                  <a:schemeClr val="dk1"/>
                </a:solidFill>
                <a:latin typeface="Arial"/>
                <a:ea typeface="Arial"/>
                <a:cs typeface="Arial"/>
                <a:sym typeface="Arial"/>
              </a:rPr>
              <a:t> è che non è possibile dare priorità a delle task rispetto ad altre.</a:t>
            </a:r>
            <a:endParaRPr sz="1400">
              <a:solidFill>
                <a:schemeClr val="dk1"/>
              </a:solidFill>
              <a:latin typeface="Arial"/>
              <a:ea typeface="Arial"/>
              <a:cs typeface="Arial"/>
              <a:sym typeface="Arial"/>
            </a:endParaRPr>
          </a:p>
          <a:p>
            <a:pPr indent="0" lvl="0" marL="0" rtl="0" algn="just">
              <a:lnSpc>
                <a:spcPct val="105000"/>
              </a:lnSpc>
              <a:spcBef>
                <a:spcPts val="600"/>
              </a:spcBef>
              <a:spcAft>
                <a:spcPts val="1200"/>
              </a:spcAft>
              <a:buSzPts val="523"/>
              <a:buNone/>
            </a:pPr>
            <a:r>
              <a:t/>
            </a:r>
            <a:endParaRPr sz="1400">
              <a:solidFill>
                <a:schemeClr val="dk1"/>
              </a:solidFill>
              <a:latin typeface="Roboto"/>
              <a:ea typeface="Roboto"/>
              <a:cs typeface="Roboto"/>
              <a:sym typeface="Roboto"/>
            </a:endParaRPr>
          </a:p>
        </p:txBody>
      </p:sp>
      <p:pic>
        <p:nvPicPr>
          <p:cNvPr id="450" name="Google Shape;450;p55"/>
          <p:cNvPicPr preferRelativeResize="0"/>
          <p:nvPr/>
        </p:nvPicPr>
        <p:blipFill>
          <a:blip r:embed="rId3">
            <a:alphaModFix/>
          </a:blip>
          <a:stretch>
            <a:fillRect/>
          </a:stretch>
        </p:blipFill>
        <p:spPr>
          <a:xfrm>
            <a:off x="397175" y="1484250"/>
            <a:ext cx="4840303" cy="33246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4" name="Shape 454"/>
        <p:cNvGrpSpPr/>
        <p:nvPr/>
      </p:nvGrpSpPr>
      <p:grpSpPr>
        <a:xfrm>
          <a:off x="0" y="0"/>
          <a:ext cx="0" cy="0"/>
          <a:chOff x="0" y="0"/>
          <a:chExt cx="0" cy="0"/>
        </a:xfrm>
      </p:grpSpPr>
      <p:sp>
        <p:nvSpPr>
          <p:cNvPr id="455" name="Google Shape;455;p56"/>
          <p:cNvSpPr txBox="1"/>
          <p:nvPr>
            <p:ph type="title"/>
          </p:nvPr>
        </p:nvSpPr>
        <p:spPr>
          <a:xfrm>
            <a:off x="296825" y="3916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ffffgggg</a:t>
            </a:r>
            <a:endParaRPr/>
          </a:p>
        </p:txBody>
      </p:sp>
      <p:sp>
        <p:nvSpPr>
          <p:cNvPr id="456" name="Google Shape;456;p56"/>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Round Robin</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3500">
              <a:solidFill>
                <a:schemeClr val="dk1"/>
              </a:solidFill>
              <a:latin typeface="Roboto"/>
              <a:ea typeface="Roboto"/>
              <a:cs typeface="Roboto"/>
              <a:sym typeface="Roboto"/>
            </a:endParaRPr>
          </a:p>
        </p:txBody>
      </p:sp>
      <p:sp>
        <p:nvSpPr>
          <p:cNvPr id="457" name="Google Shape;457;p56"/>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458" name="Google Shape;458;p56"/>
          <p:cNvSpPr txBox="1"/>
          <p:nvPr>
            <p:ph idx="2" type="body"/>
          </p:nvPr>
        </p:nvSpPr>
        <p:spPr>
          <a:xfrm>
            <a:off x="312550" y="1511075"/>
            <a:ext cx="8679000" cy="3752700"/>
          </a:xfrm>
          <a:prstGeom prst="rect">
            <a:avLst/>
          </a:prstGeom>
        </p:spPr>
        <p:txBody>
          <a:bodyPr anchorCtr="0" anchor="t" bIns="91425" lIns="91425" spcFirstLastPara="1" rIns="91425" wrap="square" tIns="91425">
            <a:noAutofit/>
          </a:bodyPr>
          <a:lstStyle/>
          <a:p>
            <a:pPr indent="0" lvl="0" marL="0" rtl="0" algn="just">
              <a:spcBef>
                <a:spcPts val="400"/>
              </a:spcBef>
              <a:spcAft>
                <a:spcPts val="0"/>
              </a:spcAft>
              <a:buNone/>
            </a:pPr>
            <a:r>
              <a:rPr lang="it" sz="1500">
                <a:solidFill>
                  <a:schemeClr val="dk1"/>
                </a:solidFill>
                <a:latin typeface="Arial"/>
                <a:ea typeface="Arial"/>
                <a:cs typeface="Arial"/>
                <a:sym typeface="Arial"/>
              </a:rPr>
              <a:t>Alla funzione si passeranno come parametri la runqueue e un flag di periodicità. </a:t>
            </a:r>
            <a:endParaRPr sz="1500">
              <a:solidFill>
                <a:schemeClr val="dk1"/>
              </a:solidFill>
              <a:latin typeface="Arial"/>
              <a:ea typeface="Arial"/>
              <a:cs typeface="Arial"/>
              <a:sym typeface="Arial"/>
            </a:endParaRPr>
          </a:p>
          <a:p>
            <a:pPr indent="-323850" lvl="0" marL="457200" rtl="0" algn="just">
              <a:spcBef>
                <a:spcPts val="600"/>
              </a:spcBef>
              <a:spcAft>
                <a:spcPts val="0"/>
              </a:spcAft>
              <a:buClr>
                <a:schemeClr val="dk1"/>
              </a:buClr>
              <a:buSzPts val="1500"/>
              <a:buFont typeface="Arial"/>
              <a:buChar char="●"/>
            </a:pPr>
            <a:r>
              <a:rPr lang="it" sz="1500">
                <a:solidFill>
                  <a:schemeClr val="dk1"/>
                </a:solidFill>
                <a:latin typeface="Arial"/>
                <a:ea typeface="Arial"/>
                <a:cs typeface="Arial"/>
                <a:sym typeface="Arial"/>
              </a:rPr>
              <a:t>Il primo check è se la lista contiene solo un elemento. In questo caso si ritorna la task corrente altrimenti si itera sulla lista di processi;</a:t>
            </a:r>
            <a:endParaRPr sz="1500">
              <a:solidFill>
                <a:schemeClr val="dk1"/>
              </a:solidFill>
              <a:latin typeface="Arial"/>
              <a:ea typeface="Arial"/>
              <a:cs typeface="Arial"/>
              <a:sym typeface="Arial"/>
            </a:endParaRPr>
          </a:p>
          <a:p>
            <a:pPr indent="-323850" lvl="0" marL="457200" rtl="0" algn="just">
              <a:spcBef>
                <a:spcPts val="0"/>
              </a:spcBef>
              <a:spcAft>
                <a:spcPts val="0"/>
              </a:spcAft>
              <a:buClr>
                <a:schemeClr val="dk1"/>
              </a:buClr>
              <a:buSzPts val="1500"/>
              <a:buFont typeface="Arial"/>
              <a:buChar char="●"/>
            </a:pPr>
            <a:r>
              <a:rPr lang="it" sz="1500">
                <a:solidFill>
                  <a:schemeClr val="dk1"/>
                </a:solidFill>
                <a:latin typeface="Arial"/>
                <a:ea typeface="Arial"/>
                <a:cs typeface="Arial"/>
                <a:sym typeface="Arial"/>
              </a:rPr>
              <a:t>Se l’iteratore ha raggiunto la testa della lista, passa alla successiva iterazione.</a:t>
            </a:r>
            <a:endParaRPr sz="1500">
              <a:solidFill>
                <a:schemeClr val="dk1"/>
              </a:solidFill>
              <a:latin typeface="Arial"/>
              <a:ea typeface="Arial"/>
              <a:cs typeface="Arial"/>
              <a:sym typeface="Arial"/>
            </a:endParaRPr>
          </a:p>
          <a:p>
            <a:pPr indent="-323850" lvl="0" marL="457200" rtl="0" algn="just">
              <a:spcBef>
                <a:spcPts val="0"/>
              </a:spcBef>
              <a:spcAft>
                <a:spcPts val="0"/>
              </a:spcAft>
              <a:buClr>
                <a:schemeClr val="dk1"/>
              </a:buClr>
              <a:buSzPts val="1500"/>
              <a:buFont typeface="Arial"/>
              <a:buChar char="●"/>
            </a:pPr>
            <a:r>
              <a:rPr lang="it" sz="1500">
                <a:solidFill>
                  <a:schemeClr val="dk1"/>
                </a:solidFill>
                <a:latin typeface="Arial"/>
                <a:ea typeface="Arial"/>
                <a:cs typeface="Arial"/>
                <a:sym typeface="Arial"/>
              </a:rPr>
              <a:t>Tramite la macro </a:t>
            </a:r>
            <a:r>
              <a:rPr i="1" lang="it" sz="1500">
                <a:solidFill>
                  <a:schemeClr val="dk1"/>
                </a:solidFill>
                <a:latin typeface="Arial"/>
                <a:ea typeface="Arial"/>
                <a:cs typeface="Arial"/>
                <a:sym typeface="Arial"/>
              </a:rPr>
              <a:t>list_entry</a:t>
            </a:r>
            <a:r>
              <a:rPr lang="it" sz="1500">
                <a:solidFill>
                  <a:schemeClr val="dk1"/>
                </a:solidFill>
                <a:latin typeface="Arial"/>
                <a:ea typeface="Arial"/>
                <a:cs typeface="Arial"/>
                <a:sym typeface="Arial"/>
              </a:rPr>
              <a:t> si ottiene il puntatore alla struttura </a:t>
            </a:r>
            <a:r>
              <a:rPr i="1" lang="it" sz="1500">
                <a:solidFill>
                  <a:schemeClr val="dk1"/>
                </a:solidFill>
                <a:latin typeface="Arial"/>
                <a:ea typeface="Arial"/>
                <a:cs typeface="Arial"/>
                <a:sym typeface="Arial"/>
              </a:rPr>
              <a:t>task_struct</a:t>
            </a:r>
            <a:r>
              <a:rPr lang="it" sz="1500">
                <a:solidFill>
                  <a:schemeClr val="dk1"/>
                </a:solidFill>
                <a:latin typeface="Arial"/>
                <a:ea typeface="Arial"/>
                <a:cs typeface="Arial"/>
                <a:sym typeface="Arial"/>
              </a:rPr>
              <a:t> a cui appartiene l’elemento corrente nella lista</a:t>
            </a:r>
            <a:endParaRPr sz="1500">
              <a:solidFill>
                <a:schemeClr val="dk1"/>
              </a:solidFill>
              <a:latin typeface="Arial"/>
              <a:ea typeface="Arial"/>
              <a:cs typeface="Arial"/>
              <a:sym typeface="Arial"/>
            </a:endParaRPr>
          </a:p>
          <a:p>
            <a:pPr indent="-323850" lvl="0" marL="457200" rtl="0" algn="just">
              <a:spcBef>
                <a:spcPts val="0"/>
              </a:spcBef>
              <a:spcAft>
                <a:spcPts val="0"/>
              </a:spcAft>
              <a:buClr>
                <a:schemeClr val="dk1"/>
              </a:buClr>
              <a:buSzPts val="1500"/>
              <a:buFont typeface="Arial"/>
              <a:buChar char="●"/>
            </a:pPr>
            <a:r>
              <a:rPr lang="it" sz="1500">
                <a:solidFill>
                  <a:schemeClr val="dk1"/>
                </a:solidFill>
                <a:latin typeface="Arial"/>
                <a:ea typeface="Arial"/>
                <a:cs typeface="Arial"/>
                <a:sym typeface="Arial"/>
              </a:rPr>
              <a:t>si verifica se il processo è eseguibile</a:t>
            </a:r>
            <a:endParaRPr sz="1500">
              <a:solidFill>
                <a:schemeClr val="dk1"/>
              </a:solidFill>
              <a:latin typeface="Arial"/>
              <a:ea typeface="Arial"/>
              <a:cs typeface="Arial"/>
              <a:sym typeface="Arial"/>
            </a:endParaRPr>
          </a:p>
          <a:p>
            <a:pPr indent="-323850" lvl="0" marL="457200" rtl="0" algn="just">
              <a:spcBef>
                <a:spcPts val="0"/>
              </a:spcBef>
              <a:spcAft>
                <a:spcPts val="0"/>
              </a:spcAft>
              <a:buClr>
                <a:schemeClr val="dk1"/>
              </a:buClr>
              <a:buSzPts val="1500"/>
              <a:buFont typeface="Arial"/>
              <a:buChar char="●"/>
            </a:pPr>
            <a:r>
              <a:rPr lang="it" sz="1500">
                <a:solidFill>
                  <a:schemeClr val="dk1"/>
                </a:solidFill>
                <a:latin typeface="Arial"/>
                <a:ea typeface="Arial"/>
                <a:cs typeface="Arial"/>
                <a:sym typeface="Arial"/>
              </a:rPr>
              <a:t>se il processo corrente è periodico e la variabile </a:t>
            </a:r>
            <a:r>
              <a:rPr i="1" lang="it" sz="1500">
                <a:solidFill>
                  <a:schemeClr val="dk1"/>
                </a:solidFill>
                <a:latin typeface="Arial"/>
                <a:ea typeface="Arial"/>
                <a:cs typeface="Arial"/>
                <a:sym typeface="Arial"/>
              </a:rPr>
              <a:t>skip_periodic </a:t>
            </a:r>
            <a:r>
              <a:rPr lang="it" sz="1500">
                <a:solidFill>
                  <a:schemeClr val="dk1"/>
                </a:solidFill>
                <a:latin typeface="Arial"/>
                <a:ea typeface="Arial"/>
                <a:cs typeface="Arial"/>
                <a:sym typeface="Arial"/>
              </a:rPr>
              <a:t>è true, viene saltato e si passa al prossimo</a:t>
            </a:r>
            <a:endParaRPr sz="1500">
              <a:solidFill>
                <a:schemeClr val="dk1"/>
              </a:solidFill>
              <a:latin typeface="Arial"/>
              <a:ea typeface="Arial"/>
              <a:cs typeface="Arial"/>
              <a:sym typeface="Arial"/>
            </a:endParaRPr>
          </a:p>
          <a:p>
            <a:pPr indent="-323850" lvl="0" marL="457200" rtl="0" algn="just">
              <a:spcBef>
                <a:spcPts val="0"/>
              </a:spcBef>
              <a:spcAft>
                <a:spcPts val="0"/>
              </a:spcAft>
              <a:buClr>
                <a:schemeClr val="dk1"/>
              </a:buClr>
              <a:buSzPts val="1500"/>
              <a:buFont typeface="Arial"/>
              <a:buChar char="●"/>
            </a:pPr>
            <a:r>
              <a:rPr lang="it" sz="1500">
                <a:solidFill>
                  <a:schemeClr val="dk1"/>
                </a:solidFill>
                <a:latin typeface="Arial"/>
                <a:ea typeface="Arial"/>
                <a:cs typeface="Arial"/>
                <a:sym typeface="Arial"/>
              </a:rPr>
              <a:t>Se tutte le condizioni sono soddisfatte, il processo corrente è selezionato come prossimo processo da eseguire altrimenti si ritorna NULL</a:t>
            </a:r>
            <a:endParaRPr sz="15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7"/>
          <p:cNvSpPr txBox="1"/>
          <p:nvPr>
            <p:ph type="ctrTitle"/>
          </p:nvPr>
        </p:nvSpPr>
        <p:spPr>
          <a:xfrm>
            <a:off x="2959475" y="1690125"/>
            <a:ext cx="7026600" cy="8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Roboto"/>
                <a:ea typeface="Roboto"/>
                <a:cs typeface="Roboto"/>
                <a:sym typeface="Roboto"/>
              </a:rPr>
              <a:t>ANALOGIE E DIFFERENZE</a:t>
            </a:r>
            <a:endParaRPr>
              <a:latin typeface="Roboto"/>
              <a:ea typeface="Roboto"/>
              <a:cs typeface="Roboto"/>
              <a:sym typeface="Roboto"/>
            </a:endParaRPr>
          </a:p>
        </p:txBody>
      </p:sp>
      <p:sp>
        <p:nvSpPr>
          <p:cNvPr id="464" name="Google Shape;464;p57"/>
          <p:cNvSpPr txBox="1"/>
          <p:nvPr/>
        </p:nvSpPr>
        <p:spPr>
          <a:xfrm>
            <a:off x="2980625" y="2331825"/>
            <a:ext cx="588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500">
                <a:solidFill>
                  <a:schemeClr val="lt1"/>
                </a:solidFill>
                <a:latin typeface="Lato"/>
                <a:ea typeface="Lato"/>
                <a:cs typeface="Lato"/>
                <a:sym typeface="Lato"/>
              </a:rPr>
              <a:t>MentOS - OS161</a:t>
            </a:r>
            <a:endParaRPr sz="2500">
              <a:solidFill>
                <a:schemeClr val="lt1"/>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8" name="Shape 468"/>
        <p:cNvGrpSpPr/>
        <p:nvPr/>
      </p:nvGrpSpPr>
      <p:grpSpPr>
        <a:xfrm>
          <a:off x="0" y="0"/>
          <a:ext cx="0" cy="0"/>
          <a:chOff x="0" y="0"/>
          <a:chExt cx="0" cy="0"/>
        </a:xfrm>
      </p:grpSpPr>
      <p:sp>
        <p:nvSpPr>
          <p:cNvPr id="469" name="Google Shape;469;p58"/>
          <p:cNvSpPr txBox="1"/>
          <p:nvPr>
            <p:ph type="title"/>
          </p:nvPr>
        </p:nvSpPr>
        <p:spPr>
          <a:xfrm>
            <a:off x="296825" y="3916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ffffgggg</a:t>
            </a:r>
            <a:endParaRPr/>
          </a:p>
        </p:txBody>
      </p:sp>
      <p:sp>
        <p:nvSpPr>
          <p:cNvPr id="470" name="Google Shape;470;p58"/>
          <p:cNvSpPr txBox="1"/>
          <p:nvPr>
            <p:ph type="title"/>
          </p:nvPr>
        </p:nvSpPr>
        <p:spPr>
          <a:xfrm>
            <a:off x="1307500" y="493950"/>
            <a:ext cx="7836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S</a:t>
            </a:r>
            <a:r>
              <a:rPr lang="it" sz="4000">
                <a:solidFill>
                  <a:schemeClr val="dk1"/>
                </a:solidFill>
                <a:latin typeface="Roboto"/>
                <a:ea typeface="Roboto"/>
                <a:cs typeface="Roboto"/>
                <a:sym typeface="Roboto"/>
              </a:rPr>
              <a:t>cheduling a confronto</a:t>
            </a:r>
            <a:endParaRPr sz="4000">
              <a:solidFill>
                <a:schemeClr val="dk1"/>
              </a:solidFill>
              <a:latin typeface="Roboto"/>
              <a:ea typeface="Roboto"/>
              <a:cs typeface="Roboto"/>
              <a:sym typeface="Roboto"/>
            </a:endParaRPr>
          </a:p>
        </p:txBody>
      </p:sp>
      <p:sp>
        <p:nvSpPr>
          <p:cNvPr id="471" name="Google Shape;471;p58"/>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472" name="Google Shape;472;p58"/>
          <p:cNvSpPr txBox="1"/>
          <p:nvPr>
            <p:ph idx="2" type="body"/>
          </p:nvPr>
        </p:nvSpPr>
        <p:spPr>
          <a:xfrm>
            <a:off x="421825" y="1408050"/>
            <a:ext cx="8261100" cy="3409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523"/>
              <a:buNone/>
            </a:pPr>
            <a:r>
              <a:rPr lang="it" sz="1707">
                <a:solidFill>
                  <a:schemeClr val="dk1"/>
                </a:solidFill>
                <a:latin typeface="Roboto"/>
                <a:ea typeface="Roboto"/>
                <a:cs typeface="Roboto"/>
                <a:sym typeface="Roboto"/>
              </a:rPr>
              <a:t>In </a:t>
            </a:r>
            <a:r>
              <a:rPr b="1" lang="it" sz="1707">
                <a:solidFill>
                  <a:schemeClr val="dk1"/>
                </a:solidFill>
                <a:latin typeface="Roboto"/>
                <a:ea typeface="Roboto"/>
                <a:cs typeface="Roboto"/>
                <a:sym typeface="Roboto"/>
              </a:rPr>
              <a:t>MentOS </a:t>
            </a:r>
            <a:r>
              <a:rPr lang="it" sz="1707">
                <a:solidFill>
                  <a:schemeClr val="dk1"/>
                </a:solidFill>
                <a:latin typeface="Roboto"/>
                <a:ea typeface="Roboto"/>
                <a:cs typeface="Roboto"/>
                <a:sym typeface="Roboto"/>
              </a:rPr>
              <a:t>è presente il codice di vari algoritmi di scheduling ed è possibile selezionarne uno in particolare tramite il comando:</a:t>
            </a:r>
            <a:endParaRPr sz="1707">
              <a:solidFill>
                <a:schemeClr val="dk1"/>
              </a:solidFill>
              <a:latin typeface="Roboto"/>
              <a:ea typeface="Roboto"/>
              <a:cs typeface="Roboto"/>
              <a:sym typeface="Roboto"/>
            </a:endParaRPr>
          </a:p>
          <a:p>
            <a:pPr indent="457200" lvl="0" marL="0" rtl="0" algn="just">
              <a:lnSpc>
                <a:spcPct val="105000"/>
              </a:lnSpc>
              <a:spcBef>
                <a:spcPts val="1200"/>
              </a:spcBef>
              <a:spcAft>
                <a:spcPts val="0"/>
              </a:spcAft>
              <a:buSzPts val="523"/>
              <a:buNone/>
            </a:pPr>
            <a:r>
              <a:rPr lang="it" sz="1707">
                <a:solidFill>
                  <a:schemeClr val="dk1"/>
                </a:solidFill>
                <a:latin typeface="Roboto"/>
                <a:ea typeface="Roboto"/>
                <a:cs typeface="Roboto"/>
                <a:sym typeface="Roboto"/>
              </a:rPr>
              <a:t>   </a:t>
            </a:r>
            <a:r>
              <a:rPr i="1" lang="it" sz="1707">
                <a:solidFill>
                  <a:schemeClr val="dk1"/>
                </a:solidFill>
                <a:latin typeface="Roboto"/>
                <a:ea typeface="Roboto"/>
                <a:cs typeface="Roboto"/>
                <a:sym typeface="Roboto"/>
              </a:rPr>
              <a:t>cmake -DSCHEDULER_TYPE = [algoritmo_di_scheluding]</a:t>
            </a:r>
            <a:endParaRPr i="1" sz="17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rPr lang="it" sz="1707">
                <a:solidFill>
                  <a:schemeClr val="dk1"/>
                </a:solidFill>
                <a:latin typeface="Roboto"/>
                <a:ea typeface="Roboto"/>
                <a:cs typeface="Roboto"/>
                <a:sym typeface="Roboto"/>
              </a:rPr>
              <a:t>L’impostazione selezionata viene usata in </a:t>
            </a:r>
            <a:r>
              <a:rPr i="1" lang="it" sz="1707">
                <a:solidFill>
                  <a:schemeClr val="dk1"/>
                </a:solidFill>
                <a:latin typeface="Roboto"/>
                <a:ea typeface="Roboto"/>
                <a:cs typeface="Roboto"/>
                <a:sym typeface="Roboto"/>
              </a:rPr>
              <a:t>scheduler_pick_next_task</a:t>
            </a:r>
            <a:r>
              <a:rPr lang="it" sz="1707">
                <a:solidFill>
                  <a:schemeClr val="dk1"/>
                </a:solidFill>
                <a:latin typeface="Roboto"/>
                <a:ea typeface="Roboto"/>
                <a:cs typeface="Roboto"/>
                <a:sym typeface="Roboto"/>
              </a:rPr>
              <a:t> per selezionare la funzione da invocare per la scelta della task successiva da eseguire.</a:t>
            </a:r>
            <a:endParaRPr sz="17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rPr lang="it" sz="1707">
                <a:solidFill>
                  <a:schemeClr val="dk1"/>
                </a:solidFill>
                <a:latin typeface="Roboto"/>
                <a:ea typeface="Roboto"/>
                <a:cs typeface="Roboto"/>
                <a:sym typeface="Roboto"/>
              </a:rPr>
              <a:t>In </a:t>
            </a:r>
            <a:r>
              <a:rPr b="1" lang="it" sz="1707">
                <a:solidFill>
                  <a:schemeClr val="dk1"/>
                </a:solidFill>
                <a:latin typeface="Roboto"/>
                <a:ea typeface="Roboto"/>
                <a:cs typeface="Roboto"/>
                <a:sym typeface="Roboto"/>
              </a:rPr>
              <a:t>OS161 </a:t>
            </a:r>
            <a:r>
              <a:rPr lang="it" sz="1707">
                <a:solidFill>
                  <a:schemeClr val="dk1"/>
                </a:solidFill>
                <a:latin typeface="Roboto"/>
                <a:ea typeface="Roboto"/>
                <a:cs typeface="Roboto"/>
                <a:sym typeface="Roboto"/>
              </a:rPr>
              <a:t>invece l’unico algoritmo implementato è il RoundRobin, che viene gestito con la funzione </a:t>
            </a:r>
            <a:r>
              <a:rPr i="1" lang="it" sz="1707">
                <a:solidFill>
                  <a:schemeClr val="dk1"/>
                </a:solidFill>
                <a:latin typeface="Roboto"/>
                <a:ea typeface="Roboto"/>
                <a:cs typeface="Roboto"/>
                <a:sym typeface="Roboto"/>
              </a:rPr>
              <a:t>hardlock </a:t>
            </a:r>
            <a:r>
              <a:rPr lang="it" sz="1707">
                <a:solidFill>
                  <a:schemeClr val="dk1"/>
                </a:solidFill>
                <a:latin typeface="Roboto"/>
                <a:ea typeface="Roboto"/>
                <a:cs typeface="Roboto"/>
                <a:sym typeface="Roboto"/>
              </a:rPr>
              <a:t>presente in </a:t>
            </a:r>
            <a:r>
              <a:rPr i="1" lang="it" sz="1707">
                <a:solidFill>
                  <a:schemeClr val="dk1"/>
                </a:solidFill>
                <a:latin typeface="Roboto"/>
                <a:ea typeface="Roboto"/>
                <a:cs typeface="Roboto"/>
                <a:sym typeface="Roboto"/>
              </a:rPr>
              <a:t>kern/thread/thread.c</a:t>
            </a:r>
            <a:r>
              <a:rPr lang="it" sz="1707">
                <a:solidFill>
                  <a:schemeClr val="dk1"/>
                </a:solidFill>
                <a:latin typeface="Roboto"/>
                <a:ea typeface="Roboto"/>
                <a:cs typeface="Roboto"/>
                <a:sym typeface="Roboto"/>
              </a:rPr>
              <a:t>. </a:t>
            </a:r>
            <a:endParaRPr sz="17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rPr lang="it" sz="1707">
                <a:solidFill>
                  <a:schemeClr val="dk1"/>
                </a:solidFill>
                <a:latin typeface="Roboto"/>
                <a:ea typeface="Roboto"/>
                <a:cs typeface="Roboto"/>
                <a:sym typeface="Roboto"/>
              </a:rPr>
              <a:t>OS161 inoltre non fornisce la possibilità di poter switchare tra vari possibili algoritmi, dando modo di poter usufruire solo di uno.</a:t>
            </a:r>
            <a:endParaRPr sz="1707">
              <a:solidFill>
                <a:schemeClr val="dk1"/>
              </a:solidFill>
              <a:latin typeface="Roboto"/>
              <a:ea typeface="Roboto"/>
              <a:cs typeface="Roboto"/>
              <a:sym typeface="Roboto"/>
            </a:endParaRPr>
          </a:p>
          <a:p>
            <a:pPr indent="0" lvl="0" marL="0" rtl="0" algn="just">
              <a:lnSpc>
                <a:spcPct val="100000"/>
              </a:lnSpc>
              <a:spcBef>
                <a:spcPts val="1200"/>
              </a:spcBef>
              <a:spcAft>
                <a:spcPts val="1200"/>
              </a:spcAft>
              <a:buSzPts val="523"/>
              <a:buNone/>
            </a:pPr>
            <a:r>
              <a:t/>
            </a:r>
            <a:endParaRPr sz="1707">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9"/>
          <p:cNvSpPr txBox="1"/>
          <p:nvPr>
            <p:ph type="ctrTitle"/>
          </p:nvPr>
        </p:nvSpPr>
        <p:spPr>
          <a:xfrm>
            <a:off x="2980625" y="1189800"/>
            <a:ext cx="7026600" cy="8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700">
                <a:latin typeface="Roboto"/>
                <a:ea typeface="Roboto"/>
                <a:cs typeface="Roboto"/>
                <a:sym typeface="Roboto"/>
              </a:rPr>
              <a:t>IMPLEMENTAZIONE</a:t>
            </a:r>
            <a:endParaRPr sz="3700">
              <a:latin typeface="Roboto"/>
              <a:ea typeface="Roboto"/>
              <a:cs typeface="Roboto"/>
              <a:sym typeface="Roboto"/>
            </a:endParaRPr>
          </a:p>
          <a:p>
            <a:pPr indent="0" lvl="0" marL="0" rtl="0" algn="l">
              <a:spcBef>
                <a:spcPts val="0"/>
              </a:spcBef>
              <a:spcAft>
                <a:spcPts val="0"/>
              </a:spcAft>
              <a:buSzPts val="990"/>
              <a:buNone/>
            </a:pPr>
            <a:r>
              <a:rPr lang="it" sz="3700">
                <a:latin typeface="Roboto"/>
                <a:ea typeface="Roboto"/>
                <a:cs typeface="Roboto"/>
                <a:sym typeface="Roboto"/>
              </a:rPr>
              <a:t>ALGORITMI DI SCHEDULING</a:t>
            </a:r>
            <a:endParaRPr sz="3700">
              <a:latin typeface="Roboto"/>
              <a:ea typeface="Roboto"/>
              <a:cs typeface="Roboto"/>
              <a:sym typeface="Roboto"/>
            </a:endParaRPr>
          </a:p>
        </p:txBody>
      </p:sp>
      <p:sp>
        <p:nvSpPr>
          <p:cNvPr id="478" name="Google Shape;478;p59"/>
          <p:cNvSpPr txBox="1"/>
          <p:nvPr/>
        </p:nvSpPr>
        <p:spPr>
          <a:xfrm>
            <a:off x="2980625" y="2331825"/>
            <a:ext cx="588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500">
                <a:solidFill>
                  <a:schemeClr val="lt1"/>
                </a:solidFill>
                <a:latin typeface="Lato"/>
                <a:ea typeface="Lato"/>
                <a:cs typeface="Lato"/>
                <a:sym typeface="Lato"/>
              </a:rPr>
              <a:t>MentOS</a:t>
            </a:r>
            <a:endParaRPr sz="2500">
              <a:solidFill>
                <a:schemeClr val="lt1"/>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2" name="Shape 482"/>
        <p:cNvGrpSpPr/>
        <p:nvPr/>
      </p:nvGrpSpPr>
      <p:grpSpPr>
        <a:xfrm>
          <a:off x="0" y="0"/>
          <a:ext cx="0" cy="0"/>
          <a:chOff x="0" y="0"/>
          <a:chExt cx="0" cy="0"/>
        </a:xfrm>
      </p:grpSpPr>
      <p:sp>
        <p:nvSpPr>
          <p:cNvPr id="483" name="Google Shape;483;p60"/>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High Priority First</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3500">
              <a:solidFill>
                <a:schemeClr val="dk1"/>
              </a:solidFill>
              <a:latin typeface="Roboto"/>
              <a:ea typeface="Roboto"/>
              <a:cs typeface="Roboto"/>
              <a:sym typeface="Roboto"/>
            </a:endParaRPr>
          </a:p>
        </p:txBody>
      </p:sp>
      <p:sp>
        <p:nvSpPr>
          <p:cNvPr id="484" name="Google Shape;484;p60"/>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485" name="Google Shape;485;p60"/>
          <p:cNvSpPr txBox="1"/>
          <p:nvPr>
            <p:ph idx="2" type="body"/>
          </p:nvPr>
        </p:nvSpPr>
        <p:spPr>
          <a:xfrm>
            <a:off x="457925" y="1408050"/>
            <a:ext cx="8354400" cy="31896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523"/>
              <a:buNone/>
            </a:pPr>
            <a:r>
              <a:rPr lang="it" sz="1507">
                <a:solidFill>
                  <a:schemeClr val="dk1"/>
                </a:solidFill>
                <a:latin typeface="Roboto"/>
                <a:ea typeface="Roboto"/>
                <a:cs typeface="Roboto"/>
                <a:sym typeface="Roboto"/>
              </a:rPr>
              <a:t>L’algoritmo </a:t>
            </a:r>
            <a:r>
              <a:rPr b="1" lang="it" sz="1507">
                <a:solidFill>
                  <a:schemeClr val="dk1"/>
                </a:solidFill>
                <a:latin typeface="Roboto"/>
                <a:ea typeface="Roboto"/>
                <a:cs typeface="Roboto"/>
                <a:sym typeface="Roboto"/>
              </a:rPr>
              <a:t>High Priority First</a:t>
            </a:r>
            <a:r>
              <a:rPr lang="it" sz="1507">
                <a:solidFill>
                  <a:schemeClr val="dk1"/>
                </a:solidFill>
                <a:latin typeface="Roboto"/>
                <a:ea typeface="Roboto"/>
                <a:cs typeface="Roboto"/>
                <a:sym typeface="Roboto"/>
              </a:rPr>
              <a:t> è un algoritmo di scheduling per task aperiodici che risolve il problema evidenziato nel Round Robin, ovvero la presenza di task con priorità diversa.</a:t>
            </a:r>
            <a:endParaRPr sz="15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rPr lang="it" sz="1507">
                <a:solidFill>
                  <a:schemeClr val="dk1"/>
                </a:solidFill>
                <a:latin typeface="Roboto"/>
                <a:ea typeface="Roboto"/>
                <a:cs typeface="Roboto"/>
                <a:sym typeface="Roboto"/>
              </a:rPr>
              <a:t>A ogni processo viene assegnata una priorità tramite un numero statico: più risulta alta la priorità, più è basso il numero che viene assegnato al processo.</a:t>
            </a:r>
            <a:endParaRPr sz="15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rPr lang="it" sz="1507">
                <a:solidFill>
                  <a:schemeClr val="dk1"/>
                </a:solidFill>
                <a:latin typeface="Roboto"/>
                <a:ea typeface="Roboto"/>
                <a:cs typeface="Roboto"/>
                <a:sym typeface="Roboto"/>
              </a:rPr>
              <a:t>Il </a:t>
            </a:r>
            <a:r>
              <a:rPr b="1" lang="it" sz="1507">
                <a:solidFill>
                  <a:schemeClr val="dk1"/>
                </a:solidFill>
                <a:latin typeface="Roboto"/>
                <a:ea typeface="Roboto"/>
                <a:cs typeface="Roboto"/>
                <a:sym typeface="Roboto"/>
              </a:rPr>
              <a:t>vantaggio </a:t>
            </a:r>
            <a:r>
              <a:rPr lang="it" sz="1507">
                <a:solidFill>
                  <a:schemeClr val="dk1"/>
                </a:solidFill>
                <a:latin typeface="Roboto"/>
                <a:ea typeface="Roboto"/>
                <a:cs typeface="Roboto"/>
                <a:sym typeface="Roboto"/>
              </a:rPr>
              <a:t> è avere una esecuzione gerarchica, in quanto i </a:t>
            </a:r>
            <a:r>
              <a:rPr lang="it" sz="1507">
                <a:solidFill>
                  <a:schemeClr val="dk1"/>
                </a:solidFill>
                <a:latin typeface="Roboto"/>
                <a:ea typeface="Roboto"/>
                <a:cs typeface="Roboto"/>
                <a:sym typeface="Roboto"/>
              </a:rPr>
              <a:t>processi si susseguono nella runqueue in base al valore della priorità.</a:t>
            </a:r>
            <a:endParaRPr sz="15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rPr lang="it" sz="1507">
                <a:solidFill>
                  <a:schemeClr val="dk1"/>
                </a:solidFill>
                <a:latin typeface="Roboto"/>
                <a:ea typeface="Roboto"/>
                <a:cs typeface="Roboto"/>
                <a:sym typeface="Roboto"/>
              </a:rPr>
              <a:t>Lo </a:t>
            </a:r>
            <a:r>
              <a:rPr b="1" lang="it" sz="1507">
                <a:solidFill>
                  <a:schemeClr val="dk1"/>
                </a:solidFill>
                <a:latin typeface="Roboto"/>
                <a:ea typeface="Roboto"/>
                <a:cs typeface="Roboto"/>
                <a:sym typeface="Roboto"/>
              </a:rPr>
              <a:t>svantaggio </a:t>
            </a:r>
            <a:r>
              <a:rPr lang="it" sz="1507">
                <a:solidFill>
                  <a:schemeClr val="dk1"/>
                </a:solidFill>
                <a:latin typeface="Roboto"/>
                <a:ea typeface="Roboto"/>
                <a:cs typeface="Roboto"/>
                <a:sym typeface="Roboto"/>
              </a:rPr>
              <a:t>è quello della starvation, ovvero l’attesa incondizionata di processi nella lista d’attesa per tempi troppo lunghi a causa di processi con priorità maggiore.</a:t>
            </a:r>
            <a:endParaRPr sz="15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rPr lang="it" sz="1507">
                <a:solidFill>
                  <a:schemeClr val="dk1"/>
                </a:solidFill>
                <a:latin typeface="Roboto"/>
                <a:ea typeface="Roboto"/>
                <a:cs typeface="Roboto"/>
                <a:sym typeface="Roboto"/>
              </a:rPr>
              <a:t> </a:t>
            </a:r>
            <a:endParaRPr sz="1507">
              <a:solidFill>
                <a:schemeClr val="dk1"/>
              </a:solidFill>
              <a:latin typeface="Roboto"/>
              <a:ea typeface="Roboto"/>
              <a:cs typeface="Roboto"/>
              <a:sym typeface="Roboto"/>
            </a:endParaRPr>
          </a:p>
          <a:p>
            <a:pPr indent="0" lvl="0" marL="0" rtl="0" algn="just">
              <a:lnSpc>
                <a:spcPct val="105000"/>
              </a:lnSpc>
              <a:spcBef>
                <a:spcPts val="1200"/>
              </a:spcBef>
              <a:spcAft>
                <a:spcPts val="1200"/>
              </a:spcAft>
              <a:buSzPts val="523"/>
              <a:buNone/>
            </a:pPr>
            <a:r>
              <a:t/>
            </a:r>
            <a:endParaRPr sz="1507">
              <a:solidFill>
                <a:schemeClr val="dk1"/>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9" name="Shape 489"/>
        <p:cNvGrpSpPr/>
        <p:nvPr/>
      </p:nvGrpSpPr>
      <p:grpSpPr>
        <a:xfrm>
          <a:off x="0" y="0"/>
          <a:ext cx="0" cy="0"/>
          <a:chOff x="0" y="0"/>
          <a:chExt cx="0" cy="0"/>
        </a:xfrm>
      </p:grpSpPr>
      <p:sp>
        <p:nvSpPr>
          <p:cNvPr id="490" name="Google Shape;490;p61"/>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High Priority First</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3500">
              <a:solidFill>
                <a:schemeClr val="dk1"/>
              </a:solidFill>
              <a:latin typeface="Roboto"/>
              <a:ea typeface="Roboto"/>
              <a:cs typeface="Roboto"/>
              <a:sym typeface="Roboto"/>
            </a:endParaRPr>
          </a:p>
        </p:txBody>
      </p:sp>
      <p:sp>
        <p:nvSpPr>
          <p:cNvPr id="491" name="Google Shape;491;p61"/>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492" name="Google Shape;492;p61"/>
          <p:cNvSpPr txBox="1"/>
          <p:nvPr>
            <p:ph idx="2" type="body"/>
          </p:nvPr>
        </p:nvSpPr>
        <p:spPr>
          <a:xfrm>
            <a:off x="1148825" y="1224850"/>
            <a:ext cx="7829400" cy="10407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523"/>
              <a:buNone/>
            </a:pPr>
            <a:r>
              <a:rPr lang="it" sz="1507">
                <a:solidFill>
                  <a:schemeClr val="dk1"/>
                </a:solidFill>
                <a:latin typeface="Roboto"/>
                <a:ea typeface="Roboto"/>
                <a:cs typeface="Roboto"/>
                <a:sym typeface="Roboto"/>
              </a:rPr>
              <a:t>Il codice dell’algoritmo </a:t>
            </a:r>
            <a:r>
              <a:rPr b="1" lang="it" sz="1507">
                <a:solidFill>
                  <a:schemeClr val="dk1"/>
                </a:solidFill>
                <a:latin typeface="Roboto"/>
                <a:ea typeface="Roboto"/>
                <a:cs typeface="Roboto"/>
                <a:sym typeface="Roboto"/>
              </a:rPr>
              <a:t>High Priority First</a:t>
            </a:r>
            <a:r>
              <a:rPr lang="it" sz="1507">
                <a:solidFill>
                  <a:schemeClr val="dk1"/>
                </a:solidFill>
                <a:latin typeface="Roboto"/>
                <a:ea typeface="Roboto"/>
                <a:cs typeface="Roboto"/>
                <a:sym typeface="Roboto"/>
              </a:rPr>
              <a:t> si presenta incompleto. </a:t>
            </a:r>
            <a:endParaRPr sz="1507">
              <a:solidFill>
                <a:schemeClr val="dk1"/>
              </a:solidFill>
              <a:latin typeface="Roboto"/>
              <a:ea typeface="Roboto"/>
              <a:cs typeface="Roboto"/>
              <a:sym typeface="Roboto"/>
            </a:endParaRPr>
          </a:p>
          <a:p>
            <a:pPr indent="0" lvl="0" marL="0" rtl="0" algn="just">
              <a:lnSpc>
                <a:spcPct val="105000"/>
              </a:lnSpc>
              <a:spcBef>
                <a:spcPts val="1200"/>
              </a:spcBef>
              <a:spcAft>
                <a:spcPts val="1200"/>
              </a:spcAft>
              <a:buSzPts val="523"/>
              <a:buNone/>
            </a:pPr>
            <a:r>
              <a:rPr lang="it" sz="1507">
                <a:solidFill>
                  <a:schemeClr val="dk1"/>
                </a:solidFill>
                <a:latin typeface="Roboto"/>
                <a:ea typeface="Roboto"/>
                <a:cs typeface="Roboto"/>
                <a:sym typeface="Roboto"/>
              </a:rPr>
              <a:t>Le parti mancanti che sono state completate sono la scelta del task basandosi sulla priorità e la gestione del caso in cui due task presentino stessa priorità.</a:t>
            </a:r>
            <a:endParaRPr sz="1507">
              <a:solidFill>
                <a:schemeClr val="dk1"/>
              </a:solidFill>
              <a:latin typeface="Roboto"/>
              <a:ea typeface="Roboto"/>
              <a:cs typeface="Roboto"/>
              <a:sym typeface="Roboto"/>
            </a:endParaRPr>
          </a:p>
        </p:txBody>
      </p:sp>
      <p:pic>
        <p:nvPicPr>
          <p:cNvPr id="493" name="Google Shape;493;p61"/>
          <p:cNvPicPr preferRelativeResize="0"/>
          <p:nvPr/>
        </p:nvPicPr>
        <p:blipFill rotWithShape="1">
          <a:blip r:embed="rId3">
            <a:alphaModFix/>
          </a:blip>
          <a:srcRect b="47701" l="0" r="0" t="0"/>
          <a:stretch/>
        </p:blipFill>
        <p:spPr>
          <a:xfrm>
            <a:off x="264175" y="2345200"/>
            <a:ext cx="4056308" cy="2392025"/>
          </a:xfrm>
          <a:prstGeom prst="rect">
            <a:avLst/>
          </a:prstGeom>
          <a:noFill/>
          <a:ln>
            <a:noFill/>
          </a:ln>
        </p:spPr>
      </p:pic>
      <p:pic>
        <p:nvPicPr>
          <p:cNvPr id="494" name="Google Shape;494;p61"/>
          <p:cNvPicPr preferRelativeResize="0"/>
          <p:nvPr/>
        </p:nvPicPr>
        <p:blipFill rotWithShape="1">
          <a:blip r:embed="rId3">
            <a:alphaModFix/>
          </a:blip>
          <a:srcRect b="0" l="0" r="0" t="52736"/>
          <a:stretch/>
        </p:blipFill>
        <p:spPr>
          <a:xfrm>
            <a:off x="4419600" y="2345200"/>
            <a:ext cx="4488601" cy="239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System calls</a:t>
            </a:r>
            <a:endParaRPr sz="4000">
              <a:solidFill>
                <a:schemeClr val="dk1"/>
              </a:solidFill>
              <a:latin typeface="Roboto"/>
              <a:ea typeface="Roboto"/>
              <a:cs typeface="Roboto"/>
              <a:sym typeface="Roboto"/>
            </a:endParaRPr>
          </a:p>
        </p:txBody>
      </p:sp>
      <p:sp>
        <p:nvSpPr>
          <p:cNvPr id="160" name="Google Shape;160;p17"/>
          <p:cNvSpPr txBox="1"/>
          <p:nvPr>
            <p:ph idx="2" type="body"/>
          </p:nvPr>
        </p:nvSpPr>
        <p:spPr>
          <a:xfrm>
            <a:off x="3663450" y="1796150"/>
            <a:ext cx="5231400" cy="2911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200"/>
              </a:spcBef>
              <a:spcAft>
                <a:spcPts val="0"/>
              </a:spcAft>
              <a:buClr>
                <a:srgbClr val="000000"/>
              </a:buClr>
              <a:buSzPts val="1800"/>
              <a:buFont typeface="Roboto"/>
              <a:buChar char="●"/>
            </a:pPr>
            <a:r>
              <a:rPr i="1" lang="it" sz="1800">
                <a:solidFill>
                  <a:srgbClr val="000000"/>
                </a:solidFill>
                <a:latin typeface="Roboto"/>
                <a:ea typeface="Roboto"/>
                <a:cs typeface="Roboto"/>
                <a:sym typeface="Roboto"/>
              </a:rPr>
              <a:t>funzione lato kernel</a:t>
            </a:r>
            <a:endParaRPr i="1" sz="1800">
              <a:solidFill>
                <a:srgbClr val="000000"/>
              </a:solidFill>
              <a:latin typeface="Roboto"/>
              <a:ea typeface="Roboto"/>
              <a:cs typeface="Roboto"/>
              <a:sym typeface="Roboto"/>
            </a:endParaRPr>
          </a:p>
          <a:p>
            <a:pPr indent="-342900" lvl="1" marL="914400" rtl="0" algn="l">
              <a:lnSpc>
                <a:spcPct val="100000"/>
              </a:lnSpc>
              <a:spcBef>
                <a:spcPts val="200"/>
              </a:spcBef>
              <a:spcAft>
                <a:spcPts val="0"/>
              </a:spcAft>
              <a:buClr>
                <a:srgbClr val="000000"/>
              </a:buClr>
              <a:buSzPts val="1800"/>
              <a:buFont typeface="Roboto"/>
              <a:buChar char="○"/>
            </a:pPr>
            <a:r>
              <a:rPr lang="it" sz="1800">
                <a:solidFill>
                  <a:srgbClr val="000000"/>
                </a:solidFill>
                <a:latin typeface="Roboto"/>
                <a:ea typeface="Roboto"/>
                <a:cs typeface="Roboto"/>
                <a:sym typeface="Roboto"/>
              </a:rPr>
              <a:t>int sys_open(const char *pathname, int flags, mode_t mode);</a:t>
            </a:r>
            <a:endParaRPr sz="1800">
              <a:solidFill>
                <a:srgbClr val="000000"/>
              </a:solidFill>
              <a:latin typeface="Roboto"/>
              <a:ea typeface="Roboto"/>
              <a:cs typeface="Roboto"/>
              <a:sym typeface="Roboto"/>
            </a:endParaRPr>
          </a:p>
          <a:p>
            <a:pPr indent="-342900" lvl="0" marL="457200" rtl="0" algn="l">
              <a:lnSpc>
                <a:spcPct val="100000"/>
              </a:lnSpc>
              <a:spcBef>
                <a:spcPts val="200"/>
              </a:spcBef>
              <a:spcAft>
                <a:spcPts val="0"/>
              </a:spcAft>
              <a:buClr>
                <a:srgbClr val="000000"/>
              </a:buClr>
              <a:buSzPts val="1800"/>
              <a:buFont typeface="Roboto"/>
              <a:buChar char="●"/>
            </a:pPr>
            <a:r>
              <a:rPr i="1" lang="it" sz="1800">
                <a:solidFill>
                  <a:srgbClr val="000000"/>
                </a:solidFill>
                <a:latin typeface="Roboto"/>
                <a:ea typeface="Roboto"/>
                <a:cs typeface="Roboto"/>
                <a:sym typeface="Roboto"/>
              </a:rPr>
              <a:t>funzione lato user</a:t>
            </a:r>
            <a:endParaRPr i="1" sz="1800">
              <a:solidFill>
                <a:srgbClr val="000000"/>
              </a:solidFill>
              <a:latin typeface="Roboto"/>
              <a:ea typeface="Roboto"/>
              <a:cs typeface="Roboto"/>
              <a:sym typeface="Roboto"/>
            </a:endParaRPr>
          </a:p>
          <a:p>
            <a:pPr indent="-342900" lvl="1" marL="914400" rtl="0" algn="l">
              <a:lnSpc>
                <a:spcPct val="100000"/>
              </a:lnSpc>
              <a:spcBef>
                <a:spcPts val="200"/>
              </a:spcBef>
              <a:spcAft>
                <a:spcPts val="0"/>
              </a:spcAft>
              <a:buClr>
                <a:srgbClr val="000000"/>
              </a:buClr>
              <a:buSzPts val="1800"/>
              <a:buFont typeface="Roboto"/>
              <a:buChar char="○"/>
            </a:pPr>
            <a:r>
              <a:rPr lang="it" sz="1800">
                <a:solidFill>
                  <a:srgbClr val="000000"/>
                </a:solidFill>
                <a:latin typeface="Roboto"/>
                <a:ea typeface="Roboto"/>
                <a:cs typeface="Roboto"/>
                <a:sym typeface="Roboto"/>
              </a:rPr>
              <a:t>int open(const char *pathname, int flags, mode_t mode);</a:t>
            </a:r>
            <a:endParaRPr sz="1800">
              <a:solidFill>
                <a:srgbClr val="000000"/>
              </a:solidFill>
              <a:latin typeface="Roboto"/>
              <a:ea typeface="Roboto"/>
              <a:cs typeface="Roboto"/>
              <a:sym typeface="Roboto"/>
            </a:endParaRPr>
          </a:p>
          <a:p>
            <a:pPr indent="-342900" lvl="0" marL="457200" rtl="0" algn="l">
              <a:lnSpc>
                <a:spcPct val="100000"/>
              </a:lnSpc>
              <a:spcBef>
                <a:spcPts val="200"/>
              </a:spcBef>
              <a:spcAft>
                <a:spcPts val="0"/>
              </a:spcAft>
              <a:buClr>
                <a:srgbClr val="000000"/>
              </a:buClr>
              <a:buSzPts val="1800"/>
              <a:buFont typeface="Roboto"/>
              <a:buChar char="●"/>
            </a:pPr>
            <a:r>
              <a:rPr i="1" lang="it" sz="1800">
                <a:solidFill>
                  <a:srgbClr val="000000"/>
                </a:solidFill>
                <a:latin typeface="Roboto"/>
                <a:ea typeface="Roboto"/>
                <a:cs typeface="Roboto"/>
                <a:sym typeface="Roboto"/>
              </a:rPr>
              <a:t>unico numero associato alla system call</a:t>
            </a:r>
            <a:endParaRPr i="1" sz="1800">
              <a:solidFill>
                <a:srgbClr val="000000"/>
              </a:solidFill>
              <a:latin typeface="Roboto"/>
              <a:ea typeface="Roboto"/>
              <a:cs typeface="Roboto"/>
              <a:sym typeface="Roboto"/>
            </a:endParaRPr>
          </a:p>
          <a:p>
            <a:pPr indent="-342900" lvl="1" marL="914400" rtl="0" algn="l">
              <a:lnSpc>
                <a:spcPct val="100000"/>
              </a:lnSpc>
              <a:spcBef>
                <a:spcPts val="200"/>
              </a:spcBef>
              <a:spcAft>
                <a:spcPts val="0"/>
              </a:spcAft>
              <a:buClr>
                <a:srgbClr val="000000"/>
              </a:buClr>
              <a:buSzPts val="1800"/>
              <a:buFont typeface="Roboto"/>
              <a:buChar char="○"/>
            </a:pPr>
            <a:r>
              <a:rPr lang="it" sz="1800">
                <a:solidFill>
                  <a:srgbClr val="000000"/>
                </a:solidFill>
                <a:latin typeface="Roboto"/>
                <a:ea typeface="Roboto"/>
                <a:cs typeface="Roboto"/>
                <a:sym typeface="Roboto"/>
              </a:rPr>
              <a:t>#define __NR_open 5</a:t>
            </a:r>
            <a:endParaRPr sz="1800">
              <a:solidFill>
                <a:srgbClr val="000000"/>
              </a:solidFill>
              <a:latin typeface="Roboto"/>
              <a:ea typeface="Roboto"/>
              <a:cs typeface="Roboto"/>
              <a:sym typeface="Roboto"/>
            </a:endParaRPr>
          </a:p>
          <a:p>
            <a:pPr indent="0" lvl="0" marL="0" rtl="0" algn="just">
              <a:lnSpc>
                <a:spcPct val="100000"/>
              </a:lnSpc>
              <a:spcBef>
                <a:spcPts val="200"/>
              </a:spcBef>
              <a:spcAft>
                <a:spcPts val="200"/>
              </a:spcAft>
              <a:buNone/>
            </a:pPr>
            <a:r>
              <a:t/>
            </a:r>
            <a:endParaRPr sz="1800">
              <a:latin typeface="Roboto"/>
              <a:ea typeface="Roboto"/>
              <a:cs typeface="Roboto"/>
              <a:sym typeface="Roboto"/>
            </a:endParaRPr>
          </a:p>
        </p:txBody>
      </p:sp>
      <p:sp>
        <p:nvSpPr>
          <p:cNvPr id="161" name="Google Shape;161;p17"/>
          <p:cNvSpPr txBox="1"/>
          <p:nvPr>
            <p:ph idx="1" type="body"/>
          </p:nvPr>
        </p:nvSpPr>
        <p:spPr>
          <a:xfrm>
            <a:off x="230700" y="1796150"/>
            <a:ext cx="3333000" cy="3136200"/>
          </a:xfrm>
          <a:prstGeom prst="rect">
            <a:avLst/>
          </a:prstGeom>
        </p:spPr>
        <p:txBody>
          <a:bodyPr anchorCtr="0" anchor="t" bIns="91425" lIns="91425" spcFirstLastPara="1" rIns="91425" wrap="square" tIns="91425">
            <a:normAutofit/>
          </a:bodyPr>
          <a:lstStyle/>
          <a:p>
            <a:pPr indent="0" lvl="0" marL="0" rtl="0" algn="l">
              <a:lnSpc>
                <a:spcPct val="100000"/>
              </a:lnSpc>
              <a:spcBef>
                <a:spcPts val="200"/>
              </a:spcBef>
              <a:spcAft>
                <a:spcPts val="0"/>
              </a:spcAft>
              <a:buNone/>
            </a:pPr>
            <a:r>
              <a:rPr lang="it" sz="1800">
                <a:solidFill>
                  <a:srgbClr val="000000"/>
                </a:solidFill>
                <a:latin typeface="Roboto"/>
                <a:ea typeface="Roboto"/>
                <a:cs typeface="Roboto"/>
                <a:sym typeface="Roboto"/>
              </a:rPr>
              <a:t>Gli ingredienti sono:</a:t>
            </a:r>
            <a:endParaRPr sz="1800">
              <a:solidFill>
                <a:srgbClr val="000000"/>
              </a:solidFill>
              <a:latin typeface="Roboto"/>
              <a:ea typeface="Roboto"/>
              <a:cs typeface="Roboto"/>
              <a:sym typeface="Roboto"/>
            </a:endParaRPr>
          </a:p>
          <a:p>
            <a:pPr indent="0" lvl="0" marL="0" rtl="0" algn="l">
              <a:lnSpc>
                <a:spcPct val="100000"/>
              </a:lnSpc>
              <a:spcBef>
                <a:spcPts val="200"/>
              </a:spcBef>
              <a:spcAft>
                <a:spcPts val="0"/>
              </a:spcAft>
              <a:buNone/>
            </a:pPr>
            <a:r>
              <a:t/>
            </a:r>
            <a:endParaRPr sz="1800">
              <a:solidFill>
                <a:srgbClr val="000000"/>
              </a:solidFill>
              <a:latin typeface="Roboto"/>
              <a:ea typeface="Roboto"/>
              <a:cs typeface="Roboto"/>
              <a:sym typeface="Roboto"/>
            </a:endParaRPr>
          </a:p>
          <a:p>
            <a:pPr indent="-342900" lvl="0" marL="457200" rtl="0" algn="l">
              <a:lnSpc>
                <a:spcPct val="115000"/>
              </a:lnSpc>
              <a:spcBef>
                <a:spcPts val="200"/>
              </a:spcBef>
              <a:spcAft>
                <a:spcPts val="0"/>
              </a:spcAft>
              <a:buClr>
                <a:srgbClr val="000000"/>
              </a:buClr>
              <a:buSzPts val="1800"/>
              <a:buFont typeface="Roboto"/>
              <a:buChar char="●"/>
            </a:pPr>
            <a:r>
              <a:rPr lang="it" sz="1800">
                <a:solidFill>
                  <a:srgbClr val="000000"/>
                </a:solidFill>
                <a:latin typeface="Roboto"/>
                <a:ea typeface="Roboto"/>
                <a:cs typeface="Roboto"/>
                <a:sym typeface="Roboto"/>
              </a:rPr>
              <a:t>1 funzione lato kernel</a:t>
            </a:r>
            <a:endParaRPr sz="1800">
              <a:solidFill>
                <a:srgbClr val="000000"/>
              </a:solidFill>
              <a:latin typeface="Roboto"/>
              <a:ea typeface="Roboto"/>
              <a:cs typeface="Roboto"/>
              <a:sym typeface="Roboto"/>
            </a:endParaRPr>
          </a:p>
          <a:p>
            <a:pPr indent="-342900" lvl="0" marL="457200" rtl="0" algn="l">
              <a:lnSpc>
                <a:spcPct val="115000"/>
              </a:lnSpc>
              <a:spcBef>
                <a:spcPts val="200"/>
              </a:spcBef>
              <a:spcAft>
                <a:spcPts val="0"/>
              </a:spcAft>
              <a:buClr>
                <a:srgbClr val="000000"/>
              </a:buClr>
              <a:buSzPts val="1800"/>
              <a:buFont typeface="Roboto"/>
              <a:buChar char="●"/>
            </a:pPr>
            <a:r>
              <a:rPr lang="it" sz="1800">
                <a:solidFill>
                  <a:srgbClr val="000000"/>
                </a:solidFill>
                <a:latin typeface="Roboto"/>
                <a:ea typeface="Roboto"/>
                <a:cs typeface="Roboto"/>
                <a:sym typeface="Roboto"/>
              </a:rPr>
              <a:t>1 funzione lato user</a:t>
            </a:r>
            <a:endParaRPr sz="1800">
              <a:solidFill>
                <a:srgbClr val="000000"/>
              </a:solidFill>
              <a:latin typeface="Roboto"/>
              <a:ea typeface="Roboto"/>
              <a:cs typeface="Roboto"/>
              <a:sym typeface="Roboto"/>
            </a:endParaRPr>
          </a:p>
          <a:p>
            <a:pPr indent="-342900" lvl="0" marL="457200" rtl="0" algn="l">
              <a:lnSpc>
                <a:spcPct val="115000"/>
              </a:lnSpc>
              <a:spcBef>
                <a:spcPts val="200"/>
              </a:spcBef>
              <a:spcAft>
                <a:spcPts val="0"/>
              </a:spcAft>
              <a:buClr>
                <a:srgbClr val="000000"/>
              </a:buClr>
              <a:buSzPts val="1800"/>
              <a:buFont typeface="Roboto"/>
              <a:buChar char="●"/>
            </a:pPr>
            <a:r>
              <a:rPr lang="it" sz="1800">
                <a:solidFill>
                  <a:srgbClr val="000000"/>
                </a:solidFill>
                <a:latin typeface="Roboto"/>
                <a:ea typeface="Roboto"/>
                <a:cs typeface="Roboto"/>
                <a:sym typeface="Roboto"/>
              </a:rPr>
              <a:t>1 numero unico assegnato alla system call</a:t>
            </a:r>
            <a:endParaRPr sz="1800">
              <a:solidFill>
                <a:srgbClr val="000000"/>
              </a:solidFill>
              <a:latin typeface="Roboto"/>
              <a:ea typeface="Roboto"/>
              <a:cs typeface="Roboto"/>
              <a:sym typeface="Roboto"/>
            </a:endParaRPr>
          </a:p>
          <a:p>
            <a:pPr indent="0" lvl="0" marL="0" rtl="0" algn="l">
              <a:spcBef>
                <a:spcPts val="200"/>
              </a:spcBef>
              <a:spcAft>
                <a:spcPts val="1200"/>
              </a:spcAft>
              <a:buNone/>
            </a:pPr>
            <a:r>
              <a:t/>
            </a:r>
            <a:endParaRPr sz="1800">
              <a:solidFill>
                <a:srgbClr val="000000"/>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8" name="Shape 498"/>
        <p:cNvGrpSpPr/>
        <p:nvPr/>
      </p:nvGrpSpPr>
      <p:grpSpPr>
        <a:xfrm>
          <a:off x="0" y="0"/>
          <a:ext cx="0" cy="0"/>
          <a:chOff x="0" y="0"/>
          <a:chExt cx="0" cy="0"/>
        </a:xfrm>
      </p:grpSpPr>
      <p:sp>
        <p:nvSpPr>
          <p:cNvPr id="499" name="Google Shape;499;p62"/>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High Priority First</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3500">
              <a:solidFill>
                <a:schemeClr val="dk1"/>
              </a:solidFill>
              <a:latin typeface="Roboto"/>
              <a:ea typeface="Roboto"/>
              <a:cs typeface="Roboto"/>
              <a:sym typeface="Roboto"/>
            </a:endParaRPr>
          </a:p>
        </p:txBody>
      </p:sp>
      <p:sp>
        <p:nvSpPr>
          <p:cNvPr id="500" name="Google Shape;500;p62"/>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501" name="Google Shape;501;p62"/>
          <p:cNvSpPr txBox="1"/>
          <p:nvPr>
            <p:ph idx="2" type="body"/>
          </p:nvPr>
        </p:nvSpPr>
        <p:spPr>
          <a:xfrm>
            <a:off x="4671425" y="1408050"/>
            <a:ext cx="4293300" cy="29319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523"/>
              <a:buNone/>
            </a:pPr>
            <a:r>
              <a:rPr lang="it" sz="1507">
                <a:solidFill>
                  <a:schemeClr val="dk1"/>
                </a:solidFill>
                <a:latin typeface="Roboto"/>
                <a:ea typeface="Roboto"/>
                <a:cs typeface="Roboto"/>
                <a:sym typeface="Roboto"/>
              </a:rPr>
              <a:t>La priorità del task viene letta nel campo </a:t>
            </a:r>
            <a:r>
              <a:rPr b="1" i="1" lang="it" sz="1507">
                <a:solidFill>
                  <a:schemeClr val="dk1"/>
                </a:solidFill>
                <a:latin typeface="Roboto"/>
                <a:ea typeface="Roboto"/>
                <a:cs typeface="Roboto"/>
                <a:sym typeface="Roboto"/>
              </a:rPr>
              <a:t>prio</a:t>
            </a:r>
            <a:r>
              <a:rPr b="1" lang="it" sz="1507">
                <a:solidFill>
                  <a:schemeClr val="dk1"/>
                </a:solidFill>
                <a:latin typeface="Roboto"/>
                <a:ea typeface="Roboto"/>
                <a:cs typeface="Roboto"/>
                <a:sym typeface="Roboto"/>
              </a:rPr>
              <a:t> </a:t>
            </a:r>
            <a:r>
              <a:rPr lang="it" sz="1507">
                <a:solidFill>
                  <a:schemeClr val="dk1"/>
                </a:solidFill>
                <a:latin typeface="Roboto"/>
                <a:ea typeface="Roboto"/>
                <a:cs typeface="Roboto"/>
                <a:sym typeface="Roboto"/>
              </a:rPr>
              <a:t>della struct </a:t>
            </a:r>
            <a:r>
              <a:rPr b="1" i="1" lang="it" sz="1507">
                <a:solidFill>
                  <a:schemeClr val="dk1"/>
                </a:solidFill>
                <a:latin typeface="Roboto"/>
                <a:ea typeface="Roboto"/>
                <a:cs typeface="Roboto"/>
                <a:sym typeface="Roboto"/>
              </a:rPr>
              <a:t>se</a:t>
            </a:r>
            <a:r>
              <a:rPr b="1" lang="it" sz="1507">
                <a:solidFill>
                  <a:schemeClr val="dk1"/>
                </a:solidFill>
                <a:latin typeface="Roboto"/>
                <a:ea typeface="Roboto"/>
                <a:cs typeface="Roboto"/>
                <a:sym typeface="Roboto"/>
              </a:rPr>
              <a:t> </a:t>
            </a:r>
            <a:r>
              <a:rPr lang="it" sz="1507">
                <a:solidFill>
                  <a:schemeClr val="dk1"/>
                </a:solidFill>
                <a:latin typeface="Roboto"/>
                <a:ea typeface="Roboto"/>
                <a:cs typeface="Roboto"/>
                <a:sym typeface="Roboto"/>
              </a:rPr>
              <a:t>(struttura </a:t>
            </a:r>
            <a:r>
              <a:rPr i="1" lang="it" sz="1507">
                <a:solidFill>
                  <a:schemeClr val="dk1"/>
                </a:solidFill>
                <a:latin typeface="Roboto"/>
                <a:ea typeface="Roboto"/>
                <a:cs typeface="Roboto"/>
                <a:sym typeface="Roboto"/>
              </a:rPr>
              <a:t>sched_entity</a:t>
            </a:r>
            <a:r>
              <a:rPr lang="it" sz="1507">
                <a:solidFill>
                  <a:schemeClr val="dk1"/>
                </a:solidFill>
                <a:latin typeface="Roboto"/>
                <a:ea typeface="Roboto"/>
                <a:cs typeface="Roboto"/>
                <a:sym typeface="Roboto"/>
              </a:rPr>
              <a:t>, contenuta in </a:t>
            </a:r>
            <a:r>
              <a:rPr i="1" lang="it" sz="1507">
                <a:solidFill>
                  <a:schemeClr val="dk1"/>
                </a:solidFill>
                <a:latin typeface="Roboto"/>
                <a:ea typeface="Roboto"/>
                <a:cs typeface="Roboto"/>
                <a:sym typeface="Roboto"/>
              </a:rPr>
              <a:t>task_struct, </a:t>
            </a:r>
            <a:r>
              <a:rPr lang="it" sz="1507">
                <a:solidFill>
                  <a:schemeClr val="dk1"/>
                </a:solidFill>
                <a:latin typeface="Roboto"/>
                <a:ea typeface="Roboto"/>
                <a:cs typeface="Roboto"/>
                <a:sym typeface="Roboto"/>
              </a:rPr>
              <a:t>che tiene tutte le informazioni riguardo le attività di scheduling)</a:t>
            </a:r>
            <a:endParaRPr sz="15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t/>
            </a:r>
            <a:endParaRPr sz="1507">
              <a:solidFill>
                <a:schemeClr val="dk1"/>
              </a:solidFill>
              <a:latin typeface="Roboto"/>
              <a:ea typeface="Roboto"/>
              <a:cs typeface="Roboto"/>
              <a:sym typeface="Roboto"/>
            </a:endParaRPr>
          </a:p>
          <a:p>
            <a:pPr indent="0" lvl="0" marL="0" rtl="0" algn="just">
              <a:lnSpc>
                <a:spcPct val="105000"/>
              </a:lnSpc>
              <a:spcBef>
                <a:spcPts val="1200"/>
              </a:spcBef>
              <a:spcAft>
                <a:spcPts val="1200"/>
              </a:spcAft>
              <a:buSzPts val="523"/>
              <a:buNone/>
            </a:pPr>
            <a:r>
              <a:rPr lang="it" sz="1507">
                <a:solidFill>
                  <a:schemeClr val="dk1"/>
                </a:solidFill>
                <a:latin typeface="Roboto"/>
                <a:ea typeface="Roboto"/>
                <a:cs typeface="Roboto"/>
                <a:sym typeface="Roboto"/>
              </a:rPr>
              <a:t>Nel caso in cui il task corrente abbia priorità minore di quello precedentemente selezionato, vengono aggiornati </a:t>
            </a:r>
            <a:r>
              <a:rPr i="1" lang="it" sz="1507">
                <a:solidFill>
                  <a:schemeClr val="dk1"/>
                </a:solidFill>
                <a:latin typeface="Roboto"/>
                <a:ea typeface="Roboto"/>
                <a:cs typeface="Roboto"/>
                <a:sym typeface="Roboto"/>
              </a:rPr>
              <a:t>next </a:t>
            </a:r>
            <a:r>
              <a:rPr lang="it" sz="1507">
                <a:solidFill>
                  <a:schemeClr val="dk1"/>
                </a:solidFill>
                <a:latin typeface="Roboto"/>
                <a:ea typeface="Roboto"/>
                <a:cs typeface="Roboto"/>
                <a:sym typeface="Roboto"/>
              </a:rPr>
              <a:t>e </a:t>
            </a:r>
            <a:r>
              <a:rPr i="1" lang="it" sz="1507">
                <a:solidFill>
                  <a:schemeClr val="dk1"/>
                </a:solidFill>
                <a:latin typeface="Roboto"/>
                <a:ea typeface="Roboto"/>
                <a:cs typeface="Roboto"/>
                <a:sym typeface="Roboto"/>
              </a:rPr>
              <a:t>min</a:t>
            </a:r>
            <a:r>
              <a:rPr lang="it" sz="1507">
                <a:solidFill>
                  <a:schemeClr val="dk1"/>
                </a:solidFill>
                <a:latin typeface="Roboto"/>
                <a:ea typeface="Roboto"/>
                <a:cs typeface="Roboto"/>
                <a:sym typeface="Roboto"/>
              </a:rPr>
              <a:t>. Nel caso di priorità uguale si è scelto di basarsi sul tempo di arrivo di un task, selezionando quello con tempo di arrivo precedente all’altro.</a:t>
            </a:r>
            <a:endParaRPr sz="1507">
              <a:solidFill>
                <a:schemeClr val="dk1"/>
              </a:solidFill>
              <a:latin typeface="Roboto"/>
              <a:ea typeface="Roboto"/>
              <a:cs typeface="Roboto"/>
              <a:sym typeface="Roboto"/>
            </a:endParaRPr>
          </a:p>
        </p:txBody>
      </p:sp>
      <p:pic>
        <p:nvPicPr>
          <p:cNvPr id="502" name="Google Shape;502;p62"/>
          <p:cNvPicPr preferRelativeResize="0"/>
          <p:nvPr/>
        </p:nvPicPr>
        <p:blipFill rotWithShape="1">
          <a:blip r:embed="rId3">
            <a:alphaModFix/>
          </a:blip>
          <a:srcRect b="80101" l="0" r="0" t="0"/>
          <a:stretch/>
        </p:blipFill>
        <p:spPr>
          <a:xfrm>
            <a:off x="187975" y="1494625"/>
            <a:ext cx="4377900" cy="982275"/>
          </a:xfrm>
          <a:prstGeom prst="rect">
            <a:avLst/>
          </a:prstGeom>
          <a:noFill/>
          <a:ln>
            <a:noFill/>
          </a:ln>
        </p:spPr>
      </p:pic>
      <p:pic>
        <p:nvPicPr>
          <p:cNvPr id="503" name="Google Shape;503;p62"/>
          <p:cNvPicPr preferRelativeResize="0"/>
          <p:nvPr/>
        </p:nvPicPr>
        <p:blipFill rotWithShape="1">
          <a:blip r:embed="rId3">
            <a:alphaModFix/>
          </a:blip>
          <a:srcRect b="0" l="0" r="0" t="66585"/>
          <a:stretch/>
        </p:blipFill>
        <p:spPr>
          <a:xfrm>
            <a:off x="187975" y="2919225"/>
            <a:ext cx="4377900" cy="164945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7" name="Shape 507"/>
        <p:cNvGrpSpPr/>
        <p:nvPr/>
      </p:nvGrpSpPr>
      <p:grpSpPr>
        <a:xfrm>
          <a:off x="0" y="0"/>
          <a:ext cx="0" cy="0"/>
          <a:chOff x="0" y="0"/>
          <a:chExt cx="0" cy="0"/>
        </a:xfrm>
      </p:grpSpPr>
      <p:sp>
        <p:nvSpPr>
          <p:cNvPr id="508" name="Google Shape;508;p63"/>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Rate Monotonic</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3500">
              <a:solidFill>
                <a:schemeClr val="dk1"/>
              </a:solidFill>
              <a:latin typeface="Roboto"/>
              <a:ea typeface="Roboto"/>
              <a:cs typeface="Roboto"/>
              <a:sym typeface="Roboto"/>
            </a:endParaRPr>
          </a:p>
        </p:txBody>
      </p:sp>
      <p:sp>
        <p:nvSpPr>
          <p:cNvPr id="509" name="Google Shape;509;p63"/>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510" name="Google Shape;510;p63"/>
          <p:cNvSpPr txBox="1"/>
          <p:nvPr>
            <p:ph idx="2" type="body"/>
          </p:nvPr>
        </p:nvSpPr>
        <p:spPr>
          <a:xfrm>
            <a:off x="5479450" y="1155325"/>
            <a:ext cx="3462900" cy="29319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523"/>
              <a:buNone/>
            </a:pPr>
            <a:r>
              <a:rPr lang="it" sz="1507">
                <a:solidFill>
                  <a:schemeClr val="dk1"/>
                </a:solidFill>
                <a:latin typeface="Roboto"/>
                <a:ea typeface="Roboto"/>
                <a:cs typeface="Roboto"/>
                <a:sym typeface="Roboto"/>
              </a:rPr>
              <a:t>Il </a:t>
            </a:r>
            <a:r>
              <a:rPr b="1" lang="it" sz="1507">
                <a:solidFill>
                  <a:schemeClr val="dk1"/>
                </a:solidFill>
                <a:latin typeface="Roboto"/>
                <a:ea typeface="Roboto"/>
                <a:cs typeface="Roboto"/>
                <a:sym typeface="Roboto"/>
              </a:rPr>
              <a:t>Rate Monotonic </a:t>
            </a:r>
            <a:r>
              <a:rPr lang="it" sz="1507">
                <a:solidFill>
                  <a:schemeClr val="dk1"/>
                </a:solidFill>
                <a:latin typeface="Roboto"/>
                <a:ea typeface="Roboto"/>
                <a:cs typeface="Roboto"/>
                <a:sym typeface="Roboto"/>
              </a:rPr>
              <a:t>è un algoritmo per task periodici che si basa su una priorità fissa. </a:t>
            </a:r>
            <a:endParaRPr sz="15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rPr lang="it" sz="1507">
                <a:solidFill>
                  <a:schemeClr val="dk1"/>
                </a:solidFill>
                <a:latin typeface="Roboto"/>
                <a:ea typeface="Roboto"/>
                <a:cs typeface="Roboto"/>
                <a:sym typeface="Roboto"/>
              </a:rPr>
              <a:t>La priorità è assegnata a ogni task nella sua fase di analisi di schedulabilità in modo tale che una priorità alta del task corrisponda ad un’alta frequenza di richiesta (ovvero minor periodo del task).</a:t>
            </a:r>
            <a:endParaRPr sz="1507">
              <a:solidFill>
                <a:schemeClr val="dk1"/>
              </a:solidFill>
              <a:latin typeface="Roboto"/>
              <a:ea typeface="Roboto"/>
              <a:cs typeface="Roboto"/>
              <a:sym typeface="Roboto"/>
            </a:endParaRPr>
          </a:p>
          <a:p>
            <a:pPr indent="0" lvl="0" marL="0" rtl="0" algn="just">
              <a:lnSpc>
                <a:spcPct val="105000"/>
              </a:lnSpc>
              <a:spcBef>
                <a:spcPts val="1200"/>
              </a:spcBef>
              <a:spcAft>
                <a:spcPts val="0"/>
              </a:spcAft>
              <a:buSzPts val="523"/>
              <a:buNone/>
            </a:pPr>
            <a:r>
              <a:rPr lang="it" sz="1507">
                <a:solidFill>
                  <a:schemeClr val="dk1"/>
                </a:solidFill>
                <a:latin typeface="Roboto"/>
                <a:ea typeface="Roboto"/>
                <a:cs typeface="Roboto"/>
                <a:sym typeface="Roboto"/>
              </a:rPr>
              <a:t>Il rate monotonic è un algoritmo </a:t>
            </a:r>
            <a:r>
              <a:rPr b="1" lang="it" sz="1507">
                <a:solidFill>
                  <a:schemeClr val="dk1"/>
                </a:solidFill>
                <a:latin typeface="Roboto"/>
                <a:ea typeface="Roboto"/>
                <a:cs typeface="Roboto"/>
                <a:sym typeface="Roboto"/>
              </a:rPr>
              <a:t>pre-emptive</a:t>
            </a:r>
            <a:r>
              <a:rPr lang="it" sz="1507">
                <a:solidFill>
                  <a:schemeClr val="dk1"/>
                </a:solidFill>
                <a:latin typeface="Roboto"/>
                <a:ea typeface="Roboto"/>
                <a:cs typeface="Roboto"/>
                <a:sym typeface="Roboto"/>
              </a:rPr>
              <a:t>, ovvero un task può essere interrotto per dare priorità ad un altro appena arrivato con un periodo minore.</a:t>
            </a:r>
            <a:endParaRPr sz="1507">
              <a:solidFill>
                <a:schemeClr val="dk1"/>
              </a:solidFill>
              <a:latin typeface="Roboto"/>
              <a:ea typeface="Roboto"/>
              <a:cs typeface="Roboto"/>
              <a:sym typeface="Roboto"/>
            </a:endParaRPr>
          </a:p>
          <a:p>
            <a:pPr indent="0" lvl="0" marL="0" rtl="0" algn="just">
              <a:lnSpc>
                <a:spcPct val="105000"/>
              </a:lnSpc>
              <a:spcBef>
                <a:spcPts val="1200"/>
              </a:spcBef>
              <a:spcAft>
                <a:spcPts val="1200"/>
              </a:spcAft>
              <a:buSzPts val="523"/>
              <a:buNone/>
            </a:pPr>
            <a:r>
              <a:t/>
            </a:r>
            <a:endParaRPr sz="1507">
              <a:solidFill>
                <a:schemeClr val="dk1"/>
              </a:solidFill>
              <a:latin typeface="Roboto"/>
              <a:ea typeface="Roboto"/>
              <a:cs typeface="Roboto"/>
              <a:sym typeface="Roboto"/>
            </a:endParaRPr>
          </a:p>
        </p:txBody>
      </p:sp>
      <p:pic>
        <p:nvPicPr>
          <p:cNvPr id="511" name="Google Shape;511;p63"/>
          <p:cNvPicPr preferRelativeResize="0"/>
          <p:nvPr/>
        </p:nvPicPr>
        <p:blipFill>
          <a:blip r:embed="rId3">
            <a:alphaModFix/>
          </a:blip>
          <a:stretch>
            <a:fillRect/>
          </a:stretch>
        </p:blipFill>
        <p:spPr>
          <a:xfrm>
            <a:off x="1231300" y="1255650"/>
            <a:ext cx="4018243" cy="36078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64"/>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Rate Monotonic</a:t>
            </a:r>
            <a:endParaRPr sz="4000">
              <a:solidFill>
                <a:schemeClr val="dk1"/>
              </a:solidFill>
              <a:latin typeface="Roboto"/>
              <a:ea typeface="Roboto"/>
              <a:cs typeface="Roboto"/>
              <a:sym typeface="Roboto"/>
            </a:endParaRPr>
          </a:p>
          <a:p>
            <a:pPr indent="0" lvl="0" marL="0" rtl="0" algn="l">
              <a:spcBef>
                <a:spcPts val="0"/>
              </a:spcBef>
              <a:spcAft>
                <a:spcPts val="0"/>
              </a:spcAft>
              <a:buNone/>
            </a:pPr>
            <a:r>
              <a:t/>
            </a:r>
            <a:endParaRPr sz="3500">
              <a:solidFill>
                <a:schemeClr val="dk1"/>
              </a:solidFill>
              <a:latin typeface="Roboto"/>
              <a:ea typeface="Roboto"/>
              <a:cs typeface="Roboto"/>
              <a:sym typeface="Roboto"/>
            </a:endParaRPr>
          </a:p>
        </p:txBody>
      </p:sp>
      <p:sp>
        <p:nvSpPr>
          <p:cNvPr id="517" name="Google Shape;517;p64"/>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518" name="Google Shape;518;p64"/>
          <p:cNvSpPr txBox="1"/>
          <p:nvPr>
            <p:ph idx="2" type="body"/>
          </p:nvPr>
        </p:nvSpPr>
        <p:spPr>
          <a:xfrm>
            <a:off x="1173100" y="1274850"/>
            <a:ext cx="7449000" cy="3155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it" sz="1407">
                <a:solidFill>
                  <a:schemeClr val="dk1"/>
                </a:solidFill>
                <a:latin typeface="Roboto"/>
                <a:ea typeface="Roboto"/>
                <a:cs typeface="Roboto"/>
                <a:sym typeface="Roboto"/>
              </a:rPr>
              <a:t>Alla funzione si passa solamente la lista di processi e si procede secondo questi step:</a:t>
            </a:r>
            <a:endParaRPr sz="1407">
              <a:solidFill>
                <a:schemeClr val="dk1"/>
              </a:solidFill>
              <a:latin typeface="Roboto"/>
              <a:ea typeface="Roboto"/>
              <a:cs typeface="Roboto"/>
              <a:sym typeface="Roboto"/>
            </a:endParaRPr>
          </a:p>
          <a:p>
            <a:pPr indent="-317976" lvl="0" marL="457200" rtl="0" algn="just">
              <a:lnSpc>
                <a:spcPct val="105000"/>
              </a:lnSpc>
              <a:spcBef>
                <a:spcPts val="1200"/>
              </a:spcBef>
              <a:spcAft>
                <a:spcPts val="0"/>
              </a:spcAft>
              <a:buClr>
                <a:schemeClr val="dk1"/>
              </a:buClr>
              <a:buSzPts val="1408"/>
              <a:buFont typeface="Roboto"/>
              <a:buChar char="●"/>
            </a:pPr>
            <a:r>
              <a:rPr lang="it" sz="1407">
                <a:solidFill>
                  <a:schemeClr val="dk1"/>
                </a:solidFill>
                <a:latin typeface="Roboto"/>
                <a:ea typeface="Roboto"/>
                <a:cs typeface="Roboto"/>
                <a:sym typeface="Roboto"/>
              </a:rPr>
              <a:t>inizializzazione variabili</a:t>
            </a:r>
            <a:endParaRPr sz="1407">
              <a:solidFill>
                <a:schemeClr val="dk1"/>
              </a:solidFill>
              <a:latin typeface="Roboto"/>
              <a:ea typeface="Roboto"/>
              <a:cs typeface="Roboto"/>
              <a:sym typeface="Roboto"/>
            </a:endParaRPr>
          </a:p>
          <a:p>
            <a:pPr indent="-317976" lvl="0" marL="457200" rtl="0" algn="just">
              <a:lnSpc>
                <a:spcPct val="105000"/>
              </a:lnSpc>
              <a:spcBef>
                <a:spcPts val="0"/>
              </a:spcBef>
              <a:spcAft>
                <a:spcPts val="0"/>
              </a:spcAft>
              <a:buClr>
                <a:schemeClr val="dk1"/>
              </a:buClr>
              <a:buSzPts val="1408"/>
              <a:buFont typeface="Roboto"/>
              <a:buChar char="●"/>
            </a:pPr>
            <a:r>
              <a:rPr lang="it" sz="1407">
                <a:solidFill>
                  <a:schemeClr val="dk1"/>
                </a:solidFill>
                <a:latin typeface="Roboto"/>
                <a:ea typeface="Roboto"/>
                <a:cs typeface="Roboto"/>
                <a:sym typeface="Roboto"/>
              </a:rPr>
              <a:t>si itera poi sulla lista di processi</a:t>
            </a:r>
            <a:endParaRPr sz="1407">
              <a:solidFill>
                <a:schemeClr val="dk1"/>
              </a:solidFill>
              <a:latin typeface="Roboto"/>
              <a:ea typeface="Roboto"/>
              <a:cs typeface="Roboto"/>
              <a:sym typeface="Roboto"/>
            </a:endParaRPr>
          </a:p>
          <a:p>
            <a:pPr indent="-317976" lvl="0" marL="457200" rtl="0" algn="just">
              <a:lnSpc>
                <a:spcPct val="105000"/>
              </a:lnSpc>
              <a:spcBef>
                <a:spcPts val="0"/>
              </a:spcBef>
              <a:spcAft>
                <a:spcPts val="0"/>
              </a:spcAft>
              <a:buClr>
                <a:schemeClr val="dk1"/>
              </a:buClr>
              <a:buSzPts val="1408"/>
              <a:buFont typeface="Roboto"/>
              <a:buChar char="●"/>
            </a:pPr>
            <a:r>
              <a:rPr lang="it" sz="1407">
                <a:solidFill>
                  <a:schemeClr val="dk1"/>
                </a:solidFill>
                <a:latin typeface="Roboto"/>
                <a:ea typeface="Roboto"/>
                <a:cs typeface="Roboto"/>
                <a:sym typeface="Roboto"/>
              </a:rPr>
              <a:t>se ci troviamo all’inizio della lista si passa al task successivo</a:t>
            </a:r>
            <a:endParaRPr sz="1407">
              <a:solidFill>
                <a:schemeClr val="dk1"/>
              </a:solidFill>
              <a:latin typeface="Roboto"/>
              <a:ea typeface="Roboto"/>
              <a:cs typeface="Roboto"/>
              <a:sym typeface="Roboto"/>
            </a:endParaRPr>
          </a:p>
          <a:p>
            <a:pPr indent="-317976" lvl="0" marL="457200" rtl="0" algn="just">
              <a:lnSpc>
                <a:spcPct val="105000"/>
              </a:lnSpc>
              <a:spcBef>
                <a:spcPts val="0"/>
              </a:spcBef>
              <a:spcAft>
                <a:spcPts val="0"/>
              </a:spcAft>
              <a:buClr>
                <a:schemeClr val="dk1"/>
              </a:buClr>
              <a:buSzPts val="1408"/>
              <a:buFont typeface="Roboto"/>
              <a:buChar char="●"/>
            </a:pPr>
            <a:r>
              <a:rPr lang="it" sz="1407">
                <a:solidFill>
                  <a:schemeClr val="dk1"/>
                </a:solidFill>
                <a:latin typeface="Roboto"/>
                <a:ea typeface="Roboto"/>
                <a:cs typeface="Roboto"/>
                <a:sym typeface="Roboto"/>
              </a:rPr>
              <a:t>si ottiene il task corrente</a:t>
            </a:r>
            <a:endParaRPr sz="1407">
              <a:solidFill>
                <a:schemeClr val="dk1"/>
              </a:solidFill>
              <a:latin typeface="Roboto"/>
              <a:ea typeface="Roboto"/>
              <a:cs typeface="Roboto"/>
              <a:sym typeface="Roboto"/>
            </a:endParaRPr>
          </a:p>
          <a:p>
            <a:pPr indent="-317976" lvl="0" marL="457200" rtl="0" algn="just">
              <a:lnSpc>
                <a:spcPct val="105000"/>
              </a:lnSpc>
              <a:spcBef>
                <a:spcPts val="0"/>
              </a:spcBef>
              <a:spcAft>
                <a:spcPts val="0"/>
              </a:spcAft>
              <a:buClr>
                <a:schemeClr val="dk1"/>
              </a:buClr>
              <a:buSzPts val="1408"/>
              <a:buFont typeface="Roboto"/>
              <a:buChar char="●"/>
            </a:pPr>
            <a:r>
              <a:rPr lang="it" sz="1407">
                <a:solidFill>
                  <a:schemeClr val="dk1"/>
                </a:solidFill>
                <a:latin typeface="Roboto"/>
                <a:ea typeface="Roboto"/>
                <a:cs typeface="Roboto"/>
                <a:sym typeface="Roboto"/>
              </a:rPr>
              <a:t>se il task è aperiodico o periodico ma sotto analisi si passa al successivo</a:t>
            </a:r>
            <a:endParaRPr sz="1407">
              <a:solidFill>
                <a:schemeClr val="dk1"/>
              </a:solidFill>
              <a:latin typeface="Roboto"/>
              <a:ea typeface="Roboto"/>
              <a:cs typeface="Roboto"/>
              <a:sym typeface="Roboto"/>
            </a:endParaRPr>
          </a:p>
          <a:p>
            <a:pPr indent="-317976" lvl="0" marL="457200" rtl="0" algn="just">
              <a:lnSpc>
                <a:spcPct val="105000"/>
              </a:lnSpc>
              <a:spcBef>
                <a:spcPts val="0"/>
              </a:spcBef>
              <a:spcAft>
                <a:spcPts val="0"/>
              </a:spcAft>
              <a:buClr>
                <a:schemeClr val="dk1"/>
              </a:buClr>
              <a:buSzPts val="1408"/>
              <a:buFont typeface="Roboto"/>
              <a:buChar char="●"/>
            </a:pPr>
            <a:r>
              <a:rPr lang="it" sz="1407">
                <a:solidFill>
                  <a:schemeClr val="dk1"/>
                </a:solidFill>
                <a:latin typeface="Roboto"/>
                <a:ea typeface="Roboto"/>
                <a:cs typeface="Roboto"/>
                <a:sym typeface="Roboto"/>
              </a:rPr>
              <a:t>se il task è stato appena eseguito e il prossimo periodo sta per iniziare si setta </a:t>
            </a:r>
            <a:r>
              <a:rPr i="1" lang="it" sz="1407">
                <a:solidFill>
                  <a:schemeClr val="dk1"/>
                </a:solidFill>
                <a:latin typeface="Roboto"/>
                <a:ea typeface="Roboto"/>
                <a:cs typeface="Roboto"/>
                <a:sym typeface="Roboto"/>
              </a:rPr>
              <a:t>executed </a:t>
            </a:r>
            <a:r>
              <a:rPr lang="it" sz="1407">
                <a:solidFill>
                  <a:schemeClr val="dk1"/>
                </a:solidFill>
                <a:latin typeface="Roboto"/>
                <a:ea typeface="Roboto"/>
                <a:cs typeface="Roboto"/>
                <a:sym typeface="Roboto"/>
              </a:rPr>
              <a:t>a false e si incrementano i valori di </a:t>
            </a:r>
            <a:r>
              <a:rPr i="1" lang="it" sz="1407">
                <a:solidFill>
                  <a:schemeClr val="dk1"/>
                </a:solidFill>
                <a:latin typeface="Roboto"/>
                <a:ea typeface="Roboto"/>
                <a:cs typeface="Roboto"/>
                <a:sym typeface="Roboto"/>
              </a:rPr>
              <a:t>deadline </a:t>
            </a:r>
            <a:r>
              <a:rPr lang="it" sz="1407">
                <a:solidFill>
                  <a:schemeClr val="dk1"/>
                </a:solidFill>
                <a:latin typeface="Roboto"/>
                <a:ea typeface="Roboto"/>
                <a:cs typeface="Roboto"/>
                <a:sym typeface="Roboto"/>
              </a:rPr>
              <a:t>e </a:t>
            </a:r>
            <a:r>
              <a:rPr i="1" lang="it" sz="1407">
                <a:solidFill>
                  <a:schemeClr val="dk1"/>
                </a:solidFill>
                <a:latin typeface="Roboto"/>
                <a:ea typeface="Roboto"/>
                <a:cs typeface="Roboto"/>
                <a:sym typeface="Roboto"/>
              </a:rPr>
              <a:t>next_period </a:t>
            </a:r>
            <a:r>
              <a:rPr lang="it" sz="1407">
                <a:solidFill>
                  <a:schemeClr val="dk1"/>
                </a:solidFill>
                <a:latin typeface="Roboto"/>
                <a:ea typeface="Roboto"/>
                <a:cs typeface="Roboto"/>
                <a:sym typeface="Roboto"/>
              </a:rPr>
              <a:t>(che indicano la absolute deadline e l’inizio del nuovo periodo) con il valore </a:t>
            </a:r>
            <a:r>
              <a:rPr i="1" lang="it" sz="1407">
                <a:solidFill>
                  <a:schemeClr val="dk1"/>
                </a:solidFill>
                <a:latin typeface="Roboto"/>
                <a:ea typeface="Roboto"/>
                <a:cs typeface="Roboto"/>
                <a:sym typeface="Roboto"/>
              </a:rPr>
              <a:t>period </a:t>
            </a:r>
            <a:r>
              <a:rPr lang="it" sz="1407">
                <a:solidFill>
                  <a:schemeClr val="dk1"/>
                </a:solidFill>
                <a:latin typeface="Roboto"/>
                <a:ea typeface="Roboto"/>
                <a:cs typeface="Roboto"/>
                <a:sym typeface="Roboto"/>
              </a:rPr>
              <a:t>(periodo atteso del task)</a:t>
            </a:r>
            <a:endParaRPr sz="1407">
              <a:solidFill>
                <a:schemeClr val="dk1"/>
              </a:solidFill>
              <a:latin typeface="Roboto"/>
              <a:ea typeface="Roboto"/>
              <a:cs typeface="Roboto"/>
              <a:sym typeface="Roboto"/>
            </a:endParaRPr>
          </a:p>
          <a:p>
            <a:pPr indent="-317976" lvl="0" marL="457200" rtl="0" algn="just">
              <a:lnSpc>
                <a:spcPct val="105000"/>
              </a:lnSpc>
              <a:spcBef>
                <a:spcPts val="0"/>
              </a:spcBef>
              <a:spcAft>
                <a:spcPts val="0"/>
              </a:spcAft>
              <a:buClr>
                <a:schemeClr val="dk1"/>
              </a:buClr>
              <a:buSzPts val="1408"/>
              <a:buFont typeface="Roboto"/>
              <a:buChar char="●"/>
            </a:pPr>
            <a:r>
              <a:rPr lang="it" sz="1407">
                <a:solidFill>
                  <a:schemeClr val="dk1"/>
                </a:solidFill>
                <a:latin typeface="Roboto"/>
                <a:ea typeface="Roboto"/>
                <a:cs typeface="Roboto"/>
                <a:sym typeface="Roboto"/>
              </a:rPr>
              <a:t>nel caso in cui si trovasse un task </a:t>
            </a:r>
            <a:r>
              <a:rPr lang="it" sz="1407">
                <a:solidFill>
                  <a:schemeClr val="dk1"/>
                </a:solidFill>
                <a:latin typeface="Roboto"/>
                <a:ea typeface="Roboto"/>
                <a:cs typeface="Roboto"/>
                <a:sym typeface="Roboto"/>
              </a:rPr>
              <a:t>con </a:t>
            </a:r>
            <a:r>
              <a:rPr lang="it" sz="1407">
                <a:solidFill>
                  <a:schemeClr val="dk1"/>
                </a:solidFill>
                <a:latin typeface="Roboto"/>
                <a:ea typeface="Roboto"/>
                <a:cs typeface="Roboto"/>
                <a:sym typeface="Roboto"/>
              </a:rPr>
              <a:t>periodo minimo viene cambiato il valore </a:t>
            </a:r>
            <a:r>
              <a:rPr i="1" lang="it" sz="1407">
                <a:solidFill>
                  <a:schemeClr val="dk1"/>
                </a:solidFill>
                <a:latin typeface="Roboto"/>
                <a:ea typeface="Roboto"/>
                <a:cs typeface="Roboto"/>
                <a:sym typeface="Roboto"/>
              </a:rPr>
              <a:t>next </a:t>
            </a:r>
            <a:r>
              <a:rPr lang="it" sz="1407">
                <a:solidFill>
                  <a:schemeClr val="dk1"/>
                </a:solidFill>
                <a:latin typeface="Roboto"/>
                <a:ea typeface="Roboto"/>
                <a:cs typeface="Roboto"/>
                <a:sym typeface="Roboto"/>
              </a:rPr>
              <a:t>e </a:t>
            </a:r>
            <a:r>
              <a:rPr i="1" lang="it" sz="1407">
                <a:solidFill>
                  <a:schemeClr val="dk1"/>
                </a:solidFill>
                <a:latin typeface="Roboto"/>
                <a:ea typeface="Roboto"/>
                <a:cs typeface="Roboto"/>
                <a:sym typeface="Roboto"/>
              </a:rPr>
              <a:t>nearest_Next_Period</a:t>
            </a:r>
            <a:endParaRPr sz="1407">
              <a:solidFill>
                <a:schemeClr val="dk1"/>
              </a:solidFill>
              <a:latin typeface="Roboto"/>
              <a:ea typeface="Roboto"/>
              <a:cs typeface="Roboto"/>
              <a:sym typeface="Roboto"/>
            </a:endParaRPr>
          </a:p>
          <a:p>
            <a:pPr indent="-317976" lvl="0" marL="457200" rtl="0" algn="just">
              <a:lnSpc>
                <a:spcPct val="105000"/>
              </a:lnSpc>
              <a:spcBef>
                <a:spcPts val="0"/>
              </a:spcBef>
              <a:spcAft>
                <a:spcPts val="0"/>
              </a:spcAft>
              <a:buClr>
                <a:schemeClr val="dk1"/>
              </a:buClr>
              <a:buSzPts val="1408"/>
              <a:buFont typeface="Roboto"/>
              <a:buChar char="●"/>
            </a:pPr>
            <a:r>
              <a:rPr lang="it" sz="1407">
                <a:solidFill>
                  <a:schemeClr val="dk1"/>
                </a:solidFill>
                <a:latin typeface="Roboto"/>
                <a:ea typeface="Roboto"/>
                <a:cs typeface="Roboto"/>
                <a:sym typeface="Roboto"/>
              </a:rPr>
              <a:t>se nessun task è stato selezionato si ricorre ad analizzare i task aperiodici tramite Roud Robin (scelto da noi per semplicità)</a:t>
            </a:r>
            <a:endParaRPr sz="1407">
              <a:solidFill>
                <a:schemeClr val="dk1"/>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2" name="Shape 522"/>
        <p:cNvGrpSpPr/>
        <p:nvPr/>
      </p:nvGrpSpPr>
      <p:grpSpPr>
        <a:xfrm>
          <a:off x="0" y="0"/>
          <a:ext cx="0" cy="0"/>
          <a:chOff x="0" y="0"/>
          <a:chExt cx="0" cy="0"/>
        </a:xfrm>
      </p:grpSpPr>
      <p:sp>
        <p:nvSpPr>
          <p:cNvPr id="523" name="Google Shape;523;p65"/>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Earliest Deadline First</a:t>
            </a:r>
            <a:r>
              <a:rPr lang="it" sz="4000">
                <a:solidFill>
                  <a:schemeClr val="dk1"/>
                </a:solidFill>
                <a:latin typeface="Roboto"/>
                <a:ea typeface="Roboto"/>
                <a:cs typeface="Roboto"/>
                <a:sym typeface="Roboto"/>
              </a:rPr>
              <a:t> </a:t>
            </a:r>
            <a:endParaRPr sz="4000">
              <a:solidFill>
                <a:schemeClr val="dk1"/>
              </a:solidFill>
              <a:latin typeface="Roboto"/>
              <a:ea typeface="Roboto"/>
              <a:cs typeface="Roboto"/>
              <a:sym typeface="Roboto"/>
            </a:endParaRPr>
          </a:p>
        </p:txBody>
      </p:sp>
      <p:sp>
        <p:nvSpPr>
          <p:cNvPr id="524" name="Google Shape;524;p65"/>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525" name="Google Shape;525;p65"/>
          <p:cNvSpPr txBox="1"/>
          <p:nvPr>
            <p:ph idx="2" type="body"/>
          </p:nvPr>
        </p:nvSpPr>
        <p:spPr>
          <a:xfrm>
            <a:off x="531200" y="1425350"/>
            <a:ext cx="8091000" cy="3155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it" sz="1500">
                <a:solidFill>
                  <a:schemeClr val="dk1"/>
                </a:solidFill>
                <a:latin typeface="Roboto"/>
                <a:ea typeface="Roboto"/>
                <a:cs typeface="Roboto"/>
                <a:sym typeface="Roboto"/>
              </a:rPr>
              <a:t>L’algoritmo </a:t>
            </a:r>
            <a:r>
              <a:rPr b="1" lang="it" sz="1500">
                <a:solidFill>
                  <a:schemeClr val="dk1"/>
                </a:solidFill>
                <a:latin typeface="Roboto"/>
                <a:ea typeface="Roboto"/>
                <a:cs typeface="Roboto"/>
                <a:sym typeface="Roboto"/>
              </a:rPr>
              <a:t>Earliest Deadline First</a:t>
            </a:r>
            <a:r>
              <a:rPr lang="it" sz="1500">
                <a:solidFill>
                  <a:schemeClr val="dk1"/>
                </a:solidFill>
                <a:latin typeface="Roboto"/>
                <a:ea typeface="Roboto"/>
                <a:cs typeface="Roboto"/>
                <a:sym typeface="Roboto"/>
              </a:rPr>
              <a:t> è un altro algoritmo per task periodici, molto simile al precedente ma si basa sul campo </a:t>
            </a:r>
            <a:r>
              <a:rPr i="1" lang="it" sz="1500">
                <a:solidFill>
                  <a:schemeClr val="dk1"/>
                </a:solidFill>
                <a:latin typeface="Roboto"/>
                <a:ea typeface="Roboto"/>
                <a:cs typeface="Roboto"/>
                <a:sym typeface="Roboto"/>
              </a:rPr>
              <a:t>deadline</a:t>
            </a:r>
            <a:r>
              <a:rPr lang="it"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rPr lang="it" sz="1500">
                <a:solidFill>
                  <a:schemeClr val="dk1"/>
                </a:solidFill>
                <a:latin typeface="Roboto"/>
                <a:ea typeface="Roboto"/>
                <a:cs typeface="Roboto"/>
                <a:sym typeface="Roboto"/>
              </a:rPr>
              <a:t>Lo scopo è quindi di andare ad individuare il task con deadline più vicina.</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rPr lang="it" sz="1500">
                <a:solidFill>
                  <a:schemeClr val="dk1"/>
                </a:solidFill>
                <a:latin typeface="Roboto"/>
                <a:ea typeface="Roboto"/>
                <a:cs typeface="Roboto"/>
                <a:sym typeface="Roboto"/>
              </a:rPr>
              <a:t>Anche questo </a:t>
            </a:r>
            <a:r>
              <a:rPr lang="it" sz="1500">
                <a:solidFill>
                  <a:schemeClr val="dk1"/>
                </a:solidFill>
                <a:latin typeface="Roboto"/>
                <a:ea typeface="Roboto"/>
                <a:cs typeface="Roboto"/>
                <a:sym typeface="Roboto"/>
              </a:rPr>
              <a:t>è un algoritmo </a:t>
            </a:r>
            <a:r>
              <a:rPr b="1" lang="it" sz="1500">
                <a:solidFill>
                  <a:schemeClr val="dk1"/>
                </a:solidFill>
                <a:latin typeface="Roboto"/>
                <a:ea typeface="Roboto"/>
                <a:cs typeface="Roboto"/>
                <a:sym typeface="Roboto"/>
              </a:rPr>
              <a:t>pre-emptive</a:t>
            </a:r>
            <a:r>
              <a:rPr lang="it" sz="1500">
                <a:solidFill>
                  <a:schemeClr val="dk1"/>
                </a:solidFill>
                <a:latin typeface="Roboto"/>
                <a:ea typeface="Roboto"/>
                <a:cs typeface="Roboto"/>
                <a:sym typeface="Roboto"/>
              </a:rPr>
              <a:t>, ovvero un task può essere interrotto per dare priorità ad un altro appena arrivato con un deadline più vicina.</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0"/>
              </a:spcAft>
              <a:buClr>
                <a:srgbClr val="000000"/>
              </a:buClr>
              <a:buSzPts val="523"/>
              <a:buFont typeface="Arial"/>
              <a:buNone/>
            </a:pPr>
            <a:r>
              <a:rPr lang="it" sz="1500">
                <a:solidFill>
                  <a:schemeClr val="dk1"/>
                </a:solidFill>
                <a:latin typeface="Roboto"/>
                <a:ea typeface="Roboto"/>
                <a:cs typeface="Roboto"/>
                <a:sym typeface="Roboto"/>
              </a:rPr>
              <a:t>Nella slide successiva viene riportato un esempio figurato di come agisce il EDF.</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1200"/>
              </a:spcAft>
              <a:buNone/>
            </a:pPr>
            <a:r>
              <a:t/>
            </a:r>
            <a:endParaRPr sz="1500">
              <a:solidFill>
                <a:schemeClr val="dk1"/>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9" name="Shape 529"/>
        <p:cNvGrpSpPr/>
        <p:nvPr/>
      </p:nvGrpSpPr>
      <p:grpSpPr>
        <a:xfrm>
          <a:off x="0" y="0"/>
          <a:ext cx="0" cy="0"/>
          <a:chOff x="0" y="0"/>
          <a:chExt cx="0" cy="0"/>
        </a:xfrm>
      </p:grpSpPr>
      <p:sp>
        <p:nvSpPr>
          <p:cNvPr id="530" name="Google Shape;530;p66"/>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Earliest Deadline First </a:t>
            </a:r>
            <a:endParaRPr sz="4000">
              <a:solidFill>
                <a:schemeClr val="dk1"/>
              </a:solidFill>
              <a:latin typeface="Roboto"/>
              <a:ea typeface="Roboto"/>
              <a:cs typeface="Roboto"/>
              <a:sym typeface="Roboto"/>
            </a:endParaRPr>
          </a:p>
        </p:txBody>
      </p:sp>
      <p:sp>
        <p:nvSpPr>
          <p:cNvPr id="531" name="Google Shape;531;p66"/>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532" name="Google Shape;532;p66"/>
          <p:cNvSpPr txBox="1"/>
          <p:nvPr>
            <p:ph idx="2" type="body"/>
          </p:nvPr>
        </p:nvSpPr>
        <p:spPr>
          <a:xfrm>
            <a:off x="6416050" y="1213375"/>
            <a:ext cx="2459100" cy="3155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i="1" lang="it">
                <a:solidFill>
                  <a:schemeClr val="dk1"/>
                </a:solidFill>
                <a:latin typeface="Roboto"/>
                <a:ea typeface="Roboto"/>
                <a:cs typeface="Roboto"/>
                <a:sym typeface="Roboto"/>
              </a:rPr>
              <a:t>a </a:t>
            </a:r>
            <a:r>
              <a:rPr lang="it">
                <a:solidFill>
                  <a:schemeClr val="dk1"/>
                </a:solidFill>
                <a:latin typeface="Roboto"/>
                <a:ea typeface="Roboto"/>
                <a:cs typeface="Roboto"/>
                <a:sym typeface="Roboto"/>
              </a:rPr>
              <a:t>= tempo di arrivo</a:t>
            </a:r>
            <a:endParaRPr>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rPr i="1" lang="it">
                <a:solidFill>
                  <a:schemeClr val="dk1"/>
                </a:solidFill>
                <a:latin typeface="Roboto"/>
                <a:ea typeface="Roboto"/>
                <a:cs typeface="Roboto"/>
                <a:sym typeface="Roboto"/>
              </a:rPr>
              <a:t>C </a:t>
            </a:r>
            <a:r>
              <a:rPr lang="it">
                <a:solidFill>
                  <a:schemeClr val="dk1"/>
                </a:solidFill>
                <a:latin typeface="Roboto"/>
                <a:ea typeface="Roboto"/>
                <a:cs typeface="Roboto"/>
                <a:sym typeface="Roboto"/>
              </a:rPr>
              <a:t>= tempo di esecuzione</a:t>
            </a:r>
            <a:endParaRPr>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rPr i="1" lang="it">
                <a:solidFill>
                  <a:schemeClr val="dk1"/>
                </a:solidFill>
                <a:latin typeface="Roboto"/>
                <a:ea typeface="Roboto"/>
                <a:cs typeface="Roboto"/>
                <a:sym typeface="Roboto"/>
              </a:rPr>
              <a:t>d </a:t>
            </a:r>
            <a:r>
              <a:rPr lang="it">
                <a:solidFill>
                  <a:schemeClr val="dk1"/>
                </a:solidFill>
                <a:latin typeface="Roboto"/>
                <a:ea typeface="Roboto"/>
                <a:cs typeface="Roboto"/>
                <a:sym typeface="Roboto"/>
              </a:rPr>
              <a:t>= deadline</a:t>
            </a:r>
            <a:endParaRPr>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1200"/>
              </a:spcAft>
              <a:buNone/>
            </a:pPr>
            <a:r>
              <a:rPr lang="it" sz="1500">
                <a:solidFill>
                  <a:schemeClr val="dk1"/>
                </a:solidFill>
                <a:latin typeface="Roboto"/>
                <a:ea typeface="Roboto"/>
                <a:cs typeface="Roboto"/>
                <a:sym typeface="Roboto"/>
              </a:rPr>
              <a:t>Appena arriva un task con deadline minore, viene interrotto il task corrente dando priorità al nuovo arrivato. Al termine riprende il task con deadline minore in coda.</a:t>
            </a:r>
            <a:endParaRPr sz="1500">
              <a:solidFill>
                <a:schemeClr val="dk1"/>
              </a:solidFill>
              <a:latin typeface="Roboto"/>
              <a:ea typeface="Roboto"/>
              <a:cs typeface="Roboto"/>
              <a:sym typeface="Roboto"/>
            </a:endParaRPr>
          </a:p>
        </p:txBody>
      </p:sp>
      <p:pic>
        <p:nvPicPr>
          <p:cNvPr id="533" name="Google Shape;533;p66"/>
          <p:cNvPicPr preferRelativeResize="0"/>
          <p:nvPr/>
        </p:nvPicPr>
        <p:blipFill>
          <a:blip r:embed="rId3">
            <a:alphaModFix/>
          </a:blip>
          <a:stretch>
            <a:fillRect/>
          </a:stretch>
        </p:blipFill>
        <p:spPr>
          <a:xfrm>
            <a:off x="1207750" y="1276100"/>
            <a:ext cx="4900924" cy="37047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7" name="Shape 537"/>
        <p:cNvGrpSpPr/>
        <p:nvPr/>
      </p:nvGrpSpPr>
      <p:grpSpPr>
        <a:xfrm>
          <a:off x="0" y="0"/>
          <a:ext cx="0" cy="0"/>
          <a:chOff x="0" y="0"/>
          <a:chExt cx="0" cy="0"/>
        </a:xfrm>
      </p:grpSpPr>
      <p:sp>
        <p:nvSpPr>
          <p:cNvPr id="538" name="Google Shape;538;p67"/>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Earliest Deadline First </a:t>
            </a:r>
            <a:endParaRPr sz="4000">
              <a:solidFill>
                <a:schemeClr val="dk1"/>
              </a:solidFill>
              <a:latin typeface="Roboto"/>
              <a:ea typeface="Roboto"/>
              <a:cs typeface="Roboto"/>
              <a:sym typeface="Roboto"/>
            </a:endParaRPr>
          </a:p>
        </p:txBody>
      </p:sp>
      <p:sp>
        <p:nvSpPr>
          <p:cNvPr id="539" name="Google Shape;539;p67"/>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540" name="Google Shape;540;p67"/>
          <p:cNvSpPr txBox="1"/>
          <p:nvPr>
            <p:ph idx="2" type="body"/>
          </p:nvPr>
        </p:nvSpPr>
        <p:spPr>
          <a:xfrm>
            <a:off x="5654175" y="1324550"/>
            <a:ext cx="2805300" cy="36576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it" sz="1500">
                <a:solidFill>
                  <a:schemeClr val="dk1"/>
                </a:solidFill>
                <a:latin typeface="Roboto"/>
                <a:ea typeface="Roboto"/>
                <a:cs typeface="Roboto"/>
                <a:sym typeface="Roboto"/>
              </a:rPr>
              <a:t>Il codice è </a:t>
            </a:r>
            <a:r>
              <a:rPr lang="it" sz="1500">
                <a:solidFill>
                  <a:schemeClr val="dk1"/>
                </a:solidFill>
                <a:latin typeface="Roboto"/>
                <a:ea typeface="Roboto"/>
                <a:cs typeface="Roboto"/>
                <a:sym typeface="Roboto"/>
              </a:rPr>
              <a:t>pressoché</a:t>
            </a:r>
            <a:r>
              <a:rPr lang="it" sz="1500">
                <a:solidFill>
                  <a:schemeClr val="dk1"/>
                </a:solidFill>
                <a:latin typeface="Roboto"/>
                <a:ea typeface="Roboto"/>
                <a:cs typeface="Roboto"/>
                <a:sym typeface="Roboto"/>
              </a:rPr>
              <a:t> simile al Rate Monotonic. </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rPr lang="it" sz="1500">
                <a:solidFill>
                  <a:schemeClr val="dk1"/>
                </a:solidFill>
                <a:latin typeface="Roboto"/>
                <a:ea typeface="Roboto"/>
                <a:cs typeface="Roboto"/>
                <a:sym typeface="Roboto"/>
              </a:rPr>
              <a:t>L’unica differenza è che si deve andare a fare il controllo sulla </a:t>
            </a:r>
            <a:r>
              <a:rPr b="1" lang="it" sz="1500">
                <a:solidFill>
                  <a:schemeClr val="dk1"/>
                </a:solidFill>
                <a:latin typeface="Roboto"/>
                <a:ea typeface="Roboto"/>
                <a:cs typeface="Roboto"/>
                <a:sym typeface="Roboto"/>
              </a:rPr>
              <a:t>deadline </a:t>
            </a:r>
            <a:r>
              <a:rPr lang="it" sz="1500">
                <a:solidFill>
                  <a:schemeClr val="dk1"/>
                </a:solidFill>
                <a:latin typeface="Roboto"/>
                <a:ea typeface="Roboto"/>
                <a:cs typeface="Roboto"/>
                <a:sym typeface="Roboto"/>
              </a:rPr>
              <a:t>e non più sul periodo.</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1200"/>
              </a:spcAft>
              <a:buNone/>
            </a:pPr>
            <a:r>
              <a:rPr lang="it" sz="1500">
                <a:solidFill>
                  <a:schemeClr val="dk1"/>
                </a:solidFill>
                <a:latin typeface="Roboto"/>
                <a:ea typeface="Roboto"/>
                <a:cs typeface="Roboto"/>
                <a:sym typeface="Roboto"/>
              </a:rPr>
              <a:t>Anche qui nel caso in cui nessuna task è stata selezionata si ricorre al Round Robin per l’analisi dei task aperiodici</a:t>
            </a:r>
            <a:endParaRPr sz="1500">
              <a:solidFill>
                <a:schemeClr val="dk1"/>
              </a:solidFill>
              <a:latin typeface="Roboto"/>
              <a:ea typeface="Roboto"/>
              <a:cs typeface="Roboto"/>
              <a:sym typeface="Roboto"/>
            </a:endParaRPr>
          </a:p>
        </p:txBody>
      </p:sp>
      <p:pic>
        <p:nvPicPr>
          <p:cNvPr id="541" name="Google Shape;541;p67"/>
          <p:cNvPicPr preferRelativeResize="0"/>
          <p:nvPr/>
        </p:nvPicPr>
        <p:blipFill rotWithShape="1">
          <a:blip r:embed="rId3">
            <a:alphaModFix/>
          </a:blip>
          <a:srcRect b="0" l="0" r="0" t="-1030"/>
          <a:stretch/>
        </p:blipFill>
        <p:spPr>
          <a:xfrm>
            <a:off x="1314675" y="1288090"/>
            <a:ext cx="4172701" cy="365110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5" name="Shape 545"/>
        <p:cNvGrpSpPr/>
        <p:nvPr/>
      </p:nvGrpSpPr>
      <p:grpSpPr>
        <a:xfrm>
          <a:off x="0" y="0"/>
          <a:ext cx="0" cy="0"/>
          <a:chOff x="0" y="0"/>
          <a:chExt cx="0" cy="0"/>
        </a:xfrm>
      </p:grpSpPr>
      <p:sp>
        <p:nvSpPr>
          <p:cNvPr id="546" name="Google Shape;546;p68"/>
          <p:cNvSpPr txBox="1"/>
          <p:nvPr>
            <p:ph type="title"/>
          </p:nvPr>
        </p:nvSpPr>
        <p:spPr>
          <a:xfrm>
            <a:off x="1307500" y="493950"/>
            <a:ext cx="7689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Aperiodic </a:t>
            </a:r>
            <a:r>
              <a:rPr lang="it" sz="4000">
                <a:solidFill>
                  <a:schemeClr val="dk1"/>
                </a:solidFill>
                <a:latin typeface="Roboto"/>
                <a:ea typeface="Roboto"/>
                <a:cs typeface="Roboto"/>
                <a:sym typeface="Roboto"/>
              </a:rPr>
              <a:t>Earliest Deadline First </a:t>
            </a:r>
            <a:endParaRPr sz="4000">
              <a:solidFill>
                <a:schemeClr val="dk1"/>
              </a:solidFill>
              <a:latin typeface="Roboto"/>
              <a:ea typeface="Roboto"/>
              <a:cs typeface="Roboto"/>
              <a:sym typeface="Roboto"/>
            </a:endParaRPr>
          </a:p>
        </p:txBody>
      </p:sp>
      <p:sp>
        <p:nvSpPr>
          <p:cNvPr id="547" name="Google Shape;547;p68"/>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548" name="Google Shape;548;p68"/>
          <p:cNvSpPr txBox="1"/>
          <p:nvPr>
            <p:ph idx="2" type="body"/>
          </p:nvPr>
        </p:nvSpPr>
        <p:spPr>
          <a:xfrm>
            <a:off x="622800" y="1479750"/>
            <a:ext cx="7999200" cy="3155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it" sz="1500">
                <a:solidFill>
                  <a:schemeClr val="dk1"/>
                </a:solidFill>
                <a:latin typeface="Roboto"/>
                <a:ea typeface="Roboto"/>
                <a:cs typeface="Roboto"/>
                <a:sym typeface="Roboto"/>
              </a:rPr>
              <a:t>L</a:t>
            </a:r>
            <a:r>
              <a:rPr lang="it" sz="1500">
                <a:solidFill>
                  <a:schemeClr val="dk1"/>
                </a:solidFill>
                <a:latin typeface="Roboto"/>
                <a:ea typeface="Roboto"/>
                <a:cs typeface="Roboto"/>
                <a:sym typeface="Roboto"/>
              </a:rPr>
              <a:t>’algoritmo </a:t>
            </a:r>
            <a:r>
              <a:rPr b="1" lang="it" sz="1500">
                <a:solidFill>
                  <a:schemeClr val="dk1"/>
                </a:solidFill>
                <a:latin typeface="Roboto"/>
                <a:ea typeface="Roboto"/>
                <a:cs typeface="Roboto"/>
                <a:sym typeface="Roboto"/>
              </a:rPr>
              <a:t>Aperiodic </a:t>
            </a:r>
            <a:r>
              <a:rPr b="1" lang="it" sz="1500">
                <a:solidFill>
                  <a:schemeClr val="dk1"/>
                </a:solidFill>
                <a:latin typeface="Roboto"/>
                <a:ea typeface="Roboto"/>
                <a:cs typeface="Roboto"/>
                <a:sym typeface="Roboto"/>
              </a:rPr>
              <a:t>Earliest Deadline First</a:t>
            </a:r>
            <a:r>
              <a:rPr lang="it" sz="1500">
                <a:solidFill>
                  <a:schemeClr val="dk1"/>
                </a:solidFill>
                <a:latin typeface="Roboto"/>
                <a:ea typeface="Roboto"/>
                <a:cs typeface="Roboto"/>
                <a:sym typeface="Roboto"/>
              </a:rPr>
              <a:t> è una versione semplificata dell’algoritmo EDF per task aperiodici, in quanto non vengono effettuati i controlli di periodicità e non vengono aggiornati i periodi di eventuali task che sono appena stati eseguiti o stanno per iniziare. Tutti i task vengono trattati come aperiodici.</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rPr lang="it" sz="1500">
                <a:solidFill>
                  <a:schemeClr val="dk1"/>
                </a:solidFill>
                <a:latin typeface="Roboto"/>
                <a:ea typeface="Roboto"/>
                <a:cs typeface="Roboto"/>
                <a:sym typeface="Roboto"/>
              </a:rPr>
              <a:t>Rimane solo il check sulla deadline per la selezione del task con deadline più vicina</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rPr lang="it" sz="1500">
                <a:solidFill>
                  <a:schemeClr val="dk1"/>
                </a:solidFill>
                <a:latin typeface="Roboto"/>
                <a:ea typeface="Roboto"/>
                <a:cs typeface="Roboto"/>
                <a:sym typeface="Roboto"/>
              </a:rPr>
              <a:t>Un’altra differenza è che questo algoritmo non necessita di analisi di schedulabilità. Ciò potrebbe portare alcune task a mancare la propria deadline.</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1200"/>
              </a:spcAft>
              <a:buNone/>
            </a:pPr>
            <a:r>
              <a:t/>
            </a:r>
            <a:endParaRPr sz="1500">
              <a:solidFill>
                <a:schemeClr val="dk1"/>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2" name="Shape 552"/>
        <p:cNvGrpSpPr/>
        <p:nvPr/>
      </p:nvGrpSpPr>
      <p:grpSpPr>
        <a:xfrm>
          <a:off x="0" y="0"/>
          <a:ext cx="0" cy="0"/>
          <a:chOff x="0" y="0"/>
          <a:chExt cx="0" cy="0"/>
        </a:xfrm>
      </p:grpSpPr>
      <p:sp>
        <p:nvSpPr>
          <p:cNvPr id="553" name="Google Shape;553;p69"/>
          <p:cNvSpPr txBox="1"/>
          <p:nvPr>
            <p:ph type="title"/>
          </p:nvPr>
        </p:nvSpPr>
        <p:spPr>
          <a:xfrm>
            <a:off x="1307500" y="493950"/>
            <a:ext cx="7689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Aperiodic Earliest Deadline First </a:t>
            </a:r>
            <a:endParaRPr sz="4000">
              <a:solidFill>
                <a:schemeClr val="dk1"/>
              </a:solidFill>
              <a:latin typeface="Roboto"/>
              <a:ea typeface="Roboto"/>
              <a:cs typeface="Roboto"/>
              <a:sym typeface="Roboto"/>
            </a:endParaRPr>
          </a:p>
        </p:txBody>
      </p:sp>
      <p:sp>
        <p:nvSpPr>
          <p:cNvPr id="554" name="Google Shape;554;p69"/>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555" name="Google Shape;555;p69"/>
          <p:cNvSpPr txBox="1"/>
          <p:nvPr>
            <p:ph idx="2" type="body"/>
          </p:nvPr>
        </p:nvSpPr>
        <p:spPr>
          <a:xfrm>
            <a:off x="8424275" y="1479750"/>
            <a:ext cx="197700" cy="3155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1200"/>
              </a:spcAft>
              <a:buNone/>
            </a:pPr>
            <a:r>
              <a:rPr lang="it"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p:txBody>
      </p:sp>
      <p:pic>
        <p:nvPicPr>
          <p:cNvPr id="556" name="Google Shape;556;p69"/>
          <p:cNvPicPr preferRelativeResize="0"/>
          <p:nvPr/>
        </p:nvPicPr>
        <p:blipFill>
          <a:blip r:embed="rId3">
            <a:alphaModFix/>
          </a:blip>
          <a:stretch>
            <a:fillRect/>
          </a:stretch>
        </p:blipFill>
        <p:spPr>
          <a:xfrm>
            <a:off x="2458950" y="1408050"/>
            <a:ext cx="3856850" cy="35698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0" name="Shape 560"/>
        <p:cNvGrpSpPr/>
        <p:nvPr/>
      </p:nvGrpSpPr>
      <p:grpSpPr>
        <a:xfrm>
          <a:off x="0" y="0"/>
          <a:ext cx="0" cy="0"/>
          <a:chOff x="0" y="0"/>
          <a:chExt cx="0" cy="0"/>
        </a:xfrm>
      </p:grpSpPr>
      <p:sp>
        <p:nvSpPr>
          <p:cNvPr id="561" name="Google Shape;561;p70"/>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Completely Fair Scheduler</a:t>
            </a:r>
            <a:endParaRPr sz="4000">
              <a:solidFill>
                <a:schemeClr val="dk1"/>
              </a:solidFill>
              <a:latin typeface="Roboto"/>
              <a:ea typeface="Roboto"/>
              <a:cs typeface="Roboto"/>
              <a:sym typeface="Roboto"/>
            </a:endParaRPr>
          </a:p>
        </p:txBody>
      </p:sp>
      <p:sp>
        <p:nvSpPr>
          <p:cNvPr id="562" name="Google Shape;562;p70"/>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563" name="Google Shape;563;p70"/>
          <p:cNvSpPr txBox="1"/>
          <p:nvPr>
            <p:ph idx="2" type="body"/>
          </p:nvPr>
        </p:nvSpPr>
        <p:spPr>
          <a:xfrm>
            <a:off x="550675" y="1479750"/>
            <a:ext cx="8071500" cy="3155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it" sz="1500">
                <a:solidFill>
                  <a:schemeClr val="dk1"/>
                </a:solidFill>
                <a:latin typeface="Roboto"/>
                <a:ea typeface="Roboto"/>
                <a:cs typeface="Roboto"/>
                <a:sym typeface="Roboto"/>
              </a:rPr>
              <a:t>Il </a:t>
            </a:r>
            <a:r>
              <a:rPr b="1" lang="it" sz="1500">
                <a:solidFill>
                  <a:schemeClr val="dk1"/>
                </a:solidFill>
                <a:latin typeface="Roboto"/>
                <a:ea typeface="Roboto"/>
                <a:cs typeface="Roboto"/>
                <a:sym typeface="Roboto"/>
              </a:rPr>
              <a:t>Completely Fair Scheduler (CFS) </a:t>
            </a:r>
            <a:r>
              <a:rPr lang="it" sz="1507">
                <a:solidFill>
                  <a:schemeClr val="dk1"/>
                </a:solidFill>
                <a:latin typeface="Roboto"/>
                <a:ea typeface="Roboto"/>
                <a:cs typeface="Roboto"/>
                <a:sym typeface="Roboto"/>
              </a:rPr>
              <a:t>è un algoritmo per task aperiodici. </a:t>
            </a:r>
            <a:r>
              <a:rPr lang="it" sz="1500">
                <a:solidFill>
                  <a:schemeClr val="dk1"/>
                </a:solidFill>
                <a:latin typeface="Roboto"/>
                <a:ea typeface="Roboto"/>
                <a:cs typeface="Roboto"/>
                <a:sym typeface="Roboto"/>
              </a:rPr>
              <a:t>H</a:t>
            </a:r>
            <a:r>
              <a:rPr lang="it" sz="1500">
                <a:solidFill>
                  <a:schemeClr val="dk1"/>
                </a:solidFill>
                <a:latin typeface="Roboto"/>
                <a:ea typeface="Roboto"/>
                <a:cs typeface="Roboto"/>
                <a:sym typeface="Roboto"/>
              </a:rPr>
              <a:t>a come obiettivo quello di prevenire la starvation dei processi</a:t>
            </a:r>
            <a:r>
              <a:rPr lang="it" sz="1500">
                <a:solidFill>
                  <a:schemeClr val="dk1"/>
                </a:solidFill>
                <a:latin typeface="Roboto"/>
                <a:ea typeface="Roboto"/>
                <a:cs typeface="Roboto"/>
                <a:sym typeface="Roboto"/>
              </a:rPr>
              <a:t>. Per farlo, la CPU verrà assegnata equamente ai vari processi a seconda di un valore che indica il tempo totale di esecuzione di un processo basato su un peso. Questo valore è calcolato tramite:</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rPr lang="it" sz="1500">
                <a:solidFill>
                  <a:schemeClr val="dk1"/>
                </a:solidFill>
                <a:latin typeface="Roboto"/>
                <a:ea typeface="Roboto"/>
                <a:cs typeface="Roboto"/>
                <a:sym typeface="Roboto"/>
              </a:rPr>
              <a:t>			vruntime = vruntime + delta_exec * (NICE_0_LOAD / weight(p))</a:t>
            </a:r>
            <a:endParaRPr sz="1500">
              <a:solidFill>
                <a:schemeClr val="dk1"/>
              </a:solidFill>
              <a:latin typeface="Roboto"/>
              <a:ea typeface="Roboto"/>
              <a:cs typeface="Roboto"/>
              <a:sym typeface="Roboto"/>
            </a:endParaRPr>
          </a:p>
          <a:p>
            <a:pPr indent="-323850" lvl="0" marL="457200" rtl="0" algn="just">
              <a:lnSpc>
                <a:spcPct val="105000"/>
              </a:lnSpc>
              <a:spcBef>
                <a:spcPts val="1200"/>
              </a:spcBef>
              <a:spcAft>
                <a:spcPts val="0"/>
              </a:spcAft>
              <a:buClr>
                <a:schemeClr val="dk1"/>
              </a:buClr>
              <a:buSzPts val="1500"/>
              <a:buFont typeface="Roboto"/>
              <a:buChar char="●"/>
            </a:pPr>
            <a:r>
              <a:rPr lang="it" sz="1500">
                <a:solidFill>
                  <a:schemeClr val="dk1"/>
                </a:solidFill>
                <a:latin typeface="Roboto"/>
                <a:ea typeface="Roboto"/>
                <a:cs typeface="Roboto"/>
                <a:sym typeface="Roboto"/>
              </a:rPr>
              <a:t>vruntime è il tempo virtuale;</a:t>
            </a:r>
            <a:endParaRPr sz="1500">
              <a:solidFill>
                <a:schemeClr val="dk1"/>
              </a:solidFill>
              <a:latin typeface="Roboto"/>
              <a:ea typeface="Roboto"/>
              <a:cs typeface="Roboto"/>
              <a:sym typeface="Roboto"/>
            </a:endParaRPr>
          </a:p>
          <a:p>
            <a:pPr indent="-323850" lvl="0" marL="457200" rtl="0" algn="just">
              <a:lnSpc>
                <a:spcPct val="105000"/>
              </a:lnSpc>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delta_exec è l’ultimo tempo utilizzato dal processo p nella CPU;</a:t>
            </a:r>
            <a:endParaRPr sz="1500">
              <a:solidFill>
                <a:schemeClr val="dk1"/>
              </a:solidFill>
              <a:latin typeface="Roboto"/>
              <a:ea typeface="Roboto"/>
              <a:cs typeface="Roboto"/>
              <a:sym typeface="Roboto"/>
            </a:endParaRPr>
          </a:p>
          <a:p>
            <a:pPr indent="-323850" lvl="0" marL="457200" rtl="0" algn="just">
              <a:lnSpc>
                <a:spcPct val="105000"/>
              </a:lnSpc>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NICE_0_LOAD generalmente è il valore di default dei processi con priorità normale</a:t>
            </a:r>
            <a:endParaRPr sz="1500">
              <a:solidFill>
                <a:schemeClr val="dk1"/>
              </a:solidFill>
              <a:latin typeface="Roboto"/>
              <a:ea typeface="Roboto"/>
              <a:cs typeface="Roboto"/>
              <a:sym typeface="Roboto"/>
            </a:endParaRPr>
          </a:p>
          <a:p>
            <a:pPr indent="-323850" lvl="0" marL="457200" rtl="0" algn="just">
              <a:lnSpc>
                <a:spcPct val="105000"/>
              </a:lnSpc>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weight(p) è il peso di p.</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1200"/>
              </a:spcAft>
              <a:buNone/>
            </a:pPr>
            <a:r>
              <a:t/>
            </a:r>
            <a:endParaRPr sz="1500">
              <a:solidFill>
                <a:schemeClr val="dk1"/>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7" name="Shape 567"/>
        <p:cNvGrpSpPr/>
        <p:nvPr/>
      </p:nvGrpSpPr>
      <p:grpSpPr>
        <a:xfrm>
          <a:off x="0" y="0"/>
          <a:ext cx="0" cy="0"/>
          <a:chOff x="0" y="0"/>
          <a:chExt cx="0" cy="0"/>
        </a:xfrm>
      </p:grpSpPr>
      <p:sp>
        <p:nvSpPr>
          <p:cNvPr id="568" name="Google Shape;568;p71"/>
          <p:cNvSpPr txBox="1"/>
          <p:nvPr/>
        </p:nvSpPr>
        <p:spPr>
          <a:xfrm>
            <a:off x="1382950" y="1605100"/>
            <a:ext cx="41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lt1"/>
                </a:solidFill>
                <a:latin typeface="Lato"/>
                <a:ea typeface="Lato"/>
                <a:cs typeface="Lato"/>
                <a:sym typeface="Lato"/>
              </a:rPr>
              <a:t>vvvvv</a:t>
            </a:r>
            <a:endParaRPr sz="1300">
              <a:solidFill>
                <a:schemeClr val="lt1"/>
              </a:solidFill>
              <a:latin typeface="Lato"/>
              <a:ea typeface="Lato"/>
              <a:cs typeface="Lato"/>
              <a:sym typeface="Lato"/>
            </a:endParaRPr>
          </a:p>
        </p:txBody>
      </p:sp>
      <p:sp>
        <p:nvSpPr>
          <p:cNvPr id="569" name="Google Shape;569;p71"/>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Completely Fair Scheduler</a:t>
            </a:r>
            <a:endParaRPr sz="4000">
              <a:solidFill>
                <a:schemeClr val="dk1"/>
              </a:solidFill>
              <a:latin typeface="Roboto"/>
              <a:ea typeface="Roboto"/>
              <a:cs typeface="Roboto"/>
              <a:sym typeface="Roboto"/>
            </a:endParaRPr>
          </a:p>
        </p:txBody>
      </p:sp>
      <p:sp>
        <p:nvSpPr>
          <p:cNvPr id="570" name="Google Shape;570;p71"/>
          <p:cNvSpPr txBox="1"/>
          <p:nvPr>
            <p:ph idx="2" type="body"/>
          </p:nvPr>
        </p:nvSpPr>
        <p:spPr>
          <a:xfrm>
            <a:off x="5156550" y="1269275"/>
            <a:ext cx="2805300" cy="36576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it" sz="1500">
                <a:solidFill>
                  <a:schemeClr val="dk1"/>
                </a:solidFill>
                <a:latin typeface="Roboto"/>
                <a:ea typeface="Roboto"/>
                <a:cs typeface="Roboto"/>
                <a:sym typeface="Roboto"/>
              </a:rPr>
              <a:t>Il codice è pressoché simile a quelli precedenti. </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0"/>
              </a:spcAft>
              <a:buNone/>
            </a:pPr>
            <a:r>
              <a:rPr lang="it" sz="1500">
                <a:solidFill>
                  <a:schemeClr val="dk1"/>
                </a:solidFill>
                <a:latin typeface="Roboto"/>
                <a:ea typeface="Roboto"/>
                <a:cs typeface="Roboto"/>
                <a:sym typeface="Roboto"/>
              </a:rPr>
              <a:t>L’unica differenza è che si deve andare a fare il controllo su </a:t>
            </a:r>
            <a:r>
              <a:rPr b="1" lang="it" sz="1500">
                <a:solidFill>
                  <a:schemeClr val="dk1"/>
                </a:solidFill>
                <a:latin typeface="Roboto"/>
                <a:ea typeface="Roboto"/>
                <a:cs typeface="Roboto"/>
                <a:sym typeface="Roboto"/>
              </a:rPr>
              <a:t>vruntime</a:t>
            </a:r>
            <a:r>
              <a:rPr lang="it" sz="1500">
                <a:solidFill>
                  <a:schemeClr val="dk1"/>
                </a:solidFill>
                <a:latin typeface="Roboto"/>
                <a:ea typeface="Roboto"/>
                <a:cs typeface="Roboto"/>
                <a:sym typeface="Roboto"/>
              </a:rPr>
              <a:t>, selezionando il task con valore minimo</a:t>
            </a:r>
            <a:r>
              <a:rPr lang="it"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indent="0" lvl="0" marL="0" rtl="0" algn="just">
              <a:lnSpc>
                <a:spcPct val="105000"/>
              </a:lnSpc>
              <a:spcBef>
                <a:spcPts val="1200"/>
              </a:spcBef>
              <a:spcAft>
                <a:spcPts val="1200"/>
              </a:spcAft>
              <a:buNone/>
            </a:pPr>
            <a:r>
              <a:rPr lang="it" sz="1500">
                <a:solidFill>
                  <a:schemeClr val="dk1"/>
                </a:solidFill>
                <a:latin typeface="Roboto"/>
                <a:ea typeface="Roboto"/>
                <a:cs typeface="Roboto"/>
                <a:sym typeface="Roboto"/>
              </a:rPr>
              <a:t>Maggior attenzione si può riporre sulla funzione di aggiornamento del vruntime…</a:t>
            </a:r>
            <a:endParaRPr sz="1500">
              <a:solidFill>
                <a:schemeClr val="dk1"/>
              </a:solidFill>
              <a:latin typeface="Roboto"/>
              <a:ea typeface="Roboto"/>
              <a:cs typeface="Roboto"/>
              <a:sym typeface="Roboto"/>
            </a:endParaRPr>
          </a:p>
        </p:txBody>
      </p:sp>
      <p:pic>
        <p:nvPicPr>
          <p:cNvPr id="571" name="Google Shape;571;p71"/>
          <p:cNvPicPr preferRelativeResize="0"/>
          <p:nvPr/>
        </p:nvPicPr>
        <p:blipFill>
          <a:blip r:embed="rId3">
            <a:alphaModFix/>
          </a:blip>
          <a:stretch>
            <a:fillRect/>
          </a:stretch>
        </p:blipFill>
        <p:spPr>
          <a:xfrm>
            <a:off x="1382950" y="1269275"/>
            <a:ext cx="3561226" cy="3824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Struttura della cartella</a:t>
            </a:r>
            <a:endParaRPr sz="4000">
              <a:solidFill>
                <a:schemeClr val="dk1"/>
              </a:solidFill>
              <a:latin typeface="Roboto"/>
              <a:ea typeface="Roboto"/>
              <a:cs typeface="Roboto"/>
              <a:sym typeface="Roboto"/>
            </a:endParaRPr>
          </a:p>
        </p:txBody>
      </p:sp>
      <p:sp>
        <p:nvSpPr>
          <p:cNvPr id="168" name="Google Shape;168;p18"/>
          <p:cNvSpPr txBox="1"/>
          <p:nvPr/>
        </p:nvSpPr>
        <p:spPr>
          <a:xfrm>
            <a:off x="578850" y="1392125"/>
            <a:ext cx="7986300" cy="3429000"/>
          </a:xfrm>
          <a:prstGeom prst="rect">
            <a:avLst/>
          </a:prstGeom>
          <a:noFill/>
          <a:ln>
            <a:noFill/>
          </a:ln>
        </p:spPr>
        <p:txBody>
          <a:bodyPr anchorCtr="0" anchor="t" bIns="91425" lIns="91425" spcFirstLastPara="1" rIns="91425" wrap="square" tIns="91425">
            <a:noAutofit/>
          </a:bodyPr>
          <a:lstStyle/>
          <a:p>
            <a:pPr indent="0" lvl="0" marL="0" rtl="0" algn="l">
              <a:spcBef>
                <a:spcPts val="500"/>
              </a:spcBef>
              <a:spcAft>
                <a:spcPts val="0"/>
              </a:spcAft>
              <a:buNone/>
            </a:pPr>
            <a:r>
              <a:rPr b="1" lang="it" sz="1500">
                <a:solidFill>
                  <a:schemeClr val="dk1"/>
                </a:solidFill>
                <a:latin typeface="Roboto"/>
                <a:ea typeface="Roboto"/>
                <a:cs typeface="Roboto"/>
                <a:sym typeface="Roboto"/>
              </a:rPr>
              <a:t>inc/sys/unistd.h</a:t>
            </a:r>
            <a:endParaRPr b="1" sz="1500">
              <a:solidFill>
                <a:schemeClr val="dk1"/>
              </a:solidFill>
              <a:latin typeface="Roboto"/>
              <a:ea typeface="Roboto"/>
              <a:cs typeface="Roboto"/>
              <a:sym typeface="Roboto"/>
            </a:endParaRPr>
          </a:p>
          <a:p>
            <a:pPr indent="-323850" lvl="0" marL="457200" rtl="0" algn="l">
              <a:spcBef>
                <a:spcPts val="500"/>
              </a:spcBef>
              <a:spcAft>
                <a:spcPts val="0"/>
              </a:spcAft>
              <a:buClr>
                <a:schemeClr val="dk1"/>
              </a:buClr>
              <a:buSzPts val="1500"/>
              <a:buFont typeface="Roboto"/>
              <a:buChar char="●"/>
            </a:pPr>
            <a:r>
              <a:rPr lang="it" sz="1500">
                <a:solidFill>
                  <a:schemeClr val="dk1"/>
                </a:solidFill>
                <a:latin typeface="Roboto"/>
                <a:ea typeface="Roboto"/>
                <a:cs typeface="Roboto"/>
                <a:sym typeface="Roboto"/>
              </a:rPr>
              <a:t>Il file che definisce le system call user-side</a:t>
            </a:r>
            <a:endParaRPr sz="1500">
              <a:solidFill>
                <a:schemeClr val="dk1"/>
              </a:solidFill>
              <a:latin typeface="Roboto"/>
              <a:ea typeface="Roboto"/>
              <a:cs typeface="Roboto"/>
              <a:sym typeface="Roboto"/>
            </a:endParaRPr>
          </a:p>
          <a:p>
            <a:pPr indent="-323850" lvl="0" marL="457200" rtl="0" algn="l">
              <a:spcBef>
                <a:spcPts val="500"/>
              </a:spcBef>
              <a:spcAft>
                <a:spcPts val="0"/>
              </a:spcAft>
              <a:buClr>
                <a:schemeClr val="dk1"/>
              </a:buClr>
              <a:buSzPts val="1500"/>
              <a:buFont typeface="Roboto"/>
              <a:buChar char="●"/>
            </a:pPr>
            <a:r>
              <a:rPr lang="it" sz="1500">
                <a:solidFill>
                  <a:schemeClr val="dk1"/>
                </a:solidFill>
                <a:latin typeface="Roboto"/>
                <a:ea typeface="Roboto"/>
                <a:cs typeface="Roboto"/>
                <a:sym typeface="Roboto"/>
              </a:rPr>
              <a:t>Nell’esempio precedente, il file contiene la funzione open()</a:t>
            </a:r>
            <a:endParaRPr sz="1500">
              <a:solidFill>
                <a:schemeClr val="dk1"/>
              </a:solidFill>
              <a:latin typeface="Roboto"/>
              <a:ea typeface="Roboto"/>
              <a:cs typeface="Roboto"/>
              <a:sym typeface="Roboto"/>
            </a:endParaRPr>
          </a:p>
          <a:p>
            <a:pPr indent="0" lvl="0" marL="0" rtl="0" algn="l">
              <a:spcBef>
                <a:spcPts val="500"/>
              </a:spcBef>
              <a:spcAft>
                <a:spcPts val="0"/>
              </a:spcAft>
              <a:buNone/>
            </a:pPr>
            <a:r>
              <a:rPr b="1" lang="it" sz="1500">
                <a:solidFill>
                  <a:schemeClr val="dk1"/>
                </a:solidFill>
                <a:latin typeface="Roboto"/>
                <a:ea typeface="Roboto"/>
                <a:cs typeface="Roboto"/>
                <a:sym typeface="Roboto"/>
              </a:rPr>
              <a:t>src/libc/unistd/*.c</a:t>
            </a:r>
            <a:endParaRPr b="1" sz="1500">
              <a:solidFill>
                <a:schemeClr val="dk1"/>
              </a:solidFill>
              <a:latin typeface="Roboto"/>
              <a:ea typeface="Roboto"/>
              <a:cs typeface="Roboto"/>
              <a:sym typeface="Roboto"/>
            </a:endParaRPr>
          </a:p>
          <a:p>
            <a:pPr indent="-323850" lvl="0" marL="457200" rtl="0" algn="l">
              <a:spcBef>
                <a:spcPts val="500"/>
              </a:spcBef>
              <a:spcAft>
                <a:spcPts val="0"/>
              </a:spcAft>
              <a:buClr>
                <a:schemeClr val="dk1"/>
              </a:buClr>
              <a:buSzPts val="1500"/>
              <a:buFont typeface="Roboto"/>
              <a:buChar char="●"/>
            </a:pPr>
            <a:r>
              <a:rPr lang="it" sz="1500">
                <a:solidFill>
                  <a:schemeClr val="dk1"/>
                </a:solidFill>
                <a:latin typeface="Roboto"/>
                <a:ea typeface="Roboto"/>
                <a:cs typeface="Roboto"/>
                <a:sym typeface="Roboto"/>
              </a:rPr>
              <a:t>I files implementano le system call user-side</a:t>
            </a:r>
            <a:endParaRPr sz="1500">
              <a:solidFill>
                <a:schemeClr val="dk1"/>
              </a:solidFill>
              <a:latin typeface="Roboto"/>
              <a:ea typeface="Roboto"/>
              <a:cs typeface="Roboto"/>
              <a:sym typeface="Roboto"/>
            </a:endParaRPr>
          </a:p>
          <a:p>
            <a:pPr indent="-323850" lvl="0" marL="457200" rtl="0" algn="l">
              <a:spcBef>
                <a:spcPts val="500"/>
              </a:spcBef>
              <a:spcAft>
                <a:spcPts val="0"/>
              </a:spcAft>
              <a:buClr>
                <a:schemeClr val="dk1"/>
              </a:buClr>
              <a:buSzPts val="1500"/>
              <a:buFont typeface="Roboto"/>
              <a:buChar char="●"/>
            </a:pPr>
            <a:r>
              <a:rPr lang="it" sz="1500">
                <a:solidFill>
                  <a:schemeClr val="dk1"/>
                </a:solidFill>
                <a:latin typeface="Roboto"/>
                <a:ea typeface="Roboto"/>
                <a:cs typeface="Roboto"/>
                <a:sym typeface="Roboto"/>
              </a:rPr>
              <a:t>In pratica, preparano gli argomenti per la system call di sistema e chiamano l’interrupt 80</a:t>
            </a:r>
            <a:endParaRPr sz="1500">
              <a:solidFill>
                <a:schemeClr val="dk1"/>
              </a:solidFill>
              <a:latin typeface="Roboto"/>
              <a:ea typeface="Roboto"/>
              <a:cs typeface="Roboto"/>
              <a:sym typeface="Roboto"/>
            </a:endParaRPr>
          </a:p>
          <a:p>
            <a:pPr indent="-323850" lvl="0" marL="457200" rtl="0" algn="l">
              <a:spcBef>
                <a:spcPts val="500"/>
              </a:spcBef>
              <a:spcAft>
                <a:spcPts val="0"/>
              </a:spcAft>
              <a:buClr>
                <a:schemeClr val="dk1"/>
              </a:buClr>
              <a:buSzPts val="1500"/>
              <a:buFont typeface="Roboto"/>
              <a:buChar char="●"/>
            </a:pPr>
            <a:r>
              <a:rPr lang="it" sz="1500">
                <a:solidFill>
                  <a:schemeClr val="dk1"/>
                </a:solidFill>
                <a:latin typeface="Roboto"/>
                <a:ea typeface="Roboto"/>
                <a:cs typeface="Roboto"/>
                <a:sym typeface="Roboto"/>
              </a:rPr>
              <a:t>La open è implementata all’interno src/libc/unistd/open.c</a:t>
            </a:r>
            <a:endParaRPr sz="1500">
              <a:solidFill>
                <a:schemeClr val="dk1"/>
              </a:solidFill>
              <a:latin typeface="Roboto"/>
              <a:ea typeface="Roboto"/>
              <a:cs typeface="Roboto"/>
              <a:sym typeface="Roboto"/>
            </a:endParaRPr>
          </a:p>
          <a:p>
            <a:pPr indent="0" lvl="0" marL="0" rtl="0" algn="l">
              <a:spcBef>
                <a:spcPts val="500"/>
              </a:spcBef>
              <a:spcAft>
                <a:spcPts val="0"/>
              </a:spcAft>
              <a:buNone/>
            </a:pPr>
            <a:r>
              <a:rPr b="1" lang="it" sz="1500">
                <a:solidFill>
                  <a:schemeClr val="dk1"/>
                </a:solidFill>
                <a:latin typeface="Roboto"/>
                <a:ea typeface="Roboto"/>
                <a:cs typeface="Roboto"/>
                <a:sym typeface="Roboto"/>
              </a:rPr>
              <a:t>inc/system/syscall_types.h</a:t>
            </a:r>
            <a:endParaRPr b="1" sz="1500">
              <a:solidFill>
                <a:schemeClr val="dk1"/>
              </a:solidFill>
              <a:latin typeface="Roboto"/>
              <a:ea typeface="Roboto"/>
              <a:cs typeface="Roboto"/>
              <a:sym typeface="Roboto"/>
            </a:endParaRPr>
          </a:p>
          <a:p>
            <a:pPr indent="-323850" lvl="0" marL="457200" rtl="0" algn="l">
              <a:spcBef>
                <a:spcPts val="500"/>
              </a:spcBef>
              <a:spcAft>
                <a:spcPts val="0"/>
              </a:spcAft>
              <a:buClr>
                <a:schemeClr val="dk1"/>
              </a:buClr>
              <a:buSzPts val="1500"/>
              <a:buFont typeface="Roboto"/>
              <a:buChar char="●"/>
            </a:pPr>
            <a:r>
              <a:rPr lang="it" sz="1500">
                <a:solidFill>
                  <a:schemeClr val="dk1"/>
                </a:solidFill>
                <a:latin typeface="Roboto"/>
                <a:ea typeface="Roboto"/>
                <a:cs typeface="Roboto"/>
                <a:sym typeface="Roboto"/>
              </a:rPr>
              <a:t>contiene la lista dei numeri di system call</a:t>
            </a:r>
            <a:endParaRPr sz="1500">
              <a:solidFill>
                <a:schemeClr val="dk1"/>
              </a:solidFill>
              <a:latin typeface="Roboto"/>
              <a:ea typeface="Roboto"/>
              <a:cs typeface="Roboto"/>
              <a:sym typeface="Roboto"/>
            </a:endParaRPr>
          </a:p>
          <a:p>
            <a:pPr indent="-323850" lvl="0" marL="457200" rtl="0" algn="l">
              <a:spcBef>
                <a:spcPts val="500"/>
              </a:spcBef>
              <a:spcAft>
                <a:spcPts val="0"/>
              </a:spcAft>
              <a:buClr>
                <a:schemeClr val="dk1"/>
              </a:buClr>
              <a:buSzPts val="1500"/>
              <a:buChar char="●"/>
            </a:pPr>
            <a:r>
              <a:rPr lang="it" sz="1500">
                <a:solidFill>
                  <a:schemeClr val="dk1"/>
                </a:solidFill>
                <a:latin typeface="Roboto"/>
                <a:ea typeface="Roboto"/>
                <a:cs typeface="Roboto"/>
                <a:sym typeface="Roboto"/>
              </a:rPr>
              <a:t>nell’esempio: #define __NR_open 5</a:t>
            </a:r>
            <a:endParaRPr sz="1500">
              <a:solidFill>
                <a:schemeClr val="dk1"/>
              </a:solidFill>
              <a:latin typeface="Roboto"/>
              <a:ea typeface="Roboto"/>
              <a:cs typeface="Roboto"/>
              <a:sym typeface="Roboto"/>
            </a:endParaRPr>
          </a:p>
          <a:p>
            <a:pPr indent="0" lvl="0" marL="0" rtl="0" algn="l">
              <a:spcBef>
                <a:spcPts val="500"/>
              </a:spcBef>
              <a:spcAft>
                <a:spcPts val="500"/>
              </a:spcAft>
              <a:buNone/>
            </a:pPr>
            <a:r>
              <a:t/>
            </a:r>
            <a:endParaRPr sz="1500">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5" name="Shape 575"/>
        <p:cNvGrpSpPr/>
        <p:nvPr/>
      </p:nvGrpSpPr>
      <p:grpSpPr>
        <a:xfrm>
          <a:off x="0" y="0"/>
          <a:ext cx="0" cy="0"/>
          <a:chOff x="0" y="0"/>
          <a:chExt cx="0" cy="0"/>
        </a:xfrm>
      </p:grpSpPr>
      <p:sp>
        <p:nvSpPr>
          <p:cNvPr id="576" name="Google Shape;576;p72"/>
          <p:cNvSpPr txBox="1"/>
          <p:nvPr>
            <p:ph type="title"/>
          </p:nvPr>
        </p:nvSpPr>
        <p:spPr>
          <a:xfrm>
            <a:off x="1307500" y="493950"/>
            <a:ext cx="7180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Completely Fair Scheduler</a:t>
            </a:r>
            <a:endParaRPr sz="4000">
              <a:solidFill>
                <a:schemeClr val="dk1"/>
              </a:solidFill>
              <a:latin typeface="Roboto"/>
              <a:ea typeface="Roboto"/>
              <a:cs typeface="Roboto"/>
              <a:sym typeface="Roboto"/>
            </a:endParaRPr>
          </a:p>
        </p:txBody>
      </p:sp>
      <p:sp>
        <p:nvSpPr>
          <p:cNvPr id="577" name="Google Shape;577;p72"/>
          <p:cNvSpPr txBox="1"/>
          <p:nvPr>
            <p:ph type="title"/>
          </p:nvPr>
        </p:nvSpPr>
        <p:spPr>
          <a:xfrm>
            <a:off x="3643200" y="1320300"/>
            <a:ext cx="5437200" cy="38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1"/>
                </a:solidFill>
                <a:latin typeface="Roboto"/>
                <a:ea typeface="Roboto"/>
                <a:cs typeface="Roboto"/>
                <a:sym typeface="Roboto"/>
              </a:rPr>
              <a:t>L’algoritmo CFS richiede una funzione </a:t>
            </a:r>
            <a:r>
              <a:rPr i="1" lang="it" sz="1500">
                <a:solidFill>
                  <a:schemeClr val="dk1"/>
                </a:solidFill>
                <a:latin typeface="Roboto"/>
                <a:ea typeface="Roboto"/>
                <a:cs typeface="Roboto"/>
                <a:sym typeface="Roboto"/>
              </a:rPr>
              <a:t>__update_task_statistics, </a:t>
            </a:r>
            <a:r>
              <a:rPr lang="it" sz="1500">
                <a:solidFill>
                  <a:schemeClr val="dk1"/>
                </a:solidFill>
                <a:latin typeface="Roboto"/>
                <a:ea typeface="Roboto"/>
                <a:cs typeface="Roboto"/>
                <a:sym typeface="Roboto"/>
              </a:rPr>
              <a:t>con il compito di aggiornare i pesi delle task (ovvero i vruntime), che prende come parametro solo la task corrente, e viene chiamata dalla </a:t>
            </a:r>
            <a:r>
              <a:rPr i="1" lang="it" sz="1500">
                <a:solidFill>
                  <a:schemeClr val="dk1"/>
                </a:solidFill>
                <a:latin typeface="Roboto"/>
                <a:ea typeface="Roboto"/>
                <a:cs typeface="Roboto"/>
                <a:sym typeface="Roboto"/>
              </a:rPr>
              <a:t>scheduler_pick_next_task </a:t>
            </a:r>
            <a:r>
              <a:rPr lang="it" sz="1500">
                <a:solidFill>
                  <a:schemeClr val="dk1"/>
                </a:solidFill>
                <a:latin typeface="Roboto"/>
                <a:ea typeface="Roboto"/>
                <a:cs typeface="Roboto"/>
                <a:sym typeface="Roboto"/>
              </a:rPr>
              <a:t>prima della funzione di scheduling.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it" sz="1500">
                <a:solidFill>
                  <a:schemeClr val="dk1"/>
                </a:solidFill>
                <a:latin typeface="Roboto"/>
                <a:ea typeface="Roboto"/>
                <a:cs typeface="Roboto"/>
                <a:sym typeface="Roboto"/>
              </a:rPr>
              <a:t>I vari step sono:</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Calcolo di </a:t>
            </a:r>
            <a:r>
              <a:rPr b="1" lang="it" sz="1500">
                <a:solidFill>
                  <a:schemeClr val="dk1"/>
                </a:solidFill>
                <a:latin typeface="Roboto"/>
                <a:ea typeface="Roboto"/>
                <a:cs typeface="Roboto"/>
                <a:sym typeface="Roboto"/>
              </a:rPr>
              <a:t>delta_exec </a:t>
            </a:r>
            <a:r>
              <a:rPr lang="it" sz="1500">
                <a:solidFill>
                  <a:schemeClr val="dk1"/>
                </a:solidFill>
                <a:latin typeface="Roboto"/>
                <a:ea typeface="Roboto"/>
                <a:cs typeface="Roboto"/>
                <a:sym typeface="Roboto"/>
              </a:rPr>
              <a:t>(salvato nel campo exec_runtime della se) come differenza tra istante di tempo attuale ed il tempo d'inizio dell'esecuzione;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Calcolo del  </a:t>
            </a:r>
            <a:r>
              <a:rPr b="1" lang="it" sz="1500">
                <a:solidFill>
                  <a:schemeClr val="dk1"/>
                </a:solidFill>
                <a:latin typeface="Roboto"/>
                <a:ea typeface="Roboto"/>
                <a:cs typeface="Roboto"/>
                <a:sym typeface="Roboto"/>
              </a:rPr>
              <a:t>peso della task</a:t>
            </a:r>
            <a:r>
              <a:rPr lang="it" sz="1500">
                <a:solidFill>
                  <a:schemeClr val="dk1"/>
                </a:solidFill>
                <a:latin typeface="Roboto"/>
                <a:ea typeface="Roboto"/>
                <a:cs typeface="Roboto"/>
                <a:sym typeface="Roboto"/>
              </a:rPr>
              <a:t> usando una tabella che correla priorità e peso, e nel caso in cui questo peso non corrispondesse al carico di default (NICE_0_LOAD) si scala il delta_exec della task;</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it" sz="1500">
                <a:solidFill>
                  <a:schemeClr val="dk1"/>
                </a:solidFill>
                <a:latin typeface="Roboto"/>
                <a:ea typeface="Roboto"/>
                <a:cs typeface="Roboto"/>
                <a:sym typeface="Roboto"/>
              </a:rPr>
              <a:t>Aggiornamento di </a:t>
            </a:r>
            <a:r>
              <a:rPr b="1" lang="it" sz="1500">
                <a:solidFill>
                  <a:schemeClr val="dk1"/>
                </a:solidFill>
                <a:latin typeface="Roboto"/>
                <a:ea typeface="Roboto"/>
                <a:cs typeface="Roboto"/>
                <a:sym typeface="Roboto"/>
              </a:rPr>
              <a:t>vruntime</a:t>
            </a:r>
            <a:r>
              <a:rPr lang="it" sz="1500">
                <a:solidFill>
                  <a:schemeClr val="dk1"/>
                </a:solidFill>
                <a:latin typeface="Roboto"/>
                <a:ea typeface="Roboto"/>
                <a:cs typeface="Roboto"/>
                <a:sym typeface="Roboto"/>
              </a:rPr>
              <a:t> aggiungendo ad essa il delta_exec.</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p:txBody>
      </p:sp>
      <p:pic>
        <p:nvPicPr>
          <p:cNvPr id="578" name="Google Shape;578;p72"/>
          <p:cNvPicPr preferRelativeResize="0"/>
          <p:nvPr/>
        </p:nvPicPr>
        <p:blipFill rotWithShape="1">
          <a:blip r:embed="rId3">
            <a:alphaModFix/>
          </a:blip>
          <a:srcRect b="0" l="0" r="0" t="0"/>
          <a:stretch/>
        </p:blipFill>
        <p:spPr>
          <a:xfrm>
            <a:off x="279800" y="1452575"/>
            <a:ext cx="3363401" cy="3348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3"/>
          <p:cNvSpPr txBox="1"/>
          <p:nvPr>
            <p:ph type="ctrTitle"/>
          </p:nvPr>
        </p:nvSpPr>
        <p:spPr>
          <a:xfrm>
            <a:off x="3014550" y="1935275"/>
            <a:ext cx="7026600" cy="10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600">
                <a:latin typeface="Roboto"/>
                <a:ea typeface="Roboto"/>
                <a:cs typeface="Roboto"/>
                <a:sym typeface="Roboto"/>
              </a:rPr>
              <a:t>GRAZIE PER L’ATTENZIONE</a:t>
            </a:r>
            <a:endParaRPr sz="3600">
              <a:latin typeface="Roboto"/>
              <a:ea typeface="Roboto"/>
              <a:cs typeface="Roboto"/>
              <a:sym typeface="Roboto"/>
            </a:endParaRPr>
          </a:p>
        </p:txBody>
      </p:sp>
      <p:sp>
        <p:nvSpPr>
          <p:cNvPr id="584" name="Google Shape;584;p73"/>
          <p:cNvSpPr txBox="1"/>
          <p:nvPr>
            <p:ph idx="1" type="subTitle"/>
          </p:nvPr>
        </p:nvSpPr>
        <p:spPr>
          <a:xfrm>
            <a:off x="5301875" y="3777725"/>
            <a:ext cx="3470700" cy="10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latin typeface="Roboto"/>
                <a:ea typeface="Roboto"/>
                <a:cs typeface="Roboto"/>
                <a:sym typeface="Roboto"/>
              </a:rPr>
              <a:t>Pedone Matteo - s310171</a:t>
            </a:r>
            <a:endParaRPr sz="1700">
              <a:latin typeface="Roboto"/>
              <a:ea typeface="Roboto"/>
              <a:cs typeface="Roboto"/>
              <a:sym typeface="Roboto"/>
            </a:endParaRPr>
          </a:p>
          <a:p>
            <a:pPr indent="0" lvl="0" marL="0" rtl="0" algn="l">
              <a:spcBef>
                <a:spcPts val="0"/>
              </a:spcBef>
              <a:spcAft>
                <a:spcPts val="0"/>
              </a:spcAft>
              <a:buNone/>
            </a:pPr>
            <a:r>
              <a:rPr lang="it" sz="1700">
                <a:latin typeface="Roboto"/>
                <a:ea typeface="Roboto"/>
                <a:cs typeface="Roboto"/>
                <a:sym typeface="Roboto"/>
              </a:rPr>
              <a:t>Pulvirenti Roberto - s317704</a:t>
            </a:r>
            <a:endParaRPr sz="1700">
              <a:latin typeface="Roboto"/>
              <a:ea typeface="Roboto"/>
              <a:cs typeface="Roboto"/>
              <a:sym typeface="Roboto"/>
            </a:endParaRPr>
          </a:p>
          <a:p>
            <a:pPr indent="0" lvl="0" marL="0" rtl="0" algn="l">
              <a:spcBef>
                <a:spcPts val="0"/>
              </a:spcBef>
              <a:spcAft>
                <a:spcPts val="0"/>
              </a:spcAft>
              <a:buNone/>
            </a:pPr>
            <a:r>
              <a:rPr lang="it" sz="1700">
                <a:latin typeface="Roboto"/>
                <a:ea typeface="Roboto"/>
                <a:cs typeface="Roboto"/>
                <a:sym typeface="Roboto"/>
              </a:rPr>
              <a:t>Venezia Giuseppe - s309625</a:t>
            </a:r>
            <a:endParaRPr sz="1700">
              <a:latin typeface="Roboto"/>
              <a:ea typeface="Roboto"/>
              <a:cs typeface="Roboto"/>
              <a:sym typeface="Roboto"/>
            </a:endParaRPr>
          </a:p>
        </p:txBody>
      </p:sp>
      <p:sp>
        <p:nvSpPr>
          <p:cNvPr id="585" name="Google Shape;585;p73"/>
          <p:cNvSpPr txBox="1"/>
          <p:nvPr>
            <p:ph idx="1" type="subTitle"/>
          </p:nvPr>
        </p:nvSpPr>
        <p:spPr>
          <a:xfrm>
            <a:off x="351750" y="3079675"/>
            <a:ext cx="3470700" cy="18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400">
                <a:latin typeface="Roboto"/>
                <a:ea typeface="Roboto"/>
                <a:cs typeface="Roboto"/>
                <a:sym typeface="Roboto"/>
              </a:rPr>
              <a:t> </a:t>
            </a:r>
            <a:endParaRPr sz="14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System calls, esempio #1</a:t>
            </a:r>
            <a:endParaRPr sz="4000">
              <a:solidFill>
                <a:schemeClr val="dk1"/>
              </a:solidFill>
              <a:latin typeface="Roboto"/>
              <a:ea typeface="Roboto"/>
              <a:cs typeface="Roboto"/>
              <a:sym typeface="Roboto"/>
            </a:endParaRPr>
          </a:p>
        </p:txBody>
      </p:sp>
      <p:pic>
        <p:nvPicPr>
          <p:cNvPr id="175" name="Google Shape;175;p19"/>
          <p:cNvPicPr preferRelativeResize="0"/>
          <p:nvPr/>
        </p:nvPicPr>
        <p:blipFill rotWithShape="1">
          <a:blip r:embed="rId3">
            <a:alphaModFix/>
          </a:blip>
          <a:srcRect b="1999" l="0" r="0" t="0"/>
          <a:stretch/>
        </p:blipFill>
        <p:spPr>
          <a:xfrm>
            <a:off x="1898475" y="1383500"/>
            <a:ext cx="5371661" cy="342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0"/>
          <p:cNvSpPr txBox="1"/>
          <p:nvPr/>
        </p:nvSpPr>
        <p:spPr>
          <a:xfrm>
            <a:off x="376525" y="1754850"/>
            <a:ext cx="8296500" cy="3147300"/>
          </a:xfrm>
          <a:prstGeom prst="rect">
            <a:avLst/>
          </a:prstGeom>
          <a:noFill/>
          <a:ln>
            <a:noFill/>
          </a:ln>
        </p:spPr>
        <p:txBody>
          <a:bodyPr anchorCtr="0" anchor="t" bIns="91425" lIns="91425" spcFirstLastPara="1" rIns="91425" wrap="square" tIns="91425">
            <a:noAutofit/>
          </a:bodyPr>
          <a:lstStyle/>
          <a:p>
            <a:pPr indent="0" lvl="0" marL="0" rtl="0" algn="just">
              <a:spcBef>
                <a:spcPts val="1600"/>
              </a:spcBef>
              <a:spcAft>
                <a:spcPts val="0"/>
              </a:spcAft>
              <a:buNone/>
            </a:pPr>
            <a:r>
              <a:rPr b="1" lang="it" sz="1600">
                <a:latin typeface="Roboto"/>
                <a:ea typeface="Roboto"/>
                <a:cs typeface="Roboto"/>
                <a:sym typeface="Roboto"/>
              </a:rPr>
              <a:t>1.</a:t>
            </a:r>
            <a:r>
              <a:rPr lang="it" sz="1600">
                <a:latin typeface="Roboto"/>
                <a:ea typeface="Roboto"/>
                <a:cs typeface="Roboto"/>
                <a:sym typeface="Roboto"/>
              </a:rPr>
              <a:t> L'applicazione effettua una chiamata di sistema chiamando una funzione di supporto nella libreria C.</a:t>
            </a:r>
            <a:endParaRPr sz="1600">
              <a:latin typeface="Roboto"/>
              <a:ea typeface="Roboto"/>
              <a:cs typeface="Roboto"/>
              <a:sym typeface="Roboto"/>
            </a:endParaRPr>
          </a:p>
          <a:p>
            <a:pPr indent="0" lvl="0" marL="0" rtl="0" algn="just">
              <a:spcBef>
                <a:spcPts val="1600"/>
              </a:spcBef>
              <a:spcAft>
                <a:spcPts val="0"/>
              </a:spcAft>
              <a:buNone/>
            </a:pPr>
            <a:r>
              <a:rPr b="1" lang="it" sz="1600">
                <a:latin typeface="Roboto"/>
                <a:ea typeface="Roboto"/>
                <a:cs typeface="Roboto"/>
                <a:sym typeface="Roboto"/>
              </a:rPr>
              <a:t>2. </a:t>
            </a:r>
            <a:r>
              <a:rPr lang="it" sz="1600">
                <a:latin typeface="Roboto"/>
                <a:ea typeface="Roboto"/>
                <a:cs typeface="Roboto"/>
                <a:sym typeface="Roboto"/>
              </a:rPr>
              <a:t>La funzione di supporto copia gli argomenti della chiamata di sistema dallo stack a registri specifici della CPU e copia il numero della chiamata di sistema nel registro della CPU </a:t>
            </a:r>
            <a:r>
              <a:rPr lang="it" sz="1600">
                <a:latin typeface="Roboto"/>
                <a:ea typeface="Roboto"/>
                <a:cs typeface="Roboto"/>
                <a:sym typeface="Roboto"/>
              </a:rPr>
              <a:t>%eax</a:t>
            </a:r>
            <a:r>
              <a:rPr lang="it" sz="1600">
                <a:latin typeface="Roboto"/>
                <a:ea typeface="Roboto"/>
                <a:cs typeface="Roboto"/>
                <a:sym typeface="Roboto"/>
              </a:rPr>
              <a:t>. Successivamente, fa passare la CPU da </a:t>
            </a:r>
            <a:r>
              <a:rPr i="1" lang="it" sz="1600">
                <a:latin typeface="Roboto"/>
                <a:ea typeface="Roboto"/>
                <a:cs typeface="Roboto"/>
                <a:sym typeface="Roboto"/>
              </a:rPr>
              <a:t>modalità utente</a:t>
            </a:r>
            <a:r>
              <a:rPr lang="it" sz="1600">
                <a:latin typeface="Roboto"/>
                <a:ea typeface="Roboto"/>
                <a:cs typeface="Roboto"/>
                <a:sym typeface="Roboto"/>
              </a:rPr>
              <a:t> a </a:t>
            </a:r>
            <a:r>
              <a:rPr i="1" lang="it" sz="1600">
                <a:latin typeface="Roboto"/>
                <a:ea typeface="Roboto"/>
                <a:cs typeface="Roboto"/>
                <a:sym typeface="Roboto"/>
              </a:rPr>
              <a:t>modalità kernel</a:t>
            </a:r>
            <a:r>
              <a:rPr lang="it" sz="1600">
                <a:latin typeface="Roboto"/>
                <a:ea typeface="Roboto"/>
                <a:cs typeface="Roboto"/>
                <a:sym typeface="Roboto"/>
              </a:rPr>
              <a:t> (attraverso  interruzione software int 0x80). Ogni chiamata di sistema è identificata da un nome nella libreria C e da un numero univoco nel kernel.</a:t>
            </a:r>
            <a:endParaRPr sz="1600">
              <a:latin typeface="Roboto"/>
              <a:ea typeface="Roboto"/>
              <a:cs typeface="Roboto"/>
              <a:sym typeface="Roboto"/>
            </a:endParaRPr>
          </a:p>
          <a:p>
            <a:pPr indent="0" lvl="0" marL="0" rtl="0" algn="just">
              <a:spcBef>
                <a:spcPts val="1600"/>
              </a:spcBef>
              <a:spcAft>
                <a:spcPts val="0"/>
              </a:spcAft>
              <a:buNone/>
            </a:pPr>
            <a:r>
              <a:rPr b="1" lang="it" sz="1600">
                <a:latin typeface="Roboto"/>
                <a:ea typeface="Roboto"/>
                <a:cs typeface="Roboto"/>
                <a:sym typeface="Roboto"/>
              </a:rPr>
              <a:t>3. </a:t>
            </a:r>
            <a:r>
              <a:rPr lang="it" sz="1600">
                <a:latin typeface="Roboto"/>
                <a:ea typeface="Roboto"/>
                <a:cs typeface="Roboto"/>
                <a:sym typeface="Roboto"/>
              </a:rPr>
              <a:t>Il kernel esegue la routine system_call() che salva i valori dei registri nello stack del kernel, verifica la validità del numero di chiamata di sistema e invoca la routine di servizio della chiamata di sistema.</a:t>
            </a:r>
            <a:endParaRPr sz="1600">
              <a:latin typeface="Roboto"/>
              <a:ea typeface="Roboto"/>
              <a:cs typeface="Roboto"/>
              <a:sym typeface="Roboto"/>
            </a:endParaRPr>
          </a:p>
          <a:p>
            <a:pPr indent="0" lvl="0" marL="0" rtl="0" algn="just">
              <a:spcBef>
                <a:spcPts val="1600"/>
              </a:spcBef>
              <a:spcAft>
                <a:spcPts val="1600"/>
              </a:spcAft>
              <a:buNone/>
            </a:pPr>
            <a:r>
              <a:t/>
            </a:r>
            <a:endParaRPr sz="1600">
              <a:solidFill>
                <a:schemeClr val="lt1"/>
              </a:solidFill>
              <a:latin typeface="Roboto"/>
              <a:ea typeface="Roboto"/>
              <a:cs typeface="Roboto"/>
              <a:sym typeface="Roboto"/>
            </a:endParaRPr>
          </a:p>
        </p:txBody>
      </p:sp>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System calls, descrizione</a:t>
            </a:r>
            <a:endParaRPr sz="4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21"/>
          <p:cNvSpPr txBox="1"/>
          <p:nvPr>
            <p:ph type="title"/>
          </p:nvPr>
        </p:nvSpPr>
        <p:spPr>
          <a:xfrm>
            <a:off x="6256425" y="393750"/>
            <a:ext cx="2079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txBox="1"/>
          <p:nvPr/>
        </p:nvSpPr>
        <p:spPr>
          <a:xfrm>
            <a:off x="366525" y="1734850"/>
            <a:ext cx="8296500" cy="3326700"/>
          </a:xfrm>
          <a:prstGeom prst="rect">
            <a:avLst/>
          </a:prstGeom>
          <a:noFill/>
          <a:ln>
            <a:noFill/>
          </a:ln>
        </p:spPr>
        <p:txBody>
          <a:bodyPr anchorCtr="0" anchor="t" bIns="91425" lIns="91425" spcFirstLastPara="1" rIns="91425" wrap="square" tIns="91425">
            <a:noAutofit/>
          </a:bodyPr>
          <a:lstStyle/>
          <a:p>
            <a:pPr indent="0" lvl="0" marL="0" rtl="0" algn="just">
              <a:spcBef>
                <a:spcPts val="1600"/>
              </a:spcBef>
              <a:spcAft>
                <a:spcPts val="0"/>
              </a:spcAft>
              <a:buNone/>
            </a:pPr>
            <a:r>
              <a:rPr b="1" lang="it" sz="1600">
                <a:latin typeface="Roboto"/>
                <a:ea typeface="Roboto"/>
                <a:cs typeface="Roboto"/>
                <a:sym typeface="Roboto"/>
              </a:rPr>
              <a:t>4.</a:t>
            </a:r>
            <a:r>
              <a:rPr lang="it" sz="1600">
                <a:latin typeface="Roboto"/>
                <a:ea typeface="Roboto"/>
                <a:cs typeface="Roboto"/>
                <a:sym typeface="Roboto"/>
              </a:rPr>
              <a:t> La routine di servizio viene eseguita e viene restituito uno stato a system_call().</a:t>
            </a:r>
            <a:endParaRPr b="1" sz="1600">
              <a:latin typeface="Roboto"/>
              <a:ea typeface="Roboto"/>
              <a:cs typeface="Roboto"/>
              <a:sym typeface="Roboto"/>
            </a:endParaRPr>
          </a:p>
          <a:p>
            <a:pPr indent="0" lvl="0" marL="0" rtl="0" algn="just">
              <a:spcBef>
                <a:spcPts val="1600"/>
              </a:spcBef>
              <a:spcAft>
                <a:spcPts val="0"/>
              </a:spcAft>
              <a:buNone/>
            </a:pPr>
            <a:r>
              <a:rPr b="1" lang="it" sz="1600">
                <a:latin typeface="Roboto"/>
                <a:ea typeface="Roboto"/>
                <a:cs typeface="Roboto"/>
                <a:sym typeface="Roboto"/>
              </a:rPr>
              <a:t>5. </a:t>
            </a:r>
            <a:r>
              <a:rPr lang="it" sz="1600">
                <a:latin typeface="Roboto"/>
                <a:ea typeface="Roboto"/>
                <a:cs typeface="Roboto"/>
                <a:sym typeface="Roboto"/>
              </a:rPr>
              <a:t>La routine system_call() ripristina i valori dei registri della CPU dallo stack del kernel e inserisce lo </a:t>
            </a:r>
            <a:r>
              <a:rPr i="1" lang="it" sz="1600">
                <a:latin typeface="Roboto"/>
                <a:ea typeface="Roboto"/>
                <a:cs typeface="Roboto"/>
                <a:sym typeface="Roboto"/>
              </a:rPr>
              <a:t>stato </a:t>
            </a:r>
            <a:r>
              <a:rPr lang="it" sz="1600">
                <a:latin typeface="Roboto"/>
                <a:ea typeface="Roboto"/>
                <a:cs typeface="Roboto"/>
                <a:sym typeface="Roboto"/>
              </a:rPr>
              <a:t>della routine di servizio eseguita nello stack. Allo stesso tempo, passa la CPU dalla </a:t>
            </a:r>
            <a:r>
              <a:rPr i="1" lang="it" sz="1600">
                <a:latin typeface="Roboto"/>
                <a:ea typeface="Roboto"/>
                <a:cs typeface="Roboto"/>
                <a:sym typeface="Roboto"/>
              </a:rPr>
              <a:t>modalità kernel </a:t>
            </a:r>
            <a:r>
              <a:rPr lang="it" sz="1600">
                <a:latin typeface="Roboto"/>
                <a:ea typeface="Roboto"/>
                <a:cs typeface="Roboto"/>
                <a:sym typeface="Roboto"/>
              </a:rPr>
              <a:t>alla </a:t>
            </a:r>
            <a:r>
              <a:rPr i="1" lang="it" sz="1600">
                <a:latin typeface="Roboto"/>
                <a:ea typeface="Roboto"/>
                <a:cs typeface="Roboto"/>
                <a:sym typeface="Roboto"/>
              </a:rPr>
              <a:t>modalità utente</a:t>
            </a:r>
            <a:r>
              <a:rPr lang="it" sz="1600">
                <a:latin typeface="Roboto"/>
                <a:ea typeface="Roboto"/>
                <a:cs typeface="Roboto"/>
                <a:sym typeface="Roboto"/>
              </a:rPr>
              <a:t> e ritorna alla funzione di supporto in C.</a:t>
            </a:r>
            <a:endParaRPr sz="1600">
              <a:latin typeface="Roboto"/>
              <a:ea typeface="Roboto"/>
              <a:cs typeface="Roboto"/>
              <a:sym typeface="Roboto"/>
            </a:endParaRPr>
          </a:p>
          <a:p>
            <a:pPr indent="0" lvl="0" marL="0" rtl="0" algn="just">
              <a:spcBef>
                <a:spcPts val="1600"/>
              </a:spcBef>
              <a:spcAft>
                <a:spcPts val="0"/>
              </a:spcAft>
              <a:buNone/>
            </a:pPr>
            <a:r>
              <a:rPr b="1" lang="it" sz="1600">
                <a:latin typeface="Roboto"/>
                <a:ea typeface="Roboto"/>
                <a:cs typeface="Roboto"/>
                <a:sym typeface="Roboto"/>
              </a:rPr>
              <a:t>6. </a:t>
            </a:r>
            <a:r>
              <a:rPr lang="it" sz="1600">
                <a:latin typeface="Roboto"/>
                <a:ea typeface="Roboto"/>
                <a:cs typeface="Roboto"/>
                <a:sym typeface="Roboto"/>
              </a:rPr>
              <a:t>Se il valore di ritorno della routine di servizio della chiamata di sistema indica un errore, la funzione di supporto imposta la variabile globale </a:t>
            </a:r>
            <a:r>
              <a:rPr i="1" lang="it" sz="1600">
                <a:latin typeface="Roboto"/>
                <a:ea typeface="Roboto"/>
                <a:cs typeface="Roboto"/>
                <a:sym typeface="Roboto"/>
              </a:rPr>
              <a:t>errno </a:t>
            </a:r>
            <a:r>
              <a:rPr lang="it" sz="1600">
                <a:latin typeface="Roboto"/>
                <a:ea typeface="Roboto"/>
                <a:cs typeface="Roboto"/>
                <a:sym typeface="Roboto"/>
              </a:rPr>
              <a:t>utilizzando questo valore. Infine, la funzione di supporto restituisce al chiamante un valore intero che indica il successo o il fallimento della chiamata di sistema. Per convenzione, il numero negativo -1 (o un puntatore NULL) indica un errore al programma applicativo chiamante.</a:t>
            </a:r>
            <a:endParaRPr sz="1600">
              <a:latin typeface="Roboto"/>
              <a:ea typeface="Roboto"/>
              <a:cs typeface="Roboto"/>
              <a:sym typeface="Roboto"/>
            </a:endParaRPr>
          </a:p>
          <a:p>
            <a:pPr indent="0" lvl="0" marL="0" rtl="0" algn="just">
              <a:spcBef>
                <a:spcPts val="1600"/>
              </a:spcBef>
              <a:spcAft>
                <a:spcPts val="0"/>
              </a:spcAft>
              <a:buNone/>
            </a:pPr>
            <a:r>
              <a:t/>
            </a:r>
            <a:endParaRPr sz="1600">
              <a:solidFill>
                <a:schemeClr val="lt1"/>
              </a:solidFill>
              <a:latin typeface="Roboto"/>
              <a:ea typeface="Roboto"/>
              <a:cs typeface="Roboto"/>
              <a:sym typeface="Roboto"/>
            </a:endParaRPr>
          </a:p>
        </p:txBody>
      </p:sp>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4000">
                <a:solidFill>
                  <a:schemeClr val="dk1"/>
                </a:solidFill>
                <a:latin typeface="Roboto"/>
                <a:ea typeface="Roboto"/>
                <a:cs typeface="Roboto"/>
                <a:sym typeface="Roboto"/>
              </a:rPr>
              <a:t>System calls, descrizione</a:t>
            </a:r>
            <a:endParaRPr sz="40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