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Telegraf Bold" charset="1" panose="00000800000000000000"/>
      <p:regular r:id="rId22"/>
    </p:embeddedFont>
    <p:embeddedFont>
      <p:font typeface="Poppins" charset="1" panose="00000500000000000000"/>
      <p:regular r:id="rId23"/>
    </p:embeddedFont>
    <p:embeddedFont>
      <p:font typeface="Poppins Bold" charset="1" panose="00000800000000000000"/>
      <p:regular r:id="rId24"/>
    </p:embeddedFont>
    <p:embeddedFont>
      <p:font typeface="Telegraf" charset="1" panose="00000500000000000000"/>
      <p:regular r:id="rId25"/>
    </p:embeddedFont>
    <p:embeddedFont>
      <p:font typeface="Open Sauce Bold" charset="1" panose="00000800000000000000"/>
      <p:regular r:id="rId26"/>
    </p:embeddedFont>
    <p:embeddedFont>
      <p:font typeface="Open Sauce" charset="1" panose="000005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.jpeg" Type="http://schemas.openxmlformats.org/officeDocument/2006/relationships/image"/><Relationship Id="rId5" Target="../media/image30.png" Type="http://schemas.openxmlformats.org/officeDocument/2006/relationships/image"/><Relationship Id="rId6" Target="../media/image3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.jpeg" Type="http://schemas.openxmlformats.org/officeDocument/2006/relationships/image"/><Relationship Id="rId5" Target="../media/image3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.jpeg" Type="http://schemas.openxmlformats.org/officeDocument/2006/relationships/image"/><Relationship Id="rId5" Target="../media/image33.png" Type="http://schemas.openxmlformats.org/officeDocument/2006/relationships/image"/><Relationship Id="rId6" Target="../media/image34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.jpeg" Type="http://schemas.openxmlformats.org/officeDocument/2006/relationships/image"/><Relationship Id="rId5" Target="../media/image35.png" Type="http://schemas.openxmlformats.org/officeDocument/2006/relationships/image"/><Relationship Id="rId6" Target="../media/image36.svg" Type="http://schemas.openxmlformats.org/officeDocument/2006/relationships/image"/><Relationship Id="rId7" Target="../media/image37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.jpeg" Type="http://schemas.openxmlformats.org/officeDocument/2006/relationships/image"/><Relationship Id="rId5" Target="../media/image35.png" Type="http://schemas.openxmlformats.org/officeDocument/2006/relationships/image"/><Relationship Id="rId6" Target="../media/image36.svg" Type="http://schemas.openxmlformats.org/officeDocument/2006/relationships/image"/><Relationship Id="rId7" Target="../media/image38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39.jpeg" Type="http://schemas.openxmlformats.org/officeDocument/2006/relationships/image"/><Relationship Id="rId5" Target="../media/image1.jpe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jpeg" Type="http://schemas.openxmlformats.org/officeDocument/2006/relationships/image"/><Relationship Id="rId5" Target="../media/image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svg" Type="http://schemas.openxmlformats.org/officeDocument/2006/relationships/image"/><Relationship Id="rId11" Target="../media/image11.png" Type="http://schemas.openxmlformats.org/officeDocument/2006/relationships/image"/><Relationship Id="rId12" Target="../media/image12.svg" Type="http://schemas.openxmlformats.org/officeDocument/2006/relationships/image"/><Relationship Id="rId13" Target="../media/image13.png" Type="http://schemas.openxmlformats.org/officeDocument/2006/relationships/image"/><Relationship Id="rId14" Target="../media/image14.svg" Type="http://schemas.openxmlformats.org/officeDocument/2006/relationships/image"/><Relationship Id="rId15" Target="../media/image15.png" Type="http://schemas.openxmlformats.org/officeDocument/2006/relationships/image"/><Relationship Id="rId16" Target="../media/image16.svg" Type="http://schemas.openxmlformats.org/officeDocument/2006/relationships/image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.jpe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7.png" Type="http://schemas.openxmlformats.org/officeDocument/2006/relationships/image"/><Relationship Id="rId8" Target="../media/image8.svg" Type="http://schemas.openxmlformats.org/officeDocument/2006/relationships/image"/><Relationship Id="rId9" Target="../media/image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.jpeg" Type="http://schemas.openxmlformats.org/officeDocument/2006/relationships/image"/><Relationship Id="rId5" Target="../media/image17.png" Type="http://schemas.openxmlformats.org/officeDocument/2006/relationships/image"/><Relationship Id="rId6" Target="../media/image18.png" Type="http://schemas.openxmlformats.org/officeDocument/2006/relationships/image"/><Relationship Id="rId7" Target="../media/image1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20.png" Type="http://schemas.openxmlformats.org/officeDocument/2006/relationships/image"/><Relationship Id="rId5" Target="../media/image21.png" Type="http://schemas.openxmlformats.org/officeDocument/2006/relationships/image"/><Relationship Id="rId6" Target="../media/image22.svg" Type="http://schemas.openxmlformats.org/officeDocument/2006/relationships/image"/><Relationship Id="rId7" Target="../media/image1.jpeg" Type="http://schemas.openxmlformats.org/officeDocument/2006/relationships/image"/><Relationship Id="rId8" Target="../media/image2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24.png" Type="http://schemas.openxmlformats.org/officeDocument/2006/relationships/image"/><Relationship Id="rId5" Target="../media/image21.png" Type="http://schemas.openxmlformats.org/officeDocument/2006/relationships/image"/><Relationship Id="rId6" Target="../media/image22.svg" Type="http://schemas.openxmlformats.org/officeDocument/2006/relationships/image"/><Relationship Id="rId7" Target="../media/image1.jpeg" Type="http://schemas.openxmlformats.org/officeDocument/2006/relationships/image"/><Relationship Id="rId8" Target="../media/image2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26.png" Type="http://schemas.openxmlformats.org/officeDocument/2006/relationships/image"/><Relationship Id="rId5" Target="../media/image1.jpeg" Type="http://schemas.openxmlformats.org/officeDocument/2006/relationships/image"/><Relationship Id="rId6" Target="../media/image2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.jpeg" Type="http://schemas.openxmlformats.org/officeDocument/2006/relationships/image"/><Relationship Id="rId5" Target="../media/image21.png" Type="http://schemas.openxmlformats.org/officeDocument/2006/relationships/image"/><Relationship Id="rId6" Target="../media/image22.svg" Type="http://schemas.openxmlformats.org/officeDocument/2006/relationships/image"/><Relationship Id="rId7" Target="../media/image13.png" Type="http://schemas.openxmlformats.org/officeDocument/2006/relationships/image"/><Relationship Id="rId8" Target="../media/image14.svg" Type="http://schemas.openxmlformats.org/officeDocument/2006/relationships/image"/><Relationship Id="rId9" Target="../media/image2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6111" y="349538"/>
            <a:ext cx="17695777" cy="9587924"/>
            <a:chOff x="0" y="0"/>
            <a:chExt cx="4660616" cy="25252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60616" cy="2525215"/>
            </a:xfrm>
            <a:custGeom>
              <a:avLst/>
              <a:gdLst/>
              <a:ahLst/>
              <a:cxnLst/>
              <a:rect r="r" b="b" t="t" l="l"/>
              <a:pathLst>
                <a:path h="2525215" w="4660616">
                  <a:moveTo>
                    <a:pt x="24500" y="0"/>
                  </a:moveTo>
                  <a:lnTo>
                    <a:pt x="4636116" y="0"/>
                  </a:lnTo>
                  <a:cubicBezTo>
                    <a:pt x="4649647" y="0"/>
                    <a:pt x="4660616" y="10969"/>
                    <a:pt x="4660616" y="24500"/>
                  </a:cubicBezTo>
                  <a:lnTo>
                    <a:pt x="4660616" y="2500715"/>
                  </a:lnTo>
                  <a:cubicBezTo>
                    <a:pt x="4660616" y="2507212"/>
                    <a:pt x="4658035" y="2513444"/>
                    <a:pt x="4653440" y="2518039"/>
                  </a:cubicBezTo>
                  <a:cubicBezTo>
                    <a:pt x="4648846" y="2522633"/>
                    <a:pt x="4642614" y="2525215"/>
                    <a:pt x="4636116" y="2525215"/>
                  </a:cubicBezTo>
                  <a:lnTo>
                    <a:pt x="24500" y="2525215"/>
                  </a:lnTo>
                  <a:cubicBezTo>
                    <a:pt x="10969" y="2525215"/>
                    <a:pt x="0" y="2514246"/>
                    <a:pt x="0" y="2500715"/>
                  </a:cubicBezTo>
                  <a:lnTo>
                    <a:pt x="0" y="24500"/>
                  </a:lnTo>
                  <a:cubicBezTo>
                    <a:pt x="0" y="10969"/>
                    <a:pt x="10969" y="0"/>
                    <a:pt x="24500" y="0"/>
                  </a:cubicBezTo>
                  <a:close/>
                </a:path>
              </a:pathLst>
            </a:custGeom>
            <a:solidFill>
              <a:srgbClr val="FFFFFF">
                <a:alpha val="21961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60616" cy="25633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65515" y="688725"/>
            <a:ext cx="679950" cy="679950"/>
          </a:xfrm>
          <a:custGeom>
            <a:avLst/>
            <a:gdLst/>
            <a:ahLst/>
            <a:cxnLst/>
            <a:rect r="r" b="b" t="t" l="l"/>
            <a:pathLst>
              <a:path h="679950" w="679950">
                <a:moveTo>
                  <a:pt x="0" y="0"/>
                </a:moveTo>
                <a:lnTo>
                  <a:pt x="679949" y="0"/>
                </a:lnTo>
                <a:lnTo>
                  <a:pt x="679949" y="679950"/>
                </a:lnTo>
                <a:lnTo>
                  <a:pt x="0" y="6799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043801" y="3687473"/>
            <a:ext cx="12179177" cy="2502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302"/>
              </a:lnSpc>
              <a:spcBef>
                <a:spcPct val="0"/>
              </a:spcBef>
            </a:pPr>
            <a:r>
              <a:rPr lang="en-US" b="true" sz="13787" spc="-620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BackMeUp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98610" y="768097"/>
            <a:ext cx="4100528" cy="445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91"/>
              </a:lnSpc>
              <a:spcBef>
                <a:spcPct val="0"/>
              </a:spcBef>
            </a:pPr>
            <a:r>
              <a:rPr lang="en-US" b="true" sz="2422" spc="-109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Programmazione di Sistema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05489" y="8994425"/>
            <a:ext cx="4747340" cy="451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61"/>
              </a:lnSpc>
            </a:pPr>
            <a:r>
              <a:rPr lang="en-US" sz="247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Progetto 2.1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511960" y="9002119"/>
            <a:ext cx="4747340" cy="451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61"/>
              </a:lnSpc>
            </a:pPr>
            <a:r>
              <a:rPr lang="en-US" sz="247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Backup Di Emergenza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496029" y="9002119"/>
            <a:ext cx="1274721" cy="451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61"/>
              </a:lnSpc>
            </a:pPr>
            <a:r>
              <a:rPr lang="en-US" sz="247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-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145724" y="793707"/>
            <a:ext cx="1662550" cy="403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b="true" sz="22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Candidati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313960" y="793707"/>
            <a:ext cx="1907082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Lorenzo Ricci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725867" y="622050"/>
            <a:ext cx="1916881" cy="809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Francesca Villanova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034325" y="622050"/>
            <a:ext cx="2224975" cy="809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Roberto Zancana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03986" y="803986"/>
            <a:ext cx="449429" cy="449429"/>
          </a:xfrm>
          <a:custGeom>
            <a:avLst/>
            <a:gdLst/>
            <a:ahLst/>
            <a:cxnLst/>
            <a:rect r="r" b="b" t="t" l="l"/>
            <a:pathLst>
              <a:path h="449429" w="449429">
                <a:moveTo>
                  <a:pt x="0" y="0"/>
                </a:moveTo>
                <a:lnTo>
                  <a:pt x="449428" y="0"/>
                </a:lnTo>
                <a:lnTo>
                  <a:pt x="449428" y="449428"/>
                </a:lnTo>
                <a:lnTo>
                  <a:pt x="0" y="4494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229369" y="1877565"/>
            <a:ext cx="8350737" cy="7599836"/>
            <a:chOff x="0" y="0"/>
            <a:chExt cx="2199371" cy="200160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99371" cy="2001603"/>
            </a:xfrm>
            <a:custGeom>
              <a:avLst/>
              <a:gdLst/>
              <a:ahLst/>
              <a:cxnLst/>
              <a:rect r="r" b="b" t="t" l="l"/>
              <a:pathLst>
                <a:path h="2001603" w="2199371">
                  <a:moveTo>
                    <a:pt x="38938" y="0"/>
                  </a:moveTo>
                  <a:lnTo>
                    <a:pt x="2160433" y="0"/>
                  </a:lnTo>
                  <a:cubicBezTo>
                    <a:pt x="2170760" y="0"/>
                    <a:pt x="2180664" y="4102"/>
                    <a:pt x="2187966" y="11405"/>
                  </a:cubicBezTo>
                  <a:cubicBezTo>
                    <a:pt x="2195269" y="18707"/>
                    <a:pt x="2199371" y="28611"/>
                    <a:pt x="2199371" y="38938"/>
                  </a:cubicBezTo>
                  <a:lnTo>
                    <a:pt x="2199371" y="1962665"/>
                  </a:lnTo>
                  <a:cubicBezTo>
                    <a:pt x="2199371" y="1972992"/>
                    <a:pt x="2195269" y="1982896"/>
                    <a:pt x="2187966" y="1990198"/>
                  </a:cubicBezTo>
                  <a:cubicBezTo>
                    <a:pt x="2180664" y="1997500"/>
                    <a:pt x="2170760" y="2001603"/>
                    <a:pt x="2160433" y="2001603"/>
                  </a:cubicBezTo>
                  <a:lnTo>
                    <a:pt x="38938" y="2001603"/>
                  </a:lnTo>
                  <a:cubicBezTo>
                    <a:pt x="28611" y="2001603"/>
                    <a:pt x="18707" y="1997500"/>
                    <a:pt x="11405" y="1990198"/>
                  </a:cubicBezTo>
                  <a:cubicBezTo>
                    <a:pt x="4102" y="1982896"/>
                    <a:pt x="0" y="1972992"/>
                    <a:pt x="0" y="1962665"/>
                  </a:cubicBezTo>
                  <a:lnTo>
                    <a:pt x="0" y="38938"/>
                  </a:lnTo>
                  <a:cubicBezTo>
                    <a:pt x="0" y="28611"/>
                    <a:pt x="4102" y="18707"/>
                    <a:pt x="11405" y="11405"/>
                  </a:cubicBezTo>
                  <a:cubicBezTo>
                    <a:pt x="18707" y="4102"/>
                    <a:pt x="28611" y="0"/>
                    <a:pt x="38938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2199371" cy="20682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03986" y="1756054"/>
            <a:ext cx="7896795" cy="1545455"/>
            <a:chOff x="0" y="0"/>
            <a:chExt cx="2079814" cy="40703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79814" cy="407034"/>
            </a:xfrm>
            <a:custGeom>
              <a:avLst/>
              <a:gdLst/>
              <a:ahLst/>
              <a:cxnLst/>
              <a:rect r="r" b="b" t="t" l="l"/>
              <a:pathLst>
                <a:path h="407034" w="2079814">
                  <a:moveTo>
                    <a:pt x="54902" y="0"/>
                  </a:moveTo>
                  <a:lnTo>
                    <a:pt x="2024913" y="0"/>
                  </a:lnTo>
                  <a:cubicBezTo>
                    <a:pt x="2039473" y="0"/>
                    <a:pt x="2053438" y="5784"/>
                    <a:pt x="2063734" y="16080"/>
                  </a:cubicBezTo>
                  <a:cubicBezTo>
                    <a:pt x="2074030" y="26376"/>
                    <a:pt x="2079814" y="40341"/>
                    <a:pt x="2079814" y="54902"/>
                  </a:cubicBezTo>
                  <a:lnTo>
                    <a:pt x="2079814" y="352132"/>
                  </a:lnTo>
                  <a:cubicBezTo>
                    <a:pt x="2079814" y="366693"/>
                    <a:pt x="2074030" y="380657"/>
                    <a:pt x="2063734" y="390953"/>
                  </a:cubicBezTo>
                  <a:cubicBezTo>
                    <a:pt x="2053438" y="401249"/>
                    <a:pt x="2039473" y="407034"/>
                    <a:pt x="2024913" y="407034"/>
                  </a:cubicBezTo>
                  <a:lnTo>
                    <a:pt x="54902" y="407034"/>
                  </a:lnTo>
                  <a:cubicBezTo>
                    <a:pt x="24580" y="407034"/>
                    <a:pt x="0" y="382453"/>
                    <a:pt x="0" y="352132"/>
                  </a:cubicBezTo>
                  <a:lnTo>
                    <a:pt x="0" y="54902"/>
                  </a:lnTo>
                  <a:cubicBezTo>
                    <a:pt x="0" y="40341"/>
                    <a:pt x="5784" y="26376"/>
                    <a:pt x="16080" y="16080"/>
                  </a:cubicBezTo>
                  <a:cubicBezTo>
                    <a:pt x="26376" y="5784"/>
                    <a:pt x="40341" y="0"/>
                    <a:pt x="5490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2079814" cy="4737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803986" y="3692034"/>
            <a:ext cx="7896795" cy="5785366"/>
            <a:chOff x="0" y="0"/>
            <a:chExt cx="2079814" cy="152371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079814" cy="1523718"/>
            </a:xfrm>
            <a:custGeom>
              <a:avLst/>
              <a:gdLst/>
              <a:ahLst/>
              <a:cxnLst/>
              <a:rect r="r" b="b" t="t" l="l"/>
              <a:pathLst>
                <a:path h="1523718" w="2079814">
                  <a:moveTo>
                    <a:pt x="54902" y="0"/>
                  </a:moveTo>
                  <a:lnTo>
                    <a:pt x="2024913" y="0"/>
                  </a:lnTo>
                  <a:cubicBezTo>
                    <a:pt x="2039473" y="0"/>
                    <a:pt x="2053438" y="5784"/>
                    <a:pt x="2063734" y="16080"/>
                  </a:cubicBezTo>
                  <a:cubicBezTo>
                    <a:pt x="2074030" y="26376"/>
                    <a:pt x="2079814" y="40341"/>
                    <a:pt x="2079814" y="54902"/>
                  </a:cubicBezTo>
                  <a:lnTo>
                    <a:pt x="2079814" y="1468816"/>
                  </a:lnTo>
                  <a:cubicBezTo>
                    <a:pt x="2079814" y="1499138"/>
                    <a:pt x="2055234" y="1523718"/>
                    <a:pt x="2024913" y="1523718"/>
                  </a:cubicBezTo>
                  <a:lnTo>
                    <a:pt x="54902" y="1523718"/>
                  </a:lnTo>
                  <a:cubicBezTo>
                    <a:pt x="40341" y="1523718"/>
                    <a:pt x="26376" y="1517934"/>
                    <a:pt x="16080" y="1507638"/>
                  </a:cubicBezTo>
                  <a:cubicBezTo>
                    <a:pt x="5784" y="1497341"/>
                    <a:pt x="0" y="1483377"/>
                    <a:pt x="0" y="1468816"/>
                  </a:cubicBezTo>
                  <a:lnTo>
                    <a:pt x="0" y="54902"/>
                  </a:lnTo>
                  <a:cubicBezTo>
                    <a:pt x="0" y="40341"/>
                    <a:pt x="5784" y="26376"/>
                    <a:pt x="16080" y="16080"/>
                  </a:cubicBezTo>
                  <a:cubicBezTo>
                    <a:pt x="26376" y="5784"/>
                    <a:pt x="40341" y="0"/>
                    <a:pt x="5490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78000"/>
                  </a:srgbClr>
                </a:gs>
                <a:gs pos="100000">
                  <a:srgbClr val="DDDDDD">
                    <a:alpha val="14820"/>
                  </a:srgbClr>
                </a:gs>
              </a:gsLst>
              <a:lin ang="270000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66675"/>
              <a:ext cx="2079814" cy="15903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665515" y="688725"/>
            <a:ext cx="679950" cy="679950"/>
          </a:xfrm>
          <a:custGeom>
            <a:avLst/>
            <a:gdLst/>
            <a:ahLst/>
            <a:cxnLst/>
            <a:rect r="r" b="b" t="t" l="l"/>
            <a:pathLst>
              <a:path h="679950" w="679950">
                <a:moveTo>
                  <a:pt x="0" y="0"/>
                </a:moveTo>
                <a:lnTo>
                  <a:pt x="679949" y="0"/>
                </a:lnTo>
                <a:lnTo>
                  <a:pt x="679949" y="679950"/>
                </a:lnTo>
                <a:lnTo>
                  <a:pt x="0" y="6799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926741" y="3844434"/>
            <a:ext cx="6613486" cy="5498188"/>
          </a:xfrm>
          <a:custGeom>
            <a:avLst/>
            <a:gdLst/>
            <a:ahLst/>
            <a:cxnLst/>
            <a:rect r="r" b="b" t="t" l="l"/>
            <a:pathLst>
              <a:path h="5498188" w="6613486">
                <a:moveTo>
                  <a:pt x="0" y="0"/>
                </a:moveTo>
                <a:lnTo>
                  <a:pt x="6613486" y="0"/>
                </a:lnTo>
                <a:lnTo>
                  <a:pt x="6613486" y="5498188"/>
                </a:lnTo>
                <a:lnTo>
                  <a:pt x="0" y="549818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43" r="0" b="-143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9841224" y="5543302"/>
            <a:ext cx="7255918" cy="3714998"/>
          </a:xfrm>
          <a:custGeom>
            <a:avLst/>
            <a:gdLst/>
            <a:ahLst/>
            <a:cxnLst/>
            <a:rect r="r" b="b" t="t" l="l"/>
            <a:pathLst>
              <a:path h="3714998" w="7255918">
                <a:moveTo>
                  <a:pt x="0" y="0"/>
                </a:moveTo>
                <a:lnTo>
                  <a:pt x="7255918" y="0"/>
                </a:lnTo>
                <a:lnTo>
                  <a:pt x="7255918" y="3714998"/>
                </a:lnTo>
                <a:lnTo>
                  <a:pt x="0" y="371499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563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0036833" y="2260101"/>
            <a:ext cx="6864700" cy="1317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Monitora i movimenti del mouse per riconoscere gesti specifici agli angoli dello schermo.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52667" y="1804206"/>
            <a:ext cx="6999431" cy="1309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0777"/>
              </a:lnSpc>
            </a:pPr>
            <a:r>
              <a:rPr lang="en-US" sz="7697" spc="-338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Mouse Tracking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98610" y="768097"/>
            <a:ext cx="4100528" cy="445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91"/>
              </a:lnSpc>
              <a:spcBef>
                <a:spcPct val="0"/>
              </a:spcBef>
            </a:pPr>
            <a:r>
              <a:rPr lang="en-US" b="true" sz="2422" spc="-109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Programmazione di Sistema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145724" y="793707"/>
            <a:ext cx="1662550" cy="403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b="true" sz="22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Candidati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313960" y="793707"/>
            <a:ext cx="1907082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Lorenzo Ricci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725867" y="622050"/>
            <a:ext cx="1916881" cy="809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Francesca Villanova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5034325" y="622050"/>
            <a:ext cx="2224975" cy="809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Roberto Zancana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39024" y="4441068"/>
            <a:ext cx="336521" cy="4325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70"/>
              </a:lnSpc>
              <a:spcBef>
                <a:spcPct val="0"/>
              </a:spcBef>
            </a:pPr>
            <a:r>
              <a:rPr lang="en-US" b="true" sz="405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Codice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976998" y="4079627"/>
            <a:ext cx="6930934" cy="1317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Fase 1: </a:t>
            </a: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 il mouse disegna un rettangolo passando per i 4 angoli dello schermo → </a:t>
            </a:r>
            <a:r>
              <a:rPr lang="en-US" sz="24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Abilita il backup.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03986" y="803986"/>
            <a:ext cx="449429" cy="449429"/>
          </a:xfrm>
          <a:custGeom>
            <a:avLst/>
            <a:gdLst/>
            <a:ahLst/>
            <a:cxnLst/>
            <a:rect r="r" b="b" t="t" l="l"/>
            <a:pathLst>
              <a:path h="449429" w="449429">
                <a:moveTo>
                  <a:pt x="0" y="0"/>
                </a:moveTo>
                <a:lnTo>
                  <a:pt x="449428" y="0"/>
                </a:lnTo>
                <a:lnTo>
                  <a:pt x="449428" y="449428"/>
                </a:lnTo>
                <a:lnTo>
                  <a:pt x="0" y="4494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229369" y="1877565"/>
            <a:ext cx="8350737" cy="7599836"/>
            <a:chOff x="0" y="0"/>
            <a:chExt cx="2199371" cy="200160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99371" cy="2001603"/>
            </a:xfrm>
            <a:custGeom>
              <a:avLst/>
              <a:gdLst/>
              <a:ahLst/>
              <a:cxnLst/>
              <a:rect r="r" b="b" t="t" l="l"/>
              <a:pathLst>
                <a:path h="2001603" w="2199371">
                  <a:moveTo>
                    <a:pt x="38938" y="0"/>
                  </a:moveTo>
                  <a:lnTo>
                    <a:pt x="2160433" y="0"/>
                  </a:lnTo>
                  <a:cubicBezTo>
                    <a:pt x="2170760" y="0"/>
                    <a:pt x="2180664" y="4102"/>
                    <a:pt x="2187966" y="11405"/>
                  </a:cubicBezTo>
                  <a:cubicBezTo>
                    <a:pt x="2195269" y="18707"/>
                    <a:pt x="2199371" y="28611"/>
                    <a:pt x="2199371" y="38938"/>
                  </a:cubicBezTo>
                  <a:lnTo>
                    <a:pt x="2199371" y="1962665"/>
                  </a:lnTo>
                  <a:cubicBezTo>
                    <a:pt x="2199371" y="1972992"/>
                    <a:pt x="2195269" y="1982896"/>
                    <a:pt x="2187966" y="1990198"/>
                  </a:cubicBezTo>
                  <a:cubicBezTo>
                    <a:pt x="2180664" y="1997500"/>
                    <a:pt x="2170760" y="2001603"/>
                    <a:pt x="2160433" y="2001603"/>
                  </a:cubicBezTo>
                  <a:lnTo>
                    <a:pt x="38938" y="2001603"/>
                  </a:lnTo>
                  <a:cubicBezTo>
                    <a:pt x="28611" y="2001603"/>
                    <a:pt x="18707" y="1997500"/>
                    <a:pt x="11405" y="1990198"/>
                  </a:cubicBezTo>
                  <a:cubicBezTo>
                    <a:pt x="4102" y="1982896"/>
                    <a:pt x="0" y="1972992"/>
                    <a:pt x="0" y="1962665"/>
                  </a:cubicBezTo>
                  <a:lnTo>
                    <a:pt x="0" y="38938"/>
                  </a:lnTo>
                  <a:cubicBezTo>
                    <a:pt x="0" y="28611"/>
                    <a:pt x="4102" y="18707"/>
                    <a:pt x="11405" y="11405"/>
                  </a:cubicBezTo>
                  <a:cubicBezTo>
                    <a:pt x="18707" y="4102"/>
                    <a:pt x="28611" y="0"/>
                    <a:pt x="38938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2199371" cy="20682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03986" y="1756054"/>
            <a:ext cx="7896795" cy="1545455"/>
            <a:chOff x="0" y="0"/>
            <a:chExt cx="2079814" cy="40703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79814" cy="407034"/>
            </a:xfrm>
            <a:custGeom>
              <a:avLst/>
              <a:gdLst/>
              <a:ahLst/>
              <a:cxnLst/>
              <a:rect r="r" b="b" t="t" l="l"/>
              <a:pathLst>
                <a:path h="407034" w="2079814">
                  <a:moveTo>
                    <a:pt x="54902" y="0"/>
                  </a:moveTo>
                  <a:lnTo>
                    <a:pt x="2024913" y="0"/>
                  </a:lnTo>
                  <a:cubicBezTo>
                    <a:pt x="2039473" y="0"/>
                    <a:pt x="2053438" y="5784"/>
                    <a:pt x="2063734" y="16080"/>
                  </a:cubicBezTo>
                  <a:cubicBezTo>
                    <a:pt x="2074030" y="26376"/>
                    <a:pt x="2079814" y="40341"/>
                    <a:pt x="2079814" y="54902"/>
                  </a:cubicBezTo>
                  <a:lnTo>
                    <a:pt x="2079814" y="352132"/>
                  </a:lnTo>
                  <a:cubicBezTo>
                    <a:pt x="2079814" y="366693"/>
                    <a:pt x="2074030" y="380657"/>
                    <a:pt x="2063734" y="390953"/>
                  </a:cubicBezTo>
                  <a:cubicBezTo>
                    <a:pt x="2053438" y="401249"/>
                    <a:pt x="2039473" y="407034"/>
                    <a:pt x="2024913" y="407034"/>
                  </a:cubicBezTo>
                  <a:lnTo>
                    <a:pt x="54902" y="407034"/>
                  </a:lnTo>
                  <a:cubicBezTo>
                    <a:pt x="24580" y="407034"/>
                    <a:pt x="0" y="382453"/>
                    <a:pt x="0" y="352132"/>
                  </a:cubicBezTo>
                  <a:lnTo>
                    <a:pt x="0" y="54902"/>
                  </a:lnTo>
                  <a:cubicBezTo>
                    <a:pt x="0" y="40341"/>
                    <a:pt x="5784" y="26376"/>
                    <a:pt x="16080" y="16080"/>
                  </a:cubicBezTo>
                  <a:cubicBezTo>
                    <a:pt x="26376" y="5784"/>
                    <a:pt x="40341" y="0"/>
                    <a:pt x="5490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2079814" cy="4737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803986" y="3692034"/>
            <a:ext cx="7896795" cy="5785366"/>
            <a:chOff x="0" y="0"/>
            <a:chExt cx="2079814" cy="152371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079814" cy="1523718"/>
            </a:xfrm>
            <a:custGeom>
              <a:avLst/>
              <a:gdLst/>
              <a:ahLst/>
              <a:cxnLst/>
              <a:rect r="r" b="b" t="t" l="l"/>
              <a:pathLst>
                <a:path h="1523718" w="2079814">
                  <a:moveTo>
                    <a:pt x="54902" y="0"/>
                  </a:moveTo>
                  <a:lnTo>
                    <a:pt x="2024913" y="0"/>
                  </a:lnTo>
                  <a:cubicBezTo>
                    <a:pt x="2039473" y="0"/>
                    <a:pt x="2053438" y="5784"/>
                    <a:pt x="2063734" y="16080"/>
                  </a:cubicBezTo>
                  <a:cubicBezTo>
                    <a:pt x="2074030" y="26376"/>
                    <a:pt x="2079814" y="40341"/>
                    <a:pt x="2079814" y="54902"/>
                  </a:cubicBezTo>
                  <a:lnTo>
                    <a:pt x="2079814" y="1468816"/>
                  </a:lnTo>
                  <a:cubicBezTo>
                    <a:pt x="2079814" y="1499138"/>
                    <a:pt x="2055234" y="1523718"/>
                    <a:pt x="2024913" y="1523718"/>
                  </a:cubicBezTo>
                  <a:lnTo>
                    <a:pt x="54902" y="1523718"/>
                  </a:lnTo>
                  <a:cubicBezTo>
                    <a:pt x="40341" y="1523718"/>
                    <a:pt x="26376" y="1517934"/>
                    <a:pt x="16080" y="1507638"/>
                  </a:cubicBezTo>
                  <a:cubicBezTo>
                    <a:pt x="5784" y="1497341"/>
                    <a:pt x="0" y="1483377"/>
                    <a:pt x="0" y="1468816"/>
                  </a:cubicBezTo>
                  <a:lnTo>
                    <a:pt x="0" y="54902"/>
                  </a:lnTo>
                  <a:cubicBezTo>
                    <a:pt x="0" y="40341"/>
                    <a:pt x="5784" y="26376"/>
                    <a:pt x="16080" y="16080"/>
                  </a:cubicBezTo>
                  <a:cubicBezTo>
                    <a:pt x="26376" y="5784"/>
                    <a:pt x="40341" y="0"/>
                    <a:pt x="5490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78000"/>
                  </a:srgbClr>
                </a:gs>
                <a:gs pos="100000">
                  <a:srgbClr val="DDDDDD">
                    <a:alpha val="14820"/>
                  </a:srgbClr>
                </a:gs>
              </a:gsLst>
              <a:lin ang="270000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66675"/>
              <a:ext cx="2079814" cy="15903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665515" y="688725"/>
            <a:ext cx="679950" cy="679950"/>
          </a:xfrm>
          <a:custGeom>
            <a:avLst/>
            <a:gdLst/>
            <a:ahLst/>
            <a:cxnLst/>
            <a:rect r="r" b="b" t="t" l="l"/>
            <a:pathLst>
              <a:path h="679950" w="679950">
                <a:moveTo>
                  <a:pt x="0" y="0"/>
                </a:moveTo>
                <a:lnTo>
                  <a:pt x="679949" y="0"/>
                </a:lnTo>
                <a:lnTo>
                  <a:pt x="679949" y="679950"/>
                </a:lnTo>
                <a:lnTo>
                  <a:pt x="0" y="6799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704996" y="4123701"/>
            <a:ext cx="6875723" cy="4922033"/>
          </a:xfrm>
          <a:custGeom>
            <a:avLst/>
            <a:gdLst/>
            <a:ahLst/>
            <a:cxnLst/>
            <a:rect r="r" b="b" t="t" l="l"/>
            <a:pathLst>
              <a:path h="4922033" w="6875723">
                <a:moveTo>
                  <a:pt x="0" y="0"/>
                </a:moveTo>
                <a:lnTo>
                  <a:pt x="6875723" y="0"/>
                </a:lnTo>
                <a:lnTo>
                  <a:pt x="6875723" y="4922033"/>
                </a:lnTo>
                <a:lnTo>
                  <a:pt x="0" y="492203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07" t="0" r="-2754" b="-1072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9639316" y="2576585"/>
            <a:ext cx="7365361" cy="3508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Fase 2</a:t>
            </a:r>
          </a:p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 tracciamento attivo: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Movimento da basso-sinistra a basso-destra → </a:t>
            </a:r>
            <a:r>
              <a:rPr lang="en-US" b="true" sz="24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Esegue il backup.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Verso alto-sinistra → </a:t>
            </a:r>
            <a:r>
              <a:rPr lang="en-US" b="true" sz="24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Annulla il backup.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Diagonale verso alto-destra → </a:t>
            </a:r>
            <a:r>
              <a:rPr lang="en-US" b="true" sz="24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Modifica configurazione.</a:t>
            </a:r>
          </a:p>
          <a:p>
            <a:pPr algn="just">
              <a:lnSpc>
                <a:spcPts val="3499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1252667" y="1804206"/>
            <a:ext cx="6999431" cy="1309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0777"/>
              </a:lnSpc>
            </a:pPr>
            <a:r>
              <a:rPr lang="en-US" sz="7697" spc="-338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Mouse Tracking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498610" y="768097"/>
            <a:ext cx="4100528" cy="445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91"/>
              </a:lnSpc>
              <a:spcBef>
                <a:spcPct val="0"/>
              </a:spcBef>
            </a:pPr>
            <a:r>
              <a:rPr lang="en-US" b="true" sz="2422" spc="-109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Programmazione di Sistema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145724" y="793707"/>
            <a:ext cx="1662550" cy="403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b="true" sz="22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Candidati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313960" y="793707"/>
            <a:ext cx="1907082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Lorenzo Ricci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725867" y="622050"/>
            <a:ext cx="1916881" cy="809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Francesca Villanova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5034325" y="622050"/>
            <a:ext cx="2224975" cy="809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Roberto Zancana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85154" y="4364868"/>
            <a:ext cx="336521" cy="4325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70"/>
              </a:lnSpc>
              <a:spcBef>
                <a:spcPct val="0"/>
              </a:spcBef>
            </a:pPr>
            <a:r>
              <a:rPr lang="en-US" b="true" sz="405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Codice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639316" y="7227960"/>
            <a:ext cx="7365361" cy="1317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Ogni volta che un'azione viene confermata (come un backup o modifica), </a:t>
            </a:r>
            <a:r>
              <a:rPr lang="en-US" b="true" sz="24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viene emesso un suono specifico</a:t>
            </a: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03986" y="803986"/>
            <a:ext cx="449429" cy="449429"/>
          </a:xfrm>
          <a:custGeom>
            <a:avLst/>
            <a:gdLst/>
            <a:ahLst/>
            <a:cxnLst/>
            <a:rect r="r" b="b" t="t" l="l"/>
            <a:pathLst>
              <a:path h="449429" w="449429">
                <a:moveTo>
                  <a:pt x="0" y="0"/>
                </a:moveTo>
                <a:lnTo>
                  <a:pt x="449428" y="0"/>
                </a:lnTo>
                <a:lnTo>
                  <a:pt x="449428" y="449428"/>
                </a:lnTo>
                <a:lnTo>
                  <a:pt x="0" y="4494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03986" y="1790346"/>
            <a:ext cx="6301476" cy="1435925"/>
            <a:chOff x="0" y="0"/>
            <a:chExt cx="1659648" cy="37818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59648" cy="378186"/>
            </a:xfrm>
            <a:custGeom>
              <a:avLst/>
              <a:gdLst/>
              <a:ahLst/>
              <a:cxnLst/>
              <a:rect r="r" b="b" t="t" l="l"/>
              <a:pathLst>
                <a:path h="378186" w="1659648">
                  <a:moveTo>
                    <a:pt x="68801" y="0"/>
                  </a:moveTo>
                  <a:lnTo>
                    <a:pt x="1590847" y="0"/>
                  </a:lnTo>
                  <a:cubicBezTo>
                    <a:pt x="1609094" y="0"/>
                    <a:pt x="1626594" y="7249"/>
                    <a:pt x="1639497" y="20151"/>
                  </a:cubicBezTo>
                  <a:cubicBezTo>
                    <a:pt x="1652399" y="33054"/>
                    <a:pt x="1659648" y="50554"/>
                    <a:pt x="1659648" y="68801"/>
                  </a:cubicBezTo>
                  <a:lnTo>
                    <a:pt x="1659648" y="309385"/>
                  </a:lnTo>
                  <a:cubicBezTo>
                    <a:pt x="1659648" y="327632"/>
                    <a:pt x="1652399" y="345132"/>
                    <a:pt x="1639497" y="358035"/>
                  </a:cubicBezTo>
                  <a:cubicBezTo>
                    <a:pt x="1626594" y="370937"/>
                    <a:pt x="1609094" y="378186"/>
                    <a:pt x="1590847" y="378186"/>
                  </a:cubicBezTo>
                  <a:lnTo>
                    <a:pt x="68801" y="378186"/>
                  </a:lnTo>
                  <a:cubicBezTo>
                    <a:pt x="50554" y="378186"/>
                    <a:pt x="33054" y="370937"/>
                    <a:pt x="20151" y="358035"/>
                  </a:cubicBezTo>
                  <a:cubicBezTo>
                    <a:pt x="7249" y="345132"/>
                    <a:pt x="0" y="327632"/>
                    <a:pt x="0" y="309385"/>
                  </a:cubicBezTo>
                  <a:lnTo>
                    <a:pt x="0" y="68801"/>
                  </a:lnTo>
                  <a:cubicBezTo>
                    <a:pt x="0" y="50554"/>
                    <a:pt x="7249" y="33054"/>
                    <a:pt x="20151" y="20151"/>
                  </a:cubicBezTo>
                  <a:cubicBezTo>
                    <a:pt x="33054" y="7249"/>
                    <a:pt x="50554" y="0"/>
                    <a:pt x="6880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78000"/>
                  </a:srgbClr>
                </a:gs>
                <a:gs pos="100000">
                  <a:srgbClr val="DDDDDD">
                    <a:alpha val="14820"/>
                  </a:srgbClr>
                </a:gs>
              </a:gsLst>
              <a:lin ang="27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1659648" cy="4448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703689" y="1851792"/>
            <a:ext cx="9783203" cy="5849788"/>
            <a:chOff x="0" y="0"/>
            <a:chExt cx="2576646" cy="154068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576646" cy="1540685"/>
            </a:xfrm>
            <a:custGeom>
              <a:avLst/>
              <a:gdLst/>
              <a:ahLst/>
              <a:cxnLst/>
              <a:rect r="r" b="b" t="t" l="l"/>
              <a:pathLst>
                <a:path h="1540685" w="2576646">
                  <a:moveTo>
                    <a:pt x="44315" y="0"/>
                  </a:moveTo>
                  <a:lnTo>
                    <a:pt x="2532331" y="0"/>
                  </a:lnTo>
                  <a:cubicBezTo>
                    <a:pt x="2556806" y="0"/>
                    <a:pt x="2576646" y="19841"/>
                    <a:pt x="2576646" y="44315"/>
                  </a:cubicBezTo>
                  <a:lnTo>
                    <a:pt x="2576646" y="1496370"/>
                  </a:lnTo>
                  <a:cubicBezTo>
                    <a:pt x="2576646" y="1508123"/>
                    <a:pt x="2571977" y="1519395"/>
                    <a:pt x="2563667" y="1527705"/>
                  </a:cubicBezTo>
                  <a:cubicBezTo>
                    <a:pt x="2555356" y="1536016"/>
                    <a:pt x="2544084" y="1540685"/>
                    <a:pt x="2532331" y="1540685"/>
                  </a:cubicBezTo>
                  <a:lnTo>
                    <a:pt x="44315" y="1540685"/>
                  </a:lnTo>
                  <a:cubicBezTo>
                    <a:pt x="32562" y="1540685"/>
                    <a:pt x="21290" y="1536016"/>
                    <a:pt x="12980" y="1527705"/>
                  </a:cubicBezTo>
                  <a:cubicBezTo>
                    <a:pt x="4669" y="1519395"/>
                    <a:pt x="0" y="1508123"/>
                    <a:pt x="0" y="1496370"/>
                  </a:cubicBezTo>
                  <a:lnTo>
                    <a:pt x="0" y="44315"/>
                  </a:lnTo>
                  <a:cubicBezTo>
                    <a:pt x="0" y="32562"/>
                    <a:pt x="4669" y="21290"/>
                    <a:pt x="12980" y="12980"/>
                  </a:cubicBezTo>
                  <a:cubicBezTo>
                    <a:pt x="21290" y="4669"/>
                    <a:pt x="32562" y="0"/>
                    <a:pt x="4431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2576646" cy="16073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803986" y="8234980"/>
            <a:ext cx="16682906" cy="1233630"/>
            <a:chOff x="0" y="0"/>
            <a:chExt cx="4393852" cy="32490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393852" cy="324907"/>
            </a:xfrm>
            <a:custGeom>
              <a:avLst/>
              <a:gdLst/>
              <a:ahLst/>
              <a:cxnLst/>
              <a:rect r="r" b="b" t="t" l="l"/>
              <a:pathLst>
                <a:path h="324907" w="4393852">
                  <a:moveTo>
                    <a:pt x="21811" y="0"/>
                  </a:moveTo>
                  <a:lnTo>
                    <a:pt x="4372041" y="0"/>
                  </a:lnTo>
                  <a:cubicBezTo>
                    <a:pt x="4384087" y="0"/>
                    <a:pt x="4393852" y="9765"/>
                    <a:pt x="4393852" y="21811"/>
                  </a:cubicBezTo>
                  <a:lnTo>
                    <a:pt x="4393852" y="303096"/>
                  </a:lnTo>
                  <a:cubicBezTo>
                    <a:pt x="4393852" y="315142"/>
                    <a:pt x="4384087" y="324907"/>
                    <a:pt x="4372041" y="324907"/>
                  </a:cubicBezTo>
                  <a:lnTo>
                    <a:pt x="21811" y="324907"/>
                  </a:lnTo>
                  <a:cubicBezTo>
                    <a:pt x="9765" y="324907"/>
                    <a:pt x="0" y="315142"/>
                    <a:pt x="0" y="303096"/>
                  </a:cubicBezTo>
                  <a:lnTo>
                    <a:pt x="0" y="21811"/>
                  </a:lnTo>
                  <a:cubicBezTo>
                    <a:pt x="0" y="9765"/>
                    <a:pt x="9765" y="0"/>
                    <a:pt x="2181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66675"/>
              <a:ext cx="4393852" cy="3915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665515" y="688725"/>
            <a:ext cx="679950" cy="679950"/>
          </a:xfrm>
          <a:custGeom>
            <a:avLst/>
            <a:gdLst/>
            <a:ahLst/>
            <a:cxnLst/>
            <a:rect r="r" b="b" t="t" l="l"/>
            <a:pathLst>
              <a:path h="679950" w="679950">
                <a:moveTo>
                  <a:pt x="0" y="0"/>
                </a:moveTo>
                <a:lnTo>
                  <a:pt x="679949" y="0"/>
                </a:lnTo>
                <a:lnTo>
                  <a:pt x="679949" y="679950"/>
                </a:lnTo>
                <a:lnTo>
                  <a:pt x="0" y="6799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5599138" y="1978520"/>
            <a:ext cx="1059577" cy="1059577"/>
          </a:xfrm>
          <a:custGeom>
            <a:avLst/>
            <a:gdLst/>
            <a:ahLst/>
            <a:cxnLst/>
            <a:rect r="r" b="b" t="t" l="l"/>
            <a:pathLst>
              <a:path h="1059577" w="1059577">
                <a:moveTo>
                  <a:pt x="0" y="0"/>
                </a:moveTo>
                <a:lnTo>
                  <a:pt x="1059577" y="0"/>
                </a:lnTo>
                <a:lnTo>
                  <a:pt x="1059577" y="1059577"/>
                </a:lnTo>
                <a:lnTo>
                  <a:pt x="0" y="105957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803986" y="3645371"/>
            <a:ext cx="6301476" cy="4056209"/>
            <a:chOff x="0" y="0"/>
            <a:chExt cx="1659648" cy="106830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659648" cy="1068302"/>
            </a:xfrm>
            <a:custGeom>
              <a:avLst/>
              <a:gdLst/>
              <a:ahLst/>
              <a:cxnLst/>
              <a:rect r="r" b="b" t="t" l="l"/>
              <a:pathLst>
                <a:path h="1068302" w="1659648">
                  <a:moveTo>
                    <a:pt x="68801" y="0"/>
                  </a:moveTo>
                  <a:lnTo>
                    <a:pt x="1590847" y="0"/>
                  </a:lnTo>
                  <a:cubicBezTo>
                    <a:pt x="1609094" y="0"/>
                    <a:pt x="1626594" y="7249"/>
                    <a:pt x="1639497" y="20151"/>
                  </a:cubicBezTo>
                  <a:cubicBezTo>
                    <a:pt x="1652399" y="33054"/>
                    <a:pt x="1659648" y="50554"/>
                    <a:pt x="1659648" y="68801"/>
                  </a:cubicBezTo>
                  <a:lnTo>
                    <a:pt x="1659648" y="999501"/>
                  </a:lnTo>
                  <a:cubicBezTo>
                    <a:pt x="1659648" y="1017748"/>
                    <a:pt x="1652399" y="1035248"/>
                    <a:pt x="1639497" y="1048151"/>
                  </a:cubicBezTo>
                  <a:cubicBezTo>
                    <a:pt x="1626594" y="1061053"/>
                    <a:pt x="1609094" y="1068302"/>
                    <a:pt x="1590847" y="1068302"/>
                  </a:cubicBezTo>
                  <a:lnTo>
                    <a:pt x="68801" y="1068302"/>
                  </a:lnTo>
                  <a:cubicBezTo>
                    <a:pt x="50554" y="1068302"/>
                    <a:pt x="33054" y="1061053"/>
                    <a:pt x="20151" y="1048151"/>
                  </a:cubicBezTo>
                  <a:cubicBezTo>
                    <a:pt x="7249" y="1035248"/>
                    <a:pt x="0" y="1017748"/>
                    <a:pt x="0" y="999501"/>
                  </a:cubicBezTo>
                  <a:lnTo>
                    <a:pt x="0" y="68801"/>
                  </a:lnTo>
                  <a:cubicBezTo>
                    <a:pt x="0" y="50554"/>
                    <a:pt x="7249" y="33054"/>
                    <a:pt x="20151" y="20151"/>
                  </a:cubicBezTo>
                  <a:cubicBezTo>
                    <a:pt x="33054" y="7249"/>
                    <a:pt x="50554" y="0"/>
                    <a:pt x="6880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1659648" cy="11349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7924611" y="2555934"/>
            <a:ext cx="9412353" cy="939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49"/>
              </a:lnSpc>
            </a:pPr>
            <a:r>
              <a:rPr lang="en-US" sz="6519" spc="-293" b="true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Caratteristiche Principali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53913" y="8555033"/>
            <a:ext cx="16305387" cy="549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96"/>
              </a:lnSpc>
            </a:pPr>
            <a:r>
              <a:rPr lang="en-US" b="true" sz="3820" spc="-171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Verifica esistenza del file sorgente - Gestione degli errori durante la copia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98610" y="768097"/>
            <a:ext cx="4100528" cy="445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91"/>
              </a:lnSpc>
              <a:spcBef>
                <a:spcPct val="0"/>
              </a:spcBef>
            </a:pPr>
            <a:r>
              <a:rPr lang="en-US" b="true" sz="2422" spc="-109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Programmazione di Sistema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145724" y="793707"/>
            <a:ext cx="1662550" cy="403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b="true" sz="22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Candidati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313960" y="793707"/>
            <a:ext cx="1907082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Lorenzo Ricci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725867" y="622050"/>
            <a:ext cx="1916881" cy="809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Francesca Villanova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5034325" y="622050"/>
            <a:ext cx="2224975" cy="809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Roberto Zancana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253414" y="1963637"/>
            <a:ext cx="3529118" cy="1146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77"/>
              </a:lnSpc>
            </a:pPr>
            <a:r>
              <a:rPr lang="en-US" sz="7919" spc="-356" b="true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Backup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1253501" y="4029351"/>
            <a:ext cx="2798663" cy="2757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20"/>
              </a:lnSpc>
              <a:spcBef>
                <a:spcPct val="0"/>
              </a:spcBef>
            </a:pPr>
            <a:r>
              <a:rPr lang="en-US" sz="258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</a:t>
            </a:r>
            <a:r>
              <a:rPr lang="en-US" sz="258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opia ricorsiva di file e cartelle da una directory sorgente a una destinazione</a:t>
            </a:r>
          </a:p>
          <a:p>
            <a:pPr algn="ctr">
              <a:lnSpc>
                <a:spcPts val="3620"/>
              </a:lnSpc>
              <a:spcBef>
                <a:spcPct val="0"/>
              </a:spcBef>
            </a:pPr>
          </a:p>
        </p:txBody>
      </p:sp>
      <p:sp>
        <p:nvSpPr>
          <p:cNvPr name="TextBox 26" id="26"/>
          <p:cNvSpPr txBox="true"/>
          <p:nvPr/>
        </p:nvSpPr>
        <p:spPr>
          <a:xfrm rot="0">
            <a:off x="7872491" y="4416800"/>
            <a:ext cx="2935782" cy="1963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6"/>
              </a:lnSpc>
              <a:spcBef>
                <a:spcPct val="0"/>
              </a:spcBef>
            </a:pPr>
            <a:r>
              <a:rPr lang="en-US" sz="274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</a:t>
            </a:r>
            <a:r>
              <a:rPr lang="en-US" sz="274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iltro opzionale per estensioni file specifiche</a:t>
            </a:r>
          </a:p>
          <a:p>
            <a:pPr algn="ctr">
              <a:lnSpc>
                <a:spcPts val="3836"/>
              </a:lnSpc>
              <a:spcBef>
                <a:spcPct val="0"/>
              </a:spcBef>
            </a:pPr>
          </a:p>
        </p:txBody>
      </p:sp>
      <p:sp>
        <p:nvSpPr>
          <p:cNvPr name="TextBox 27" id="27"/>
          <p:cNvSpPr txBox="true"/>
          <p:nvPr/>
        </p:nvSpPr>
        <p:spPr>
          <a:xfrm rot="0">
            <a:off x="14461765" y="4237942"/>
            <a:ext cx="2875200" cy="2340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88"/>
              </a:lnSpc>
              <a:spcBef>
                <a:spcPct val="0"/>
              </a:spcBef>
            </a:pPr>
            <a:r>
              <a:rPr lang="en-US" sz="263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</a:t>
            </a:r>
            <a:r>
              <a:rPr lang="en-US" sz="263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antiene la struttura delle directory originale</a:t>
            </a:r>
          </a:p>
          <a:p>
            <a:pPr algn="ctr">
              <a:lnSpc>
                <a:spcPts val="3688"/>
              </a:lnSpc>
              <a:spcBef>
                <a:spcPct val="0"/>
              </a:spcBef>
            </a:pPr>
          </a:p>
        </p:txBody>
      </p:sp>
      <p:sp>
        <p:nvSpPr>
          <p:cNvPr name="AutoShape 28" id="28"/>
          <p:cNvSpPr/>
          <p:nvPr/>
        </p:nvSpPr>
        <p:spPr>
          <a:xfrm flipV="true">
            <a:off x="11032542" y="4096026"/>
            <a:ext cx="0" cy="2343116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9" id="29"/>
          <p:cNvSpPr/>
          <p:nvPr/>
        </p:nvSpPr>
        <p:spPr>
          <a:xfrm flipV="true">
            <a:off x="14273124" y="4096026"/>
            <a:ext cx="0" cy="2343116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0" id="30"/>
          <p:cNvSpPr txBox="true"/>
          <p:nvPr/>
        </p:nvSpPr>
        <p:spPr>
          <a:xfrm rot="0">
            <a:off x="1028700" y="3864446"/>
            <a:ext cx="5034367" cy="826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5646" spc="-254" b="true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Output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028700" y="4710011"/>
            <a:ext cx="5789164" cy="3209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86066" indent="-243033" lvl="1">
              <a:lnSpc>
                <a:spcPts val="3151"/>
              </a:lnSpc>
              <a:spcBef>
                <a:spcPct val="0"/>
              </a:spcBef>
              <a:buFont typeface="Arial"/>
              <a:buChar char="•"/>
            </a:pPr>
            <a:r>
              <a:rPr lang="en-US" sz="22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V</a:t>
            </a:r>
            <a:r>
              <a:rPr lang="en-US" sz="22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erifica esistenza e validità del percorso sorgente</a:t>
            </a:r>
          </a:p>
          <a:p>
            <a:pPr algn="ctr" marL="486066" indent="-243033" lvl="1">
              <a:lnSpc>
                <a:spcPts val="3151"/>
              </a:lnSpc>
              <a:spcBef>
                <a:spcPct val="0"/>
              </a:spcBef>
              <a:buFont typeface="Arial"/>
              <a:buChar char="•"/>
            </a:pPr>
            <a:r>
              <a:rPr lang="en-US" sz="22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Gestione robusta degli errori durante la copia</a:t>
            </a:r>
          </a:p>
          <a:p>
            <a:pPr algn="ctr" marL="486066" indent="-243033" lvl="1">
              <a:lnSpc>
                <a:spcPts val="3151"/>
              </a:lnSpc>
              <a:spcBef>
                <a:spcPct val="0"/>
              </a:spcBef>
              <a:buFont typeface="Arial"/>
              <a:buChar char="•"/>
            </a:pPr>
            <a:r>
              <a:rPr lang="en-US" sz="22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Continua l'operazione anche in caso di file problematici, ignorando file o directory speciali</a:t>
            </a:r>
          </a:p>
          <a:p>
            <a:pPr algn="ctr">
              <a:lnSpc>
                <a:spcPts val="315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03986" y="803986"/>
            <a:ext cx="449429" cy="449429"/>
          </a:xfrm>
          <a:custGeom>
            <a:avLst/>
            <a:gdLst/>
            <a:ahLst/>
            <a:cxnLst/>
            <a:rect r="r" b="b" t="t" l="l"/>
            <a:pathLst>
              <a:path h="449429" w="449429">
                <a:moveTo>
                  <a:pt x="0" y="0"/>
                </a:moveTo>
                <a:lnTo>
                  <a:pt x="449428" y="0"/>
                </a:lnTo>
                <a:lnTo>
                  <a:pt x="449428" y="449428"/>
                </a:lnTo>
                <a:lnTo>
                  <a:pt x="0" y="4494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944018" y="1931674"/>
            <a:ext cx="6541913" cy="1435925"/>
            <a:chOff x="0" y="0"/>
            <a:chExt cx="1722973" cy="37818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722973" cy="378186"/>
            </a:xfrm>
            <a:custGeom>
              <a:avLst/>
              <a:gdLst/>
              <a:ahLst/>
              <a:cxnLst/>
              <a:rect r="r" b="b" t="t" l="l"/>
              <a:pathLst>
                <a:path h="378186" w="1722973">
                  <a:moveTo>
                    <a:pt x="66272" y="0"/>
                  </a:moveTo>
                  <a:lnTo>
                    <a:pt x="1656701" y="0"/>
                  </a:lnTo>
                  <a:cubicBezTo>
                    <a:pt x="1674277" y="0"/>
                    <a:pt x="1691134" y="6982"/>
                    <a:pt x="1703562" y="19411"/>
                  </a:cubicBezTo>
                  <a:cubicBezTo>
                    <a:pt x="1715991" y="31839"/>
                    <a:pt x="1722973" y="48696"/>
                    <a:pt x="1722973" y="66272"/>
                  </a:cubicBezTo>
                  <a:lnTo>
                    <a:pt x="1722973" y="311914"/>
                  </a:lnTo>
                  <a:cubicBezTo>
                    <a:pt x="1722973" y="329490"/>
                    <a:pt x="1715991" y="346347"/>
                    <a:pt x="1703562" y="358775"/>
                  </a:cubicBezTo>
                  <a:cubicBezTo>
                    <a:pt x="1691134" y="371204"/>
                    <a:pt x="1674277" y="378186"/>
                    <a:pt x="1656701" y="378186"/>
                  </a:cubicBezTo>
                  <a:lnTo>
                    <a:pt x="66272" y="378186"/>
                  </a:lnTo>
                  <a:cubicBezTo>
                    <a:pt x="48696" y="378186"/>
                    <a:pt x="31839" y="371204"/>
                    <a:pt x="19411" y="358775"/>
                  </a:cubicBezTo>
                  <a:cubicBezTo>
                    <a:pt x="6982" y="346347"/>
                    <a:pt x="0" y="329490"/>
                    <a:pt x="0" y="311914"/>
                  </a:cubicBezTo>
                  <a:lnTo>
                    <a:pt x="0" y="66272"/>
                  </a:lnTo>
                  <a:cubicBezTo>
                    <a:pt x="0" y="48696"/>
                    <a:pt x="6982" y="31839"/>
                    <a:pt x="19411" y="19411"/>
                  </a:cubicBezTo>
                  <a:cubicBezTo>
                    <a:pt x="31839" y="6982"/>
                    <a:pt x="48696" y="0"/>
                    <a:pt x="6627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78000"/>
                  </a:srgbClr>
                </a:gs>
                <a:gs pos="100000">
                  <a:srgbClr val="DDDDDD">
                    <a:alpha val="14820"/>
                  </a:srgbClr>
                </a:gs>
              </a:gsLst>
              <a:lin ang="27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1722973" cy="4448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65515" y="1876303"/>
            <a:ext cx="9783203" cy="7137558"/>
            <a:chOff x="0" y="0"/>
            <a:chExt cx="2576646" cy="187985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576646" cy="1879851"/>
            </a:xfrm>
            <a:custGeom>
              <a:avLst/>
              <a:gdLst/>
              <a:ahLst/>
              <a:cxnLst/>
              <a:rect r="r" b="b" t="t" l="l"/>
              <a:pathLst>
                <a:path h="1879851" w="2576646">
                  <a:moveTo>
                    <a:pt x="44315" y="0"/>
                  </a:moveTo>
                  <a:lnTo>
                    <a:pt x="2532331" y="0"/>
                  </a:lnTo>
                  <a:cubicBezTo>
                    <a:pt x="2556806" y="0"/>
                    <a:pt x="2576646" y="19841"/>
                    <a:pt x="2576646" y="44315"/>
                  </a:cubicBezTo>
                  <a:lnTo>
                    <a:pt x="2576646" y="1835535"/>
                  </a:lnTo>
                  <a:cubicBezTo>
                    <a:pt x="2576646" y="1847288"/>
                    <a:pt x="2571977" y="1858560"/>
                    <a:pt x="2563667" y="1866871"/>
                  </a:cubicBezTo>
                  <a:cubicBezTo>
                    <a:pt x="2555356" y="1875182"/>
                    <a:pt x="2544084" y="1879851"/>
                    <a:pt x="2532331" y="1879851"/>
                  </a:cubicBezTo>
                  <a:lnTo>
                    <a:pt x="44315" y="1879851"/>
                  </a:lnTo>
                  <a:cubicBezTo>
                    <a:pt x="32562" y="1879851"/>
                    <a:pt x="21290" y="1875182"/>
                    <a:pt x="12980" y="1866871"/>
                  </a:cubicBezTo>
                  <a:cubicBezTo>
                    <a:pt x="4669" y="1858560"/>
                    <a:pt x="0" y="1847288"/>
                    <a:pt x="0" y="1835535"/>
                  </a:cubicBezTo>
                  <a:lnTo>
                    <a:pt x="0" y="44315"/>
                  </a:lnTo>
                  <a:cubicBezTo>
                    <a:pt x="0" y="32562"/>
                    <a:pt x="4669" y="21290"/>
                    <a:pt x="12980" y="12980"/>
                  </a:cubicBezTo>
                  <a:cubicBezTo>
                    <a:pt x="21290" y="4669"/>
                    <a:pt x="32562" y="0"/>
                    <a:pt x="4431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2576646" cy="19465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665515" y="688725"/>
            <a:ext cx="679950" cy="679950"/>
          </a:xfrm>
          <a:custGeom>
            <a:avLst/>
            <a:gdLst/>
            <a:ahLst/>
            <a:cxnLst/>
            <a:rect r="r" b="b" t="t" l="l"/>
            <a:pathLst>
              <a:path h="679950" w="679950">
                <a:moveTo>
                  <a:pt x="0" y="0"/>
                </a:moveTo>
                <a:lnTo>
                  <a:pt x="679949" y="0"/>
                </a:lnTo>
                <a:lnTo>
                  <a:pt x="679949" y="679950"/>
                </a:lnTo>
                <a:lnTo>
                  <a:pt x="0" y="6799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AutoShape 10" id="10"/>
          <p:cNvSpPr/>
          <p:nvPr/>
        </p:nvSpPr>
        <p:spPr>
          <a:xfrm flipV="true">
            <a:off x="4021499" y="5177950"/>
            <a:ext cx="0" cy="2343116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flipV="true">
            <a:off x="7348796" y="5143500"/>
            <a:ext cx="0" cy="2343116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1441381" y="2110035"/>
            <a:ext cx="935965" cy="1079204"/>
          </a:xfrm>
          <a:custGeom>
            <a:avLst/>
            <a:gdLst/>
            <a:ahLst/>
            <a:cxnLst/>
            <a:rect r="r" b="b" t="t" l="l"/>
            <a:pathLst>
              <a:path h="1079204" w="935965">
                <a:moveTo>
                  <a:pt x="0" y="0"/>
                </a:moveTo>
                <a:lnTo>
                  <a:pt x="935965" y="0"/>
                </a:lnTo>
                <a:lnTo>
                  <a:pt x="935965" y="1079204"/>
                </a:lnTo>
                <a:lnTo>
                  <a:pt x="0" y="107920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944018" y="6476041"/>
            <a:ext cx="6680943" cy="2537820"/>
          </a:xfrm>
          <a:custGeom>
            <a:avLst/>
            <a:gdLst/>
            <a:ahLst/>
            <a:cxnLst/>
            <a:rect r="r" b="b" t="t" l="l"/>
            <a:pathLst>
              <a:path h="2537820" w="6680943">
                <a:moveTo>
                  <a:pt x="0" y="0"/>
                </a:moveTo>
                <a:lnTo>
                  <a:pt x="6680943" y="0"/>
                </a:lnTo>
                <a:lnTo>
                  <a:pt x="6680943" y="2537820"/>
                </a:lnTo>
                <a:lnTo>
                  <a:pt x="0" y="253782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356" r="-59671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850940" y="2697262"/>
            <a:ext cx="9412353" cy="939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49"/>
              </a:lnSpc>
            </a:pPr>
            <a:r>
              <a:rPr lang="en-US" sz="6519" spc="-293" b="true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Caratteristiche Principali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98610" y="768097"/>
            <a:ext cx="4100528" cy="445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91"/>
              </a:lnSpc>
              <a:spcBef>
                <a:spcPct val="0"/>
              </a:spcBef>
            </a:pPr>
            <a:r>
              <a:rPr lang="en-US" b="true" sz="2422" spc="-109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Programmazione di Sistema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145724" y="793707"/>
            <a:ext cx="1662550" cy="403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b="true" sz="22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Candidati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313960" y="793707"/>
            <a:ext cx="1907082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Lorenzo Ricci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725867" y="622050"/>
            <a:ext cx="1916881" cy="809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Francesca Villanova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034325" y="622050"/>
            <a:ext cx="2224975" cy="809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Roberto Zancana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370009" y="2104965"/>
            <a:ext cx="3788021" cy="1146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77"/>
              </a:lnSpc>
            </a:pPr>
            <a:r>
              <a:rPr lang="en-US" sz="7919" spc="-356" b="true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Logging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285816" y="4856808"/>
            <a:ext cx="2798663" cy="2757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20"/>
              </a:lnSpc>
              <a:spcBef>
                <a:spcPct val="0"/>
              </a:spcBef>
            </a:pPr>
            <a:r>
              <a:rPr lang="en-US" sz="258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</a:t>
            </a:r>
            <a:r>
              <a:rPr lang="en-US" sz="258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onitora l'utilizzo della CPU di un processo specifico tramite PID</a:t>
            </a:r>
          </a:p>
          <a:p>
            <a:pPr algn="ctr">
              <a:lnSpc>
                <a:spcPts val="3620"/>
              </a:lnSpc>
              <a:spcBef>
                <a:spcPct val="0"/>
              </a:spcBef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857117" y="4837758"/>
            <a:ext cx="2935782" cy="2937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6"/>
              </a:lnSpc>
              <a:spcBef>
                <a:spcPct val="0"/>
              </a:spcBef>
            </a:pPr>
            <a:r>
              <a:rPr lang="en-US" sz="274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Ca</a:t>
            </a:r>
            <a:r>
              <a:rPr lang="en-US" sz="274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lcola la media dell'utilizzo CPU a intervalli regolari</a:t>
            </a:r>
          </a:p>
          <a:p>
            <a:pPr algn="ctr">
              <a:lnSpc>
                <a:spcPts val="3836"/>
              </a:lnSpc>
              <a:spcBef>
                <a:spcPct val="0"/>
              </a:spcBef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7573518" y="5299490"/>
            <a:ext cx="2689774" cy="187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88"/>
              </a:lnSpc>
              <a:spcBef>
                <a:spcPct val="0"/>
              </a:spcBef>
            </a:pPr>
            <a:r>
              <a:rPr lang="en-US" sz="263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</a:t>
            </a:r>
            <a:r>
              <a:rPr lang="en-US" sz="263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egistra i dati in un file di log con timestamp</a:t>
            </a:r>
          </a:p>
          <a:p>
            <a:pPr algn="ctr">
              <a:lnSpc>
                <a:spcPts val="3688"/>
              </a:lnSpc>
              <a:spcBef>
                <a:spcPct val="0"/>
              </a:spcBef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11083047" y="4205800"/>
            <a:ext cx="6402884" cy="1609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6066" indent="-243033" lvl="1">
              <a:lnSpc>
                <a:spcPts val="3151"/>
              </a:lnSpc>
              <a:spcBef>
                <a:spcPct val="0"/>
              </a:spcBef>
              <a:buFont typeface="Arial"/>
              <a:buChar char="•"/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Timestamp preciso di ogni misurazione</a:t>
            </a:r>
          </a:p>
          <a:p>
            <a:pPr algn="l" marL="486066" indent="-243033" lvl="1">
              <a:lnSpc>
                <a:spcPts val="3151"/>
              </a:lnSpc>
              <a:spcBef>
                <a:spcPct val="0"/>
              </a:spcBef>
              <a:buFont typeface="Arial"/>
              <a:buChar char="•"/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Percentuale di utilizzo CPU con 6 decimali</a:t>
            </a:r>
          </a:p>
          <a:p>
            <a:pPr algn="l" marL="486066" indent="-243033" lvl="1">
              <a:lnSpc>
                <a:spcPts val="3151"/>
              </a:lnSpc>
              <a:spcBef>
                <a:spcPct val="0"/>
              </a:spcBef>
              <a:buFont typeface="Arial"/>
              <a:buChar char="•"/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Media calcolata sull'intervallo specificato</a:t>
            </a:r>
          </a:p>
          <a:p>
            <a:pPr algn="l">
              <a:lnSpc>
                <a:spcPts val="315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03986" y="803986"/>
            <a:ext cx="449429" cy="449429"/>
          </a:xfrm>
          <a:custGeom>
            <a:avLst/>
            <a:gdLst/>
            <a:ahLst/>
            <a:cxnLst/>
            <a:rect r="r" b="b" t="t" l="l"/>
            <a:pathLst>
              <a:path h="449429" w="449429">
                <a:moveTo>
                  <a:pt x="0" y="0"/>
                </a:moveTo>
                <a:lnTo>
                  <a:pt x="449428" y="0"/>
                </a:lnTo>
                <a:lnTo>
                  <a:pt x="449428" y="449428"/>
                </a:lnTo>
                <a:lnTo>
                  <a:pt x="0" y="4494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944018" y="1931674"/>
            <a:ext cx="6541913" cy="1435925"/>
            <a:chOff x="0" y="0"/>
            <a:chExt cx="1722973" cy="37818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722973" cy="378186"/>
            </a:xfrm>
            <a:custGeom>
              <a:avLst/>
              <a:gdLst/>
              <a:ahLst/>
              <a:cxnLst/>
              <a:rect r="r" b="b" t="t" l="l"/>
              <a:pathLst>
                <a:path h="378186" w="1722973">
                  <a:moveTo>
                    <a:pt x="66272" y="0"/>
                  </a:moveTo>
                  <a:lnTo>
                    <a:pt x="1656701" y="0"/>
                  </a:lnTo>
                  <a:cubicBezTo>
                    <a:pt x="1674277" y="0"/>
                    <a:pt x="1691134" y="6982"/>
                    <a:pt x="1703562" y="19411"/>
                  </a:cubicBezTo>
                  <a:cubicBezTo>
                    <a:pt x="1715991" y="31839"/>
                    <a:pt x="1722973" y="48696"/>
                    <a:pt x="1722973" y="66272"/>
                  </a:cubicBezTo>
                  <a:lnTo>
                    <a:pt x="1722973" y="311914"/>
                  </a:lnTo>
                  <a:cubicBezTo>
                    <a:pt x="1722973" y="329490"/>
                    <a:pt x="1715991" y="346347"/>
                    <a:pt x="1703562" y="358775"/>
                  </a:cubicBezTo>
                  <a:cubicBezTo>
                    <a:pt x="1691134" y="371204"/>
                    <a:pt x="1674277" y="378186"/>
                    <a:pt x="1656701" y="378186"/>
                  </a:cubicBezTo>
                  <a:lnTo>
                    <a:pt x="66272" y="378186"/>
                  </a:lnTo>
                  <a:cubicBezTo>
                    <a:pt x="48696" y="378186"/>
                    <a:pt x="31839" y="371204"/>
                    <a:pt x="19411" y="358775"/>
                  </a:cubicBezTo>
                  <a:cubicBezTo>
                    <a:pt x="6982" y="346347"/>
                    <a:pt x="0" y="329490"/>
                    <a:pt x="0" y="311914"/>
                  </a:cubicBezTo>
                  <a:lnTo>
                    <a:pt x="0" y="66272"/>
                  </a:lnTo>
                  <a:cubicBezTo>
                    <a:pt x="0" y="48696"/>
                    <a:pt x="6982" y="31839"/>
                    <a:pt x="19411" y="19411"/>
                  </a:cubicBezTo>
                  <a:cubicBezTo>
                    <a:pt x="31839" y="6982"/>
                    <a:pt x="48696" y="0"/>
                    <a:pt x="6627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78000"/>
                  </a:srgbClr>
                </a:gs>
                <a:gs pos="100000">
                  <a:srgbClr val="DDDDDD">
                    <a:alpha val="14820"/>
                  </a:srgbClr>
                </a:gs>
              </a:gsLst>
              <a:lin ang="27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1722973" cy="4448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65515" y="1876303"/>
            <a:ext cx="9783203" cy="7137558"/>
            <a:chOff x="0" y="0"/>
            <a:chExt cx="2576646" cy="187985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576646" cy="1879851"/>
            </a:xfrm>
            <a:custGeom>
              <a:avLst/>
              <a:gdLst/>
              <a:ahLst/>
              <a:cxnLst/>
              <a:rect r="r" b="b" t="t" l="l"/>
              <a:pathLst>
                <a:path h="1879851" w="2576646">
                  <a:moveTo>
                    <a:pt x="44315" y="0"/>
                  </a:moveTo>
                  <a:lnTo>
                    <a:pt x="2532331" y="0"/>
                  </a:lnTo>
                  <a:cubicBezTo>
                    <a:pt x="2556806" y="0"/>
                    <a:pt x="2576646" y="19841"/>
                    <a:pt x="2576646" y="44315"/>
                  </a:cubicBezTo>
                  <a:lnTo>
                    <a:pt x="2576646" y="1835535"/>
                  </a:lnTo>
                  <a:cubicBezTo>
                    <a:pt x="2576646" y="1847288"/>
                    <a:pt x="2571977" y="1858560"/>
                    <a:pt x="2563667" y="1866871"/>
                  </a:cubicBezTo>
                  <a:cubicBezTo>
                    <a:pt x="2555356" y="1875182"/>
                    <a:pt x="2544084" y="1879851"/>
                    <a:pt x="2532331" y="1879851"/>
                  </a:cubicBezTo>
                  <a:lnTo>
                    <a:pt x="44315" y="1879851"/>
                  </a:lnTo>
                  <a:cubicBezTo>
                    <a:pt x="32562" y="1879851"/>
                    <a:pt x="21290" y="1875182"/>
                    <a:pt x="12980" y="1866871"/>
                  </a:cubicBezTo>
                  <a:cubicBezTo>
                    <a:pt x="4669" y="1858560"/>
                    <a:pt x="0" y="1847288"/>
                    <a:pt x="0" y="1835535"/>
                  </a:cubicBezTo>
                  <a:lnTo>
                    <a:pt x="0" y="44315"/>
                  </a:lnTo>
                  <a:cubicBezTo>
                    <a:pt x="0" y="32562"/>
                    <a:pt x="4669" y="21290"/>
                    <a:pt x="12980" y="12980"/>
                  </a:cubicBezTo>
                  <a:cubicBezTo>
                    <a:pt x="21290" y="4669"/>
                    <a:pt x="32562" y="0"/>
                    <a:pt x="4431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2576646" cy="19465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665515" y="688725"/>
            <a:ext cx="679950" cy="679950"/>
          </a:xfrm>
          <a:custGeom>
            <a:avLst/>
            <a:gdLst/>
            <a:ahLst/>
            <a:cxnLst/>
            <a:rect r="r" b="b" t="t" l="l"/>
            <a:pathLst>
              <a:path h="679950" w="679950">
                <a:moveTo>
                  <a:pt x="0" y="0"/>
                </a:moveTo>
                <a:lnTo>
                  <a:pt x="679949" y="0"/>
                </a:lnTo>
                <a:lnTo>
                  <a:pt x="679949" y="679950"/>
                </a:lnTo>
                <a:lnTo>
                  <a:pt x="0" y="6799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AutoShape 10" id="10"/>
          <p:cNvSpPr/>
          <p:nvPr/>
        </p:nvSpPr>
        <p:spPr>
          <a:xfrm flipV="true">
            <a:off x="5683209" y="5143500"/>
            <a:ext cx="0" cy="2343116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1441381" y="2110035"/>
            <a:ext cx="935965" cy="1079204"/>
          </a:xfrm>
          <a:custGeom>
            <a:avLst/>
            <a:gdLst/>
            <a:ahLst/>
            <a:cxnLst/>
            <a:rect r="r" b="b" t="t" l="l"/>
            <a:pathLst>
              <a:path h="1079204" w="935965">
                <a:moveTo>
                  <a:pt x="0" y="0"/>
                </a:moveTo>
                <a:lnTo>
                  <a:pt x="935965" y="0"/>
                </a:lnTo>
                <a:lnTo>
                  <a:pt x="935965" y="1079204"/>
                </a:lnTo>
                <a:lnTo>
                  <a:pt x="0" y="107920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944018" y="6428585"/>
            <a:ext cx="6690468" cy="2585276"/>
          </a:xfrm>
          <a:custGeom>
            <a:avLst/>
            <a:gdLst/>
            <a:ahLst/>
            <a:cxnLst/>
            <a:rect r="r" b="b" t="t" l="l"/>
            <a:pathLst>
              <a:path h="2585276" w="6690468">
                <a:moveTo>
                  <a:pt x="0" y="0"/>
                </a:moveTo>
                <a:lnTo>
                  <a:pt x="6690468" y="0"/>
                </a:lnTo>
                <a:lnTo>
                  <a:pt x="6690468" y="2585276"/>
                </a:lnTo>
                <a:lnTo>
                  <a:pt x="0" y="25852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850940" y="2697262"/>
            <a:ext cx="9412353" cy="939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49"/>
              </a:lnSpc>
            </a:pPr>
            <a:r>
              <a:rPr lang="en-US" sz="6519" spc="-293" b="true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Caratteristiche Principali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98610" y="768097"/>
            <a:ext cx="4100528" cy="445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91"/>
              </a:lnSpc>
              <a:spcBef>
                <a:spcPct val="0"/>
              </a:spcBef>
            </a:pPr>
            <a:r>
              <a:rPr lang="en-US" b="true" sz="2422" spc="-109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Programmazione di Sistema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145724" y="793707"/>
            <a:ext cx="1662550" cy="403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b="true" sz="22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Candidati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313960" y="793707"/>
            <a:ext cx="1907082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Lorenzo Ricci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725867" y="622050"/>
            <a:ext cx="1916881" cy="809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Francesca Villanova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034325" y="622050"/>
            <a:ext cx="2224975" cy="809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Roberto Zancana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370009" y="2104965"/>
            <a:ext cx="3788021" cy="1146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77"/>
              </a:lnSpc>
            </a:pPr>
            <a:r>
              <a:rPr lang="en-US" sz="7919" spc="-356" b="true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Logging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498610" y="5225402"/>
            <a:ext cx="3593520" cy="1963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6"/>
              </a:lnSpc>
              <a:spcBef>
                <a:spcPct val="0"/>
              </a:spcBef>
            </a:pPr>
            <a:r>
              <a:rPr lang="en-US" sz="274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Registra i dettagli dell'operazione di backup al completamento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273759" y="5748815"/>
            <a:ext cx="3593520" cy="936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88"/>
              </a:lnSpc>
              <a:spcBef>
                <a:spcPct val="0"/>
              </a:spcBef>
            </a:pPr>
            <a:r>
              <a:rPr lang="en-US" sz="263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</a:t>
            </a:r>
            <a:r>
              <a:rPr lang="en-US" sz="263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egistra i dati in un file di log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083047" y="4205800"/>
            <a:ext cx="7204953" cy="1609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6066" indent="-243033" lvl="1">
              <a:lnSpc>
                <a:spcPts val="3151"/>
              </a:lnSpc>
              <a:buFont typeface="Arial"/>
              <a:buChar char="•"/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Dimensione totale dei file copiati</a:t>
            </a:r>
          </a:p>
          <a:p>
            <a:pPr algn="l" marL="486066" indent="-243033" lvl="1">
              <a:lnSpc>
                <a:spcPts val="3151"/>
              </a:lnSpc>
              <a:buFont typeface="Arial"/>
              <a:buChar char="•"/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Tempo impiegato per l'intero processo di backup</a:t>
            </a:r>
          </a:p>
          <a:p>
            <a:pPr algn="l">
              <a:lnSpc>
                <a:spcPts val="315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03986" y="803986"/>
            <a:ext cx="449429" cy="449429"/>
          </a:xfrm>
          <a:custGeom>
            <a:avLst/>
            <a:gdLst/>
            <a:ahLst/>
            <a:cxnLst/>
            <a:rect r="r" b="b" t="t" l="l"/>
            <a:pathLst>
              <a:path h="449429" w="449429">
                <a:moveTo>
                  <a:pt x="0" y="0"/>
                </a:moveTo>
                <a:lnTo>
                  <a:pt x="449428" y="0"/>
                </a:lnTo>
                <a:lnTo>
                  <a:pt x="449428" y="449428"/>
                </a:lnTo>
                <a:lnTo>
                  <a:pt x="0" y="4494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03986" y="2057400"/>
            <a:ext cx="8641761" cy="7499107"/>
            <a:chOff x="0" y="0"/>
            <a:chExt cx="2276019" cy="197507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276019" cy="1975074"/>
            </a:xfrm>
            <a:custGeom>
              <a:avLst/>
              <a:gdLst/>
              <a:ahLst/>
              <a:cxnLst/>
              <a:rect r="r" b="b" t="t" l="l"/>
              <a:pathLst>
                <a:path h="1975074" w="2276019">
                  <a:moveTo>
                    <a:pt x="50169" y="0"/>
                  </a:moveTo>
                  <a:lnTo>
                    <a:pt x="2225851" y="0"/>
                  </a:lnTo>
                  <a:cubicBezTo>
                    <a:pt x="2239156" y="0"/>
                    <a:pt x="2251917" y="5286"/>
                    <a:pt x="2261325" y="14694"/>
                  </a:cubicBezTo>
                  <a:cubicBezTo>
                    <a:pt x="2270734" y="24103"/>
                    <a:pt x="2276019" y="36863"/>
                    <a:pt x="2276019" y="50169"/>
                  </a:cubicBezTo>
                  <a:lnTo>
                    <a:pt x="2276019" y="1924905"/>
                  </a:lnTo>
                  <a:cubicBezTo>
                    <a:pt x="2276019" y="1952612"/>
                    <a:pt x="2253558" y="1975074"/>
                    <a:pt x="2225851" y="1975074"/>
                  </a:cubicBezTo>
                  <a:lnTo>
                    <a:pt x="50169" y="1975074"/>
                  </a:lnTo>
                  <a:cubicBezTo>
                    <a:pt x="36863" y="1975074"/>
                    <a:pt x="24103" y="1969788"/>
                    <a:pt x="14694" y="1960380"/>
                  </a:cubicBezTo>
                  <a:cubicBezTo>
                    <a:pt x="5286" y="1950971"/>
                    <a:pt x="0" y="1938210"/>
                    <a:pt x="0" y="1924905"/>
                  </a:cubicBezTo>
                  <a:lnTo>
                    <a:pt x="0" y="50169"/>
                  </a:lnTo>
                  <a:cubicBezTo>
                    <a:pt x="0" y="36863"/>
                    <a:pt x="5286" y="24103"/>
                    <a:pt x="14694" y="14694"/>
                  </a:cubicBezTo>
                  <a:cubicBezTo>
                    <a:pt x="24103" y="5286"/>
                    <a:pt x="36863" y="0"/>
                    <a:pt x="5016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78000"/>
                  </a:srgbClr>
                </a:gs>
                <a:gs pos="100000">
                  <a:srgbClr val="DDDDDD">
                    <a:alpha val="14820"/>
                  </a:srgbClr>
                </a:gs>
              </a:gsLst>
              <a:lin ang="27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2276019" cy="20417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975275" y="6825024"/>
            <a:ext cx="7524688" cy="2731483"/>
            <a:chOff x="0" y="0"/>
            <a:chExt cx="1981811" cy="71940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81811" cy="719403"/>
            </a:xfrm>
            <a:custGeom>
              <a:avLst/>
              <a:gdLst/>
              <a:ahLst/>
              <a:cxnLst/>
              <a:rect r="r" b="b" t="t" l="l"/>
              <a:pathLst>
                <a:path h="719403" w="1981811">
                  <a:moveTo>
                    <a:pt x="57617" y="0"/>
                  </a:moveTo>
                  <a:lnTo>
                    <a:pt x="1924194" y="0"/>
                  </a:lnTo>
                  <a:cubicBezTo>
                    <a:pt x="1939475" y="0"/>
                    <a:pt x="1954130" y="6070"/>
                    <a:pt x="1964935" y="16876"/>
                  </a:cubicBezTo>
                  <a:cubicBezTo>
                    <a:pt x="1975740" y="27681"/>
                    <a:pt x="1981811" y="42336"/>
                    <a:pt x="1981811" y="57617"/>
                  </a:cubicBezTo>
                  <a:lnTo>
                    <a:pt x="1981811" y="661786"/>
                  </a:lnTo>
                  <a:cubicBezTo>
                    <a:pt x="1981811" y="677067"/>
                    <a:pt x="1975740" y="691722"/>
                    <a:pt x="1964935" y="702528"/>
                  </a:cubicBezTo>
                  <a:cubicBezTo>
                    <a:pt x="1954130" y="713333"/>
                    <a:pt x="1939475" y="719403"/>
                    <a:pt x="1924194" y="719403"/>
                  </a:cubicBezTo>
                  <a:lnTo>
                    <a:pt x="57617" y="719403"/>
                  </a:lnTo>
                  <a:cubicBezTo>
                    <a:pt x="42336" y="719403"/>
                    <a:pt x="27681" y="713333"/>
                    <a:pt x="16876" y="702528"/>
                  </a:cubicBezTo>
                  <a:cubicBezTo>
                    <a:pt x="6070" y="691722"/>
                    <a:pt x="0" y="677067"/>
                    <a:pt x="0" y="661786"/>
                  </a:cubicBezTo>
                  <a:lnTo>
                    <a:pt x="0" y="57617"/>
                  </a:lnTo>
                  <a:cubicBezTo>
                    <a:pt x="0" y="42336"/>
                    <a:pt x="6070" y="27681"/>
                    <a:pt x="16876" y="16876"/>
                  </a:cubicBezTo>
                  <a:cubicBezTo>
                    <a:pt x="27681" y="6070"/>
                    <a:pt x="42336" y="0"/>
                    <a:pt x="5761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0"/>
              <a:ext cx="1981811" cy="8146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71"/>
                </a:lnSpc>
              </a:pPr>
              <a:r>
                <a:rPr lang="en-US" b="true" sz="3551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Piccoli gesti del mouse e il lavoro è al sicuro! 🚀🖱️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975275" y="2057400"/>
            <a:ext cx="7524688" cy="4166571"/>
            <a:chOff x="0" y="0"/>
            <a:chExt cx="1165771" cy="64551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65771" cy="645511"/>
            </a:xfrm>
            <a:custGeom>
              <a:avLst/>
              <a:gdLst/>
              <a:ahLst/>
              <a:cxnLst/>
              <a:rect r="r" b="b" t="t" l="l"/>
              <a:pathLst>
                <a:path h="645511" w="1165771">
                  <a:moveTo>
                    <a:pt x="57617" y="0"/>
                  </a:moveTo>
                  <a:lnTo>
                    <a:pt x="1108154" y="0"/>
                  </a:lnTo>
                  <a:cubicBezTo>
                    <a:pt x="1123435" y="0"/>
                    <a:pt x="1138090" y="6070"/>
                    <a:pt x="1148896" y="16876"/>
                  </a:cubicBezTo>
                  <a:cubicBezTo>
                    <a:pt x="1159701" y="27681"/>
                    <a:pt x="1165771" y="42336"/>
                    <a:pt x="1165771" y="57617"/>
                  </a:cubicBezTo>
                  <a:lnTo>
                    <a:pt x="1165771" y="587894"/>
                  </a:lnTo>
                  <a:cubicBezTo>
                    <a:pt x="1165771" y="603175"/>
                    <a:pt x="1159701" y="617830"/>
                    <a:pt x="1148896" y="628635"/>
                  </a:cubicBezTo>
                  <a:cubicBezTo>
                    <a:pt x="1138090" y="639441"/>
                    <a:pt x="1123435" y="645511"/>
                    <a:pt x="1108154" y="645511"/>
                  </a:cubicBezTo>
                  <a:lnTo>
                    <a:pt x="57617" y="645511"/>
                  </a:lnTo>
                  <a:cubicBezTo>
                    <a:pt x="42336" y="645511"/>
                    <a:pt x="27681" y="639441"/>
                    <a:pt x="16876" y="628635"/>
                  </a:cubicBezTo>
                  <a:cubicBezTo>
                    <a:pt x="6070" y="617830"/>
                    <a:pt x="0" y="603175"/>
                    <a:pt x="0" y="587894"/>
                  </a:cubicBezTo>
                  <a:lnTo>
                    <a:pt x="0" y="57617"/>
                  </a:lnTo>
                  <a:cubicBezTo>
                    <a:pt x="0" y="42336"/>
                    <a:pt x="6070" y="27681"/>
                    <a:pt x="16876" y="16876"/>
                  </a:cubicBezTo>
                  <a:cubicBezTo>
                    <a:pt x="27681" y="6070"/>
                    <a:pt x="42336" y="0"/>
                    <a:pt x="57617" y="0"/>
                  </a:cubicBezTo>
                  <a:close/>
                </a:path>
              </a:pathLst>
            </a:custGeom>
            <a:blipFill>
              <a:blip r:embed="rId4"/>
              <a:stretch>
                <a:fillRect l="0" t="-40298" r="0" b="-40298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665515" y="688725"/>
            <a:ext cx="679950" cy="679950"/>
          </a:xfrm>
          <a:custGeom>
            <a:avLst/>
            <a:gdLst/>
            <a:ahLst/>
            <a:cxnLst/>
            <a:rect r="r" b="b" t="t" l="l"/>
            <a:pathLst>
              <a:path h="679950" w="679950">
                <a:moveTo>
                  <a:pt x="0" y="0"/>
                </a:moveTo>
                <a:lnTo>
                  <a:pt x="679949" y="0"/>
                </a:lnTo>
                <a:lnTo>
                  <a:pt x="679949" y="679950"/>
                </a:lnTo>
                <a:lnTo>
                  <a:pt x="0" y="6799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253414" y="4048793"/>
            <a:ext cx="7499393" cy="5209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6"/>
              </a:lnSpc>
            </a:pPr>
            <a:r>
              <a:rPr lang="en-US" sz="227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Abbiamo realizzato un sistema di backup innovativo e intuitivo, che sfrutta il semplice movimento del mouse sugli angoli dello schermo per gestire operazioni importanti come avvio, annullamento e modifica del backup.</a:t>
            </a:r>
          </a:p>
          <a:p>
            <a:pPr algn="l">
              <a:lnSpc>
                <a:spcPts val="3186"/>
              </a:lnSpc>
            </a:pPr>
          </a:p>
          <a:p>
            <a:pPr algn="l">
              <a:lnSpc>
                <a:spcPts val="3186"/>
              </a:lnSpc>
            </a:pPr>
            <a:r>
              <a:rPr lang="en-US" sz="227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 risultati ottenuti mostrano che questa soluzione è pratica e veloce, riducendo al minimo le interruzioni all’utente e garantendo al contempo sicurezza e affidabilità nel salvataggio dei dati.</a:t>
            </a:r>
          </a:p>
          <a:p>
            <a:pPr algn="l">
              <a:lnSpc>
                <a:spcPts val="3186"/>
              </a:lnSpc>
            </a:pPr>
            <a:r>
              <a:rPr lang="en-US" sz="227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 sintesi, abbiamo creato uno strumento che semplifica la gestione dei backup, puntando su usabilità e automazione.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40908" y="2584455"/>
            <a:ext cx="7719401" cy="1146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77"/>
              </a:lnSpc>
            </a:pPr>
            <a:r>
              <a:rPr lang="en-US" sz="7919" spc="-356" b="true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Conclusione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98610" y="768097"/>
            <a:ext cx="4100528" cy="445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91"/>
              </a:lnSpc>
              <a:spcBef>
                <a:spcPct val="0"/>
              </a:spcBef>
            </a:pPr>
            <a:r>
              <a:rPr lang="en-US" b="true" sz="2422" spc="-109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Programmazione di Sistema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145724" y="793707"/>
            <a:ext cx="1662550" cy="403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b="true" sz="22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Candidati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313960" y="793707"/>
            <a:ext cx="1907082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Lorenzo Ricci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725867" y="622050"/>
            <a:ext cx="1916881" cy="809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Francesca Villanova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034325" y="622050"/>
            <a:ext cx="2224975" cy="809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Roberto Zancana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6111" y="349538"/>
            <a:ext cx="17695777" cy="9587924"/>
            <a:chOff x="0" y="0"/>
            <a:chExt cx="4660616" cy="25252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60616" cy="2525215"/>
            </a:xfrm>
            <a:custGeom>
              <a:avLst/>
              <a:gdLst/>
              <a:ahLst/>
              <a:cxnLst/>
              <a:rect r="r" b="b" t="t" l="l"/>
              <a:pathLst>
                <a:path h="2525215" w="4660616">
                  <a:moveTo>
                    <a:pt x="24500" y="0"/>
                  </a:moveTo>
                  <a:lnTo>
                    <a:pt x="4636116" y="0"/>
                  </a:lnTo>
                  <a:cubicBezTo>
                    <a:pt x="4649647" y="0"/>
                    <a:pt x="4660616" y="10969"/>
                    <a:pt x="4660616" y="24500"/>
                  </a:cubicBezTo>
                  <a:lnTo>
                    <a:pt x="4660616" y="2500715"/>
                  </a:lnTo>
                  <a:cubicBezTo>
                    <a:pt x="4660616" y="2507212"/>
                    <a:pt x="4658035" y="2513444"/>
                    <a:pt x="4653440" y="2518039"/>
                  </a:cubicBezTo>
                  <a:cubicBezTo>
                    <a:pt x="4648846" y="2522633"/>
                    <a:pt x="4642614" y="2525215"/>
                    <a:pt x="4636116" y="2525215"/>
                  </a:cubicBezTo>
                  <a:lnTo>
                    <a:pt x="24500" y="2525215"/>
                  </a:lnTo>
                  <a:cubicBezTo>
                    <a:pt x="10969" y="2525215"/>
                    <a:pt x="0" y="2514246"/>
                    <a:pt x="0" y="2500715"/>
                  </a:cubicBezTo>
                  <a:lnTo>
                    <a:pt x="0" y="24500"/>
                  </a:lnTo>
                  <a:cubicBezTo>
                    <a:pt x="0" y="10969"/>
                    <a:pt x="10969" y="0"/>
                    <a:pt x="24500" y="0"/>
                  </a:cubicBezTo>
                  <a:close/>
                </a:path>
              </a:pathLst>
            </a:custGeom>
            <a:solidFill>
              <a:srgbClr val="FFFFFF">
                <a:alpha val="21961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60616" cy="25633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03986" y="803986"/>
            <a:ext cx="449429" cy="449429"/>
          </a:xfrm>
          <a:custGeom>
            <a:avLst/>
            <a:gdLst/>
            <a:ahLst/>
            <a:cxnLst/>
            <a:rect r="r" b="b" t="t" l="l"/>
            <a:pathLst>
              <a:path h="449429" w="449429">
                <a:moveTo>
                  <a:pt x="0" y="0"/>
                </a:moveTo>
                <a:lnTo>
                  <a:pt x="449428" y="0"/>
                </a:lnTo>
                <a:lnTo>
                  <a:pt x="449428" y="449428"/>
                </a:lnTo>
                <a:lnTo>
                  <a:pt x="0" y="4494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054412" y="3687473"/>
            <a:ext cx="12179177" cy="2502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302"/>
              </a:lnSpc>
              <a:spcBef>
                <a:spcPct val="0"/>
              </a:spcBef>
            </a:pPr>
            <a:r>
              <a:rPr lang="en-US" b="true" sz="13787" spc="-620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Thank You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496029" y="9002119"/>
            <a:ext cx="1274721" cy="451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61"/>
              </a:lnSpc>
            </a:pPr>
            <a:r>
              <a:rPr lang="en-US" sz="247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-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665515" y="688725"/>
            <a:ext cx="679950" cy="679950"/>
          </a:xfrm>
          <a:custGeom>
            <a:avLst/>
            <a:gdLst/>
            <a:ahLst/>
            <a:cxnLst/>
            <a:rect r="r" b="b" t="t" l="l"/>
            <a:pathLst>
              <a:path h="679950" w="679950">
                <a:moveTo>
                  <a:pt x="0" y="0"/>
                </a:moveTo>
                <a:lnTo>
                  <a:pt x="679949" y="0"/>
                </a:lnTo>
                <a:lnTo>
                  <a:pt x="679949" y="679950"/>
                </a:lnTo>
                <a:lnTo>
                  <a:pt x="0" y="6799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498610" y="768097"/>
            <a:ext cx="4100528" cy="445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91"/>
              </a:lnSpc>
              <a:spcBef>
                <a:spcPct val="0"/>
              </a:spcBef>
            </a:pPr>
            <a:r>
              <a:rPr lang="en-US" b="true" sz="2422" spc="-109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Programmazione di Sistema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45724" y="793707"/>
            <a:ext cx="1662550" cy="403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b="true" sz="22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Candidati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313960" y="793707"/>
            <a:ext cx="1907082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Lorenzo Ricci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725867" y="622050"/>
            <a:ext cx="1916881" cy="809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Francesca Villanova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034325" y="622050"/>
            <a:ext cx="2224975" cy="809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Roberto Zancana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05489" y="8994425"/>
            <a:ext cx="4747340" cy="451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61"/>
              </a:lnSpc>
            </a:pPr>
            <a:r>
              <a:rPr lang="en-US" sz="247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Progetto 2.1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511960" y="9002119"/>
            <a:ext cx="4747340" cy="451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61"/>
              </a:lnSpc>
            </a:pPr>
            <a:r>
              <a:rPr lang="en-US" sz="247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Backup Di Emergenza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03986" y="803986"/>
            <a:ext cx="449429" cy="449429"/>
          </a:xfrm>
          <a:custGeom>
            <a:avLst/>
            <a:gdLst/>
            <a:ahLst/>
            <a:cxnLst/>
            <a:rect r="r" b="b" t="t" l="l"/>
            <a:pathLst>
              <a:path h="449429" w="449429">
                <a:moveTo>
                  <a:pt x="0" y="0"/>
                </a:moveTo>
                <a:lnTo>
                  <a:pt x="449428" y="0"/>
                </a:lnTo>
                <a:lnTo>
                  <a:pt x="449428" y="449428"/>
                </a:lnTo>
                <a:lnTo>
                  <a:pt x="0" y="4494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03986" y="2057400"/>
            <a:ext cx="8641761" cy="7499107"/>
            <a:chOff x="0" y="0"/>
            <a:chExt cx="2276019" cy="197507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276019" cy="1975074"/>
            </a:xfrm>
            <a:custGeom>
              <a:avLst/>
              <a:gdLst/>
              <a:ahLst/>
              <a:cxnLst/>
              <a:rect r="r" b="b" t="t" l="l"/>
              <a:pathLst>
                <a:path h="1975074" w="2276019">
                  <a:moveTo>
                    <a:pt x="50169" y="0"/>
                  </a:moveTo>
                  <a:lnTo>
                    <a:pt x="2225851" y="0"/>
                  </a:lnTo>
                  <a:cubicBezTo>
                    <a:pt x="2239156" y="0"/>
                    <a:pt x="2251917" y="5286"/>
                    <a:pt x="2261325" y="14694"/>
                  </a:cubicBezTo>
                  <a:cubicBezTo>
                    <a:pt x="2270734" y="24103"/>
                    <a:pt x="2276019" y="36863"/>
                    <a:pt x="2276019" y="50169"/>
                  </a:cubicBezTo>
                  <a:lnTo>
                    <a:pt x="2276019" y="1924905"/>
                  </a:lnTo>
                  <a:cubicBezTo>
                    <a:pt x="2276019" y="1952612"/>
                    <a:pt x="2253558" y="1975074"/>
                    <a:pt x="2225851" y="1975074"/>
                  </a:cubicBezTo>
                  <a:lnTo>
                    <a:pt x="50169" y="1975074"/>
                  </a:lnTo>
                  <a:cubicBezTo>
                    <a:pt x="36863" y="1975074"/>
                    <a:pt x="24103" y="1969788"/>
                    <a:pt x="14694" y="1960380"/>
                  </a:cubicBezTo>
                  <a:cubicBezTo>
                    <a:pt x="5286" y="1950971"/>
                    <a:pt x="0" y="1938210"/>
                    <a:pt x="0" y="1924905"/>
                  </a:cubicBezTo>
                  <a:lnTo>
                    <a:pt x="0" y="50169"/>
                  </a:lnTo>
                  <a:cubicBezTo>
                    <a:pt x="0" y="36863"/>
                    <a:pt x="5286" y="24103"/>
                    <a:pt x="14694" y="14694"/>
                  </a:cubicBezTo>
                  <a:cubicBezTo>
                    <a:pt x="24103" y="5286"/>
                    <a:pt x="36863" y="0"/>
                    <a:pt x="5016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78000"/>
                  </a:srgbClr>
                </a:gs>
                <a:gs pos="100000">
                  <a:srgbClr val="DDDDDD">
                    <a:alpha val="14820"/>
                  </a:srgbClr>
                </a:gs>
              </a:gsLst>
              <a:lin ang="27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2276019" cy="20417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975275" y="6825024"/>
            <a:ext cx="7524688" cy="2731483"/>
            <a:chOff x="0" y="0"/>
            <a:chExt cx="1981811" cy="71940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81811" cy="719403"/>
            </a:xfrm>
            <a:custGeom>
              <a:avLst/>
              <a:gdLst/>
              <a:ahLst/>
              <a:cxnLst/>
              <a:rect r="r" b="b" t="t" l="l"/>
              <a:pathLst>
                <a:path h="719403" w="1981811">
                  <a:moveTo>
                    <a:pt x="57617" y="0"/>
                  </a:moveTo>
                  <a:lnTo>
                    <a:pt x="1924194" y="0"/>
                  </a:lnTo>
                  <a:cubicBezTo>
                    <a:pt x="1939475" y="0"/>
                    <a:pt x="1954130" y="6070"/>
                    <a:pt x="1964935" y="16876"/>
                  </a:cubicBezTo>
                  <a:cubicBezTo>
                    <a:pt x="1975740" y="27681"/>
                    <a:pt x="1981811" y="42336"/>
                    <a:pt x="1981811" y="57617"/>
                  </a:cubicBezTo>
                  <a:lnTo>
                    <a:pt x="1981811" y="661786"/>
                  </a:lnTo>
                  <a:cubicBezTo>
                    <a:pt x="1981811" y="677067"/>
                    <a:pt x="1975740" y="691722"/>
                    <a:pt x="1964935" y="702528"/>
                  </a:cubicBezTo>
                  <a:cubicBezTo>
                    <a:pt x="1954130" y="713333"/>
                    <a:pt x="1939475" y="719403"/>
                    <a:pt x="1924194" y="719403"/>
                  </a:cubicBezTo>
                  <a:lnTo>
                    <a:pt x="57617" y="719403"/>
                  </a:lnTo>
                  <a:cubicBezTo>
                    <a:pt x="42336" y="719403"/>
                    <a:pt x="27681" y="713333"/>
                    <a:pt x="16876" y="702528"/>
                  </a:cubicBezTo>
                  <a:cubicBezTo>
                    <a:pt x="6070" y="691722"/>
                    <a:pt x="0" y="677067"/>
                    <a:pt x="0" y="661786"/>
                  </a:cubicBezTo>
                  <a:lnTo>
                    <a:pt x="0" y="57617"/>
                  </a:lnTo>
                  <a:cubicBezTo>
                    <a:pt x="0" y="42336"/>
                    <a:pt x="6070" y="27681"/>
                    <a:pt x="16876" y="16876"/>
                  </a:cubicBezTo>
                  <a:cubicBezTo>
                    <a:pt x="27681" y="6070"/>
                    <a:pt x="42336" y="0"/>
                    <a:pt x="5761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0"/>
              <a:ext cx="1981811" cy="8146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71"/>
                </a:lnSpc>
              </a:pPr>
              <a:r>
                <a:rPr lang="en-US" b="true" sz="3551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Backup automatico quando lo schermo non è accessibile 🚀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975275" y="2057400"/>
            <a:ext cx="7524688" cy="4166571"/>
            <a:chOff x="0" y="0"/>
            <a:chExt cx="1165771" cy="64551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65771" cy="645511"/>
            </a:xfrm>
            <a:custGeom>
              <a:avLst/>
              <a:gdLst/>
              <a:ahLst/>
              <a:cxnLst/>
              <a:rect r="r" b="b" t="t" l="l"/>
              <a:pathLst>
                <a:path h="645511" w="1165771">
                  <a:moveTo>
                    <a:pt x="57617" y="0"/>
                  </a:moveTo>
                  <a:lnTo>
                    <a:pt x="1108154" y="0"/>
                  </a:lnTo>
                  <a:cubicBezTo>
                    <a:pt x="1123435" y="0"/>
                    <a:pt x="1138090" y="6070"/>
                    <a:pt x="1148896" y="16876"/>
                  </a:cubicBezTo>
                  <a:cubicBezTo>
                    <a:pt x="1159701" y="27681"/>
                    <a:pt x="1165771" y="42336"/>
                    <a:pt x="1165771" y="57617"/>
                  </a:cubicBezTo>
                  <a:lnTo>
                    <a:pt x="1165771" y="587894"/>
                  </a:lnTo>
                  <a:cubicBezTo>
                    <a:pt x="1165771" y="603175"/>
                    <a:pt x="1159701" y="617830"/>
                    <a:pt x="1148896" y="628635"/>
                  </a:cubicBezTo>
                  <a:cubicBezTo>
                    <a:pt x="1138090" y="639441"/>
                    <a:pt x="1123435" y="645511"/>
                    <a:pt x="1108154" y="645511"/>
                  </a:cubicBezTo>
                  <a:lnTo>
                    <a:pt x="57617" y="645511"/>
                  </a:lnTo>
                  <a:cubicBezTo>
                    <a:pt x="42336" y="645511"/>
                    <a:pt x="27681" y="639441"/>
                    <a:pt x="16876" y="628635"/>
                  </a:cubicBezTo>
                  <a:cubicBezTo>
                    <a:pt x="6070" y="617830"/>
                    <a:pt x="0" y="603175"/>
                    <a:pt x="0" y="587894"/>
                  </a:cubicBezTo>
                  <a:lnTo>
                    <a:pt x="0" y="57617"/>
                  </a:lnTo>
                  <a:cubicBezTo>
                    <a:pt x="0" y="42336"/>
                    <a:pt x="6070" y="27681"/>
                    <a:pt x="16876" y="16876"/>
                  </a:cubicBezTo>
                  <a:cubicBezTo>
                    <a:pt x="27681" y="6070"/>
                    <a:pt x="42336" y="0"/>
                    <a:pt x="57617" y="0"/>
                  </a:cubicBezTo>
                  <a:close/>
                </a:path>
              </a:pathLst>
            </a:custGeom>
            <a:blipFill>
              <a:blip r:embed="rId4"/>
              <a:stretch>
                <a:fillRect l="0" t="-40298" r="0" b="-40298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297161" y="5069249"/>
            <a:ext cx="7806894" cy="175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L’applicazione permette di effettuare un backup automatico nel caso in cui lo schermo non sia agibile. L'utente attiva il backup con un comando eseguito tramite mouse.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40908" y="2584455"/>
            <a:ext cx="7719401" cy="2169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77"/>
              </a:lnSpc>
            </a:pPr>
            <a:r>
              <a:rPr lang="en-US" sz="7919" spc="-356" b="true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Obiettivo dell’applicazione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665515" y="688725"/>
            <a:ext cx="679950" cy="679950"/>
          </a:xfrm>
          <a:custGeom>
            <a:avLst/>
            <a:gdLst/>
            <a:ahLst/>
            <a:cxnLst/>
            <a:rect r="r" b="b" t="t" l="l"/>
            <a:pathLst>
              <a:path h="679950" w="679950">
                <a:moveTo>
                  <a:pt x="0" y="0"/>
                </a:moveTo>
                <a:lnTo>
                  <a:pt x="679949" y="0"/>
                </a:lnTo>
                <a:lnTo>
                  <a:pt x="679949" y="679950"/>
                </a:lnTo>
                <a:lnTo>
                  <a:pt x="0" y="6799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498610" y="768097"/>
            <a:ext cx="4100528" cy="445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91"/>
              </a:lnSpc>
              <a:spcBef>
                <a:spcPct val="0"/>
              </a:spcBef>
            </a:pPr>
            <a:r>
              <a:rPr lang="en-US" b="true" sz="2422" spc="-109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Programmazione di Sistema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145724" y="793707"/>
            <a:ext cx="1662550" cy="403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b="true" sz="22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Candidati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313960" y="793707"/>
            <a:ext cx="1907082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Lorenzo Ricci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725867" y="622050"/>
            <a:ext cx="1916881" cy="809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Francesca Villanova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034325" y="622050"/>
            <a:ext cx="2224975" cy="809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Roberto Zancana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21419" y="7060466"/>
            <a:ext cx="7806894" cy="219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Il programma opera in background, consumando minime risorse di CPU, e registra periodicamente il consumo su un file di log. Al termine del backup, un altro log riporta la dimensione dei file salvati e il tempo impiegato.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03986" y="803986"/>
            <a:ext cx="449429" cy="449429"/>
          </a:xfrm>
          <a:custGeom>
            <a:avLst/>
            <a:gdLst/>
            <a:ahLst/>
            <a:cxnLst/>
            <a:rect r="r" b="b" t="t" l="l"/>
            <a:pathLst>
              <a:path h="449429" w="449429">
                <a:moveTo>
                  <a:pt x="0" y="0"/>
                </a:moveTo>
                <a:lnTo>
                  <a:pt x="449428" y="0"/>
                </a:lnTo>
                <a:lnTo>
                  <a:pt x="449428" y="449428"/>
                </a:lnTo>
                <a:lnTo>
                  <a:pt x="0" y="4494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655160" y="1986280"/>
            <a:ext cx="9922178" cy="7467954"/>
            <a:chOff x="0" y="0"/>
            <a:chExt cx="2613248" cy="196686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613248" cy="1966869"/>
            </a:xfrm>
            <a:custGeom>
              <a:avLst/>
              <a:gdLst/>
              <a:ahLst/>
              <a:cxnLst/>
              <a:rect r="r" b="b" t="t" l="l"/>
              <a:pathLst>
                <a:path h="1966869" w="2613248">
                  <a:moveTo>
                    <a:pt x="43695" y="0"/>
                  </a:moveTo>
                  <a:lnTo>
                    <a:pt x="2569554" y="0"/>
                  </a:lnTo>
                  <a:cubicBezTo>
                    <a:pt x="2593686" y="0"/>
                    <a:pt x="2613248" y="19563"/>
                    <a:pt x="2613248" y="43695"/>
                  </a:cubicBezTo>
                  <a:lnTo>
                    <a:pt x="2613248" y="1923174"/>
                  </a:lnTo>
                  <a:cubicBezTo>
                    <a:pt x="2613248" y="1947306"/>
                    <a:pt x="2593686" y="1966869"/>
                    <a:pt x="2569554" y="1966869"/>
                  </a:cubicBezTo>
                  <a:lnTo>
                    <a:pt x="43695" y="1966869"/>
                  </a:lnTo>
                  <a:cubicBezTo>
                    <a:pt x="19563" y="1966869"/>
                    <a:pt x="0" y="1947306"/>
                    <a:pt x="0" y="1923174"/>
                  </a:cubicBezTo>
                  <a:lnTo>
                    <a:pt x="0" y="43695"/>
                  </a:lnTo>
                  <a:cubicBezTo>
                    <a:pt x="0" y="19563"/>
                    <a:pt x="19563" y="0"/>
                    <a:pt x="4369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78000"/>
                  </a:srgbClr>
                </a:gs>
                <a:gs pos="100000">
                  <a:srgbClr val="DDDDDD">
                    <a:alpha val="14820"/>
                  </a:srgbClr>
                </a:gs>
              </a:gsLst>
              <a:lin ang="27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2613248" cy="20335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683539" y="5445880"/>
            <a:ext cx="9627466" cy="1810143"/>
            <a:chOff x="0" y="0"/>
            <a:chExt cx="2535629" cy="47674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535629" cy="476745"/>
            </a:xfrm>
            <a:custGeom>
              <a:avLst/>
              <a:gdLst/>
              <a:ahLst/>
              <a:cxnLst/>
              <a:rect r="r" b="b" t="t" l="l"/>
              <a:pathLst>
                <a:path h="476745" w="2535629">
                  <a:moveTo>
                    <a:pt x="41012" y="0"/>
                  </a:moveTo>
                  <a:lnTo>
                    <a:pt x="2494617" y="0"/>
                  </a:lnTo>
                  <a:cubicBezTo>
                    <a:pt x="2505494" y="0"/>
                    <a:pt x="2515926" y="4321"/>
                    <a:pt x="2523617" y="12012"/>
                  </a:cubicBezTo>
                  <a:cubicBezTo>
                    <a:pt x="2531308" y="19703"/>
                    <a:pt x="2535629" y="30135"/>
                    <a:pt x="2535629" y="41012"/>
                  </a:cubicBezTo>
                  <a:lnTo>
                    <a:pt x="2535629" y="435734"/>
                  </a:lnTo>
                  <a:cubicBezTo>
                    <a:pt x="2535629" y="458384"/>
                    <a:pt x="2517267" y="476745"/>
                    <a:pt x="2494617" y="476745"/>
                  </a:cubicBezTo>
                  <a:lnTo>
                    <a:pt x="41012" y="476745"/>
                  </a:lnTo>
                  <a:cubicBezTo>
                    <a:pt x="18362" y="476745"/>
                    <a:pt x="0" y="458384"/>
                    <a:pt x="0" y="435734"/>
                  </a:cubicBezTo>
                  <a:lnTo>
                    <a:pt x="0" y="41012"/>
                  </a:lnTo>
                  <a:cubicBezTo>
                    <a:pt x="0" y="18362"/>
                    <a:pt x="18362" y="0"/>
                    <a:pt x="4101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2535629" cy="5434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7683539" y="3430644"/>
            <a:ext cx="9627466" cy="1810143"/>
            <a:chOff x="0" y="0"/>
            <a:chExt cx="2535629" cy="47674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535629" cy="476745"/>
            </a:xfrm>
            <a:custGeom>
              <a:avLst/>
              <a:gdLst/>
              <a:ahLst/>
              <a:cxnLst/>
              <a:rect r="r" b="b" t="t" l="l"/>
              <a:pathLst>
                <a:path h="476745" w="2535629">
                  <a:moveTo>
                    <a:pt x="41012" y="0"/>
                  </a:moveTo>
                  <a:lnTo>
                    <a:pt x="2494617" y="0"/>
                  </a:lnTo>
                  <a:cubicBezTo>
                    <a:pt x="2505494" y="0"/>
                    <a:pt x="2515926" y="4321"/>
                    <a:pt x="2523617" y="12012"/>
                  </a:cubicBezTo>
                  <a:cubicBezTo>
                    <a:pt x="2531308" y="19703"/>
                    <a:pt x="2535629" y="30135"/>
                    <a:pt x="2535629" y="41012"/>
                  </a:cubicBezTo>
                  <a:lnTo>
                    <a:pt x="2535629" y="435734"/>
                  </a:lnTo>
                  <a:cubicBezTo>
                    <a:pt x="2535629" y="458384"/>
                    <a:pt x="2517267" y="476745"/>
                    <a:pt x="2494617" y="476745"/>
                  </a:cubicBezTo>
                  <a:lnTo>
                    <a:pt x="41012" y="476745"/>
                  </a:lnTo>
                  <a:cubicBezTo>
                    <a:pt x="18362" y="476745"/>
                    <a:pt x="0" y="458384"/>
                    <a:pt x="0" y="435734"/>
                  </a:cubicBezTo>
                  <a:lnTo>
                    <a:pt x="0" y="41012"/>
                  </a:lnTo>
                  <a:cubicBezTo>
                    <a:pt x="0" y="18362"/>
                    <a:pt x="18362" y="0"/>
                    <a:pt x="4101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66675"/>
              <a:ext cx="2535629" cy="5434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7683539" y="7465573"/>
            <a:ext cx="9627466" cy="1810143"/>
            <a:chOff x="0" y="0"/>
            <a:chExt cx="2535629" cy="47674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35629" cy="476745"/>
            </a:xfrm>
            <a:custGeom>
              <a:avLst/>
              <a:gdLst/>
              <a:ahLst/>
              <a:cxnLst/>
              <a:rect r="r" b="b" t="t" l="l"/>
              <a:pathLst>
                <a:path h="476745" w="2535629">
                  <a:moveTo>
                    <a:pt x="41012" y="0"/>
                  </a:moveTo>
                  <a:lnTo>
                    <a:pt x="2494617" y="0"/>
                  </a:lnTo>
                  <a:cubicBezTo>
                    <a:pt x="2505494" y="0"/>
                    <a:pt x="2515926" y="4321"/>
                    <a:pt x="2523617" y="12012"/>
                  </a:cubicBezTo>
                  <a:cubicBezTo>
                    <a:pt x="2531308" y="19703"/>
                    <a:pt x="2535629" y="30135"/>
                    <a:pt x="2535629" y="41012"/>
                  </a:cubicBezTo>
                  <a:lnTo>
                    <a:pt x="2535629" y="435734"/>
                  </a:lnTo>
                  <a:cubicBezTo>
                    <a:pt x="2535629" y="458384"/>
                    <a:pt x="2517267" y="476745"/>
                    <a:pt x="2494617" y="476745"/>
                  </a:cubicBezTo>
                  <a:lnTo>
                    <a:pt x="41012" y="476745"/>
                  </a:lnTo>
                  <a:cubicBezTo>
                    <a:pt x="18362" y="476745"/>
                    <a:pt x="0" y="458384"/>
                    <a:pt x="0" y="435734"/>
                  </a:cubicBezTo>
                  <a:lnTo>
                    <a:pt x="0" y="41012"/>
                  </a:lnTo>
                  <a:cubicBezTo>
                    <a:pt x="0" y="18362"/>
                    <a:pt x="18362" y="0"/>
                    <a:pt x="4101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66675"/>
              <a:ext cx="2535629" cy="5434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803986" y="1986280"/>
            <a:ext cx="6564692" cy="7467954"/>
            <a:chOff x="0" y="0"/>
            <a:chExt cx="1728972" cy="196686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728972" cy="1966869"/>
            </a:xfrm>
            <a:custGeom>
              <a:avLst/>
              <a:gdLst/>
              <a:ahLst/>
              <a:cxnLst/>
              <a:rect r="r" b="b" t="t" l="l"/>
              <a:pathLst>
                <a:path h="1966869" w="1728972">
                  <a:moveTo>
                    <a:pt x="66042" y="0"/>
                  </a:moveTo>
                  <a:lnTo>
                    <a:pt x="1662930" y="0"/>
                  </a:lnTo>
                  <a:cubicBezTo>
                    <a:pt x="1699404" y="0"/>
                    <a:pt x="1728972" y="29568"/>
                    <a:pt x="1728972" y="66042"/>
                  </a:cubicBezTo>
                  <a:lnTo>
                    <a:pt x="1728972" y="1900826"/>
                  </a:lnTo>
                  <a:cubicBezTo>
                    <a:pt x="1728972" y="1937300"/>
                    <a:pt x="1699404" y="1966869"/>
                    <a:pt x="1662930" y="1966869"/>
                  </a:cubicBezTo>
                  <a:lnTo>
                    <a:pt x="66042" y="1966869"/>
                  </a:lnTo>
                  <a:cubicBezTo>
                    <a:pt x="29568" y="1966869"/>
                    <a:pt x="0" y="1937300"/>
                    <a:pt x="0" y="1900826"/>
                  </a:cubicBezTo>
                  <a:lnTo>
                    <a:pt x="0" y="66042"/>
                  </a:lnTo>
                  <a:cubicBezTo>
                    <a:pt x="0" y="29568"/>
                    <a:pt x="29568" y="0"/>
                    <a:pt x="6604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66675"/>
              <a:ext cx="1728972" cy="20335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665515" y="688725"/>
            <a:ext cx="679950" cy="679950"/>
          </a:xfrm>
          <a:custGeom>
            <a:avLst/>
            <a:gdLst/>
            <a:ahLst/>
            <a:cxnLst/>
            <a:rect r="r" b="b" t="t" l="l"/>
            <a:pathLst>
              <a:path h="679950" w="679950">
                <a:moveTo>
                  <a:pt x="0" y="0"/>
                </a:moveTo>
                <a:lnTo>
                  <a:pt x="679949" y="0"/>
                </a:lnTo>
                <a:lnTo>
                  <a:pt x="679949" y="679950"/>
                </a:lnTo>
                <a:lnTo>
                  <a:pt x="0" y="6799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766061" y="3865714"/>
            <a:ext cx="2262783" cy="1238625"/>
          </a:xfrm>
          <a:custGeom>
            <a:avLst/>
            <a:gdLst/>
            <a:ahLst/>
            <a:cxnLst/>
            <a:rect r="r" b="b" t="t" l="l"/>
            <a:pathLst>
              <a:path h="1238625" w="2262783">
                <a:moveTo>
                  <a:pt x="0" y="0"/>
                </a:moveTo>
                <a:lnTo>
                  <a:pt x="2262783" y="0"/>
                </a:lnTo>
                <a:lnTo>
                  <a:pt x="2262783" y="1238625"/>
                </a:lnTo>
                <a:lnTo>
                  <a:pt x="0" y="123862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lgDash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1005489" y="3950879"/>
            <a:ext cx="1962076" cy="2902500"/>
          </a:xfrm>
          <a:custGeom>
            <a:avLst/>
            <a:gdLst/>
            <a:ahLst/>
            <a:cxnLst/>
            <a:rect r="r" b="b" t="t" l="l"/>
            <a:pathLst>
              <a:path h="2902500" w="1962076">
                <a:moveTo>
                  <a:pt x="0" y="0"/>
                </a:moveTo>
                <a:lnTo>
                  <a:pt x="1962076" y="0"/>
                </a:lnTo>
                <a:lnTo>
                  <a:pt x="1962076" y="2902500"/>
                </a:lnTo>
                <a:lnTo>
                  <a:pt x="0" y="29025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5387186" y="7432873"/>
            <a:ext cx="1324549" cy="1245963"/>
          </a:xfrm>
          <a:custGeom>
            <a:avLst/>
            <a:gdLst/>
            <a:ahLst/>
            <a:cxnLst/>
            <a:rect r="r" b="b" t="t" l="l"/>
            <a:pathLst>
              <a:path h="1245963" w="1324549">
                <a:moveTo>
                  <a:pt x="0" y="0"/>
                </a:moveTo>
                <a:lnTo>
                  <a:pt x="1324548" y="0"/>
                </a:lnTo>
                <a:lnTo>
                  <a:pt x="1324548" y="1245963"/>
                </a:lnTo>
                <a:lnTo>
                  <a:pt x="0" y="124596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5400000">
            <a:off x="4757941" y="6182383"/>
            <a:ext cx="1535767" cy="611514"/>
          </a:xfrm>
          <a:custGeom>
            <a:avLst/>
            <a:gdLst/>
            <a:ahLst/>
            <a:cxnLst/>
            <a:rect r="r" b="b" t="t" l="l"/>
            <a:pathLst>
              <a:path h="611514" w="1535767">
                <a:moveTo>
                  <a:pt x="0" y="0"/>
                </a:moveTo>
                <a:lnTo>
                  <a:pt x="1535767" y="0"/>
                </a:lnTo>
                <a:lnTo>
                  <a:pt x="1535767" y="611514"/>
                </a:lnTo>
                <a:lnTo>
                  <a:pt x="0" y="61151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8022214" y="4104275"/>
            <a:ext cx="494340" cy="462882"/>
          </a:xfrm>
          <a:custGeom>
            <a:avLst/>
            <a:gdLst/>
            <a:ahLst/>
            <a:cxnLst/>
            <a:rect r="r" b="b" t="t" l="l"/>
            <a:pathLst>
              <a:path h="462882" w="494340">
                <a:moveTo>
                  <a:pt x="0" y="0"/>
                </a:moveTo>
                <a:lnTo>
                  <a:pt x="494339" y="0"/>
                </a:lnTo>
                <a:lnTo>
                  <a:pt x="494339" y="462882"/>
                </a:lnTo>
                <a:lnTo>
                  <a:pt x="0" y="46288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8022214" y="6108565"/>
            <a:ext cx="517719" cy="484773"/>
          </a:xfrm>
          <a:custGeom>
            <a:avLst/>
            <a:gdLst/>
            <a:ahLst/>
            <a:cxnLst/>
            <a:rect r="r" b="b" t="t" l="l"/>
            <a:pathLst>
              <a:path h="484773" w="517719">
                <a:moveTo>
                  <a:pt x="0" y="0"/>
                </a:moveTo>
                <a:lnTo>
                  <a:pt x="517719" y="0"/>
                </a:lnTo>
                <a:lnTo>
                  <a:pt x="517719" y="484773"/>
                </a:lnTo>
                <a:lnTo>
                  <a:pt x="0" y="48477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8045593" y="8171059"/>
            <a:ext cx="494340" cy="462882"/>
          </a:xfrm>
          <a:custGeom>
            <a:avLst/>
            <a:gdLst/>
            <a:ahLst/>
            <a:cxnLst/>
            <a:rect r="r" b="b" t="t" l="l"/>
            <a:pathLst>
              <a:path h="462882" w="494340">
                <a:moveTo>
                  <a:pt x="0" y="0"/>
                </a:moveTo>
                <a:lnTo>
                  <a:pt x="494340" y="0"/>
                </a:lnTo>
                <a:lnTo>
                  <a:pt x="494340" y="462882"/>
                </a:lnTo>
                <a:lnTo>
                  <a:pt x="0" y="46288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1714528">
            <a:off x="4357061" y="3078270"/>
            <a:ext cx="1901368" cy="1199590"/>
          </a:xfrm>
          <a:custGeom>
            <a:avLst/>
            <a:gdLst/>
            <a:ahLst/>
            <a:cxnLst/>
            <a:rect r="r" b="b" t="t" l="l"/>
            <a:pathLst>
              <a:path h="1199590" w="1901368">
                <a:moveTo>
                  <a:pt x="0" y="0"/>
                </a:moveTo>
                <a:lnTo>
                  <a:pt x="1901367" y="0"/>
                </a:lnTo>
                <a:lnTo>
                  <a:pt x="1901367" y="1199590"/>
                </a:lnTo>
                <a:lnTo>
                  <a:pt x="0" y="119959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dash"/>
            <a:miter/>
          </a:ln>
        </p:spPr>
      </p:sp>
      <p:sp>
        <p:nvSpPr>
          <p:cNvPr name="TextBox 27" id="27"/>
          <p:cNvSpPr txBox="true"/>
          <p:nvPr/>
        </p:nvSpPr>
        <p:spPr>
          <a:xfrm rot="0">
            <a:off x="8022214" y="2378304"/>
            <a:ext cx="4245288" cy="895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45"/>
              </a:lnSpc>
            </a:pPr>
            <a:r>
              <a:rPr lang="en-US" sz="6123" spc="-275" b="true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Panoramica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2497272" y="2715655"/>
            <a:ext cx="2776876" cy="449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42"/>
              </a:lnSpc>
            </a:pPr>
            <a:r>
              <a:rPr lang="en-US" sz="3080" spc="-138">
                <a:solidFill>
                  <a:srgbClr val="FFFFFF"/>
                </a:solidFill>
                <a:latin typeface="Telegraf"/>
                <a:ea typeface="Telegraf"/>
                <a:cs typeface="Telegraf"/>
                <a:sym typeface="Telegraf"/>
              </a:rPr>
              <a:t>Dell’ Architettura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498610" y="768097"/>
            <a:ext cx="4100528" cy="445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91"/>
              </a:lnSpc>
              <a:spcBef>
                <a:spcPct val="0"/>
              </a:spcBef>
            </a:pPr>
            <a:r>
              <a:rPr lang="en-US" b="true" sz="2422" spc="-109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Programmazione di Sistema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9145724" y="793707"/>
            <a:ext cx="1662550" cy="403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b="true" sz="22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Candidati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1313960" y="793707"/>
            <a:ext cx="1907082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Lorenzo Ricci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3725867" y="622050"/>
            <a:ext cx="1916881" cy="809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Francesca Villanova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5034325" y="622050"/>
            <a:ext cx="2224975" cy="809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Roberto Zancana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584161" y="3098914"/>
            <a:ext cx="2601813" cy="596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6"/>
              </a:lnSpc>
            </a:pPr>
            <a:r>
              <a:rPr lang="en-US" b="true" sz="3504" spc="-154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Group16.exe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3065898" y="5078752"/>
            <a:ext cx="4148718" cy="596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6"/>
              </a:lnSpc>
            </a:pPr>
            <a:r>
              <a:rPr lang="en-US" b="true" sz="3504" spc="-154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config_program.exe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028700" y="7144630"/>
            <a:ext cx="4497125" cy="596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6"/>
              </a:lnSpc>
            </a:pPr>
            <a:r>
              <a:rPr lang="en-US" b="true" sz="3504" spc="-154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backup_program.exe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8579015" y="4123643"/>
            <a:ext cx="1813307" cy="366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1"/>
              </a:lnSpc>
              <a:spcBef>
                <a:spcPct val="0"/>
              </a:spcBef>
            </a:pPr>
            <a:r>
              <a:rPr lang="en-US" b="true" sz="20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Group16.exe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1313960" y="3697558"/>
            <a:ext cx="5378498" cy="1209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È il processo che si occupa di installare e avviare il servizio di backup, qualora non sia installato.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8679990" y="6138879"/>
            <a:ext cx="2850974" cy="366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1"/>
              </a:lnSpc>
              <a:spcBef>
                <a:spcPct val="0"/>
              </a:spcBef>
            </a:pPr>
            <a:r>
              <a:rPr lang="en-US" b="true" sz="20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config_program.exe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8703635" y="8190427"/>
            <a:ext cx="3083745" cy="366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1"/>
              </a:lnSpc>
              <a:spcBef>
                <a:spcPct val="0"/>
              </a:spcBef>
            </a:pPr>
            <a:r>
              <a:rPr lang="en-US" b="true" sz="20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backup_program.exe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1854980" y="5505937"/>
            <a:ext cx="4837478" cy="1494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14"/>
              </a:lnSpc>
              <a:spcBef>
                <a:spcPct val="0"/>
              </a:spcBef>
            </a:pPr>
            <a:r>
              <a:rPr lang="en-US" sz="208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 eseguito, apre una finestra grafica che consente all’utente di impostare i percorsi di destinazione e la tipologia di backup desiderata.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1949306" y="7732273"/>
            <a:ext cx="4840325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49"/>
              </a:lnSpc>
              <a:spcBef>
                <a:spcPct val="0"/>
              </a:spcBef>
            </a:pPr>
            <a:r>
              <a:rPr lang="en-US" sz="225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È il processo in background che resta in esecuzione per monitorare gli input dell’utente.</a:t>
            </a:r>
            <a:r>
              <a:rPr lang="en-US" sz="225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5309703" y="4484620"/>
            <a:ext cx="2373836" cy="455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59"/>
              </a:lnSpc>
            </a:pPr>
            <a:r>
              <a:rPr lang="en-US" b="true" sz="2685" spc="-118">
                <a:solidFill>
                  <a:srgbClr val="7ED957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service.exe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4814110" y="2772089"/>
            <a:ext cx="2373836" cy="205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799"/>
              </a:lnSpc>
            </a:pPr>
            <a:r>
              <a:rPr lang="en-US" b="true" sz="1285" spc="-56">
                <a:solidFill>
                  <a:srgbClr val="7ED957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(Windows only)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03986" y="803986"/>
            <a:ext cx="449429" cy="449429"/>
          </a:xfrm>
          <a:custGeom>
            <a:avLst/>
            <a:gdLst/>
            <a:ahLst/>
            <a:cxnLst/>
            <a:rect r="r" b="b" t="t" l="l"/>
            <a:pathLst>
              <a:path h="449429" w="449429">
                <a:moveTo>
                  <a:pt x="0" y="0"/>
                </a:moveTo>
                <a:lnTo>
                  <a:pt x="449428" y="0"/>
                </a:lnTo>
                <a:lnTo>
                  <a:pt x="449428" y="449428"/>
                </a:lnTo>
                <a:lnTo>
                  <a:pt x="0" y="4494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03986" y="1790346"/>
            <a:ext cx="6301476" cy="5911234"/>
            <a:chOff x="0" y="0"/>
            <a:chExt cx="1659648" cy="155686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59648" cy="1556868"/>
            </a:xfrm>
            <a:custGeom>
              <a:avLst/>
              <a:gdLst/>
              <a:ahLst/>
              <a:cxnLst/>
              <a:rect r="r" b="b" t="t" l="l"/>
              <a:pathLst>
                <a:path h="1556868" w="1659648">
                  <a:moveTo>
                    <a:pt x="68801" y="0"/>
                  </a:moveTo>
                  <a:lnTo>
                    <a:pt x="1590847" y="0"/>
                  </a:lnTo>
                  <a:cubicBezTo>
                    <a:pt x="1609094" y="0"/>
                    <a:pt x="1626594" y="7249"/>
                    <a:pt x="1639497" y="20151"/>
                  </a:cubicBezTo>
                  <a:cubicBezTo>
                    <a:pt x="1652399" y="33054"/>
                    <a:pt x="1659648" y="50554"/>
                    <a:pt x="1659648" y="68801"/>
                  </a:cubicBezTo>
                  <a:lnTo>
                    <a:pt x="1659648" y="1488067"/>
                  </a:lnTo>
                  <a:cubicBezTo>
                    <a:pt x="1659648" y="1506314"/>
                    <a:pt x="1652399" y="1523814"/>
                    <a:pt x="1639497" y="1536717"/>
                  </a:cubicBezTo>
                  <a:cubicBezTo>
                    <a:pt x="1626594" y="1549620"/>
                    <a:pt x="1609094" y="1556868"/>
                    <a:pt x="1590847" y="1556868"/>
                  </a:cubicBezTo>
                  <a:lnTo>
                    <a:pt x="68801" y="1556868"/>
                  </a:lnTo>
                  <a:cubicBezTo>
                    <a:pt x="50554" y="1556868"/>
                    <a:pt x="33054" y="1549620"/>
                    <a:pt x="20151" y="1536717"/>
                  </a:cubicBezTo>
                  <a:cubicBezTo>
                    <a:pt x="7249" y="1523814"/>
                    <a:pt x="0" y="1506314"/>
                    <a:pt x="0" y="1488067"/>
                  </a:cubicBezTo>
                  <a:lnTo>
                    <a:pt x="0" y="68801"/>
                  </a:lnTo>
                  <a:cubicBezTo>
                    <a:pt x="0" y="50554"/>
                    <a:pt x="7249" y="33054"/>
                    <a:pt x="20151" y="20151"/>
                  </a:cubicBezTo>
                  <a:cubicBezTo>
                    <a:pt x="33054" y="7249"/>
                    <a:pt x="50554" y="0"/>
                    <a:pt x="6880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78000"/>
                  </a:srgbClr>
                </a:gs>
                <a:gs pos="100000">
                  <a:srgbClr val="DDDDDD">
                    <a:alpha val="14820"/>
                  </a:srgbClr>
                </a:gs>
              </a:gsLst>
              <a:lin ang="27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1659648" cy="16235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703689" y="1851792"/>
            <a:ext cx="9783203" cy="5849788"/>
            <a:chOff x="0" y="0"/>
            <a:chExt cx="2576646" cy="154068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576646" cy="1540685"/>
            </a:xfrm>
            <a:custGeom>
              <a:avLst/>
              <a:gdLst/>
              <a:ahLst/>
              <a:cxnLst/>
              <a:rect r="r" b="b" t="t" l="l"/>
              <a:pathLst>
                <a:path h="1540685" w="2576646">
                  <a:moveTo>
                    <a:pt x="44315" y="0"/>
                  </a:moveTo>
                  <a:lnTo>
                    <a:pt x="2532331" y="0"/>
                  </a:lnTo>
                  <a:cubicBezTo>
                    <a:pt x="2556806" y="0"/>
                    <a:pt x="2576646" y="19841"/>
                    <a:pt x="2576646" y="44315"/>
                  </a:cubicBezTo>
                  <a:lnTo>
                    <a:pt x="2576646" y="1496370"/>
                  </a:lnTo>
                  <a:cubicBezTo>
                    <a:pt x="2576646" y="1508123"/>
                    <a:pt x="2571977" y="1519395"/>
                    <a:pt x="2563667" y="1527705"/>
                  </a:cubicBezTo>
                  <a:cubicBezTo>
                    <a:pt x="2555356" y="1536016"/>
                    <a:pt x="2544084" y="1540685"/>
                    <a:pt x="2532331" y="1540685"/>
                  </a:cubicBezTo>
                  <a:lnTo>
                    <a:pt x="44315" y="1540685"/>
                  </a:lnTo>
                  <a:cubicBezTo>
                    <a:pt x="32562" y="1540685"/>
                    <a:pt x="21290" y="1536016"/>
                    <a:pt x="12980" y="1527705"/>
                  </a:cubicBezTo>
                  <a:cubicBezTo>
                    <a:pt x="4669" y="1519395"/>
                    <a:pt x="0" y="1508123"/>
                    <a:pt x="0" y="1496370"/>
                  </a:cubicBezTo>
                  <a:lnTo>
                    <a:pt x="0" y="44315"/>
                  </a:lnTo>
                  <a:cubicBezTo>
                    <a:pt x="0" y="32562"/>
                    <a:pt x="4669" y="21290"/>
                    <a:pt x="12980" y="12980"/>
                  </a:cubicBezTo>
                  <a:cubicBezTo>
                    <a:pt x="21290" y="4669"/>
                    <a:pt x="32562" y="0"/>
                    <a:pt x="4431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2576646" cy="16073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803986" y="8234980"/>
            <a:ext cx="16682906" cy="1233630"/>
            <a:chOff x="0" y="0"/>
            <a:chExt cx="4393852" cy="32490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393852" cy="324907"/>
            </a:xfrm>
            <a:custGeom>
              <a:avLst/>
              <a:gdLst/>
              <a:ahLst/>
              <a:cxnLst/>
              <a:rect r="r" b="b" t="t" l="l"/>
              <a:pathLst>
                <a:path h="324907" w="4393852">
                  <a:moveTo>
                    <a:pt x="21811" y="0"/>
                  </a:moveTo>
                  <a:lnTo>
                    <a:pt x="4372041" y="0"/>
                  </a:lnTo>
                  <a:cubicBezTo>
                    <a:pt x="4384087" y="0"/>
                    <a:pt x="4393852" y="9765"/>
                    <a:pt x="4393852" y="21811"/>
                  </a:cubicBezTo>
                  <a:lnTo>
                    <a:pt x="4393852" y="303096"/>
                  </a:lnTo>
                  <a:cubicBezTo>
                    <a:pt x="4393852" y="315142"/>
                    <a:pt x="4384087" y="324907"/>
                    <a:pt x="4372041" y="324907"/>
                  </a:cubicBezTo>
                  <a:lnTo>
                    <a:pt x="21811" y="324907"/>
                  </a:lnTo>
                  <a:cubicBezTo>
                    <a:pt x="9765" y="324907"/>
                    <a:pt x="0" y="315142"/>
                    <a:pt x="0" y="303096"/>
                  </a:cubicBezTo>
                  <a:lnTo>
                    <a:pt x="0" y="21811"/>
                  </a:lnTo>
                  <a:cubicBezTo>
                    <a:pt x="0" y="9765"/>
                    <a:pt x="9765" y="0"/>
                    <a:pt x="2181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66675"/>
              <a:ext cx="4393852" cy="3915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665515" y="688725"/>
            <a:ext cx="679950" cy="679950"/>
          </a:xfrm>
          <a:custGeom>
            <a:avLst/>
            <a:gdLst/>
            <a:ahLst/>
            <a:cxnLst/>
            <a:rect r="r" b="b" t="t" l="l"/>
            <a:pathLst>
              <a:path h="679950" w="679950">
                <a:moveTo>
                  <a:pt x="0" y="0"/>
                </a:moveTo>
                <a:lnTo>
                  <a:pt x="679949" y="0"/>
                </a:lnTo>
                <a:lnTo>
                  <a:pt x="679949" y="679950"/>
                </a:lnTo>
                <a:lnTo>
                  <a:pt x="0" y="6799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170653" y="4208650"/>
            <a:ext cx="2618292" cy="2618292"/>
          </a:xfrm>
          <a:custGeom>
            <a:avLst/>
            <a:gdLst/>
            <a:ahLst/>
            <a:cxnLst/>
            <a:rect r="r" b="b" t="t" l="l"/>
            <a:pathLst>
              <a:path h="2618292" w="2618292">
                <a:moveTo>
                  <a:pt x="0" y="0"/>
                </a:moveTo>
                <a:lnTo>
                  <a:pt x="2618292" y="0"/>
                </a:lnTo>
                <a:lnTo>
                  <a:pt x="2618292" y="2618292"/>
                </a:lnTo>
                <a:lnTo>
                  <a:pt x="0" y="261829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4" id="14"/>
          <p:cNvGrpSpPr/>
          <p:nvPr/>
        </p:nvGrpSpPr>
        <p:grpSpPr>
          <a:xfrm rot="0">
            <a:off x="1028700" y="4246732"/>
            <a:ext cx="5878044" cy="3040836"/>
            <a:chOff x="0" y="0"/>
            <a:chExt cx="1548127" cy="80087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548127" cy="800879"/>
            </a:xfrm>
            <a:custGeom>
              <a:avLst/>
              <a:gdLst/>
              <a:ahLst/>
              <a:cxnLst/>
              <a:rect r="r" b="b" t="t" l="l"/>
              <a:pathLst>
                <a:path h="800879" w="1548127">
                  <a:moveTo>
                    <a:pt x="73757" y="0"/>
                  </a:moveTo>
                  <a:lnTo>
                    <a:pt x="1474370" y="0"/>
                  </a:lnTo>
                  <a:cubicBezTo>
                    <a:pt x="1493931" y="0"/>
                    <a:pt x="1512692" y="7771"/>
                    <a:pt x="1526524" y="21603"/>
                  </a:cubicBezTo>
                  <a:cubicBezTo>
                    <a:pt x="1540356" y="35435"/>
                    <a:pt x="1548127" y="54196"/>
                    <a:pt x="1548127" y="73757"/>
                  </a:cubicBezTo>
                  <a:lnTo>
                    <a:pt x="1548127" y="727121"/>
                  </a:lnTo>
                  <a:cubicBezTo>
                    <a:pt x="1548127" y="746683"/>
                    <a:pt x="1540356" y="765443"/>
                    <a:pt x="1526524" y="779276"/>
                  </a:cubicBezTo>
                  <a:cubicBezTo>
                    <a:pt x="1512692" y="793108"/>
                    <a:pt x="1493931" y="800879"/>
                    <a:pt x="1474370" y="800879"/>
                  </a:cubicBezTo>
                  <a:lnTo>
                    <a:pt x="73757" y="800879"/>
                  </a:lnTo>
                  <a:cubicBezTo>
                    <a:pt x="33022" y="800879"/>
                    <a:pt x="0" y="767856"/>
                    <a:pt x="0" y="727121"/>
                  </a:cubicBezTo>
                  <a:lnTo>
                    <a:pt x="0" y="73757"/>
                  </a:lnTo>
                  <a:cubicBezTo>
                    <a:pt x="0" y="33022"/>
                    <a:pt x="33022" y="0"/>
                    <a:pt x="7375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1548127" cy="8675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128059" y="4933929"/>
            <a:ext cx="5653329" cy="1568799"/>
          </a:xfrm>
          <a:custGeom>
            <a:avLst/>
            <a:gdLst/>
            <a:ahLst/>
            <a:cxnLst/>
            <a:rect r="r" b="b" t="t" l="l"/>
            <a:pathLst>
              <a:path h="1568799" w="5653329">
                <a:moveTo>
                  <a:pt x="0" y="0"/>
                </a:moveTo>
                <a:lnTo>
                  <a:pt x="5653329" y="0"/>
                </a:lnTo>
                <a:lnTo>
                  <a:pt x="5653329" y="1568799"/>
                </a:lnTo>
                <a:lnTo>
                  <a:pt x="0" y="156879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12267501" y="5184949"/>
            <a:ext cx="4658135" cy="1641993"/>
          </a:xfrm>
          <a:custGeom>
            <a:avLst/>
            <a:gdLst/>
            <a:ahLst/>
            <a:cxnLst/>
            <a:rect r="r" b="b" t="t" l="l"/>
            <a:pathLst>
              <a:path h="1641993" w="4658135">
                <a:moveTo>
                  <a:pt x="0" y="0"/>
                </a:moveTo>
                <a:lnTo>
                  <a:pt x="4658135" y="0"/>
                </a:lnTo>
                <a:lnTo>
                  <a:pt x="4658135" y="1641993"/>
                </a:lnTo>
                <a:lnTo>
                  <a:pt x="0" y="164199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8460731" y="2630417"/>
            <a:ext cx="8656428" cy="1146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77"/>
              </a:lnSpc>
            </a:pPr>
            <a:r>
              <a:rPr lang="en-US" sz="7919" spc="-356" b="true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Tecnologia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53913" y="8555033"/>
            <a:ext cx="16383051" cy="622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2"/>
              </a:lnSpc>
            </a:pPr>
            <a:r>
              <a:rPr lang="en-US" b="true" sz="4296" spc="-193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Service Manager - Egui / Eframe - Sysinfo - Rodio - Rdev - walkdir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498610" y="768097"/>
            <a:ext cx="4100528" cy="445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91"/>
              </a:lnSpc>
              <a:spcBef>
                <a:spcPct val="0"/>
              </a:spcBef>
            </a:pPr>
            <a:r>
              <a:rPr lang="en-US" b="true" sz="2422" spc="-109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Programmazione di Sistema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145724" y="793707"/>
            <a:ext cx="1662550" cy="403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b="true" sz="22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Candidati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1313960" y="793707"/>
            <a:ext cx="1907082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Lorenzo Ricci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3725867" y="622050"/>
            <a:ext cx="1916881" cy="809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Francesca Villanova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5034325" y="622050"/>
            <a:ext cx="2224975" cy="809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Roberto Zancana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70924" y="2630417"/>
            <a:ext cx="2955835" cy="1146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77"/>
              </a:lnSpc>
            </a:pPr>
            <a:r>
              <a:rPr lang="en-US" sz="7919" spc="-356" b="true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Editor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6111" y="349538"/>
            <a:ext cx="17695777" cy="9587924"/>
            <a:chOff x="0" y="0"/>
            <a:chExt cx="4660616" cy="25252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60616" cy="2525215"/>
            </a:xfrm>
            <a:custGeom>
              <a:avLst/>
              <a:gdLst/>
              <a:ahLst/>
              <a:cxnLst/>
              <a:rect r="r" b="b" t="t" l="l"/>
              <a:pathLst>
                <a:path h="2525215" w="4660616">
                  <a:moveTo>
                    <a:pt x="24500" y="0"/>
                  </a:moveTo>
                  <a:lnTo>
                    <a:pt x="4636116" y="0"/>
                  </a:lnTo>
                  <a:cubicBezTo>
                    <a:pt x="4649647" y="0"/>
                    <a:pt x="4660616" y="10969"/>
                    <a:pt x="4660616" y="24500"/>
                  </a:cubicBezTo>
                  <a:lnTo>
                    <a:pt x="4660616" y="2500715"/>
                  </a:lnTo>
                  <a:cubicBezTo>
                    <a:pt x="4660616" y="2507212"/>
                    <a:pt x="4658035" y="2513444"/>
                    <a:pt x="4653440" y="2518039"/>
                  </a:cubicBezTo>
                  <a:cubicBezTo>
                    <a:pt x="4648846" y="2522633"/>
                    <a:pt x="4642614" y="2525215"/>
                    <a:pt x="4636116" y="2525215"/>
                  </a:cubicBezTo>
                  <a:lnTo>
                    <a:pt x="24500" y="2525215"/>
                  </a:lnTo>
                  <a:cubicBezTo>
                    <a:pt x="10969" y="2525215"/>
                    <a:pt x="0" y="2514246"/>
                    <a:pt x="0" y="2500715"/>
                  </a:cubicBezTo>
                  <a:lnTo>
                    <a:pt x="0" y="24500"/>
                  </a:lnTo>
                  <a:cubicBezTo>
                    <a:pt x="0" y="10969"/>
                    <a:pt x="10969" y="0"/>
                    <a:pt x="24500" y="0"/>
                  </a:cubicBezTo>
                  <a:close/>
                </a:path>
              </a:pathLst>
            </a:custGeom>
            <a:solidFill>
              <a:srgbClr val="FFFFFF">
                <a:alpha val="21961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60616" cy="25633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03986" y="803986"/>
            <a:ext cx="449429" cy="449429"/>
          </a:xfrm>
          <a:custGeom>
            <a:avLst/>
            <a:gdLst/>
            <a:ahLst/>
            <a:cxnLst/>
            <a:rect r="r" b="b" t="t" l="l"/>
            <a:pathLst>
              <a:path h="449429" w="449429">
                <a:moveTo>
                  <a:pt x="0" y="0"/>
                </a:moveTo>
                <a:lnTo>
                  <a:pt x="449428" y="0"/>
                </a:lnTo>
                <a:lnTo>
                  <a:pt x="449428" y="449428"/>
                </a:lnTo>
                <a:lnTo>
                  <a:pt x="0" y="4494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821676" y="4795861"/>
            <a:ext cx="16648096" cy="4660838"/>
            <a:chOff x="0" y="0"/>
            <a:chExt cx="4384684" cy="122754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384684" cy="1227546"/>
            </a:xfrm>
            <a:custGeom>
              <a:avLst/>
              <a:gdLst/>
              <a:ahLst/>
              <a:cxnLst/>
              <a:rect r="r" b="b" t="t" l="l"/>
              <a:pathLst>
                <a:path h="1227546" w="4384684">
                  <a:moveTo>
                    <a:pt x="26042" y="0"/>
                  </a:moveTo>
                  <a:lnTo>
                    <a:pt x="4358642" y="0"/>
                  </a:lnTo>
                  <a:cubicBezTo>
                    <a:pt x="4365548" y="0"/>
                    <a:pt x="4372172" y="2744"/>
                    <a:pt x="4377056" y="7627"/>
                  </a:cubicBezTo>
                  <a:cubicBezTo>
                    <a:pt x="4381940" y="12511"/>
                    <a:pt x="4384684" y="19135"/>
                    <a:pt x="4384684" y="26042"/>
                  </a:cubicBezTo>
                  <a:lnTo>
                    <a:pt x="4384684" y="1201504"/>
                  </a:lnTo>
                  <a:cubicBezTo>
                    <a:pt x="4384684" y="1208411"/>
                    <a:pt x="4381940" y="1215034"/>
                    <a:pt x="4377056" y="1219918"/>
                  </a:cubicBezTo>
                  <a:cubicBezTo>
                    <a:pt x="4372172" y="1224802"/>
                    <a:pt x="4365548" y="1227546"/>
                    <a:pt x="4358642" y="1227546"/>
                  </a:cubicBezTo>
                  <a:lnTo>
                    <a:pt x="26042" y="1227546"/>
                  </a:lnTo>
                  <a:cubicBezTo>
                    <a:pt x="19135" y="1227546"/>
                    <a:pt x="12511" y="1224802"/>
                    <a:pt x="7627" y="1219918"/>
                  </a:cubicBezTo>
                  <a:cubicBezTo>
                    <a:pt x="2744" y="1215034"/>
                    <a:pt x="0" y="1208411"/>
                    <a:pt x="0" y="1201504"/>
                  </a:cubicBezTo>
                  <a:lnTo>
                    <a:pt x="0" y="26042"/>
                  </a:lnTo>
                  <a:cubicBezTo>
                    <a:pt x="0" y="19135"/>
                    <a:pt x="2744" y="12511"/>
                    <a:pt x="7627" y="7627"/>
                  </a:cubicBezTo>
                  <a:cubicBezTo>
                    <a:pt x="12511" y="2744"/>
                    <a:pt x="19135" y="0"/>
                    <a:pt x="26042" y="0"/>
                  </a:cubicBezTo>
                  <a:close/>
                </a:path>
              </a:pathLst>
            </a:custGeom>
            <a:solidFill>
              <a:srgbClr val="072645">
                <a:alpha val="21961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384684" cy="1265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811360" y="1796578"/>
            <a:ext cx="16648096" cy="2555903"/>
            <a:chOff x="0" y="0"/>
            <a:chExt cx="4384684" cy="67316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384684" cy="673160"/>
            </a:xfrm>
            <a:custGeom>
              <a:avLst/>
              <a:gdLst/>
              <a:ahLst/>
              <a:cxnLst/>
              <a:rect r="r" b="b" t="t" l="l"/>
              <a:pathLst>
                <a:path h="673160" w="4384684">
                  <a:moveTo>
                    <a:pt x="26042" y="0"/>
                  </a:moveTo>
                  <a:lnTo>
                    <a:pt x="4358642" y="0"/>
                  </a:lnTo>
                  <a:cubicBezTo>
                    <a:pt x="4365548" y="0"/>
                    <a:pt x="4372172" y="2744"/>
                    <a:pt x="4377056" y="7627"/>
                  </a:cubicBezTo>
                  <a:cubicBezTo>
                    <a:pt x="4381940" y="12511"/>
                    <a:pt x="4384684" y="19135"/>
                    <a:pt x="4384684" y="26042"/>
                  </a:cubicBezTo>
                  <a:lnTo>
                    <a:pt x="4384684" y="647118"/>
                  </a:lnTo>
                  <a:cubicBezTo>
                    <a:pt x="4384684" y="654024"/>
                    <a:pt x="4381940" y="660648"/>
                    <a:pt x="4377056" y="665532"/>
                  </a:cubicBezTo>
                  <a:cubicBezTo>
                    <a:pt x="4372172" y="670416"/>
                    <a:pt x="4365548" y="673160"/>
                    <a:pt x="4358642" y="673160"/>
                  </a:cubicBezTo>
                  <a:lnTo>
                    <a:pt x="26042" y="673160"/>
                  </a:lnTo>
                  <a:cubicBezTo>
                    <a:pt x="19135" y="673160"/>
                    <a:pt x="12511" y="670416"/>
                    <a:pt x="7627" y="665532"/>
                  </a:cubicBezTo>
                  <a:cubicBezTo>
                    <a:pt x="2744" y="660648"/>
                    <a:pt x="0" y="654024"/>
                    <a:pt x="0" y="647118"/>
                  </a:cubicBezTo>
                  <a:lnTo>
                    <a:pt x="0" y="26042"/>
                  </a:lnTo>
                  <a:cubicBezTo>
                    <a:pt x="0" y="19135"/>
                    <a:pt x="2744" y="12511"/>
                    <a:pt x="7627" y="7627"/>
                  </a:cubicBezTo>
                  <a:cubicBezTo>
                    <a:pt x="12511" y="2744"/>
                    <a:pt x="19135" y="0"/>
                    <a:pt x="26042" y="0"/>
                  </a:cubicBezTo>
                  <a:close/>
                </a:path>
              </a:pathLst>
            </a:custGeom>
            <a:solidFill>
              <a:srgbClr val="072645">
                <a:alpha val="21961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4384684" cy="7112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857665" y="5338755"/>
            <a:ext cx="13785083" cy="3508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EFFFF"/>
                </a:solidFill>
                <a:latin typeface="Poppins"/>
                <a:ea typeface="Poppins"/>
                <a:cs typeface="Poppins"/>
                <a:sym typeface="Poppins"/>
              </a:rPr>
              <a:t>Il programma funziona come demone in background.</a:t>
            </a:r>
          </a:p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EFFFF"/>
                </a:solidFill>
                <a:latin typeface="Poppins"/>
                <a:ea typeface="Poppins"/>
                <a:cs typeface="Poppins"/>
                <a:sym typeface="Poppins"/>
              </a:rPr>
              <a:t>Il processo Group16.exe si occupa di verificare che il servizio sia installato sul sistema, e qualora non lo sia avvia il processo d’installazione. Tale processo differisce a seconda del SO su cui viene installato il servizio: su MacOs viene creato un file nella directory ~/Library/LaunchAgents/, su Linux viene creato un file nella directory ~/.config/systemd/user/, su Windows la logica è completamente diversa (richiede l’interazione con il Windows Service Manager, e che il processo da usare come servizio sia in grado di segnalare il proprio stato al WSM).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03986" y="2522049"/>
            <a:ext cx="16648096" cy="1107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51"/>
              </a:lnSpc>
            </a:pPr>
            <a:r>
              <a:rPr lang="en-US" b="true" sz="7599" spc="-341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Group16.exe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665515" y="688725"/>
            <a:ext cx="679950" cy="679950"/>
          </a:xfrm>
          <a:custGeom>
            <a:avLst/>
            <a:gdLst/>
            <a:ahLst/>
            <a:cxnLst/>
            <a:rect r="r" b="b" t="t" l="l"/>
            <a:pathLst>
              <a:path h="679950" w="679950">
                <a:moveTo>
                  <a:pt x="0" y="0"/>
                </a:moveTo>
                <a:lnTo>
                  <a:pt x="679949" y="0"/>
                </a:lnTo>
                <a:lnTo>
                  <a:pt x="679949" y="679950"/>
                </a:lnTo>
                <a:lnTo>
                  <a:pt x="0" y="6799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498610" y="768097"/>
            <a:ext cx="4100528" cy="445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91"/>
              </a:lnSpc>
              <a:spcBef>
                <a:spcPct val="0"/>
              </a:spcBef>
            </a:pPr>
            <a:r>
              <a:rPr lang="en-US" b="true" sz="2422" spc="-109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Programmazione di Sistema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145724" y="793707"/>
            <a:ext cx="1662550" cy="403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b="true" sz="22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Candidati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313960" y="793707"/>
            <a:ext cx="1907082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Lorenzo Ricci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725867" y="622050"/>
            <a:ext cx="1916881" cy="809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Francesca Villanova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034325" y="622050"/>
            <a:ext cx="2224975" cy="809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Roberto Zancana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03986" y="803986"/>
            <a:ext cx="449429" cy="449429"/>
          </a:xfrm>
          <a:custGeom>
            <a:avLst/>
            <a:gdLst/>
            <a:ahLst/>
            <a:cxnLst/>
            <a:rect r="r" b="b" t="t" l="l"/>
            <a:pathLst>
              <a:path h="449429" w="449429">
                <a:moveTo>
                  <a:pt x="0" y="0"/>
                </a:moveTo>
                <a:lnTo>
                  <a:pt x="449428" y="0"/>
                </a:lnTo>
                <a:lnTo>
                  <a:pt x="449428" y="449428"/>
                </a:lnTo>
                <a:lnTo>
                  <a:pt x="0" y="4494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620398" y="1894724"/>
            <a:ext cx="8875194" cy="7599868"/>
            <a:chOff x="0" y="0"/>
            <a:chExt cx="1375000" cy="117741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75000" cy="1177418"/>
            </a:xfrm>
            <a:custGeom>
              <a:avLst/>
              <a:gdLst/>
              <a:ahLst/>
              <a:cxnLst/>
              <a:rect r="r" b="b" t="t" l="l"/>
              <a:pathLst>
                <a:path h="1177418" w="1375000">
                  <a:moveTo>
                    <a:pt x="48849" y="0"/>
                  </a:moveTo>
                  <a:lnTo>
                    <a:pt x="1326150" y="0"/>
                  </a:lnTo>
                  <a:cubicBezTo>
                    <a:pt x="1353129" y="0"/>
                    <a:pt x="1375000" y="21871"/>
                    <a:pt x="1375000" y="48849"/>
                  </a:cubicBezTo>
                  <a:lnTo>
                    <a:pt x="1375000" y="1128569"/>
                  </a:lnTo>
                  <a:cubicBezTo>
                    <a:pt x="1375000" y="1155548"/>
                    <a:pt x="1353129" y="1177418"/>
                    <a:pt x="1326150" y="1177418"/>
                  </a:cubicBezTo>
                  <a:lnTo>
                    <a:pt x="48849" y="1177418"/>
                  </a:lnTo>
                  <a:cubicBezTo>
                    <a:pt x="21871" y="1177418"/>
                    <a:pt x="0" y="1155548"/>
                    <a:pt x="0" y="1128569"/>
                  </a:cubicBezTo>
                  <a:lnTo>
                    <a:pt x="0" y="48849"/>
                  </a:lnTo>
                  <a:cubicBezTo>
                    <a:pt x="0" y="21871"/>
                    <a:pt x="21871" y="0"/>
                    <a:pt x="48849" y="0"/>
                  </a:cubicBezTo>
                  <a:close/>
                </a:path>
              </a:pathLst>
            </a:custGeom>
            <a:blipFill>
              <a:blip r:embed="rId4"/>
              <a:stretch>
                <a:fillRect l="0" t="-8683" r="0" b="-8683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803986" y="1894724"/>
            <a:ext cx="7145508" cy="2678209"/>
            <a:chOff x="0" y="0"/>
            <a:chExt cx="1881944" cy="7053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81944" cy="705372"/>
            </a:xfrm>
            <a:custGeom>
              <a:avLst/>
              <a:gdLst/>
              <a:ahLst/>
              <a:cxnLst/>
              <a:rect r="r" b="b" t="t" l="l"/>
              <a:pathLst>
                <a:path h="705372" w="1881944">
                  <a:moveTo>
                    <a:pt x="60674" y="0"/>
                  </a:moveTo>
                  <a:lnTo>
                    <a:pt x="1821270" y="0"/>
                  </a:lnTo>
                  <a:cubicBezTo>
                    <a:pt x="1854780" y="0"/>
                    <a:pt x="1881944" y="27165"/>
                    <a:pt x="1881944" y="60674"/>
                  </a:cubicBezTo>
                  <a:lnTo>
                    <a:pt x="1881944" y="644698"/>
                  </a:lnTo>
                  <a:cubicBezTo>
                    <a:pt x="1881944" y="678207"/>
                    <a:pt x="1854780" y="705372"/>
                    <a:pt x="1821270" y="705372"/>
                  </a:cubicBezTo>
                  <a:lnTo>
                    <a:pt x="60674" y="705372"/>
                  </a:lnTo>
                  <a:cubicBezTo>
                    <a:pt x="27165" y="705372"/>
                    <a:pt x="0" y="678207"/>
                    <a:pt x="0" y="644698"/>
                  </a:cubicBezTo>
                  <a:lnTo>
                    <a:pt x="0" y="60674"/>
                  </a:lnTo>
                  <a:cubicBezTo>
                    <a:pt x="0" y="27165"/>
                    <a:pt x="27165" y="0"/>
                    <a:pt x="6067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78000"/>
                  </a:srgbClr>
                </a:gs>
                <a:gs pos="100000">
                  <a:srgbClr val="DDDDDD">
                    <a:alpha val="1482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1881944" cy="7720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03986" y="5096808"/>
            <a:ext cx="7145508" cy="4397784"/>
            <a:chOff x="0" y="0"/>
            <a:chExt cx="1881944" cy="115826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1944" cy="1158264"/>
            </a:xfrm>
            <a:custGeom>
              <a:avLst/>
              <a:gdLst/>
              <a:ahLst/>
              <a:cxnLst/>
              <a:rect r="r" b="b" t="t" l="l"/>
              <a:pathLst>
                <a:path h="1158264" w="1881944">
                  <a:moveTo>
                    <a:pt x="60674" y="0"/>
                  </a:moveTo>
                  <a:lnTo>
                    <a:pt x="1821270" y="0"/>
                  </a:lnTo>
                  <a:cubicBezTo>
                    <a:pt x="1854780" y="0"/>
                    <a:pt x="1881944" y="27165"/>
                    <a:pt x="1881944" y="60674"/>
                  </a:cubicBezTo>
                  <a:lnTo>
                    <a:pt x="1881944" y="1097590"/>
                  </a:lnTo>
                  <a:cubicBezTo>
                    <a:pt x="1881944" y="1113682"/>
                    <a:pt x="1875552" y="1129114"/>
                    <a:pt x="1864173" y="1140493"/>
                  </a:cubicBezTo>
                  <a:cubicBezTo>
                    <a:pt x="1852795" y="1151872"/>
                    <a:pt x="1837362" y="1158264"/>
                    <a:pt x="1821270" y="1158264"/>
                  </a:cubicBezTo>
                  <a:lnTo>
                    <a:pt x="60674" y="1158264"/>
                  </a:lnTo>
                  <a:cubicBezTo>
                    <a:pt x="27165" y="1158264"/>
                    <a:pt x="0" y="1131099"/>
                    <a:pt x="0" y="1097590"/>
                  </a:cubicBezTo>
                  <a:lnTo>
                    <a:pt x="0" y="60674"/>
                  </a:lnTo>
                  <a:cubicBezTo>
                    <a:pt x="0" y="27165"/>
                    <a:pt x="27165" y="0"/>
                    <a:pt x="6067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1881944" cy="12249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6251100" y="2137817"/>
            <a:ext cx="1321102" cy="1321102"/>
          </a:xfrm>
          <a:custGeom>
            <a:avLst/>
            <a:gdLst/>
            <a:ahLst/>
            <a:cxnLst/>
            <a:rect r="r" b="b" t="t" l="l"/>
            <a:pathLst>
              <a:path h="1321102" w="1321102">
                <a:moveTo>
                  <a:pt x="0" y="0"/>
                </a:moveTo>
                <a:lnTo>
                  <a:pt x="1321102" y="0"/>
                </a:lnTo>
                <a:lnTo>
                  <a:pt x="1321102" y="1321102"/>
                </a:lnTo>
                <a:lnTo>
                  <a:pt x="0" y="132110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65515" y="688725"/>
            <a:ext cx="679950" cy="679950"/>
          </a:xfrm>
          <a:custGeom>
            <a:avLst/>
            <a:gdLst/>
            <a:ahLst/>
            <a:cxnLst/>
            <a:rect r="r" b="b" t="t" l="l"/>
            <a:pathLst>
              <a:path h="679950" w="679950">
                <a:moveTo>
                  <a:pt x="0" y="0"/>
                </a:moveTo>
                <a:lnTo>
                  <a:pt x="679949" y="0"/>
                </a:lnTo>
                <a:lnTo>
                  <a:pt x="679949" y="679950"/>
                </a:lnTo>
                <a:lnTo>
                  <a:pt x="0" y="67995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488560" y="5222628"/>
            <a:ext cx="5141568" cy="4146144"/>
          </a:xfrm>
          <a:custGeom>
            <a:avLst/>
            <a:gdLst/>
            <a:ahLst/>
            <a:cxnLst/>
            <a:rect r="r" b="b" t="t" l="l"/>
            <a:pathLst>
              <a:path h="4146144" w="5141568">
                <a:moveTo>
                  <a:pt x="0" y="0"/>
                </a:moveTo>
                <a:lnTo>
                  <a:pt x="5141568" y="0"/>
                </a:lnTo>
                <a:lnTo>
                  <a:pt x="5141568" y="4146144"/>
                </a:lnTo>
                <a:lnTo>
                  <a:pt x="0" y="414614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2006" r="0" b="-2006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345464" y="2166392"/>
            <a:ext cx="3412694" cy="1551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34"/>
              </a:lnSpc>
            </a:pPr>
            <a:r>
              <a:rPr lang="en-US" sz="5621" spc="-252" b="true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config</a:t>
            </a:r>
          </a:p>
          <a:p>
            <a:pPr algn="l">
              <a:lnSpc>
                <a:spcPts val="5734"/>
              </a:lnSpc>
            </a:pPr>
            <a:r>
              <a:rPr lang="en-US" sz="5621" spc="-252" b="true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program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45464" y="3746723"/>
            <a:ext cx="1143095" cy="667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06"/>
              </a:lnSpc>
            </a:pPr>
            <a:r>
              <a:rPr lang="en-US" sz="4614" spc="-207">
                <a:solidFill>
                  <a:srgbClr val="FFFFFF"/>
                </a:solidFill>
                <a:latin typeface="Telegraf"/>
                <a:ea typeface="Telegraf"/>
                <a:cs typeface="Telegraf"/>
                <a:sym typeface="Telegraf"/>
              </a:rPr>
              <a:t>.exe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498610" y="768097"/>
            <a:ext cx="4100528" cy="445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91"/>
              </a:lnSpc>
              <a:spcBef>
                <a:spcPct val="0"/>
              </a:spcBef>
            </a:pPr>
            <a:r>
              <a:rPr lang="en-US" b="true" sz="2422" spc="-109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Programmazione di Sistema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145724" y="793707"/>
            <a:ext cx="1662550" cy="403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b="true" sz="22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Candidati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313960" y="793707"/>
            <a:ext cx="1907082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Lorenzo Ricci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725867" y="622050"/>
            <a:ext cx="1916881" cy="809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Francesca Villanova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5034325" y="622050"/>
            <a:ext cx="2224975" cy="809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Roberto Zancana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498610" y="5675832"/>
            <a:ext cx="245195" cy="3154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1"/>
              </a:lnSpc>
              <a:spcBef>
                <a:spcPct val="0"/>
              </a:spcBef>
            </a:pPr>
            <a:r>
              <a:rPr lang="en-US" b="true" sz="29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Codice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03986" y="803986"/>
            <a:ext cx="449429" cy="449429"/>
          </a:xfrm>
          <a:custGeom>
            <a:avLst/>
            <a:gdLst/>
            <a:ahLst/>
            <a:cxnLst/>
            <a:rect r="r" b="b" t="t" l="l"/>
            <a:pathLst>
              <a:path h="449429" w="449429">
                <a:moveTo>
                  <a:pt x="0" y="0"/>
                </a:moveTo>
                <a:lnTo>
                  <a:pt x="449428" y="0"/>
                </a:lnTo>
                <a:lnTo>
                  <a:pt x="449428" y="449428"/>
                </a:lnTo>
                <a:lnTo>
                  <a:pt x="0" y="4494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620398" y="1894724"/>
            <a:ext cx="8875194" cy="7599868"/>
            <a:chOff x="0" y="0"/>
            <a:chExt cx="1375000" cy="117741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75000" cy="1177418"/>
            </a:xfrm>
            <a:custGeom>
              <a:avLst/>
              <a:gdLst/>
              <a:ahLst/>
              <a:cxnLst/>
              <a:rect r="r" b="b" t="t" l="l"/>
              <a:pathLst>
                <a:path h="1177418" w="1375000">
                  <a:moveTo>
                    <a:pt x="48849" y="0"/>
                  </a:moveTo>
                  <a:lnTo>
                    <a:pt x="1326150" y="0"/>
                  </a:lnTo>
                  <a:cubicBezTo>
                    <a:pt x="1353129" y="0"/>
                    <a:pt x="1375000" y="21871"/>
                    <a:pt x="1375000" y="48849"/>
                  </a:cubicBezTo>
                  <a:lnTo>
                    <a:pt x="1375000" y="1128569"/>
                  </a:lnTo>
                  <a:cubicBezTo>
                    <a:pt x="1375000" y="1155548"/>
                    <a:pt x="1353129" y="1177418"/>
                    <a:pt x="1326150" y="1177418"/>
                  </a:cubicBezTo>
                  <a:lnTo>
                    <a:pt x="48849" y="1177418"/>
                  </a:lnTo>
                  <a:cubicBezTo>
                    <a:pt x="21871" y="1177418"/>
                    <a:pt x="0" y="1155548"/>
                    <a:pt x="0" y="1128569"/>
                  </a:cubicBezTo>
                  <a:lnTo>
                    <a:pt x="0" y="48849"/>
                  </a:lnTo>
                  <a:cubicBezTo>
                    <a:pt x="0" y="21871"/>
                    <a:pt x="21871" y="0"/>
                    <a:pt x="48849" y="0"/>
                  </a:cubicBezTo>
                  <a:close/>
                </a:path>
              </a:pathLst>
            </a:custGeom>
            <a:blipFill>
              <a:blip r:embed="rId4"/>
              <a:stretch>
                <a:fillRect l="0" t="-5417" r="0" b="-5417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803986" y="1894724"/>
            <a:ext cx="7145508" cy="2678209"/>
            <a:chOff x="0" y="0"/>
            <a:chExt cx="1881944" cy="7053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81944" cy="705372"/>
            </a:xfrm>
            <a:custGeom>
              <a:avLst/>
              <a:gdLst/>
              <a:ahLst/>
              <a:cxnLst/>
              <a:rect r="r" b="b" t="t" l="l"/>
              <a:pathLst>
                <a:path h="705372" w="1881944">
                  <a:moveTo>
                    <a:pt x="60674" y="0"/>
                  </a:moveTo>
                  <a:lnTo>
                    <a:pt x="1821270" y="0"/>
                  </a:lnTo>
                  <a:cubicBezTo>
                    <a:pt x="1854780" y="0"/>
                    <a:pt x="1881944" y="27165"/>
                    <a:pt x="1881944" y="60674"/>
                  </a:cubicBezTo>
                  <a:lnTo>
                    <a:pt x="1881944" y="644698"/>
                  </a:lnTo>
                  <a:cubicBezTo>
                    <a:pt x="1881944" y="678207"/>
                    <a:pt x="1854780" y="705372"/>
                    <a:pt x="1821270" y="705372"/>
                  </a:cubicBezTo>
                  <a:lnTo>
                    <a:pt x="60674" y="705372"/>
                  </a:lnTo>
                  <a:cubicBezTo>
                    <a:pt x="27165" y="705372"/>
                    <a:pt x="0" y="678207"/>
                    <a:pt x="0" y="644698"/>
                  </a:cubicBezTo>
                  <a:lnTo>
                    <a:pt x="0" y="60674"/>
                  </a:lnTo>
                  <a:cubicBezTo>
                    <a:pt x="0" y="27165"/>
                    <a:pt x="27165" y="0"/>
                    <a:pt x="6067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78000"/>
                  </a:srgbClr>
                </a:gs>
                <a:gs pos="100000">
                  <a:srgbClr val="DDDDDD">
                    <a:alpha val="1482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1881944" cy="7720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03986" y="5096808"/>
            <a:ext cx="7145508" cy="4397784"/>
            <a:chOff x="0" y="0"/>
            <a:chExt cx="1881944" cy="115826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1944" cy="1158264"/>
            </a:xfrm>
            <a:custGeom>
              <a:avLst/>
              <a:gdLst/>
              <a:ahLst/>
              <a:cxnLst/>
              <a:rect r="r" b="b" t="t" l="l"/>
              <a:pathLst>
                <a:path h="1158264" w="1881944">
                  <a:moveTo>
                    <a:pt x="60674" y="0"/>
                  </a:moveTo>
                  <a:lnTo>
                    <a:pt x="1821270" y="0"/>
                  </a:lnTo>
                  <a:cubicBezTo>
                    <a:pt x="1854780" y="0"/>
                    <a:pt x="1881944" y="27165"/>
                    <a:pt x="1881944" y="60674"/>
                  </a:cubicBezTo>
                  <a:lnTo>
                    <a:pt x="1881944" y="1097590"/>
                  </a:lnTo>
                  <a:cubicBezTo>
                    <a:pt x="1881944" y="1113682"/>
                    <a:pt x="1875552" y="1129114"/>
                    <a:pt x="1864173" y="1140493"/>
                  </a:cubicBezTo>
                  <a:cubicBezTo>
                    <a:pt x="1852795" y="1151872"/>
                    <a:pt x="1837362" y="1158264"/>
                    <a:pt x="1821270" y="1158264"/>
                  </a:cubicBezTo>
                  <a:lnTo>
                    <a:pt x="60674" y="1158264"/>
                  </a:lnTo>
                  <a:cubicBezTo>
                    <a:pt x="27165" y="1158264"/>
                    <a:pt x="0" y="1131099"/>
                    <a:pt x="0" y="1097590"/>
                  </a:cubicBezTo>
                  <a:lnTo>
                    <a:pt x="0" y="60674"/>
                  </a:lnTo>
                  <a:cubicBezTo>
                    <a:pt x="0" y="27165"/>
                    <a:pt x="27165" y="0"/>
                    <a:pt x="6067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1881944" cy="12249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6182880" y="2108289"/>
            <a:ext cx="1358313" cy="1358313"/>
          </a:xfrm>
          <a:custGeom>
            <a:avLst/>
            <a:gdLst/>
            <a:ahLst/>
            <a:cxnLst/>
            <a:rect r="r" b="b" t="t" l="l"/>
            <a:pathLst>
              <a:path h="1358313" w="1358313">
                <a:moveTo>
                  <a:pt x="0" y="0"/>
                </a:moveTo>
                <a:lnTo>
                  <a:pt x="1358313" y="0"/>
                </a:lnTo>
                <a:lnTo>
                  <a:pt x="1358313" y="1358313"/>
                </a:lnTo>
                <a:lnTo>
                  <a:pt x="0" y="135831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65515" y="688725"/>
            <a:ext cx="679950" cy="679950"/>
          </a:xfrm>
          <a:custGeom>
            <a:avLst/>
            <a:gdLst/>
            <a:ahLst/>
            <a:cxnLst/>
            <a:rect r="r" b="b" t="t" l="l"/>
            <a:pathLst>
              <a:path h="679950" w="679950">
                <a:moveTo>
                  <a:pt x="0" y="0"/>
                </a:moveTo>
                <a:lnTo>
                  <a:pt x="679949" y="0"/>
                </a:lnTo>
                <a:lnTo>
                  <a:pt x="679949" y="679950"/>
                </a:lnTo>
                <a:lnTo>
                  <a:pt x="0" y="67995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05489" y="7738529"/>
            <a:ext cx="6685827" cy="1036449"/>
          </a:xfrm>
          <a:custGeom>
            <a:avLst/>
            <a:gdLst/>
            <a:ahLst/>
            <a:cxnLst/>
            <a:rect r="r" b="b" t="t" l="l"/>
            <a:pathLst>
              <a:path h="1036449" w="6685827">
                <a:moveTo>
                  <a:pt x="0" y="0"/>
                </a:moveTo>
                <a:lnTo>
                  <a:pt x="6685828" y="0"/>
                </a:lnTo>
                <a:lnTo>
                  <a:pt x="6685828" y="1036449"/>
                </a:lnTo>
                <a:lnTo>
                  <a:pt x="0" y="103644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345464" y="2146389"/>
            <a:ext cx="3758211" cy="1662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70"/>
              </a:lnSpc>
            </a:pPr>
            <a:r>
              <a:rPr lang="en-US" sz="6049" spc="-272" b="true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config</a:t>
            </a:r>
          </a:p>
          <a:p>
            <a:pPr algn="l">
              <a:lnSpc>
                <a:spcPts val="6170"/>
              </a:lnSpc>
            </a:pPr>
            <a:r>
              <a:rPr lang="en-US" sz="6049" spc="-272" b="true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program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45464" y="3781647"/>
            <a:ext cx="1143095" cy="667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06"/>
              </a:lnSpc>
            </a:pPr>
            <a:r>
              <a:rPr lang="en-US" sz="4614" spc="-207">
                <a:solidFill>
                  <a:srgbClr val="FFFFFF"/>
                </a:solidFill>
                <a:latin typeface="Telegraf"/>
                <a:ea typeface="Telegraf"/>
                <a:cs typeface="Telegraf"/>
                <a:sym typeface="Telegraf"/>
              </a:rPr>
              <a:t>.exe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498610" y="768097"/>
            <a:ext cx="4100528" cy="445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91"/>
              </a:lnSpc>
              <a:spcBef>
                <a:spcPct val="0"/>
              </a:spcBef>
            </a:pPr>
            <a:r>
              <a:rPr lang="en-US" b="true" sz="2422" spc="-109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Programmazione di Sistema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145724" y="793707"/>
            <a:ext cx="1662550" cy="403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b="true" sz="22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Candidati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313960" y="793707"/>
            <a:ext cx="1907082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Lorenzo Ricci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725867" y="622050"/>
            <a:ext cx="1916881" cy="809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Francesca Villanova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5034325" y="622050"/>
            <a:ext cx="2224975" cy="809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Roberto Zancana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84197" y="5870298"/>
            <a:ext cx="7065296" cy="1222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23"/>
              </a:lnSpc>
              <a:spcBef>
                <a:spcPct val="0"/>
              </a:spcBef>
            </a:pPr>
            <a:r>
              <a:rPr lang="en-US" sz="173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Dopo aver compilato correttamente i campi nella finestra di configurazione, le informazioni relative ai percorsi e alla tipologia di backup verranno salvate all’interno del file </a:t>
            </a:r>
            <a:r>
              <a:rPr lang="en-US" b="true" sz="173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config.toml.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03986" y="803986"/>
            <a:ext cx="449429" cy="449429"/>
          </a:xfrm>
          <a:custGeom>
            <a:avLst/>
            <a:gdLst/>
            <a:ahLst/>
            <a:cxnLst/>
            <a:rect r="r" b="b" t="t" l="l"/>
            <a:pathLst>
              <a:path h="449429" w="449429">
                <a:moveTo>
                  <a:pt x="0" y="0"/>
                </a:moveTo>
                <a:lnTo>
                  <a:pt x="449428" y="0"/>
                </a:lnTo>
                <a:lnTo>
                  <a:pt x="449428" y="449428"/>
                </a:lnTo>
                <a:lnTo>
                  <a:pt x="0" y="4494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962520" y="1894724"/>
            <a:ext cx="4533071" cy="7599868"/>
            <a:chOff x="0" y="0"/>
            <a:chExt cx="702291" cy="117741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02291" cy="1177418"/>
            </a:xfrm>
            <a:custGeom>
              <a:avLst/>
              <a:gdLst/>
              <a:ahLst/>
              <a:cxnLst/>
              <a:rect r="r" b="b" t="t" l="l"/>
              <a:pathLst>
                <a:path h="1177418" w="702291">
                  <a:moveTo>
                    <a:pt x="95641" y="0"/>
                  </a:moveTo>
                  <a:lnTo>
                    <a:pt x="606650" y="0"/>
                  </a:lnTo>
                  <a:cubicBezTo>
                    <a:pt x="632016" y="0"/>
                    <a:pt x="656343" y="10076"/>
                    <a:pt x="674279" y="28013"/>
                  </a:cubicBezTo>
                  <a:cubicBezTo>
                    <a:pt x="692215" y="45949"/>
                    <a:pt x="702291" y="70275"/>
                    <a:pt x="702291" y="95641"/>
                  </a:cubicBezTo>
                  <a:lnTo>
                    <a:pt x="702291" y="1081777"/>
                  </a:lnTo>
                  <a:cubicBezTo>
                    <a:pt x="702291" y="1107143"/>
                    <a:pt x="692215" y="1131470"/>
                    <a:pt x="674279" y="1149406"/>
                  </a:cubicBezTo>
                  <a:cubicBezTo>
                    <a:pt x="656343" y="1167342"/>
                    <a:pt x="632016" y="1177418"/>
                    <a:pt x="606650" y="1177418"/>
                  </a:cubicBezTo>
                  <a:lnTo>
                    <a:pt x="95641" y="1177418"/>
                  </a:lnTo>
                  <a:cubicBezTo>
                    <a:pt x="70275" y="1177418"/>
                    <a:pt x="45949" y="1167342"/>
                    <a:pt x="28013" y="1149406"/>
                  </a:cubicBezTo>
                  <a:cubicBezTo>
                    <a:pt x="10076" y="1131470"/>
                    <a:pt x="0" y="1107143"/>
                    <a:pt x="0" y="1081777"/>
                  </a:cubicBezTo>
                  <a:lnTo>
                    <a:pt x="0" y="95641"/>
                  </a:lnTo>
                  <a:cubicBezTo>
                    <a:pt x="0" y="70275"/>
                    <a:pt x="10076" y="45949"/>
                    <a:pt x="28013" y="28013"/>
                  </a:cubicBezTo>
                  <a:cubicBezTo>
                    <a:pt x="45949" y="10076"/>
                    <a:pt x="70275" y="0"/>
                    <a:pt x="95641" y="0"/>
                  </a:cubicBezTo>
                  <a:close/>
                </a:path>
              </a:pathLst>
            </a:custGeom>
            <a:blipFill>
              <a:blip r:embed="rId4"/>
              <a:stretch>
                <a:fillRect l="-1712" t="0" r="-91548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803986" y="1894724"/>
            <a:ext cx="7145508" cy="2752631"/>
            <a:chOff x="0" y="0"/>
            <a:chExt cx="1881944" cy="72497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81944" cy="724973"/>
            </a:xfrm>
            <a:custGeom>
              <a:avLst/>
              <a:gdLst/>
              <a:ahLst/>
              <a:cxnLst/>
              <a:rect r="r" b="b" t="t" l="l"/>
              <a:pathLst>
                <a:path h="724973" w="1881944">
                  <a:moveTo>
                    <a:pt x="60674" y="0"/>
                  </a:moveTo>
                  <a:lnTo>
                    <a:pt x="1821270" y="0"/>
                  </a:lnTo>
                  <a:cubicBezTo>
                    <a:pt x="1854780" y="0"/>
                    <a:pt x="1881944" y="27165"/>
                    <a:pt x="1881944" y="60674"/>
                  </a:cubicBezTo>
                  <a:lnTo>
                    <a:pt x="1881944" y="664299"/>
                  </a:lnTo>
                  <a:cubicBezTo>
                    <a:pt x="1881944" y="680390"/>
                    <a:pt x="1875552" y="695823"/>
                    <a:pt x="1864173" y="707202"/>
                  </a:cubicBezTo>
                  <a:cubicBezTo>
                    <a:pt x="1852795" y="718580"/>
                    <a:pt x="1837362" y="724973"/>
                    <a:pt x="1821270" y="724973"/>
                  </a:cubicBezTo>
                  <a:lnTo>
                    <a:pt x="60674" y="724973"/>
                  </a:lnTo>
                  <a:cubicBezTo>
                    <a:pt x="27165" y="724973"/>
                    <a:pt x="0" y="697808"/>
                    <a:pt x="0" y="664299"/>
                  </a:cubicBezTo>
                  <a:lnTo>
                    <a:pt x="0" y="60674"/>
                  </a:lnTo>
                  <a:cubicBezTo>
                    <a:pt x="0" y="27165"/>
                    <a:pt x="27165" y="0"/>
                    <a:pt x="6067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78000"/>
                  </a:srgbClr>
                </a:gs>
                <a:gs pos="100000">
                  <a:srgbClr val="DDDDDD">
                    <a:alpha val="1482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1881944" cy="7916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03986" y="5143500"/>
            <a:ext cx="7145508" cy="4351092"/>
            <a:chOff x="0" y="0"/>
            <a:chExt cx="1881944" cy="11459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1944" cy="1145967"/>
            </a:xfrm>
            <a:custGeom>
              <a:avLst/>
              <a:gdLst/>
              <a:ahLst/>
              <a:cxnLst/>
              <a:rect r="r" b="b" t="t" l="l"/>
              <a:pathLst>
                <a:path h="1145967" w="1881944">
                  <a:moveTo>
                    <a:pt x="45506" y="0"/>
                  </a:moveTo>
                  <a:lnTo>
                    <a:pt x="1836439" y="0"/>
                  </a:lnTo>
                  <a:cubicBezTo>
                    <a:pt x="1848508" y="0"/>
                    <a:pt x="1860082" y="4794"/>
                    <a:pt x="1868616" y="13328"/>
                  </a:cubicBezTo>
                  <a:cubicBezTo>
                    <a:pt x="1877150" y="21862"/>
                    <a:pt x="1881944" y="33437"/>
                    <a:pt x="1881944" y="45506"/>
                  </a:cubicBezTo>
                  <a:lnTo>
                    <a:pt x="1881944" y="1100461"/>
                  </a:lnTo>
                  <a:cubicBezTo>
                    <a:pt x="1881944" y="1112530"/>
                    <a:pt x="1877150" y="1124104"/>
                    <a:pt x="1868616" y="1132638"/>
                  </a:cubicBezTo>
                  <a:cubicBezTo>
                    <a:pt x="1860082" y="1141172"/>
                    <a:pt x="1848508" y="1145967"/>
                    <a:pt x="1836439" y="1145967"/>
                  </a:cubicBezTo>
                  <a:lnTo>
                    <a:pt x="45506" y="1145967"/>
                  </a:lnTo>
                  <a:cubicBezTo>
                    <a:pt x="33437" y="1145967"/>
                    <a:pt x="21862" y="1141172"/>
                    <a:pt x="13328" y="1132638"/>
                  </a:cubicBezTo>
                  <a:cubicBezTo>
                    <a:pt x="4794" y="1124104"/>
                    <a:pt x="0" y="1112530"/>
                    <a:pt x="0" y="1100461"/>
                  </a:cubicBezTo>
                  <a:lnTo>
                    <a:pt x="0" y="45506"/>
                  </a:lnTo>
                  <a:cubicBezTo>
                    <a:pt x="0" y="33437"/>
                    <a:pt x="4794" y="21862"/>
                    <a:pt x="13328" y="13328"/>
                  </a:cubicBezTo>
                  <a:cubicBezTo>
                    <a:pt x="21862" y="4794"/>
                    <a:pt x="33437" y="0"/>
                    <a:pt x="4550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1881944" cy="12126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347323" y="1894724"/>
            <a:ext cx="4180382" cy="7573887"/>
            <a:chOff x="0" y="0"/>
            <a:chExt cx="1101006" cy="199476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101006" cy="1994769"/>
            </a:xfrm>
            <a:custGeom>
              <a:avLst/>
              <a:gdLst/>
              <a:ahLst/>
              <a:cxnLst/>
              <a:rect r="r" b="b" t="t" l="l"/>
              <a:pathLst>
                <a:path h="1994769" w="1101006">
                  <a:moveTo>
                    <a:pt x="103710" y="0"/>
                  </a:moveTo>
                  <a:lnTo>
                    <a:pt x="997296" y="0"/>
                  </a:lnTo>
                  <a:cubicBezTo>
                    <a:pt x="1024801" y="0"/>
                    <a:pt x="1051181" y="10927"/>
                    <a:pt x="1070630" y="30376"/>
                  </a:cubicBezTo>
                  <a:cubicBezTo>
                    <a:pt x="1090079" y="49825"/>
                    <a:pt x="1101006" y="76204"/>
                    <a:pt x="1101006" y="103710"/>
                  </a:cubicBezTo>
                  <a:lnTo>
                    <a:pt x="1101006" y="1891059"/>
                  </a:lnTo>
                  <a:cubicBezTo>
                    <a:pt x="1101006" y="1918564"/>
                    <a:pt x="1090079" y="1944943"/>
                    <a:pt x="1070630" y="1964392"/>
                  </a:cubicBezTo>
                  <a:cubicBezTo>
                    <a:pt x="1051181" y="1983842"/>
                    <a:pt x="1024801" y="1994769"/>
                    <a:pt x="997296" y="1994769"/>
                  </a:cubicBezTo>
                  <a:lnTo>
                    <a:pt x="103710" y="1994769"/>
                  </a:lnTo>
                  <a:cubicBezTo>
                    <a:pt x="76204" y="1994769"/>
                    <a:pt x="49825" y="1983842"/>
                    <a:pt x="30376" y="1964392"/>
                  </a:cubicBezTo>
                  <a:cubicBezTo>
                    <a:pt x="10927" y="1944943"/>
                    <a:pt x="0" y="1918564"/>
                    <a:pt x="0" y="1891059"/>
                  </a:cubicBezTo>
                  <a:lnTo>
                    <a:pt x="0" y="103710"/>
                  </a:lnTo>
                  <a:cubicBezTo>
                    <a:pt x="0" y="76204"/>
                    <a:pt x="10927" y="49825"/>
                    <a:pt x="30376" y="30376"/>
                  </a:cubicBezTo>
                  <a:cubicBezTo>
                    <a:pt x="49825" y="10927"/>
                    <a:pt x="76204" y="0"/>
                    <a:pt x="10371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1101006" cy="20614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665515" y="688725"/>
            <a:ext cx="679950" cy="679950"/>
          </a:xfrm>
          <a:custGeom>
            <a:avLst/>
            <a:gdLst/>
            <a:ahLst/>
            <a:cxnLst/>
            <a:rect r="r" b="b" t="t" l="l"/>
            <a:pathLst>
              <a:path h="679950" w="679950">
                <a:moveTo>
                  <a:pt x="0" y="0"/>
                </a:moveTo>
                <a:lnTo>
                  <a:pt x="679949" y="0"/>
                </a:lnTo>
                <a:lnTo>
                  <a:pt x="679949" y="679950"/>
                </a:lnTo>
                <a:lnTo>
                  <a:pt x="0" y="6799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2222612" y="5276110"/>
            <a:ext cx="5488484" cy="4085872"/>
          </a:xfrm>
          <a:custGeom>
            <a:avLst/>
            <a:gdLst/>
            <a:ahLst/>
            <a:cxnLst/>
            <a:rect r="r" b="b" t="t" l="l"/>
            <a:pathLst>
              <a:path h="4085872" w="5488484">
                <a:moveTo>
                  <a:pt x="0" y="0"/>
                </a:moveTo>
                <a:lnTo>
                  <a:pt x="5488485" y="0"/>
                </a:lnTo>
                <a:lnTo>
                  <a:pt x="5488485" y="4085872"/>
                </a:lnTo>
                <a:lnTo>
                  <a:pt x="0" y="408587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392064" y="5606771"/>
            <a:ext cx="194322" cy="3357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45"/>
              </a:lnSpc>
            </a:pPr>
            <a:r>
              <a:rPr lang="en-US" b="true" sz="3175" spc="-139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Codice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681933" y="2469229"/>
            <a:ext cx="3511161" cy="6351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96"/>
              </a:lnSpc>
            </a:pPr>
            <a:r>
              <a:rPr lang="en-US" sz="199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La finestra è gestita dalla </a:t>
            </a:r>
            <a:r>
              <a:rPr lang="en-US" sz="1997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struct ConfigWindow,</a:t>
            </a:r>
            <a:r>
              <a:rPr lang="en-US" sz="199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che raccoglie i campi di input dell’utente (percorsi, tipo di backup, estensioni). La validazione verifica che i campi siano compilati correttamente e i percorsi siano diversi. Il pulsante "Save and Exit" salva i dati in config.toml e chiude la finestra. La finestra è generata dalla funzione </a:t>
            </a:r>
            <a:r>
              <a:rPr lang="en-US" sz="1997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show_gui_if_needed()</a:t>
            </a:r>
            <a:r>
              <a:rPr lang="en-US" sz="199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, che crea e mostra l’interfaccia grafica solo se il file di configurazione non è presente.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403384" y="2403322"/>
            <a:ext cx="5946711" cy="1783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42"/>
              </a:lnSpc>
            </a:pPr>
            <a:r>
              <a:rPr lang="en-US" sz="6512" spc="-293" b="true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Implementazione della finestra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98610" y="768097"/>
            <a:ext cx="4100528" cy="445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91"/>
              </a:lnSpc>
              <a:spcBef>
                <a:spcPct val="0"/>
              </a:spcBef>
            </a:pPr>
            <a:r>
              <a:rPr lang="en-US" b="true" sz="2422" spc="-109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Programmazione di Sistema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145724" y="793707"/>
            <a:ext cx="1662550" cy="403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b="true" sz="22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Candidati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313960" y="793707"/>
            <a:ext cx="1907082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Lorenzo Ricci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725867" y="622050"/>
            <a:ext cx="1916881" cy="809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Francesca Villanova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5034325" y="622050"/>
            <a:ext cx="2224975" cy="809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Roberto Zancana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03986" y="803986"/>
            <a:ext cx="449429" cy="449429"/>
          </a:xfrm>
          <a:custGeom>
            <a:avLst/>
            <a:gdLst/>
            <a:ahLst/>
            <a:cxnLst/>
            <a:rect r="r" b="b" t="t" l="l"/>
            <a:pathLst>
              <a:path h="449429" w="449429">
                <a:moveTo>
                  <a:pt x="0" y="0"/>
                </a:moveTo>
                <a:lnTo>
                  <a:pt x="449428" y="0"/>
                </a:lnTo>
                <a:lnTo>
                  <a:pt x="449428" y="449428"/>
                </a:lnTo>
                <a:lnTo>
                  <a:pt x="0" y="4494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03986" y="1894724"/>
            <a:ext cx="7524344" cy="7727240"/>
            <a:chOff x="0" y="0"/>
            <a:chExt cx="1981720" cy="203515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81720" cy="2035158"/>
            </a:xfrm>
            <a:custGeom>
              <a:avLst/>
              <a:gdLst/>
              <a:ahLst/>
              <a:cxnLst/>
              <a:rect r="r" b="b" t="t" l="l"/>
              <a:pathLst>
                <a:path h="2035158" w="1981720">
                  <a:moveTo>
                    <a:pt x="57619" y="0"/>
                  </a:moveTo>
                  <a:lnTo>
                    <a:pt x="1924101" y="0"/>
                  </a:lnTo>
                  <a:cubicBezTo>
                    <a:pt x="1939382" y="0"/>
                    <a:pt x="1954038" y="6071"/>
                    <a:pt x="1964844" y="16876"/>
                  </a:cubicBezTo>
                  <a:cubicBezTo>
                    <a:pt x="1975650" y="27682"/>
                    <a:pt x="1981720" y="42338"/>
                    <a:pt x="1981720" y="57619"/>
                  </a:cubicBezTo>
                  <a:lnTo>
                    <a:pt x="1981720" y="1977538"/>
                  </a:lnTo>
                  <a:cubicBezTo>
                    <a:pt x="1981720" y="1992820"/>
                    <a:pt x="1975650" y="2007476"/>
                    <a:pt x="1964844" y="2018281"/>
                  </a:cubicBezTo>
                  <a:cubicBezTo>
                    <a:pt x="1954038" y="2029087"/>
                    <a:pt x="1939382" y="2035158"/>
                    <a:pt x="1924101" y="2035158"/>
                  </a:cubicBezTo>
                  <a:lnTo>
                    <a:pt x="57619" y="2035158"/>
                  </a:lnTo>
                  <a:cubicBezTo>
                    <a:pt x="25797" y="2035158"/>
                    <a:pt x="0" y="2009361"/>
                    <a:pt x="0" y="1977538"/>
                  </a:cubicBezTo>
                  <a:lnTo>
                    <a:pt x="0" y="57619"/>
                  </a:lnTo>
                  <a:cubicBezTo>
                    <a:pt x="0" y="42338"/>
                    <a:pt x="6071" y="27682"/>
                    <a:pt x="16876" y="16876"/>
                  </a:cubicBezTo>
                  <a:cubicBezTo>
                    <a:pt x="27682" y="6071"/>
                    <a:pt x="42338" y="0"/>
                    <a:pt x="5761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78000"/>
                  </a:srgbClr>
                </a:gs>
                <a:gs pos="100000">
                  <a:srgbClr val="DDDDDD">
                    <a:alpha val="14820"/>
                  </a:srgbClr>
                </a:gs>
              </a:gsLst>
              <a:lin ang="27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1981720" cy="21018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661704" y="5440360"/>
            <a:ext cx="8825903" cy="4181604"/>
            <a:chOff x="0" y="0"/>
            <a:chExt cx="2324518" cy="110132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324518" cy="1101328"/>
            </a:xfrm>
            <a:custGeom>
              <a:avLst/>
              <a:gdLst/>
              <a:ahLst/>
              <a:cxnLst/>
              <a:rect r="r" b="b" t="t" l="l"/>
              <a:pathLst>
                <a:path h="1101328" w="2324518">
                  <a:moveTo>
                    <a:pt x="36842" y="0"/>
                  </a:moveTo>
                  <a:lnTo>
                    <a:pt x="2287676" y="0"/>
                  </a:lnTo>
                  <a:cubicBezTo>
                    <a:pt x="2308023" y="0"/>
                    <a:pt x="2324518" y="16495"/>
                    <a:pt x="2324518" y="36842"/>
                  </a:cubicBezTo>
                  <a:lnTo>
                    <a:pt x="2324518" y="1064486"/>
                  </a:lnTo>
                  <a:cubicBezTo>
                    <a:pt x="2324518" y="1084833"/>
                    <a:pt x="2308023" y="1101328"/>
                    <a:pt x="2287676" y="1101328"/>
                  </a:cubicBezTo>
                  <a:lnTo>
                    <a:pt x="36842" y="1101328"/>
                  </a:lnTo>
                  <a:cubicBezTo>
                    <a:pt x="16495" y="1101328"/>
                    <a:pt x="0" y="1084833"/>
                    <a:pt x="0" y="1064486"/>
                  </a:cubicBezTo>
                  <a:lnTo>
                    <a:pt x="0" y="36842"/>
                  </a:lnTo>
                  <a:cubicBezTo>
                    <a:pt x="0" y="16495"/>
                    <a:pt x="16495" y="0"/>
                    <a:pt x="3684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2324518" cy="11680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398213" y="1894724"/>
            <a:ext cx="7089394" cy="3078911"/>
            <a:chOff x="0" y="0"/>
            <a:chExt cx="1867165" cy="81090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867165" cy="810907"/>
            </a:xfrm>
            <a:custGeom>
              <a:avLst/>
              <a:gdLst/>
              <a:ahLst/>
              <a:cxnLst/>
              <a:rect r="r" b="b" t="t" l="l"/>
              <a:pathLst>
                <a:path h="810907" w="1867165">
                  <a:moveTo>
                    <a:pt x="61154" y="0"/>
                  </a:moveTo>
                  <a:lnTo>
                    <a:pt x="1806011" y="0"/>
                  </a:lnTo>
                  <a:cubicBezTo>
                    <a:pt x="1822230" y="0"/>
                    <a:pt x="1837785" y="6443"/>
                    <a:pt x="1849254" y="17912"/>
                  </a:cubicBezTo>
                  <a:cubicBezTo>
                    <a:pt x="1860722" y="29380"/>
                    <a:pt x="1867165" y="44935"/>
                    <a:pt x="1867165" y="61154"/>
                  </a:cubicBezTo>
                  <a:lnTo>
                    <a:pt x="1867165" y="749752"/>
                  </a:lnTo>
                  <a:cubicBezTo>
                    <a:pt x="1867165" y="765971"/>
                    <a:pt x="1860722" y="781526"/>
                    <a:pt x="1849254" y="792995"/>
                  </a:cubicBezTo>
                  <a:cubicBezTo>
                    <a:pt x="1837785" y="804464"/>
                    <a:pt x="1822230" y="810907"/>
                    <a:pt x="1806011" y="810907"/>
                  </a:cubicBezTo>
                  <a:lnTo>
                    <a:pt x="61154" y="810907"/>
                  </a:lnTo>
                  <a:cubicBezTo>
                    <a:pt x="44935" y="810907"/>
                    <a:pt x="29380" y="804464"/>
                    <a:pt x="17912" y="792995"/>
                  </a:cubicBezTo>
                  <a:cubicBezTo>
                    <a:pt x="6443" y="781526"/>
                    <a:pt x="0" y="765971"/>
                    <a:pt x="0" y="749752"/>
                  </a:cubicBezTo>
                  <a:lnTo>
                    <a:pt x="0" y="61154"/>
                  </a:lnTo>
                  <a:cubicBezTo>
                    <a:pt x="0" y="44935"/>
                    <a:pt x="6443" y="29380"/>
                    <a:pt x="17912" y="17912"/>
                  </a:cubicBezTo>
                  <a:cubicBezTo>
                    <a:pt x="29380" y="6443"/>
                    <a:pt x="44935" y="0"/>
                    <a:pt x="6115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66675"/>
              <a:ext cx="1867165" cy="8775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665515" y="688725"/>
            <a:ext cx="679950" cy="679950"/>
          </a:xfrm>
          <a:custGeom>
            <a:avLst/>
            <a:gdLst/>
            <a:ahLst/>
            <a:cxnLst/>
            <a:rect r="r" b="b" t="t" l="l"/>
            <a:pathLst>
              <a:path h="679950" w="679950">
                <a:moveTo>
                  <a:pt x="0" y="0"/>
                </a:moveTo>
                <a:lnTo>
                  <a:pt x="679949" y="0"/>
                </a:lnTo>
                <a:lnTo>
                  <a:pt x="679949" y="679950"/>
                </a:lnTo>
                <a:lnTo>
                  <a:pt x="0" y="6799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909188" y="2310994"/>
            <a:ext cx="1358313" cy="1358313"/>
          </a:xfrm>
          <a:custGeom>
            <a:avLst/>
            <a:gdLst/>
            <a:ahLst/>
            <a:cxnLst/>
            <a:rect r="r" b="b" t="t" l="l"/>
            <a:pathLst>
              <a:path h="1358313" w="1358313">
                <a:moveTo>
                  <a:pt x="0" y="0"/>
                </a:moveTo>
                <a:lnTo>
                  <a:pt x="1358313" y="0"/>
                </a:lnTo>
                <a:lnTo>
                  <a:pt x="1358313" y="1358313"/>
                </a:lnTo>
                <a:lnTo>
                  <a:pt x="0" y="135831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001829" y="2529108"/>
            <a:ext cx="7078428" cy="1810143"/>
            <a:chOff x="0" y="0"/>
            <a:chExt cx="1864277" cy="47674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64277" cy="476745"/>
            </a:xfrm>
            <a:custGeom>
              <a:avLst/>
              <a:gdLst/>
              <a:ahLst/>
              <a:cxnLst/>
              <a:rect r="r" b="b" t="t" l="l"/>
              <a:pathLst>
                <a:path h="476745" w="1864277">
                  <a:moveTo>
                    <a:pt x="55780" y="0"/>
                  </a:moveTo>
                  <a:lnTo>
                    <a:pt x="1808497" y="0"/>
                  </a:lnTo>
                  <a:cubicBezTo>
                    <a:pt x="1823291" y="0"/>
                    <a:pt x="1837479" y="5877"/>
                    <a:pt x="1847940" y="16338"/>
                  </a:cubicBezTo>
                  <a:cubicBezTo>
                    <a:pt x="1858401" y="26799"/>
                    <a:pt x="1864277" y="40987"/>
                    <a:pt x="1864277" y="55780"/>
                  </a:cubicBezTo>
                  <a:lnTo>
                    <a:pt x="1864277" y="420965"/>
                  </a:lnTo>
                  <a:cubicBezTo>
                    <a:pt x="1864277" y="435759"/>
                    <a:pt x="1858401" y="449947"/>
                    <a:pt x="1847940" y="460408"/>
                  </a:cubicBezTo>
                  <a:cubicBezTo>
                    <a:pt x="1837479" y="470869"/>
                    <a:pt x="1823291" y="476745"/>
                    <a:pt x="1808497" y="476745"/>
                  </a:cubicBezTo>
                  <a:lnTo>
                    <a:pt x="55780" y="476745"/>
                  </a:lnTo>
                  <a:cubicBezTo>
                    <a:pt x="40987" y="476745"/>
                    <a:pt x="26799" y="470869"/>
                    <a:pt x="16338" y="460408"/>
                  </a:cubicBezTo>
                  <a:cubicBezTo>
                    <a:pt x="5877" y="449947"/>
                    <a:pt x="0" y="435759"/>
                    <a:pt x="0" y="420965"/>
                  </a:cubicBezTo>
                  <a:lnTo>
                    <a:pt x="0" y="55780"/>
                  </a:lnTo>
                  <a:cubicBezTo>
                    <a:pt x="0" y="40987"/>
                    <a:pt x="5877" y="26799"/>
                    <a:pt x="16338" y="16338"/>
                  </a:cubicBezTo>
                  <a:cubicBezTo>
                    <a:pt x="26799" y="5877"/>
                    <a:pt x="40987" y="0"/>
                    <a:pt x="5578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1864277" cy="5434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01829" y="4674201"/>
            <a:ext cx="7078428" cy="1810143"/>
            <a:chOff x="0" y="0"/>
            <a:chExt cx="1864277" cy="47674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864277" cy="476745"/>
            </a:xfrm>
            <a:custGeom>
              <a:avLst/>
              <a:gdLst/>
              <a:ahLst/>
              <a:cxnLst/>
              <a:rect r="r" b="b" t="t" l="l"/>
              <a:pathLst>
                <a:path h="476745" w="1864277">
                  <a:moveTo>
                    <a:pt x="55780" y="0"/>
                  </a:moveTo>
                  <a:lnTo>
                    <a:pt x="1808497" y="0"/>
                  </a:lnTo>
                  <a:cubicBezTo>
                    <a:pt x="1823291" y="0"/>
                    <a:pt x="1837479" y="5877"/>
                    <a:pt x="1847940" y="16338"/>
                  </a:cubicBezTo>
                  <a:cubicBezTo>
                    <a:pt x="1858401" y="26799"/>
                    <a:pt x="1864277" y="40987"/>
                    <a:pt x="1864277" y="55780"/>
                  </a:cubicBezTo>
                  <a:lnTo>
                    <a:pt x="1864277" y="420965"/>
                  </a:lnTo>
                  <a:cubicBezTo>
                    <a:pt x="1864277" y="435759"/>
                    <a:pt x="1858401" y="449947"/>
                    <a:pt x="1847940" y="460408"/>
                  </a:cubicBezTo>
                  <a:cubicBezTo>
                    <a:pt x="1837479" y="470869"/>
                    <a:pt x="1823291" y="476745"/>
                    <a:pt x="1808497" y="476745"/>
                  </a:cubicBezTo>
                  <a:lnTo>
                    <a:pt x="55780" y="476745"/>
                  </a:lnTo>
                  <a:cubicBezTo>
                    <a:pt x="40987" y="476745"/>
                    <a:pt x="26799" y="470869"/>
                    <a:pt x="16338" y="460408"/>
                  </a:cubicBezTo>
                  <a:cubicBezTo>
                    <a:pt x="5877" y="449947"/>
                    <a:pt x="0" y="435759"/>
                    <a:pt x="0" y="420965"/>
                  </a:cubicBezTo>
                  <a:lnTo>
                    <a:pt x="0" y="55780"/>
                  </a:lnTo>
                  <a:cubicBezTo>
                    <a:pt x="0" y="40987"/>
                    <a:pt x="5877" y="26799"/>
                    <a:pt x="16338" y="16338"/>
                  </a:cubicBezTo>
                  <a:cubicBezTo>
                    <a:pt x="26799" y="5877"/>
                    <a:pt x="40987" y="0"/>
                    <a:pt x="5578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1864277" cy="5434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001829" y="6819295"/>
            <a:ext cx="7078428" cy="1810143"/>
            <a:chOff x="0" y="0"/>
            <a:chExt cx="1864277" cy="47674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64277" cy="476745"/>
            </a:xfrm>
            <a:custGeom>
              <a:avLst/>
              <a:gdLst/>
              <a:ahLst/>
              <a:cxnLst/>
              <a:rect r="r" b="b" t="t" l="l"/>
              <a:pathLst>
                <a:path h="476745" w="1864277">
                  <a:moveTo>
                    <a:pt x="55780" y="0"/>
                  </a:moveTo>
                  <a:lnTo>
                    <a:pt x="1808497" y="0"/>
                  </a:lnTo>
                  <a:cubicBezTo>
                    <a:pt x="1823291" y="0"/>
                    <a:pt x="1837479" y="5877"/>
                    <a:pt x="1847940" y="16338"/>
                  </a:cubicBezTo>
                  <a:cubicBezTo>
                    <a:pt x="1858401" y="26799"/>
                    <a:pt x="1864277" y="40987"/>
                    <a:pt x="1864277" y="55780"/>
                  </a:cubicBezTo>
                  <a:lnTo>
                    <a:pt x="1864277" y="420965"/>
                  </a:lnTo>
                  <a:cubicBezTo>
                    <a:pt x="1864277" y="435759"/>
                    <a:pt x="1858401" y="449947"/>
                    <a:pt x="1847940" y="460408"/>
                  </a:cubicBezTo>
                  <a:cubicBezTo>
                    <a:pt x="1837479" y="470869"/>
                    <a:pt x="1823291" y="476745"/>
                    <a:pt x="1808497" y="476745"/>
                  </a:cubicBezTo>
                  <a:lnTo>
                    <a:pt x="55780" y="476745"/>
                  </a:lnTo>
                  <a:cubicBezTo>
                    <a:pt x="40987" y="476745"/>
                    <a:pt x="26799" y="470869"/>
                    <a:pt x="16338" y="460408"/>
                  </a:cubicBezTo>
                  <a:cubicBezTo>
                    <a:pt x="5877" y="449947"/>
                    <a:pt x="0" y="435759"/>
                    <a:pt x="0" y="420965"/>
                  </a:cubicBezTo>
                  <a:lnTo>
                    <a:pt x="0" y="55780"/>
                  </a:lnTo>
                  <a:cubicBezTo>
                    <a:pt x="0" y="40987"/>
                    <a:pt x="5877" y="26799"/>
                    <a:pt x="16338" y="16338"/>
                  </a:cubicBezTo>
                  <a:cubicBezTo>
                    <a:pt x="26799" y="5877"/>
                    <a:pt x="40987" y="0"/>
                    <a:pt x="5578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66675"/>
              <a:ext cx="1864277" cy="5434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1485627" y="3127940"/>
            <a:ext cx="613769" cy="574711"/>
          </a:xfrm>
          <a:custGeom>
            <a:avLst/>
            <a:gdLst/>
            <a:ahLst/>
            <a:cxnLst/>
            <a:rect r="r" b="b" t="t" l="l"/>
            <a:pathLst>
              <a:path h="574711" w="613769">
                <a:moveTo>
                  <a:pt x="0" y="0"/>
                </a:moveTo>
                <a:lnTo>
                  <a:pt x="613769" y="0"/>
                </a:lnTo>
                <a:lnTo>
                  <a:pt x="613769" y="574711"/>
                </a:lnTo>
                <a:lnTo>
                  <a:pt x="0" y="57471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498610" y="5270780"/>
            <a:ext cx="613769" cy="574711"/>
          </a:xfrm>
          <a:custGeom>
            <a:avLst/>
            <a:gdLst/>
            <a:ahLst/>
            <a:cxnLst/>
            <a:rect r="r" b="b" t="t" l="l"/>
            <a:pathLst>
              <a:path h="574711" w="613769">
                <a:moveTo>
                  <a:pt x="0" y="0"/>
                </a:moveTo>
                <a:lnTo>
                  <a:pt x="613769" y="0"/>
                </a:lnTo>
                <a:lnTo>
                  <a:pt x="613769" y="574711"/>
                </a:lnTo>
                <a:lnTo>
                  <a:pt x="0" y="57471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485627" y="7417794"/>
            <a:ext cx="613769" cy="574711"/>
          </a:xfrm>
          <a:custGeom>
            <a:avLst/>
            <a:gdLst/>
            <a:ahLst/>
            <a:cxnLst/>
            <a:rect r="r" b="b" t="t" l="l"/>
            <a:pathLst>
              <a:path h="574711" w="613769">
                <a:moveTo>
                  <a:pt x="0" y="0"/>
                </a:moveTo>
                <a:lnTo>
                  <a:pt x="613769" y="0"/>
                </a:lnTo>
                <a:lnTo>
                  <a:pt x="613769" y="574711"/>
                </a:lnTo>
                <a:lnTo>
                  <a:pt x="0" y="57471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6237907" y="5579273"/>
            <a:ext cx="1021393" cy="3594270"/>
          </a:xfrm>
          <a:custGeom>
            <a:avLst/>
            <a:gdLst/>
            <a:ahLst/>
            <a:cxnLst/>
            <a:rect r="r" b="b" t="t" l="l"/>
            <a:pathLst>
              <a:path h="3594270" w="1021393">
                <a:moveTo>
                  <a:pt x="0" y="0"/>
                </a:moveTo>
                <a:lnTo>
                  <a:pt x="1021393" y="0"/>
                </a:lnTo>
                <a:lnTo>
                  <a:pt x="1021393" y="3594270"/>
                </a:lnTo>
                <a:lnTo>
                  <a:pt x="0" y="35942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1498610" y="768097"/>
            <a:ext cx="4100528" cy="445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91"/>
              </a:lnSpc>
              <a:spcBef>
                <a:spcPct val="0"/>
              </a:spcBef>
            </a:pPr>
            <a:r>
              <a:rPr lang="en-US" b="true" sz="2422" spc="-109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Programmazione di Sistema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145724" y="793707"/>
            <a:ext cx="1662550" cy="403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b="true" sz="22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Candidati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1313960" y="793707"/>
            <a:ext cx="1907082" cy="409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Lorenzo Ricci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3725867" y="622050"/>
            <a:ext cx="1916881" cy="809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Francesca Villanova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5034325" y="622050"/>
            <a:ext cx="2224975" cy="809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Roberto Zancana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3074656" y="2349094"/>
            <a:ext cx="3758211" cy="1662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170"/>
              </a:lnSpc>
            </a:pPr>
            <a:r>
              <a:rPr lang="en-US" b="true" sz="6049" spc="-272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backup</a:t>
            </a:r>
          </a:p>
          <a:p>
            <a:pPr algn="r">
              <a:lnSpc>
                <a:spcPts val="6170"/>
              </a:lnSpc>
            </a:pPr>
            <a:r>
              <a:rPr lang="en-US" b="true" sz="6049" spc="-272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program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5689772" y="3806025"/>
            <a:ext cx="1143095" cy="667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06"/>
              </a:lnSpc>
            </a:pPr>
            <a:r>
              <a:rPr lang="en-US" sz="4614" spc="-207">
                <a:solidFill>
                  <a:srgbClr val="FFFFFF"/>
                </a:solidFill>
                <a:latin typeface="Telegraf"/>
                <a:ea typeface="Telegraf"/>
                <a:cs typeface="Telegraf"/>
                <a:sym typeface="Telegraf"/>
              </a:rPr>
              <a:t>.exe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2432771" y="2775718"/>
            <a:ext cx="5236642" cy="1235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91"/>
              </a:lnSpc>
              <a:spcBef>
                <a:spcPct val="0"/>
              </a:spcBef>
            </a:pPr>
            <a:r>
              <a:rPr lang="en-US" sz="23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Verifica la presenza del file </a:t>
            </a:r>
            <a:r>
              <a:rPr lang="en-US" b="true" sz="23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config.toml </a:t>
            </a:r>
            <a:r>
              <a:rPr lang="en-US" sz="23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e, se assente, avvia </a:t>
            </a:r>
            <a:r>
              <a:rPr lang="en-US" b="true" sz="23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config_program</a:t>
            </a:r>
            <a:r>
              <a:rPr lang="en-US" sz="23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2432771" y="4906960"/>
            <a:ext cx="5236642" cy="1235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91"/>
              </a:lnSpc>
              <a:spcBef>
                <a:spcPct val="0"/>
              </a:spcBef>
            </a:pPr>
            <a:r>
              <a:rPr lang="en-US" sz="23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Monitora l’utilizzo della CPU ogni 2 minuti, salvando i dati in </a:t>
            </a:r>
            <a:r>
              <a:rPr lang="en-US" b="true" sz="23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cpu_log.txt.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2432771" y="7055844"/>
            <a:ext cx="5236642" cy="1235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91"/>
              </a:lnSpc>
              <a:spcBef>
                <a:spcPct val="0"/>
              </a:spcBef>
            </a:pPr>
            <a:r>
              <a:rPr lang="en-US" sz="23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Rimane in </a:t>
            </a:r>
            <a:r>
              <a:rPr lang="en-US" b="true" sz="23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esecuzione continua</a:t>
            </a:r>
            <a:r>
              <a:rPr lang="en-US" sz="23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per garantire la prontezza all’avvio del backup.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8774853" y="5949021"/>
            <a:ext cx="7371959" cy="3088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90"/>
              </a:lnSpc>
            </a:pPr>
            <a:r>
              <a:rPr lang="en-US" sz="2921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È il cuore di BackMeUp!</a:t>
            </a:r>
          </a:p>
          <a:p>
            <a:pPr algn="ctr">
              <a:lnSpc>
                <a:spcPts val="4090"/>
              </a:lnSpc>
            </a:pPr>
          </a:p>
          <a:p>
            <a:pPr algn="ctr">
              <a:lnSpc>
                <a:spcPts val="4090"/>
              </a:lnSpc>
            </a:pPr>
            <a:r>
              <a:rPr lang="en-US" sz="292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È il servizio che eseguito in background.</a:t>
            </a:r>
          </a:p>
          <a:p>
            <a:pPr algn="ctr">
              <a:lnSpc>
                <a:spcPts val="4090"/>
              </a:lnSpc>
              <a:spcBef>
                <a:spcPct val="0"/>
              </a:spcBef>
            </a:pPr>
            <a:r>
              <a:rPr lang="en-US" sz="292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Acquisisce la risoluzione dello schermo e attiva il rilevamento dei comandi utente tramite movimenti del mouse.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DAGe5W9JruI</dc:identifier>
  <dcterms:modified xsi:type="dcterms:W3CDTF">2011-08-01T06:04:30Z</dcterms:modified>
  <cp:revision>1</cp:revision>
  <dc:title>Backup-Di-Emergenza</dc:title>
</cp:coreProperties>
</file>