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8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87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90" y="588"/>
      </p:cViewPr>
      <p:guideLst>
        <p:guide orient="horz" pos="1620"/>
        <p:guide pos="32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4EEE-F69C-44D8-A11A-2CFFAD5DDF9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183DB-D9C9-419A-82DA-534A6AAB3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007341D-ABE7-C636-9879-29A44A61F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" y="762000"/>
            <a:ext cx="6502400" cy="36576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732B90E-E4ED-4D2A-F5B0-6A2C69A74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168" y="1597819"/>
            <a:ext cx="8234832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84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806" y="1028699"/>
            <a:ext cx="2222412" cy="6238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7432" y="1028699"/>
            <a:ext cx="5486400" cy="4012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2806" y="1723466"/>
            <a:ext cx="2222412" cy="28517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025"/>
            <a:ext cx="777240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35051" y="1257300"/>
            <a:ext cx="3787775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6" y="1257300"/>
            <a:ext cx="3787775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67E8A-21A5-0901-83CA-7501B121F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0" y="4629150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E5DAC4-EB66-416E-B31A-BA53D3F4AA2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9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18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818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06" y="1200151"/>
            <a:ext cx="381031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922" y="1200151"/>
            <a:ext cx="38012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69" y="1151335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069" y="1631156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084763" y="1148899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084763" y="1628720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41" y="204787"/>
            <a:ext cx="3008313" cy="668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414" y="204788"/>
            <a:ext cx="471180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341" y="1010298"/>
            <a:ext cx="3008313" cy="3584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06" y="3600450"/>
            <a:ext cx="776401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206" y="187627"/>
            <a:ext cx="7764012" cy="3358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206" y="4025503"/>
            <a:ext cx="776401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64856" y="-1"/>
            <a:ext cx="8379144" cy="9237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09169" cy="51435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70" y="923701"/>
            <a:ext cx="7735148" cy="36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32" y="4767263"/>
            <a:ext cx="8160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61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" y="181507"/>
            <a:ext cx="736665" cy="5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7" r:id="rId10"/>
    <p:sldLayoutId id="2147493465" r:id="rId11"/>
    <p:sldLayoutId id="2147493466" r:id="rId12"/>
    <p:sldLayoutId id="214749346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19814F4-2708-D5AC-9DCF-344F495373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90688" y="1428750"/>
            <a:ext cx="5761435" cy="1143000"/>
          </a:xfrm>
        </p:spPr>
        <p:txBody>
          <a:bodyPr/>
          <a:lstStyle/>
          <a:p>
            <a:pPr defTabSz="685772" eaLnBrk="1" fontAlgn="auto" hangingPunct="1">
              <a:spcAft>
                <a:spcPts val="0"/>
              </a:spcAft>
              <a:defRPr/>
            </a:pPr>
            <a:r>
              <a:rPr lang="en-GB" dirty="0">
                <a:latin typeface="Times" pitchFamily="18" charset="0"/>
                <a:ea typeface="+mn-ea"/>
              </a:rPr>
              <a:t>Chapter 6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66123632-4AC2-AB87-D5C9-880B6E6F6A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90688" y="3258741"/>
            <a:ext cx="5761435" cy="34647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b="1">
                <a:solidFill>
                  <a:srgbClr val="000000"/>
                </a:solidFill>
                <a:latin typeface="Times" panose="02020603050405020304" pitchFamily="18" charset="0"/>
              </a:rPr>
              <a:t>SQL – Data Manipulation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95CFFE08-484E-1D98-A673-3D359BA0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900" b="0">
                <a:solidFill>
                  <a:srgbClr val="000000"/>
                </a:solidFill>
              </a:rPr>
              <a:t>Pearson Education © 2014</a:t>
            </a:r>
          </a:p>
        </p:txBody>
      </p:sp>
      <p:sp>
        <p:nvSpPr>
          <p:cNvPr id="21508" name="Line 2">
            <a:extLst>
              <a:ext uri="{FF2B5EF4-FFF2-40B4-BE49-F238E27FC236}">
                <a16:creationId xmlns:a16="http://schemas.microsoft.com/office/drawing/2014/main" id="{FFBC2EF0-01F8-85B2-28EF-13F03CA7A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241" y="2571750"/>
            <a:ext cx="5980509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3542952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0F7F02A1-72AC-FCE1-2EE6-225A67CB3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History of SQL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EAF7A6A-8400-4748-1A14-E37BA0E30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951310"/>
            <a:ext cx="6172200" cy="3086100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en-US" altLang="en-US" b="1"/>
              <a:t>Still pronounced ‘see-quel’, though official pronunciation is ‘S-Q-L’. </a:t>
            </a:r>
          </a:p>
          <a:p>
            <a:pPr algn="just" eaLnBrk="1" hangingPunct="1"/>
            <a:r>
              <a:rPr lang="en-US" altLang="en-US" b="1"/>
              <a:t>IBM subsequently produced a prototype DBMS called </a:t>
            </a:r>
            <a:r>
              <a:rPr lang="en-US" altLang="en-US" b="1" i="1"/>
              <a:t>System R</a:t>
            </a:r>
            <a:r>
              <a:rPr lang="en-US" altLang="en-US" b="1"/>
              <a:t>, based on SEQUEL/2. </a:t>
            </a:r>
          </a:p>
          <a:p>
            <a:pPr algn="just" eaLnBrk="1" hangingPunct="1"/>
            <a:r>
              <a:rPr lang="en-US" altLang="en-US" b="1"/>
              <a:t>Roots of SQL, however, are in SQUARE (Specifying Queries as Relational Expressions), which predates System R project.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CD0052FF-C8B5-5D8E-CBA3-7666973F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D23FEB39-5ABF-D486-E40E-FE8D8C81484D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8EA08E6-6BAF-42AD-9CC0-123BE3CD3B7E}" type="slidenum">
              <a:rPr lang="en-GB" altLang="en-US" sz="1350"/>
              <a:pPr/>
              <a:t>10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62516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30EEB08A-42CD-6B49-4461-89382EE97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Union, Intersect, and Difference (Except)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66CAF059-100B-FD82-6118-740737EBB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13284" y="1053875"/>
            <a:ext cx="6117431" cy="3888581"/>
          </a:xfrm>
        </p:spPr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en-US" altLang="en-US" b="1" dirty="0"/>
              <a:t>Can use normal set operations of Union, Intersection, and Difference to combine results of two or more queries into a single result table.</a:t>
            </a:r>
          </a:p>
          <a:p>
            <a:pPr algn="just" eaLnBrk="1" hangingPunct="1"/>
            <a:r>
              <a:rPr lang="en-US" altLang="en-US" b="1" dirty="0"/>
              <a:t>Union of two tables, A and B, is table containing all rows in either A or B or both. </a:t>
            </a:r>
          </a:p>
          <a:p>
            <a:pPr algn="just" eaLnBrk="1" hangingPunct="1"/>
            <a:r>
              <a:rPr lang="en-US" altLang="en-US" b="1" dirty="0"/>
              <a:t>Intersection is table containing all rows common to both A and B. </a:t>
            </a:r>
          </a:p>
          <a:p>
            <a:pPr algn="just" eaLnBrk="1" hangingPunct="1"/>
            <a:r>
              <a:rPr lang="en-US" altLang="en-US" b="1" dirty="0"/>
              <a:t>Difference is table containing all rows in A but not in B. </a:t>
            </a:r>
          </a:p>
          <a:p>
            <a:pPr algn="just" eaLnBrk="1" hangingPunct="1"/>
            <a:r>
              <a:rPr lang="en-US" altLang="en-US" b="1" dirty="0"/>
              <a:t>Two tables must be </a:t>
            </a:r>
            <a:r>
              <a:rPr lang="en-US" altLang="en-US" b="1" i="1" dirty="0"/>
              <a:t>union compatible</a:t>
            </a:r>
            <a:r>
              <a:rPr lang="en-US" altLang="en-US" b="1" dirty="0"/>
              <a:t>.</a:t>
            </a:r>
          </a:p>
        </p:txBody>
      </p:sp>
      <p:sp>
        <p:nvSpPr>
          <p:cNvPr id="139268" name="Text Box 4">
            <a:extLst>
              <a:ext uri="{FF2B5EF4-FFF2-40B4-BE49-F238E27FC236}">
                <a16:creationId xmlns:a16="http://schemas.microsoft.com/office/drawing/2014/main" id="{9D59D0CE-4F2C-9235-60EF-1247B634D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3B403D6-0D66-A325-D5B5-2C57C88E16AE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7C510F9-D1A2-4FAC-9D50-A22268D86201}" type="slidenum">
              <a:rPr lang="en-GB" altLang="en-US" sz="1350"/>
              <a:pPr/>
              <a:t>100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746499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473DF5D7-3B3B-C898-3962-891DAD419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Union, Intersect, and Difference (Except)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527E2095-61E5-BBC5-935F-6868E4656A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3" y="897731"/>
            <a:ext cx="6229350" cy="3086100"/>
          </a:xfrm>
        </p:spPr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en-US" altLang="en-US" b="1"/>
              <a:t>Format of set operator clause in each case is: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sz="1950" b="1" i="1"/>
              <a:t>op</a:t>
            </a:r>
            <a:r>
              <a:rPr lang="en-US" altLang="en-US" sz="1950" b="1"/>
              <a:t> [ALL] [CORRESPONDING [BY {column1 [, ...]}]]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If CORRESPONDING BY specified, set operation performed on the named column(s).</a:t>
            </a:r>
          </a:p>
          <a:p>
            <a:pPr algn="just" eaLnBrk="1" hangingPunct="1"/>
            <a:r>
              <a:rPr lang="en-US" altLang="en-US" b="1"/>
              <a:t>If CORRESPONDING specified but not BY clause, operation performed on common columns. </a:t>
            </a:r>
          </a:p>
          <a:p>
            <a:pPr algn="just" eaLnBrk="1" hangingPunct="1"/>
            <a:r>
              <a:rPr lang="en-US" altLang="en-US" b="1"/>
              <a:t>If ALL specified, result can include duplicate rows.</a:t>
            </a:r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2F59C515-C8CD-9A36-6330-173F0B3C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90248EDC-6083-E8D2-B570-EA48DE5385C8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CEB2582-8827-4B61-BE45-DF0162BF04F6}" type="slidenum">
              <a:rPr lang="en-GB" altLang="en-US" sz="1350"/>
              <a:pPr/>
              <a:t>101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407331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6BC74316-87A7-8FB9-46BE-BB8FCF831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Union, Intersect, and Difference (Except)</a:t>
            </a:r>
          </a:p>
        </p:txBody>
      </p:sp>
      <p:pic>
        <p:nvPicPr>
          <p:cNvPr id="325637" name="Picture 5" descr="DS3-Figure 05-01">
            <a:extLst>
              <a:ext uri="{FF2B5EF4-FFF2-40B4-BE49-F238E27FC236}">
                <a16:creationId xmlns:a16="http://schemas.microsoft.com/office/drawing/2014/main" id="{F5E16C29-1EED-51D1-D762-729691EBD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68004"/>
            <a:ext cx="5886450" cy="286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6" name="Text Box 6">
            <a:extLst>
              <a:ext uri="{FF2B5EF4-FFF2-40B4-BE49-F238E27FC236}">
                <a16:creationId xmlns:a16="http://schemas.microsoft.com/office/drawing/2014/main" id="{ACE8575E-6155-78ED-1556-67493CD2C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3B1A31C9-7DD2-4D86-5043-235E1A96BE10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9C26962-3A5A-45D8-8D36-4678357C57B4}" type="slidenum">
              <a:rPr lang="en-GB" altLang="en-US" sz="1350"/>
              <a:pPr/>
              <a:t>102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61509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4AA3C25E-DFD1-4AFD-AFB2-5C5784F5F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6.32  Use of UNION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FC5F1D0D-65C0-D5BD-FCAD-E086C1093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3" y="897731"/>
            <a:ext cx="6229350" cy="308610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List all cities where there is either a branch office or  a property.</a:t>
            </a:r>
          </a:p>
          <a:p>
            <a:pPr algn="just" eaLnBrk="1" hangingPunct="1">
              <a:lnSpc>
                <a:spcPct val="50000"/>
              </a:lnSpc>
              <a:buFontTx/>
              <a:buChar char="•"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		</a:t>
            </a:r>
            <a:r>
              <a:rPr lang="en-US" altLang="en-US" sz="2100" b="1"/>
              <a:t>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WHERE city IS NOT NULL) UNION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FROM PropertyForRent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WHERE city IS NOT NULL);</a:t>
            </a: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4CAAD4A1-B7E6-C9BB-1285-A98373237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1D929349-35E0-6206-6D2A-FB94563A08EB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1E7D66D-F500-4385-BDC6-C79D397F743C}" type="slidenum">
              <a:rPr lang="en-GB" altLang="en-US" sz="1350"/>
              <a:pPr/>
              <a:t>103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29613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FFCDF7C4-A736-CD45-D5A8-F3B3FE551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6.32  Use of UNION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72BCF75E-BAD1-AD72-8E54-4B20D0F1B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6382" y="1006079"/>
            <a:ext cx="5907881" cy="2626519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b="1"/>
              <a:t>Or</a:t>
            </a:r>
          </a:p>
          <a:p>
            <a:pPr lvl="1" eaLnBrk="1" hangingPunct="1">
              <a:lnSpc>
                <a:spcPct val="40000"/>
              </a:lnSpc>
            </a:pPr>
            <a:endParaRPr lang="en-US" altLang="en-US" b="1"/>
          </a:p>
          <a:p>
            <a:pPr lvl="1" eaLnBrk="1" hangingPunct="1">
              <a:buFontTx/>
              <a:buNone/>
            </a:pPr>
            <a:r>
              <a:rPr lang="en-US" altLang="en-US" b="1"/>
              <a:t>  		(SELECT *</a:t>
            </a:r>
            <a:br>
              <a:rPr lang="en-US" altLang="en-US" b="1"/>
            </a:br>
            <a:r>
              <a:rPr lang="en-US" altLang="en-US" b="1"/>
              <a:t>	FROM Branch</a:t>
            </a:r>
            <a:br>
              <a:rPr lang="en-US" altLang="en-US" b="1"/>
            </a:br>
            <a:r>
              <a:rPr lang="en-US" altLang="en-US" b="1"/>
              <a:t>	WHERE city IS NOT NULL)</a:t>
            </a:r>
            <a:br>
              <a:rPr lang="en-US" altLang="en-US" b="1"/>
            </a:br>
            <a:r>
              <a:rPr lang="en-US" altLang="en-US" b="1"/>
              <a:t>	UNION CORRESPONDING BY city</a:t>
            </a:r>
            <a:br>
              <a:rPr lang="en-US" altLang="en-US" b="1"/>
            </a:br>
            <a:r>
              <a:rPr lang="en-US" altLang="en-US" b="1"/>
              <a:t>	(SELECT *</a:t>
            </a:r>
            <a:br>
              <a:rPr lang="en-US" altLang="en-US" b="1"/>
            </a:br>
            <a:r>
              <a:rPr lang="en-US" altLang="en-US" b="1"/>
              <a:t>	FROM PropertyForRent</a:t>
            </a:r>
            <a:br>
              <a:rPr lang="en-US" altLang="en-US" b="1"/>
            </a:br>
            <a:r>
              <a:rPr lang="en-US" altLang="en-US" b="1"/>
              <a:t>	WHERE city IS NOT NULL);</a:t>
            </a:r>
          </a:p>
        </p:txBody>
      </p:sp>
      <p:sp>
        <p:nvSpPr>
          <p:cNvPr id="143364" name="Text Box 4">
            <a:extLst>
              <a:ext uri="{FF2B5EF4-FFF2-40B4-BE49-F238E27FC236}">
                <a16:creationId xmlns:a16="http://schemas.microsoft.com/office/drawing/2014/main" id="{29A9194F-036C-4D94-0002-E26B798AD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5436C7B8-A68C-B9B8-AFBD-F13BBD6E06A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8845491-7B0A-43F5-95D8-070EAB7F72A1}" type="slidenum">
              <a:rPr lang="en-GB" altLang="en-US" sz="1350"/>
              <a:pPr/>
              <a:t>104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4110646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07D2C6D2-4EE8-D74E-00E0-6C4BA7EFD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6.32  Use of UNION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60A8EF12-734B-4F84-BE9C-DE1E6B6D0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97731"/>
            <a:ext cx="6172200" cy="3143250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Produces result tables from both queries and merges both tables together.</a:t>
            </a:r>
          </a:p>
        </p:txBody>
      </p:sp>
      <p:sp>
        <p:nvSpPr>
          <p:cNvPr id="144388" name="Text Box 6">
            <a:extLst>
              <a:ext uri="{FF2B5EF4-FFF2-40B4-BE49-F238E27FC236}">
                <a16:creationId xmlns:a16="http://schemas.microsoft.com/office/drawing/2014/main" id="{086E25C0-39B6-787F-6666-E4AD6D142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E8E0E07E-BF02-9A5A-E174-D8A7076157D2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A9C447E-67D1-4895-A0DE-1B722145F2E6}" type="slidenum">
              <a:rPr lang="en-GB" altLang="en-US" sz="1350"/>
              <a:pPr/>
              <a:t>105</a:t>
            </a:fld>
            <a:endParaRPr lang="en-GB" altLang="en-US" sz="1350"/>
          </a:p>
        </p:txBody>
      </p:sp>
      <p:pic>
        <p:nvPicPr>
          <p:cNvPr id="141319" name="Picture 7">
            <a:extLst>
              <a:ext uri="{FF2B5EF4-FFF2-40B4-BE49-F238E27FC236}">
                <a16:creationId xmlns:a16="http://schemas.microsoft.com/office/drawing/2014/main" id="{9FAEA36A-EAF9-F9DD-A531-905BE7FCF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90725"/>
            <a:ext cx="1543050" cy="186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77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EC5D185F-90D0-E14B-F8E9-996FC26E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6.33  Use of INTERSECT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3DA2EA9F-8BD8-3375-2AC9-E26195D76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951310"/>
            <a:ext cx="6172200" cy="207764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List all cities where there is both a branch office and a property.</a:t>
            </a:r>
          </a:p>
          <a:p>
            <a:pPr algn="just" eaLnBrk="1" hangingPunct="1">
              <a:lnSpc>
                <a:spcPct val="60000"/>
              </a:lnSpc>
              <a:buFontTx/>
              <a:buChar char="•"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     </a:t>
            </a:r>
            <a:r>
              <a:rPr lang="en-US" altLang="en-US" sz="2100" b="1"/>
              <a:t>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INTERSECT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(SELECT city FROM PropertyForRent);</a:t>
            </a:r>
          </a:p>
        </p:txBody>
      </p:sp>
      <p:sp>
        <p:nvSpPr>
          <p:cNvPr id="145412" name="Text Box 4">
            <a:extLst>
              <a:ext uri="{FF2B5EF4-FFF2-40B4-BE49-F238E27FC236}">
                <a16:creationId xmlns:a16="http://schemas.microsoft.com/office/drawing/2014/main" id="{AD604459-F2D3-9D57-ADED-0CA84673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509C3296-BDCC-A4C8-892C-1DD32E233D41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4FE791-E4D9-4482-B082-9234D4E619FD}" type="slidenum">
              <a:rPr lang="en-GB" altLang="en-US" sz="1350"/>
              <a:pPr/>
              <a:t>106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23446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C66A3920-6861-C983-58F2-1586C965B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6.33  Use of INTERSECT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0799CF2A-6B8B-0BB8-2314-2BB48D6C5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49" y="844154"/>
            <a:ext cx="6934523" cy="3086100"/>
          </a:xfrm>
        </p:spPr>
        <p:txBody>
          <a:bodyPr/>
          <a:lstStyle/>
          <a:p>
            <a:pPr algn="just" eaLnBrk="1" hangingPunct="1"/>
            <a:r>
              <a:rPr lang="en-US" altLang="en-US" b="1" dirty="0"/>
              <a:t>Or</a:t>
            </a:r>
          </a:p>
          <a:p>
            <a:pPr lvl="1" algn="just" eaLnBrk="1" hangingPunct="1">
              <a:lnSpc>
                <a:spcPct val="10000"/>
              </a:lnSpc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INTERSECT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(SELECT * FROM </a:t>
            </a:r>
            <a:r>
              <a:rPr lang="en-US" altLang="en-US" b="1" dirty="0" err="1"/>
              <a:t>PropertyForRent</a:t>
            </a:r>
            <a:r>
              <a:rPr lang="en-US" altLang="en-US" b="1" dirty="0"/>
              <a:t>);</a:t>
            </a:r>
            <a:endParaRPr lang="en-US" altLang="en-US" sz="1875" b="1" dirty="0"/>
          </a:p>
        </p:txBody>
      </p:sp>
      <p:sp>
        <p:nvSpPr>
          <p:cNvPr id="146436" name="Text Box 5">
            <a:extLst>
              <a:ext uri="{FF2B5EF4-FFF2-40B4-BE49-F238E27FC236}">
                <a16:creationId xmlns:a16="http://schemas.microsoft.com/office/drawing/2014/main" id="{1B691C39-FE09-8367-5346-1265EBFBB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44803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 dirty="0"/>
              <a:t>Pearson Education © 2014</a:t>
            </a:r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EB10E598-F0D4-2F50-374D-AEA754E4613E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2BA9E4A-2A53-4F5A-B970-8CCC68017AF6}" type="slidenum">
              <a:rPr lang="en-GB" altLang="en-US" sz="1350"/>
              <a:pPr/>
              <a:t>107</a:t>
            </a:fld>
            <a:endParaRPr lang="en-GB" altLang="en-US" sz="1350"/>
          </a:p>
        </p:txBody>
      </p:sp>
      <p:pic>
        <p:nvPicPr>
          <p:cNvPr id="143367" name="Picture 7">
            <a:extLst>
              <a:ext uri="{FF2B5EF4-FFF2-40B4-BE49-F238E27FC236}">
                <a16:creationId xmlns:a16="http://schemas.microsoft.com/office/drawing/2014/main" id="{5AAA403E-B4BA-F7F5-E8B8-C731B814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481" y="3438525"/>
            <a:ext cx="1557338" cy="163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96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2B16F5F4-A926-BCE4-8B2E-EEC0470A1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6.33  Use of INTERSECT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AA2DB41D-9121-E4A7-CC59-9A0800434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2" y="1022746"/>
            <a:ext cx="6121004" cy="3948113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en-US" b="1" dirty="0"/>
              <a:t>Could rewrite this query without INTERSECT operator: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1800" b="1" dirty="0"/>
          </a:p>
          <a:p>
            <a:pPr lvl="1" algn="just" eaLnBrk="1" hangingPunct="1">
              <a:buFontTx/>
              <a:buNone/>
            </a:pPr>
            <a:r>
              <a:rPr lang="en-US" altLang="en-US" sz="1800" b="1" dirty="0"/>
              <a:t>	</a:t>
            </a:r>
            <a:r>
              <a:rPr lang="en-US" altLang="en-US" b="1" dirty="0"/>
              <a:t>SELECT </a:t>
            </a:r>
            <a:r>
              <a:rPr lang="en-US" altLang="en-US" b="1" dirty="0" err="1"/>
              <a:t>b.city</a:t>
            </a: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FROM Branch b </a:t>
            </a:r>
            <a:r>
              <a:rPr lang="en-US" altLang="en-US" b="1" dirty="0" err="1"/>
              <a:t>PropertyForRent</a:t>
            </a:r>
            <a:r>
              <a:rPr lang="en-US" altLang="en-US" b="1" dirty="0"/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WHERE </a:t>
            </a:r>
            <a:r>
              <a:rPr lang="en-US" altLang="en-US" b="1" dirty="0" err="1"/>
              <a:t>b.city</a:t>
            </a:r>
            <a:r>
              <a:rPr lang="en-US" altLang="en-US" b="1" dirty="0"/>
              <a:t> = </a:t>
            </a:r>
            <a:r>
              <a:rPr lang="en-US" altLang="en-US" b="1" dirty="0" err="1"/>
              <a:t>p.city</a:t>
            </a:r>
            <a:r>
              <a:rPr lang="en-US" altLang="en-US" b="1" dirty="0"/>
              <a:t>;</a:t>
            </a:r>
          </a:p>
          <a:p>
            <a:pPr algn="just" eaLnBrk="1" hangingPunct="1"/>
            <a:r>
              <a:rPr lang="en-US" altLang="en-US" b="1" dirty="0"/>
              <a:t>Or: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 dirty="0"/>
              <a:t>   </a:t>
            </a:r>
            <a:r>
              <a:rPr lang="en-US" altLang="en-US" b="1" dirty="0"/>
              <a:t>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	(SELECT * FROM </a:t>
            </a:r>
            <a:r>
              <a:rPr lang="en-US" altLang="en-US" b="1" dirty="0" err="1"/>
              <a:t>PropertyForRent</a:t>
            </a:r>
            <a:r>
              <a:rPr lang="en-US" altLang="en-US" b="1" dirty="0"/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	WHERE </a:t>
            </a:r>
            <a:r>
              <a:rPr lang="en-US" altLang="en-US" b="1" dirty="0" err="1"/>
              <a:t>p.city</a:t>
            </a:r>
            <a:r>
              <a:rPr lang="en-US" altLang="en-US" b="1" dirty="0"/>
              <a:t> = </a:t>
            </a:r>
            <a:r>
              <a:rPr lang="en-US" altLang="en-US" b="1" dirty="0" err="1"/>
              <a:t>b.city</a:t>
            </a:r>
            <a:r>
              <a:rPr lang="en-US" altLang="en-US" b="1" dirty="0"/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1950" b="1" dirty="0"/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60FD1DC7-41DD-5AAC-BB8F-8C8B8B22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C97093A3-1CA1-F641-F6AD-192F9EA55968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7B59953-0854-4F53-9ACD-10DC53F3DCBA}" type="slidenum">
              <a:rPr lang="en-GB" altLang="en-US" sz="1350"/>
              <a:pPr/>
              <a:t>108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356820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22B0CFFF-F2F2-BEA2-59FD-FA03B0114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6.34  Use of EXCEPT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49F718AE-986C-44CF-E7C6-5BEB01199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44154"/>
            <a:ext cx="6172200" cy="383500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</a:t>
            </a:r>
            <a:r>
              <a:rPr lang="en-US" altLang="en-US" b="1"/>
              <a:t>List of all cities where there is a branch office but no  properties.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1800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950" b="1"/>
              <a:t>	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EXCEPT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(SELECT city FROM PropertyForRent);</a:t>
            </a:r>
          </a:p>
          <a:p>
            <a:pPr lvl="1" algn="just" eaLnBrk="1" hangingPunct="1">
              <a:buFontTx/>
              <a:buNone/>
            </a:pPr>
            <a:endParaRPr lang="en-US" altLang="en-US" sz="1950" b="1"/>
          </a:p>
          <a:p>
            <a:pPr algn="just" eaLnBrk="1" hangingPunct="1"/>
            <a:r>
              <a:rPr lang="en-US" altLang="en-US" sz="1800" b="1"/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1800" b="1"/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EXCEPT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(SELECT * FROM PropertyForRent);</a:t>
            </a:r>
          </a:p>
          <a:p>
            <a:pPr lvl="1" algn="just" eaLnBrk="1" hangingPunct="1">
              <a:buFontTx/>
              <a:buNone/>
            </a:pPr>
            <a:endParaRPr lang="en-US" altLang="en-US" sz="1950" b="1"/>
          </a:p>
        </p:txBody>
      </p:sp>
      <p:sp>
        <p:nvSpPr>
          <p:cNvPr id="148484" name="Text Box 5">
            <a:extLst>
              <a:ext uri="{FF2B5EF4-FFF2-40B4-BE49-F238E27FC236}">
                <a16:creationId xmlns:a16="http://schemas.microsoft.com/office/drawing/2014/main" id="{9512D3A4-99C7-D7D3-E04C-E8FED7638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DE991414-C2D7-5A30-1D9B-31A12F9C6395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E226E37-6FAE-4276-AD52-EBC819C5FB29}" type="slidenum">
              <a:rPr lang="en-GB" altLang="en-US" sz="1350"/>
              <a:pPr/>
              <a:t>109</a:t>
            </a:fld>
            <a:endParaRPr lang="en-GB" altLang="en-US" sz="1350"/>
          </a:p>
        </p:txBody>
      </p:sp>
      <p:pic>
        <p:nvPicPr>
          <p:cNvPr id="145415" name="Picture 7">
            <a:extLst>
              <a:ext uri="{FF2B5EF4-FFF2-40B4-BE49-F238E27FC236}">
                <a16:creationId xmlns:a16="http://schemas.microsoft.com/office/drawing/2014/main" id="{CD285D73-46FB-B72E-B61B-7B27D18D1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72" y="3112294"/>
            <a:ext cx="1262063" cy="140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91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26">
            <a:extLst>
              <a:ext uri="{FF2B5EF4-FFF2-40B4-BE49-F238E27FC236}">
                <a16:creationId xmlns:a16="http://schemas.microsoft.com/office/drawing/2014/main" id="{DEABEAAF-4961-F1B3-1EA4-C53455C50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Literals</a:t>
            </a:r>
          </a:p>
        </p:txBody>
      </p:sp>
      <p:sp>
        <p:nvSpPr>
          <p:cNvPr id="403459" name="Rectangle 1027">
            <a:extLst>
              <a:ext uri="{FF2B5EF4-FFF2-40B4-BE49-F238E27FC236}">
                <a16:creationId xmlns:a16="http://schemas.microsoft.com/office/drawing/2014/main" id="{75DB2B07-FBD3-F249-C8E9-B855110A3F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89397"/>
            <a:ext cx="6057900" cy="3086100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en-US" altLang="en-US" b="1"/>
              <a:t>Literals are constants used in SQL statements.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All non-numeric literals must be enclosed in single quotes (e.g. ‘London’).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All numeric literals must not be enclosed in quotes (e.g. 650.00).</a:t>
            </a:r>
          </a:p>
        </p:txBody>
      </p:sp>
      <p:sp>
        <p:nvSpPr>
          <p:cNvPr id="49156" name="Text Box 1028">
            <a:extLst>
              <a:ext uri="{FF2B5EF4-FFF2-40B4-BE49-F238E27FC236}">
                <a16:creationId xmlns:a16="http://schemas.microsoft.com/office/drawing/2014/main" id="{A2C699DA-EDFA-89AB-906E-E14D1EDF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BD1528C-8458-2063-0653-A6CB7857AA1D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66423E-A6F1-413E-8B88-9EF7ADA81B4E}" type="slidenum">
              <a:rPr lang="en-GB" altLang="en-US" sz="1350"/>
              <a:pPr/>
              <a:t>11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419957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9E517618-6ADC-1D34-A564-9376D7993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6.34  Use of EXCEPT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B8499AB6-0D9B-C560-B70D-781187265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5900" y="897731"/>
            <a:ext cx="6229350" cy="4038600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en-US" altLang="en-US" b="1"/>
              <a:t>Could rewrite this query without EXCEPT: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sz="1800" b="1"/>
              <a:t>	</a:t>
            </a:r>
            <a:r>
              <a:rPr lang="en-US" altLang="en-US" b="1"/>
              <a:t>SELECT DISTINCT city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WHERE city NOT IN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(SELECT city FROM PropertyForRent);</a:t>
            </a:r>
          </a:p>
          <a:p>
            <a:pPr lvl="1" algn="just" eaLnBrk="1" hangingPunct="1">
              <a:buFontTx/>
              <a:buNone/>
            </a:pPr>
            <a:endParaRPr lang="en-US" altLang="en-US" b="1"/>
          </a:p>
          <a:p>
            <a:pPr algn="just" eaLnBrk="1" hangingPunct="1"/>
            <a:r>
              <a:rPr lang="en-US" altLang="en-US" b="1"/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1800" b="1"/>
          </a:p>
          <a:p>
            <a:pPr lvl="1" algn="just" eaLnBrk="1" hangingPunct="1">
              <a:buFontTx/>
              <a:buNone/>
            </a:pPr>
            <a:r>
              <a:rPr lang="en-US" altLang="en-US" sz="1800" b="1"/>
              <a:t>	</a:t>
            </a:r>
            <a:r>
              <a:rPr lang="en-US" altLang="en-US" b="1"/>
              <a:t>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WHERE NOT EXISTS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(SELECT * FROM PropertyForRent p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WHERE p.city = b.city);</a:t>
            </a:r>
          </a:p>
          <a:p>
            <a:pPr lvl="1" algn="just" eaLnBrk="1" hangingPunct="1">
              <a:buFontTx/>
              <a:buNone/>
            </a:pPr>
            <a:endParaRPr lang="en-US" altLang="en-US" sz="1950" b="1"/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914744B1-0008-C00B-B257-EB829B7E8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70968AB1-5971-6D0F-9AE2-4B8CCE465689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0CFFD43-7B17-45AF-A9CC-FC6A8C68D74A}" type="slidenum">
              <a:rPr lang="en-GB" altLang="en-US" sz="1350"/>
              <a:pPr/>
              <a:t>110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8418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0F2488A1-F3DE-3213-80DF-1BA6AB9AD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SELECT Statement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FE611F37-8EE0-3809-94BA-86713AFF8C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4450" y="951310"/>
            <a:ext cx="6286500" cy="3086100"/>
          </a:xfrm>
        </p:spPr>
        <p:txBody>
          <a:bodyPr>
            <a:normAutofit fontScale="92500" lnSpcReduction="20000"/>
          </a:bodyPr>
          <a:lstStyle/>
          <a:p>
            <a:pPr lvl="1" algn="just" eaLnBrk="1" hangingPunct="1">
              <a:buFontTx/>
              <a:buNone/>
            </a:pPr>
            <a:r>
              <a:rPr lang="en-US" altLang="en-US" b="1"/>
              <a:t>SELECT [DISTINCT | ALL] 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{* | [columnExpression [AS newName]] [,...] }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FROM		TableName [alias] [, ...]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[WHERE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[GROUP BY	columnList]  [HAVING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[ORDER BY	columnList]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3F75F156-24B2-49C0-5FDF-C3C2ED384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9F850539-3F71-7298-DE52-7F5BD319F744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36E08C7-A195-4400-B71A-6A7A76B8C5CE}" type="slidenum">
              <a:rPr lang="en-GB" altLang="en-US" sz="1350"/>
              <a:pPr/>
              <a:t>12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535122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18A39FA4-53D5-4B27-D63D-4E31F2DA9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SELECT Statement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0EEB6D8-C3D3-61FA-9705-F394ADCCAB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1015774"/>
            <a:ext cx="6265069" cy="3429000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FROM	Specifies table(s) to be used.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WHERE	Filters rows.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GROUP BY	Forms groups of rows with same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	column value.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HAVING	Filters groups subject to some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	condition.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SELECT	Specifies which columns are to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	appear in output.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ORDER BY 	Specifies the order of the output.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B6596EFD-F563-C777-A975-BE62CB57A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FD1B716F-FA49-070B-896C-AE9C790A2D15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36CF5CC-CA76-4059-8C41-F02DEA8FD3B3}" type="slidenum">
              <a:rPr lang="en-GB" altLang="en-US" sz="1350"/>
              <a:pPr/>
              <a:t>13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8895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EA612468-B524-DD37-0DC3-F2F47A0E4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  All Columns, All Rows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514831BA-C031-A41B-644C-89C836E1ED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951310"/>
            <a:ext cx="6172200" cy="3513534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List full details of all staff.</a:t>
            </a:r>
          </a:p>
          <a:p>
            <a:pPr algn="just" eaLnBrk="1" hangingPunct="1">
              <a:lnSpc>
                <a:spcPct val="4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100" b="1"/>
              <a:t>SELECT</a:t>
            </a:r>
            <a:r>
              <a:rPr lang="en-US" altLang="en-US" sz="2100"/>
              <a:t> </a:t>
            </a:r>
            <a:r>
              <a:rPr lang="en-US" altLang="en-US" sz="2100" b="1"/>
              <a:t>staffNo, fName, lName, address, 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position, sex, DOB, salary, branchNo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Staff;</a:t>
            </a:r>
          </a:p>
          <a:p>
            <a:pPr algn="just" eaLnBrk="1" hangingPunct="1">
              <a:lnSpc>
                <a:spcPct val="3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Tx/>
              <a:buChar char="•"/>
            </a:pPr>
            <a:r>
              <a:rPr lang="en-US" altLang="en-US" b="1"/>
              <a:t>Can use * as an abbreviation for ‘all columns’: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b="1"/>
              <a:t>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Staff;</a:t>
            </a:r>
          </a:p>
          <a:p>
            <a:pPr lvl="1" algn="just" eaLnBrk="1" hangingPunct="1">
              <a:buFontTx/>
              <a:buNone/>
            </a:pPr>
            <a:endParaRPr lang="en-US" altLang="en-US" b="1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DA3C9EA7-9035-03EB-A19F-E35A6A8DE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51F9AC1-9497-3F0A-23AA-6500AFAC2D55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F2A36F2-09B1-4A12-BC35-67AB43FEB143}" type="slidenum">
              <a:rPr lang="en-GB" altLang="en-US" sz="1350"/>
              <a:pPr/>
              <a:t>14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818171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12E3FBA-0F4C-3214-20B5-E2BE7DA8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  All Columns, All Rows</a:t>
            </a:r>
          </a:p>
        </p:txBody>
      </p:sp>
      <p:sp>
        <p:nvSpPr>
          <p:cNvPr id="54275" name="Text Box 13">
            <a:extLst>
              <a:ext uri="{FF2B5EF4-FFF2-40B4-BE49-F238E27FC236}">
                <a16:creationId xmlns:a16="http://schemas.microsoft.com/office/drawing/2014/main" id="{5A4EEA1F-E935-62FF-6B77-224917C9C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06B09418-ADC9-CD32-C0DB-791DE47D172E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16270E1-3F79-46DB-B893-50EDE6E47128}" type="slidenum">
              <a:rPr lang="en-GB" altLang="en-US" sz="1350"/>
              <a:pPr/>
              <a:t>15</a:t>
            </a:fld>
            <a:endParaRPr lang="en-GB" altLang="en-US" sz="1350"/>
          </a:p>
        </p:txBody>
      </p:sp>
      <p:pic>
        <p:nvPicPr>
          <p:cNvPr id="44036" name="Picture 7">
            <a:extLst>
              <a:ext uri="{FF2B5EF4-FFF2-40B4-BE49-F238E27FC236}">
                <a16:creationId xmlns:a16="http://schemas.microsoft.com/office/drawing/2014/main" id="{CAF966FC-8CF0-C122-C81F-C33F0FF67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113235"/>
            <a:ext cx="583644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1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6E91C7C7-8A65-590B-539D-82B2D1545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43771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6.2  Specific Columns, All Rows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F552B97A-4224-92A0-D199-FE5A56267F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951310"/>
            <a:ext cx="6172200" cy="211455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Produce a list of salaries for all staff, showing only  staff number, first and last names, and salary.</a:t>
            </a:r>
          </a:p>
          <a:p>
            <a:pPr algn="just" eaLnBrk="1" hangingPunct="1">
              <a:buFont typeface="Monotype Sorts" charset="2"/>
              <a:buNone/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b="1"/>
              <a:t>	SELECT staffNo, fName, lName, salary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Staff;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9C0BCC8B-0423-A445-B0B0-F95D4916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8DC853EA-44E7-E960-D364-AAA7C972A988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52D93CA-8F35-4195-9132-D2127578587B}" type="slidenum">
              <a:rPr lang="en-GB" altLang="en-US" sz="1350"/>
              <a:pPr/>
              <a:t>16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510123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F192A53C-6A58-C22F-DCD5-9C7383195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491288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6.2  Specific Columns, All Rows</a:t>
            </a:r>
          </a:p>
        </p:txBody>
      </p:sp>
      <p:sp>
        <p:nvSpPr>
          <p:cNvPr id="56323" name="Text Box 7">
            <a:extLst>
              <a:ext uri="{FF2B5EF4-FFF2-40B4-BE49-F238E27FC236}">
                <a16:creationId xmlns:a16="http://schemas.microsoft.com/office/drawing/2014/main" id="{EF318ED1-493C-73C3-FE82-F9680A103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82F5FCD1-5944-2E28-5C55-4565516731A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6CD7148-5607-47C7-98AF-FFC3EC82556A}" type="slidenum">
              <a:rPr lang="en-GB" altLang="en-US" sz="1350"/>
              <a:pPr/>
              <a:t>17</a:t>
            </a:fld>
            <a:endParaRPr lang="en-GB" altLang="en-US" sz="1350"/>
          </a:p>
        </p:txBody>
      </p:sp>
      <p:pic>
        <p:nvPicPr>
          <p:cNvPr id="46084" name="Picture 6">
            <a:extLst>
              <a:ext uri="{FF2B5EF4-FFF2-40B4-BE49-F238E27FC236}">
                <a16:creationId xmlns:a16="http://schemas.microsoft.com/office/drawing/2014/main" id="{7D3F2036-C4B4-5AD8-3AC6-34C9ECB8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10" y="1113235"/>
            <a:ext cx="3621881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207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C0388261-6560-8ED6-C454-476A284F2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  Use of DISTINCT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9D96BCCA-14F3-36A3-845E-44BF9F34B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951310"/>
            <a:ext cx="6115050" cy="1647825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List the property numbers of all properties that have been viewed.</a:t>
            </a:r>
          </a:p>
          <a:p>
            <a:pPr algn="just" eaLnBrk="1" hangingPunct="1">
              <a:lnSpc>
                <a:spcPct val="4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100" b="1"/>
              <a:t>SELECT propertyNo</a:t>
            </a:r>
          </a:p>
          <a:p>
            <a:pPr lvl="1" eaLnBrk="1" hangingPunct="1">
              <a:buFontTx/>
              <a:buNone/>
            </a:pPr>
            <a:r>
              <a:rPr lang="en-US" altLang="en-US" b="1"/>
              <a:t>	FROM Viewing;</a:t>
            </a:r>
          </a:p>
        </p:txBody>
      </p:sp>
      <p:pic>
        <p:nvPicPr>
          <p:cNvPr id="182279" name="Picture 7" descr="DS3-Table 05-03a">
            <a:extLst>
              <a:ext uri="{FF2B5EF4-FFF2-40B4-BE49-F238E27FC236}">
                <a16:creationId xmlns:a16="http://schemas.microsoft.com/office/drawing/2014/main" id="{C960A9D4-F5E3-2C79-CED8-73899AC6B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247900"/>
            <a:ext cx="1644254" cy="238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8">
            <a:extLst>
              <a:ext uri="{FF2B5EF4-FFF2-40B4-BE49-F238E27FC236}">
                <a16:creationId xmlns:a16="http://schemas.microsoft.com/office/drawing/2014/main" id="{4979F9E0-CC57-9821-0CE9-57742EDF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47109" name="Slide Number Placeholder 3">
            <a:extLst>
              <a:ext uri="{FF2B5EF4-FFF2-40B4-BE49-F238E27FC236}">
                <a16:creationId xmlns:a16="http://schemas.microsoft.com/office/drawing/2014/main" id="{44BD3F31-CF4D-1CFE-18E5-A0CF2ECD06C6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C6995A5-A0D5-49C1-8868-9BEEB8C50B0E}" type="slidenum">
              <a:rPr lang="en-GB" altLang="en-US" sz="1350"/>
              <a:pPr/>
              <a:t>18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375399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1026">
            <a:extLst>
              <a:ext uri="{FF2B5EF4-FFF2-40B4-BE49-F238E27FC236}">
                <a16:creationId xmlns:a16="http://schemas.microsoft.com/office/drawing/2014/main" id="{3A86A2D5-0A43-1F6D-EB78-468E407F9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141" y="411956"/>
            <a:ext cx="6286500" cy="2047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30000"/>
              </a:lnSpc>
              <a:defRPr/>
            </a:pPr>
            <a:r>
              <a:rPr sz="3000" b="1">
                <a:ea typeface="+mn-ea"/>
              </a:rPr>
              <a:t>Example 6.3  Use of DISTINCT</a:t>
            </a:r>
          </a:p>
        </p:txBody>
      </p:sp>
      <p:sp>
        <p:nvSpPr>
          <p:cNvPr id="402435" name="Rectangle 1027">
            <a:extLst>
              <a:ext uri="{FF2B5EF4-FFF2-40B4-BE49-F238E27FC236}">
                <a16:creationId xmlns:a16="http://schemas.microsoft.com/office/drawing/2014/main" id="{EB2C412F-C545-021C-C136-B7EC49231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951310"/>
            <a:ext cx="6115050" cy="1656159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b="1"/>
              <a:t>Use DISTINCT to eliminate duplicates:</a:t>
            </a:r>
          </a:p>
          <a:p>
            <a:pPr eaLnBrk="1" hangingPunct="1">
              <a:lnSpc>
                <a:spcPct val="0"/>
              </a:lnSpc>
            </a:pPr>
            <a:endParaRPr lang="en-US" altLang="en-US" b="1"/>
          </a:p>
          <a:p>
            <a:pPr eaLnBrk="1" hangingPunct="1">
              <a:lnSpc>
                <a:spcPct val="0"/>
              </a:lnSpc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100" b="1"/>
              <a:t>SELECT DISTINCT propertyNo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Viewing;</a:t>
            </a:r>
            <a:endParaRPr lang="en-US" altLang="en-US"/>
          </a:p>
          <a:p>
            <a:pPr eaLnBrk="1" hangingPunct="1">
              <a:buFont typeface="Monotype Sorts" charset="2"/>
              <a:buNone/>
            </a:pPr>
            <a:endParaRPr lang="en-US" altLang="en-US" b="1"/>
          </a:p>
        </p:txBody>
      </p:sp>
      <p:pic>
        <p:nvPicPr>
          <p:cNvPr id="402437" name="Picture 1029" descr="DS3-Table 05-03b">
            <a:extLst>
              <a:ext uri="{FF2B5EF4-FFF2-40B4-BE49-F238E27FC236}">
                <a16:creationId xmlns:a16="http://schemas.microsoft.com/office/drawing/2014/main" id="{445188C0-A893-C230-D41E-6ADBD75ED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35" y="2463404"/>
            <a:ext cx="133469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 Box 1030">
            <a:extLst>
              <a:ext uri="{FF2B5EF4-FFF2-40B4-BE49-F238E27FC236}">
                <a16:creationId xmlns:a16="http://schemas.microsoft.com/office/drawing/2014/main" id="{1AC3896B-116D-8569-120D-CEBED556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48133" name="Slide Number Placeholder 3">
            <a:extLst>
              <a:ext uri="{FF2B5EF4-FFF2-40B4-BE49-F238E27FC236}">
                <a16:creationId xmlns:a16="http://schemas.microsoft.com/office/drawing/2014/main" id="{B8A44A05-2D1C-AAD9-0271-6174BA8E86B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31ECBE-C187-49B7-9964-D65514175DB3}" type="slidenum">
              <a:rPr lang="en-GB" altLang="en-US" sz="1350"/>
              <a:pPr/>
              <a:t>19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617261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0042171-9032-D3B1-1C67-05B2D6315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latin typeface="Times New Roman" pitchFamily="18" charset="0"/>
                <a:ea typeface="+mn-ea"/>
                <a:cs typeface="Times New Roman" pitchFamily="18" charset="0"/>
              </a:rPr>
              <a:t>Chapter 6 - Objectives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24DABDC-B429-5A8F-AE11-061B01EF7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951310"/>
            <a:ext cx="6172200" cy="3086100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en-US" altLang="en-US" b="1"/>
              <a:t>Purpose and importance of SQL.</a:t>
            </a:r>
          </a:p>
          <a:p>
            <a:pPr algn="just" eaLnBrk="1" hangingPunct="1"/>
            <a:r>
              <a:rPr lang="en-US" altLang="en-US" b="1"/>
              <a:t>How to retrieve data from database using SELECT and: 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/>
          </a:p>
          <a:p>
            <a:pPr lvl="1" algn="just" eaLnBrk="1" hangingPunct="1"/>
            <a:r>
              <a:rPr lang="en-US" altLang="en-US" b="1"/>
              <a:t>Use compound WHERE conditions.</a:t>
            </a:r>
          </a:p>
          <a:p>
            <a:pPr lvl="1" algn="just" eaLnBrk="1" hangingPunct="1"/>
            <a:r>
              <a:rPr lang="en-US" altLang="en-US" b="1"/>
              <a:t>Sort query results using ORDER BY.</a:t>
            </a:r>
          </a:p>
          <a:p>
            <a:pPr lvl="1" algn="just" eaLnBrk="1" hangingPunct="1"/>
            <a:r>
              <a:rPr lang="en-US" altLang="en-US" b="1"/>
              <a:t>Use aggregate functions.</a:t>
            </a:r>
          </a:p>
          <a:p>
            <a:pPr lvl="1" algn="just" eaLnBrk="1" hangingPunct="1"/>
            <a:r>
              <a:rPr lang="en-US" altLang="en-US" b="1"/>
              <a:t>Group data using GROUP BY and HAVING.</a:t>
            </a:r>
          </a:p>
          <a:p>
            <a:pPr lvl="1" algn="just" eaLnBrk="1" hangingPunct="1"/>
            <a:r>
              <a:rPr lang="en-US" altLang="en-US" b="1"/>
              <a:t>Use subqueries.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BF9F1072-9AC4-070C-D34D-C9F9E1EC9C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557213" indent="-214313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8572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2001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5430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A9B01CE-6E36-4198-B25F-9132FCFC0062}" type="slidenum">
              <a:rPr lang="en-GB" altLang="en-US" sz="1350"/>
              <a:pPr/>
              <a:t>2</a:t>
            </a:fld>
            <a:endParaRPr lang="en-GB" altLang="en-US" sz="1350"/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5839806C-0F89-0B0E-4A04-D6E642A62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</p:spTree>
    <p:extLst>
      <p:ext uri="{BB962C8B-B14F-4D97-AF65-F5344CB8AC3E}">
        <p14:creationId xmlns:p14="http://schemas.microsoft.com/office/powerpoint/2010/main" val="2870108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DE4D5FBC-17C3-4746-0320-C0227EAA9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6.4  Calculated Fields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54941D98-2393-341A-A89B-5E3E22BED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9571" y="1007270"/>
            <a:ext cx="6172200" cy="2181225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	Produce list of monthly salaries for all staff, showing staff number, first/last name, and  salary.</a:t>
            </a:r>
          </a:p>
          <a:p>
            <a:pPr lvl="1" algn="just" eaLnBrk="1" hangingPunct="1">
              <a:lnSpc>
                <a:spcPct val="0"/>
              </a:lnSpc>
              <a:buFontTx/>
              <a:buNone/>
            </a:pPr>
            <a:endParaRPr lang="en-US" altLang="en-US" b="1" dirty="0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		</a:t>
            </a:r>
            <a:r>
              <a:rPr lang="en-US" altLang="en-US" sz="2100" b="1" dirty="0"/>
              <a:t>SELECT </a:t>
            </a:r>
            <a:r>
              <a:rPr lang="en-US" altLang="en-US" sz="2100" b="1" dirty="0" err="1"/>
              <a:t>staffNo</a:t>
            </a:r>
            <a:r>
              <a:rPr lang="en-US" altLang="en-US" sz="2100" b="1" dirty="0"/>
              <a:t>, </a:t>
            </a:r>
            <a:r>
              <a:rPr lang="en-US" altLang="en-US" sz="2100" b="1" dirty="0" err="1"/>
              <a:t>fName</a:t>
            </a:r>
            <a:r>
              <a:rPr lang="en-US" altLang="en-US" sz="2100" b="1" dirty="0"/>
              <a:t>, </a:t>
            </a:r>
            <a:r>
              <a:rPr lang="en-US" altLang="en-US" sz="2100" b="1" dirty="0" err="1"/>
              <a:t>lName</a:t>
            </a:r>
            <a:r>
              <a:rPr lang="en-US" altLang="en-US" sz="2100" b="1" dirty="0"/>
              <a:t>, salary/12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FROM Staff;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  <p:sp>
        <p:nvSpPr>
          <p:cNvPr id="59396" name="Text Box 5">
            <a:extLst>
              <a:ext uri="{FF2B5EF4-FFF2-40B4-BE49-F238E27FC236}">
                <a16:creationId xmlns:a16="http://schemas.microsoft.com/office/drawing/2014/main" id="{227683AE-C3D9-A82D-EFB2-8D5429574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937523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 dirty="0"/>
              <a:t>Pearson Education © 2014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5704FCC6-051F-0671-51F1-653503CCFB77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9A74D2E-6302-45D0-9E7A-AE43ECCC57B2}" type="slidenum">
              <a:rPr lang="en-GB" altLang="en-US" sz="1350"/>
              <a:pPr/>
              <a:t>20</a:t>
            </a:fld>
            <a:endParaRPr lang="en-GB" altLang="en-US" sz="1350"/>
          </a:p>
        </p:txBody>
      </p:sp>
      <p:pic>
        <p:nvPicPr>
          <p:cNvPr id="56327" name="Picture 7">
            <a:extLst>
              <a:ext uri="{FF2B5EF4-FFF2-40B4-BE49-F238E27FC236}">
                <a16:creationId xmlns:a16="http://schemas.microsoft.com/office/drawing/2014/main" id="{8A5D52B6-EBBB-A7BF-5DC2-272E882F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83" y="2831476"/>
            <a:ext cx="3519488" cy="18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150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FB0620DB-DAF4-D0CB-3266-B93468367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6.4  Calculated Fields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34A85A0C-DA5B-85EB-C131-4E5A3EBD9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6381" y="951310"/>
            <a:ext cx="6286500" cy="1597819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b="1"/>
              <a:t>To name column, use AS clause:</a:t>
            </a:r>
          </a:p>
          <a:p>
            <a:pPr eaLnBrk="1" hangingPunct="1">
              <a:lnSpc>
                <a:spcPct val="20000"/>
              </a:lnSpc>
            </a:pPr>
            <a:endParaRPr lang="en-US" altLang="en-US" b="1"/>
          </a:p>
          <a:p>
            <a:pPr eaLnBrk="1" hangingPunct="1">
              <a:buFont typeface="Monotype Sorts" charset="2"/>
              <a:buNone/>
            </a:pPr>
            <a:r>
              <a:rPr lang="en-US" altLang="en-US" b="1"/>
              <a:t>   		</a:t>
            </a:r>
            <a:r>
              <a:rPr lang="en-US" altLang="en-US" sz="2100" b="1"/>
              <a:t>SELECT staffNo, fName, lName, salary/12 </a:t>
            </a:r>
          </a:p>
          <a:p>
            <a:pPr lvl="1" eaLnBrk="1" hangingPunct="1">
              <a:buFontTx/>
              <a:buNone/>
            </a:pPr>
            <a:r>
              <a:rPr lang="en-US" altLang="en-US" b="1"/>
              <a:t>			AS monthlySalary</a:t>
            </a:r>
          </a:p>
          <a:p>
            <a:pPr lvl="1" eaLnBrk="1" hangingPunct="1">
              <a:buFontTx/>
              <a:buNone/>
            </a:pPr>
            <a:r>
              <a:rPr lang="en-US" altLang="en-US" b="1"/>
              <a:t>	FROM Staff;</a:t>
            </a:r>
            <a:endParaRPr lang="en-US" altLang="en-US"/>
          </a:p>
        </p:txBody>
      </p:sp>
      <p:sp>
        <p:nvSpPr>
          <p:cNvPr id="60420" name="Text Box 9">
            <a:extLst>
              <a:ext uri="{FF2B5EF4-FFF2-40B4-BE49-F238E27FC236}">
                <a16:creationId xmlns:a16="http://schemas.microsoft.com/office/drawing/2014/main" id="{5F9329E1-5524-C4BF-5B14-5D96C2F7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C7E9F51B-410B-9018-B6F3-D1BE664568F1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B395EAD-EE00-4F9A-B04C-1B23992CD3F2}" type="slidenum">
              <a:rPr lang="en-GB" altLang="en-US" sz="1350"/>
              <a:pPr/>
              <a:t>21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433039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DEA9BDB3-AB4B-7A0D-3F72-093D83CB4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491288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6.5  Comparison Search Condition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3C60C02F-C238-449D-267B-F1CF87EBE2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4235" y="897731"/>
            <a:ext cx="6172200" cy="1966913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List all staff with a salary greater than 10,000.</a:t>
            </a:r>
          </a:p>
          <a:p>
            <a:pPr algn="just" eaLnBrk="1" hangingPunct="1">
              <a:lnSpc>
                <a:spcPct val="1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 </a:t>
            </a:r>
            <a:r>
              <a:rPr lang="en-US" altLang="en-US" sz="2100" b="1"/>
              <a:t>SELECT staffNo, fName, lName,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WHERE salary &gt; 10000;</a:t>
            </a:r>
          </a:p>
          <a:p>
            <a:pPr algn="just" eaLnBrk="1" hangingPunct="1"/>
            <a:endParaRPr lang="en-US" altLang="en-US" b="1"/>
          </a:p>
        </p:txBody>
      </p:sp>
      <p:sp>
        <p:nvSpPr>
          <p:cNvPr id="61444" name="Text Box 5">
            <a:extLst>
              <a:ext uri="{FF2B5EF4-FFF2-40B4-BE49-F238E27FC236}">
                <a16:creationId xmlns:a16="http://schemas.microsoft.com/office/drawing/2014/main" id="{2F2553D0-F24C-B73C-A7B3-7C1C793EE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44929A6-D80D-A308-7C18-7D553B3677DD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A124622-2A6B-4C18-B3B3-CADA2E877FF1}" type="slidenum">
              <a:rPr lang="en-GB" altLang="en-US" sz="1350"/>
              <a:pPr/>
              <a:t>22</a:t>
            </a:fld>
            <a:endParaRPr lang="en-GB" altLang="en-US" sz="1350"/>
          </a:p>
        </p:txBody>
      </p:sp>
      <p:pic>
        <p:nvPicPr>
          <p:cNvPr id="58375" name="Picture 7">
            <a:extLst>
              <a:ext uri="{FF2B5EF4-FFF2-40B4-BE49-F238E27FC236}">
                <a16:creationId xmlns:a16="http://schemas.microsoft.com/office/drawing/2014/main" id="{82CDC05E-4A6E-9AFD-C26D-9C8136BC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57" y="2680098"/>
            <a:ext cx="4660106" cy="151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42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15A3C4F6-9F42-D4CC-DEAB-9EED3EC59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7541" y="172642"/>
            <a:ext cx="6642497" cy="831056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6.6  Compound Comparison Search Condition</a:t>
            </a:r>
            <a:r>
              <a:rPr sz="3000" b="1">
                <a:solidFill>
                  <a:schemeClr val="tx1"/>
                </a:solidFill>
                <a:ea typeface="+mn-ea"/>
              </a:rPr>
              <a:t> 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6B441ED1-D2D3-4042-6281-4DC93029D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1113235"/>
            <a:ext cx="6172200" cy="2265759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List addresses of all branch offices in London or Glasgow.</a:t>
            </a:r>
          </a:p>
          <a:p>
            <a:pPr algn="just" eaLnBrk="1" hangingPunct="1">
              <a:lnSpc>
                <a:spcPct val="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100" b="1"/>
              <a:t>SELECT *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WHERE city = ‘London’ OR city = ‘Glasgow’;</a:t>
            </a:r>
          </a:p>
          <a:p>
            <a:pPr algn="just" eaLnBrk="1" hangingPunct="1"/>
            <a:endParaRPr lang="en-US" altLang="en-US" b="1"/>
          </a:p>
        </p:txBody>
      </p:sp>
      <p:sp>
        <p:nvSpPr>
          <p:cNvPr id="62468" name="Text Box 5">
            <a:extLst>
              <a:ext uri="{FF2B5EF4-FFF2-40B4-BE49-F238E27FC236}">
                <a16:creationId xmlns:a16="http://schemas.microsoft.com/office/drawing/2014/main" id="{7D16F824-36A5-BCE6-0D4B-B93B46F09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889FF0A6-C0C2-FCDE-25F4-4203C69ED99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BD255CA-52E3-4B0A-A5E0-A86237E00C2B}" type="slidenum">
              <a:rPr lang="en-GB" altLang="en-US" sz="1350"/>
              <a:pPr/>
              <a:t>23</a:t>
            </a:fld>
            <a:endParaRPr lang="en-GB" altLang="en-US" sz="1350"/>
          </a:p>
        </p:txBody>
      </p:sp>
      <p:pic>
        <p:nvPicPr>
          <p:cNvPr id="59399" name="Picture 7">
            <a:extLst>
              <a:ext uri="{FF2B5EF4-FFF2-40B4-BE49-F238E27FC236}">
                <a16:creationId xmlns:a16="http://schemas.microsoft.com/office/drawing/2014/main" id="{9BC11F52-9BE5-B8A8-306C-340DBA649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23" y="3112294"/>
            <a:ext cx="4607719" cy="125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25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FB3FAAB0-AD38-0944-AA46-178AEE10D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6.7  Range Search Condition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02EA2444-7DC2-7317-0AE8-86421D1C6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1115446"/>
            <a:ext cx="6172200" cy="310634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	List all staff with a salary between 20,000 and 30,000.</a:t>
            </a:r>
          </a:p>
          <a:p>
            <a:pPr algn="just" eaLnBrk="1" hangingPunct="1">
              <a:lnSpc>
                <a:spcPct val="60000"/>
              </a:lnSpc>
              <a:buFont typeface="Monotype Sorts" charset="2"/>
              <a:buNone/>
            </a:pPr>
            <a:endParaRPr lang="en-US" altLang="en-US" b="1" dirty="0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	  </a:t>
            </a:r>
            <a:r>
              <a:rPr lang="en-US" altLang="en-US" sz="2100" b="1" dirty="0"/>
              <a:t>SELECT </a:t>
            </a:r>
            <a:r>
              <a:rPr lang="en-US" altLang="en-US" sz="2100" b="1" dirty="0" err="1"/>
              <a:t>staffNo</a:t>
            </a:r>
            <a:r>
              <a:rPr lang="en-US" altLang="en-US" sz="2100" b="1" dirty="0"/>
              <a:t>, </a:t>
            </a:r>
            <a:r>
              <a:rPr lang="en-US" altLang="en-US" sz="2100" b="1" dirty="0" err="1"/>
              <a:t>fName</a:t>
            </a:r>
            <a:r>
              <a:rPr lang="en-US" altLang="en-US" sz="2100" b="1" dirty="0"/>
              <a:t>, </a:t>
            </a:r>
            <a:r>
              <a:rPr lang="en-US" altLang="en-US" sz="2100" b="1" dirty="0" err="1"/>
              <a:t>lName</a:t>
            </a:r>
            <a:r>
              <a:rPr lang="en-US" altLang="en-US" sz="2100" b="1" dirty="0"/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WHERE salary BETWEEN 20000 AND 30000;</a:t>
            </a:r>
          </a:p>
          <a:p>
            <a:pPr lvl="1" algn="just" eaLnBrk="1" hangingPunct="1">
              <a:lnSpc>
                <a:spcPct val="70000"/>
              </a:lnSpc>
              <a:buFontTx/>
              <a:buNone/>
            </a:pPr>
            <a:endParaRPr lang="en-US" altLang="en-US" b="1" dirty="0"/>
          </a:p>
          <a:p>
            <a:pPr algn="just" eaLnBrk="1" hangingPunct="1"/>
            <a:r>
              <a:rPr lang="en-US" altLang="en-US" b="1" dirty="0"/>
              <a:t>BETWEEN test includes the endpoints of range.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74ABFD39-020F-B9F1-C2F8-A8ECD321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6844A981-348E-353B-93A2-23BF2039E105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AAC10D-A1F8-4F25-985F-7C37F9A2AC3F}" type="slidenum">
              <a:rPr lang="en-GB" altLang="en-US" sz="1350"/>
              <a:pPr/>
              <a:t>24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658406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026">
            <a:extLst>
              <a:ext uri="{FF2B5EF4-FFF2-40B4-BE49-F238E27FC236}">
                <a16:creationId xmlns:a16="http://schemas.microsoft.com/office/drawing/2014/main" id="{F16D6410-5D95-5C62-6B66-89CE19ABF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6.7  Range Search Condition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64515" name="Text Box 1030">
            <a:extLst>
              <a:ext uri="{FF2B5EF4-FFF2-40B4-BE49-F238E27FC236}">
                <a16:creationId xmlns:a16="http://schemas.microsoft.com/office/drawing/2014/main" id="{86BD04E0-AE8F-505A-0C4A-89215D1E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4A3C4666-7866-3A49-573C-F48D1CEA1594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E464E3B-660B-4368-9E8D-C5CAB00B48B1}" type="slidenum">
              <a:rPr lang="en-GB" altLang="en-US" sz="1350"/>
              <a:pPr/>
              <a:t>25</a:t>
            </a:fld>
            <a:endParaRPr lang="en-GB" altLang="en-US" sz="1350"/>
          </a:p>
        </p:txBody>
      </p:sp>
      <p:pic>
        <p:nvPicPr>
          <p:cNvPr id="54276" name="Picture 6">
            <a:extLst>
              <a:ext uri="{FF2B5EF4-FFF2-40B4-BE49-F238E27FC236}">
                <a16:creationId xmlns:a16="http://schemas.microsoft.com/office/drawing/2014/main" id="{9C0BB884-EBE6-701C-0974-13DF0EF78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6" y="1115616"/>
            <a:ext cx="5607844" cy="161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630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0821EB7D-9129-500A-9FEF-41518BF8C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6.7  Range Search Condition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F4FD0445-CB7C-D484-BCE5-7CA0B49EF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897731"/>
            <a:ext cx="6115050" cy="3148013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en-US" altLang="en-US" b="1"/>
              <a:t>Also a negated version NOT BETWEEN.</a:t>
            </a:r>
          </a:p>
          <a:p>
            <a:pPr algn="just" eaLnBrk="1" hangingPunct="1"/>
            <a:r>
              <a:rPr lang="en-US" altLang="en-US" b="1"/>
              <a:t>BETWEEN does not add much to SQL’s expressive power. Could also write: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  </a:t>
            </a:r>
            <a:r>
              <a:rPr lang="en-US" altLang="en-US" sz="2100" b="1"/>
              <a:t>SELECT staffNo, fName, lName,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WHERE salary&gt;=20000 AND salary &lt;= 30000;</a:t>
            </a:r>
          </a:p>
          <a:p>
            <a:pPr lvl="1" algn="just" eaLnBrk="1" hangingPunct="1">
              <a:lnSpc>
                <a:spcPct val="60000"/>
              </a:lnSpc>
              <a:buFontTx/>
              <a:buNone/>
            </a:pPr>
            <a:endParaRPr lang="en-US" altLang="en-US" b="1"/>
          </a:p>
          <a:p>
            <a:pPr algn="just" eaLnBrk="1" hangingPunct="1"/>
            <a:r>
              <a:rPr lang="en-US" altLang="en-US" b="1"/>
              <a:t>Useful, though, for a range of values.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83F186C0-2C08-982D-0999-908671B66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8B9523B7-D63D-EA59-6FDD-019BC8392942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93333A5-F859-4988-A6D0-55D92CE34CCC}" type="slidenum">
              <a:rPr lang="en-GB" altLang="en-US" sz="1350"/>
              <a:pPr/>
              <a:t>26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751509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E91133C5-C896-7DA9-3DA3-E14673E6E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6.8  Set Membership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40D6F9C2-4AEC-9E5A-DF04-8E9824938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897731"/>
            <a:ext cx="6115050" cy="30861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List all managers and supervisors.</a:t>
            </a:r>
          </a:p>
          <a:p>
            <a:pPr algn="just" eaLnBrk="1" hangingPunct="1">
              <a:lnSpc>
                <a:spcPct val="10000"/>
              </a:lnSpc>
              <a:buFont typeface="Monotype Sorts" charset="2"/>
              <a:buNone/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b="1"/>
              <a:t>SELECT staffNo, fName, lName,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WHERE position IN (‘Manager’, ‘Supervisor’);</a:t>
            </a:r>
          </a:p>
        </p:txBody>
      </p:sp>
      <p:sp>
        <p:nvSpPr>
          <p:cNvPr id="66564" name="Text Box 6">
            <a:extLst>
              <a:ext uri="{FF2B5EF4-FFF2-40B4-BE49-F238E27FC236}">
                <a16:creationId xmlns:a16="http://schemas.microsoft.com/office/drawing/2014/main" id="{E98A6A71-E289-5141-7683-8F7A09B0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B5DBB986-5682-ECAB-63A8-550D28CEFCC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C24146B-AD35-4DC9-AE15-16278B570CC1}" type="slidenum">
              <a:rPr lang="en-GB" altLang="en-US" sz="1350"/>
              <a:pPr/>
              <a:t>27</a:t>
            </a:fld>
            <a:endParaRPr lang="en-GB" altLang="en-US" sz="1350"/>
          </a:p>
        </p:txBody>
      </p:sp>
      <p:pic>
        <p:nvPicPr>
          <p:cNvPr id="63495" name="Picture 7">
            <a:extLst>
              <a:ext uri="{FF2B5EF4-FFF2-40B4-BE49-F238E27FC236}">
                <a16:creationId xmlns:a16="http://schemas.microsoft.com/office/drawing/2014/main" id="{7F43D984-3720-896F-92EE-094F5049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409552"/>
            <a:ext cx="4075084" cy="139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59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98339EAA-BA2D-DD82-39F7-34DB5F0DA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6.8  Set Membership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239D5708-3BA5-A4B6-5C62-C3040960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5900" y="844154"/>
            <a:ext cx="6229350" cy="3618309"/>
          </a:xfrm>
        </p:spPr>
        <p:txBody>
          <a:bodyPr>
            <a:normAutofit fontScale="77500" lnSpcReduction="20000"/>
          </a:bodyPr>
          <a:lstStyle/>
          <a:p>
            <a:pPr marL="0" indent="0" algn="just" eaLnBrk="1" hangingPunct="1"/>
            <a:r>
              <a:rPr lang="en-US" altLang="en-US" b="1"/>
              <a:t> There is a negated version (NOT IN). </a:t>
            </a:r>
          </a:p>
          <a:p>
            <a:pPr marL="0" indent="0" algn="just" eaLnBrk="1" hangingPunct="1"/>
            <a:r>
              <a:rPr lang="en-US" altLang="en-US" b="1"/>
              <a:t> IN does not add much to SQL’s expressive power. Could have expressed this as:</a:t>
            </a:r>
          </a:p>
          <a:p>
            <a:pPr marL="280988" lvl="1" indent="-138113" algn="just" eaLnBrk="1" hangingPunct="1">
              <a:lnSpc>
                <a:spcPct val="50000"/>
              </a:lnSpc>
              <a:buFontTx/>
              <a:buNone/>
            </a:pPr>
            <a:endParaRPr lang="en-US" altLang="en-US" b="1"/>
          </a:p>
          <a:p>
            <a:pPr marL="280988" lvl="1" indent="-138113" algn="just" eaLnBrk="1" hangingPunct="1">
              <a:buFontTx/>
              <a:buNone/>
            </a:pPr>
            <a:r>
              <a:rPr lang="en-US" altLang="en-US" b="1"/>
              <a:t>   SELECT staffNo, fName, lName, position</a:t>
            </a:r>
          </a:p>
          <a:p>
            <a:pPr marL="280988" lvl="1" indent="-138113" algn="just" eaLnBrk="1" hangingPunct="1">
              <a:buFontTx/>
              <a:buNone/>
            </a:pPr>
            <a:r>
              <a:rPr lang="en-US" altLang="en-US" b="1"/>
              <a:t>	 FROM Staff</a:t>
            </a:r>
          </a:p>
          <a:p>
            <a:pPr marL="280988" lvl="1" indent="-138113" algn="just" eaLnBrk="1" hangingPunct="1">
              <a:buFontTx/>
              <a:buNone/>
            </a:pPr>
            <a:r>
              <a:rPr lang="en-US" altLang="en-US" b="1"/>
              <a:t>   WHERE position=‘Manager’ OR</a:t>
            </a:r>
          </a:p>
          <a:p>
            <a:pPr marL="280988" lvl="1" indent="-138113" algn="just" eaLnBrk="1" hangingPunct="1">
              <a:buFontTx/>
              <a:buNone/>
            </a:pPr>
            <a:r>
              <a:rPr lang="en-US" altLang="en-US" b="1"/>
              <a:t>                   position=‘Supervisor’;</a:t>
            </a:r>
          </a:p>
          <a:p>
            <a:pPr marL="0" indent="0" algn="just" eaLnBrk="1" hangingPunct="1">
              <a:lnSpc>
                <a:spcPct val="40000"/>
              </a:lnSpc>
              <a:buFont typeface="Monotype Sorts" charset="2"/>
              <a:buNone/>
            </a:pPr>
            <a:endParaRPr lang="en-US" altLang="en-US" sz="1800" b="1"/>
          </a:p>
          <a:p>
            <a:pPr marL="0" indent="0" algn="just" eaLnBrk="1" hangingPunct="1">
              <a:buFontTx/>
              <a:buChar char="•"/>
            </a:pPr>
            <a:r>
              <a:rPr lang="en-US" altLang="en-US" sz="1800" b="1"/>
              <a:t> </a:t>
            </a:r>
            <a:r>
              <a:rPr lang="en-US" altLang="en-US" b="1"/>
              <a:t>IN is more efficient when set contains many values.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30E6D8B2-DE17-3E5C-51DB-BD3D0A7B0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8B608EB2-29B4-6AEC-E53D-9A6D00C63DB3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17A45E4-2AEC-42C7-8309-766BDB37B48F}" type="slidenum">
              <a:rPr lang="en-GB" altLang="en-US" sz="1350"/>
              <a:pPr/>
              <a:t>28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908016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CB18EC7D-32DD-9F75-0CCC-C061583F6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6.9  Pattern Matching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40FBFCF-3A09-4A6D-1E5F-44DD55938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3" y="844154"/>
            <a:ext cx="6229350" cy="1858565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Find all owners with the string ‘Glasgow’ in their address.</a:t>
            </a:r>
          </a:p>
          <a:p>
            <a:pPr algn="just" eaLnBrk="1" hangingPunct="1">
              <a:lnSpc>
                <a:spcPct val="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 </a:t>
            </a:r>
            <a:r>
              <a:rPr lang="en-US" altLang="en-US" sz="2100" b="1"/>
              <a:t>SELECT ownerNo, fName, lName, address, telNo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FROM PrivateOwner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WHERE address LIKE ‘%Glasgow%’;</a:t>
            </a:r>
          </a:p>
        </p:txBody>
      </p:sp>
      <p:sp>
        <p:nvSpPr>
          <p:cNvPr id="68612" name="Text Box 5">
            <a:extLst>
              <a:ext uri="{FF2B5EF4-FFF2-40B4-BE49-F238E27FC236}">
                <a16:creationId xmlns:a16="http://schemas.microsoft.com/office/drawing/2014/main" id="{7BFA7B9B-D376-EBF9-4190-C71E47161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1641086F-41AA-5D5E-E911-E20319B7743E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18CD47B-6FEE-4EDB-9823-0DD52DA70E3C}" type="slidenum">
              <a:rPr lang="en-GB" altLang="en-US" sz="1350"/>
              <a:pPr/>
              <a:t>29</a:t>
            </a:fld>
            <a:endParaRPr lang="en-GB" altLang="en-US" sz="1350"/>
          </a:p>
        </p:txBody>
      </p:sp>
      <p:pic>
        <p:nvPicPr>
          <p:cNvPr id="65543" name="Picture 7">
            <a:extLst>
              <a:ext uri="{FF2B5EF4-FFF2-40B4-BE49-F238E27FC236}">
                <a16:creationId xmlns:a16="http://schemas.microsoft.com/office/drawing/2014/main" id="{33F13ADF-FDF1-563D-09C5-30747187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85" y="2950369"/>
            <a:ext cx="5472113" cy="134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53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554A085-7155-071E-65D7-E7CFF32FA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Chapter 6 - Objectives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B976489-88A4-9341-9A12-B31B83FD8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951310"/>
            <a:ext cx="6115050" cy="3086100"/>
          </a:xfrm>
        </p:spPr>
        <p:txBody>
          <a:bodyPr/>
          <a:lstStyle/>
          <a:p>
            <a:pPr lvl="1" algn="just" eaLnBrk="1" hangingPunct="1"/>
            <a:r>
              <a:rPr lang="en-US" altLang="en-US" b="1"/>
              <a:t>Join tables together.</a:t>
            </a:r>
          </a:p>
          <a:p>
            <a:pPr lvl="1" algn="just" eaLnBrk="1" hangingPunct="1"/>
            <a:r>
              <a:rPr lang="en-US" altLang="en-US" b="1"/>
              <a:t>Perform set operations (UNION, INTERSECT, EXCEPT).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How to update database using INSERT, UPDATE, and DELETE.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A197E5FE-8B4D-85FC-253E-B22220094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769C853-A7E8-56B9-4212-56186001A135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353E194-B64E-4663-83AC-11B3F33AED56}" type="slidenum">
              <a:rPr lang="en-GB" altLang="en-US" sz="1350"/>
              <a:pPr/>
              <a:t>3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762606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80AA1786-87F8-B90E-809D-3B7A40E42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6.9  Pattern Matching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E2C76C76-4896-40AC-A3DA-ADBCBC113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951310"/>
            <a:ext cx="6172200" cy="3957638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spcAft>
                <a:spcPct val="25000"/>
              </a:spcAft>
            </a:pPr>
            <a:r>
              <a:rPr lang="en-US" altLang="en-US" b="1"/>
              <a:t>SQL has two special pattern matching symbols:</a:t>
            </a:r>
          </a:p>
          <a:p>
            <a:pPr lvl="1" eaLnBrk="1" hangingPunct="1"/>
            <a:r>
              <a:rPr lang="en-US" altLang="en-US" b="1"/>
              <a:t>%: sequence of zero or more characters;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 b="1"/>
              <a:t>_ (underscore): any single character.</a:t>
            </a:r>
          </a:p>
          <a:p>
            <a:pPr algn="just" eaLnBrk="1" hangingPunct="1">
              <a:spcBef>
                <a:spcPct val="25000"/>
              </a:spcBef>
            </a:pPr>
            <a:r>
              <a:rPr lang="en-US" altLang="en-US" b="1"/>
              <a:t>LIKE ‘%Glasgow%’ means a sequence of characters of any length containing ‘</a:t>
            </a:r>
            <a:r>
              <a:rPr lang="en-US" altLang="ja-JP" b="1" i="1"/>
              <a:t>Glasgow</a:t>
            </a:r>
            <a:r>
              <a:rPr lang="en-US" altLang="en-US" b="1"/>
              <a:t>’</a:t>
            </a:r>
            <a:r>
              <a:rPr lang="en-US" altLang="ja-JP" b="1"/>
              <a:t>.</a:t>
            </a:r>
          </a:p>
          <a:p>
            <a:pPr algn="just" eaLnBrk="1" hangingPunct="1">
              <a:spcBef>
                <a:spcPct val="25000"/>
              </a:spcBef>
            </a:pPr>
            <a:r>
              <a:rPr lang="en-US" altLang="en-US" b="1"/>
              <a:t>WHERE section LIKE ‘Lab_’</a:t>
            </a:r>
          </a:p>
          <a:p>
            <a:pPr lvl="1" algn="just" eaLnBrk="1" hangingPunct="1">
              <a:spcBef>
                <a:spcPct val="25000"/>
              </a:spcBef>
            </a:pPr>
            <a:r>
              <a:rPr lang="en-US" altLang="en-US" b="1"/>
              <a:t>Find students in any lab courses</a:t>
            </a:r>
          </a:p>
          <a:p>
            <a:pPr algn="just" eaLnBrk="1" hangingPunct="1">
              <a:spcBef>
                <a:spcPct val="25000"/>
              </a:spcBef>
            </a:pPr>
            <a:r>
              <a:rPr lang="en-US" altLang="en-US" b="1"/>
              <a:t>WHERE city LIKE ‘[a-c]%’</a:t>
            </a:r>
          </a:p>
          <a:p>
            <a:pPr lvl="1" algn="just" eaLnBrk="1" hangingPunct="1">
              <a:spcBef>
                <a:spcPct val="25000"/>
              </a:spcBef>
            </a:pPr>
            <a:r>
              <a:rPr lang="en-US" altLang="en-US" b="1"/>
              <a:t>All cities beginning with a, b, or c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710166B1-A601-FE2C-89AE-DACA53169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F6B49397-AA15-B69E-6629-0F745C51972E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09714DA-FD4B-45D2-A365-74C14CDB1B5A}" type="slidenum">
              <a:rPr lang="en-GB" altLang="en-US" sz="1350"/>
              <a:pPr/>
              <a:t>30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4134843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>
            <a:extLst>
              <a:ext uri="{FF2B5EF4-FFF2-40B4-BE49-F238E27FC236}">
                <a16:creationId xmlns:a16="http://schemas.microsoft.com/office/drawing/2014/main" id="{8F68D59C-8498-AD16-8ABC-4844955DF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6.10  NULL Search Condition</a:t>
            </a:r>
          </a:p>
        </p:txBody>
      </p:sp>
      <p:sp>
        <p:nvSpPr>
          <p:cNvPr id="215043" name="Rectangle 1027">
            <a:extLst>
              <a:ext uri="{FF2B5EF4-FFF2-40B4-BE49-F238E27FC236}">
                <a16:creationId xmlns:a16="http://schemas.microsoft.com/office/drawing/2014/main" id="{21ED762F-46FE-F3BA-8D5A-95D93A7BD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6382" y="1070372"/>
            <a:ext cx="6069806" cy="3833813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spcAft>
                <a:spcPct val="25000"/>
              </a:spcAft>
              <a:buFont typeface="Monotype Sorts" charset="2"/>
              <a:buNone/>
            </a:pPr>
            <a:r>
              <a:rPr lang="en-US" altLang="en-US" sz="1500" b="1" dirty="0"/>
              <a:t>	</a:t>
            </a:r>
            <a:r>
              <a:rPr lang="en-US" altLang="en-US" b="1" dirty="0"/>
              <a:t>List details of all viewings on property PG4 where a comment has not been supplied.</a:t>
            </a:r>
          </a:p>
          <a:p>
            <a:pPr algn="just" eaLnBrk="1" hangingPunct="1">
              <a:spcBef>
                <a:spcPct val="25000"/>
              </a:spcBef>
              <a:buFontTx/>
              <a:buChar char="•"/>
            </a:pPr>
            <a:r>
              <a:rPr lang="en-US" altLang="en-US" b="1" dirty="0"/>
              <a:t>There are 2 viewings for property PG4, one with and one without a comment. </a:t>
            </a:r>
          </a:p>
          <a:p>
            <a:pPr algn="just" eaLnBrk="1" hangingPunct="1">
              <a:spcAft>
                <a:spcPct val="25000"/>
              </a:spcAft>
              <a:buFontTx/>
              <a:buChar char="•"/>
            </a:pPr>
            <a:r>
              <a:rPr lang="en-US" altLang="en-US" b="1" dirty="0"/>
              <a:t>Have to test for null explicitly using special keyword IS NULL: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500" b="1" dirty="0"/>
              <a:t>		</a:t>
            </a:r>
            <a:r>
              <a:rPr lang="en-US" altLang="en-US" sz="2100" b="1" dirty="0"/>
              <a:t>SELECT </a:t>
            </a:r>
            <a:r>
              <a:rPr lang="en-US" altLang="en-US" sz="2100" b="1" dirty="0" err="1"/>
              <a:t>clientNo</a:t>
            </a:r>
            <a:r>
              <a:rPr lang="en-US" altLang="en-US" sz="2100" b="1" dirty="0"/>
              <a:t>, </a:t>
            </a:r>
            <a:r>
              <a:rPr lang="en-US" altLang="en-US" sz="2100" b="1" dirty="0" err="1"/>
              <a:t>viewDate</a:t>
            </a:r>
            <a:endParaRPr lang="en-US" altLang="en-US" sz="2100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WHERE </a:t>
            </a:r>
            <a:r>
              <a:rPr lang="en-US" altLang="en-US" b="1" dirty="0" err="1"/>
              <a:t>propertyNo</a:t>
            </a:r>
            <a:r>
              <a:rPr lang="en-US" altLang="en-US" b="1" dirty="0"/>
              <a:t> = ‘PG4’ AND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                      comment IS NULL;</a:t>
            </a:r>
          </a:p>
        </p:txBody>
      </p:sp>
      <p:sp>
        <p:nvSpPr>
          <p:cNvPr id="70660" name="Text Box 1028">
            <a:extLst>
              <a:ext uri="{FF2B5EF4-FFF2-40B4-BE49-F238E27FC236}">
                <a16:creationId xmlns:a16="http://schemas.microsoft.com/office/drawing/2014/main" id="{EF794832-AAB6-4434-E476-A8AC00646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B66D699D-7F5D-7ABD-F8BF-EC7D387C1DF2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F102BB2-8995-4DFF-BD81-A2E5F3589183}" type="slidenum">
              <a:rPr lang="en-GB" altLang="en-US" sz="1350"/>
              <a:pPr/>
              <a:t>31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561873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5607EE6C-B93B-A03F-7ECA-96794C75B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200025"/>
            <a:ext cx="5829300" cy="415529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6.10  NULL Search Condition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86785AFC-98E9-082B-57FD-89E2DBA3CC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9288" y="1257300"/>
            <a:ext cx="5137547" cy="2206229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endParaRPr lang="en-US" altLang="en-US" sz="1800" b="1"/>
          </a:p>
          <a:p>
            <a:pPr algn="just" eaLnBrk="1" hangingPunct="1"/>
            <a:endParaRPr lang="en-US" altLang="en-US" sz="1800" b="1"/>
          </a:p>
          <a:p>
            <a:pPr algn="just" eaLnBrk="1" hangingPunct="1"/>
            <a:endParaRPr lang="en-US" altLang="en-US" sz="1800" b="1"/>
          </a:p>
          <a:p>
            <a:pPr algn="just" eaLnBrk="1" hangingPunct="1"/>
            <a:endParaRPr lang="en-US" altLang="en-US" sz="1800" b="1"/>
          </a:p>
          <a:p>
            <a:pPr algn="just" eaLnBrk="1" hangingPunct="1"/>
            <a:endParaRPr lang="en-US" altLang="en-US" sz="1800" b="1"/>
          </a:p>
          <a:p>
            <a:pPr algn="just" eaLnBrk="1" hangingPunct="1"/>
            <a:r>
              <a:rPr lang="en-US" altLang="en-US" b="1"/>
              <a:t>Negated version (IS NOT NULL) can test for non-null values.</a:t>
            </a:r>
            <a:endParaRPr lang="en-US" altLang="en-US"/>
          </a:p>
        </p:txBody>
      </p:sp>
      <p:pic>
        <p:nvPicPr>
          <p:cNvPr id="216070" name="Picture 6" descr="C05NT10">
            <a:extLst>
              <a:ext uri="{FF2B5EF4-FFF2-40B4-BE49-F238E27FC236}">
                <a16:creationId xmlns:a16="http://schemas.microsoft.com/office/drawing/2014/main" id="{C898E355-D1FC-B44A-D821-FA9B19D363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4132" y="1059656"/>
            <a:ext cx="2840831" cy="145375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85" name="Text Box 8">
            <a:extLst>
              <a:ext uri="{FF2B5EF4-FFF2-40B4-BE49-F238E27FC236}">
                <a16:creationId xmlns:a16="http://schemas.microsoft.com/office/drawing/2014/main" id="{BF0E42AC-C77F-CED2-B63D-E3CA920B7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61445" name="Slide Number Placeholder 3">
            <a:extLst>
              <a:ext uri="{FF2B5EF4-FFF2-40B4-BE49-F238E27FC236}">
                <a16:creationId xmlns:a16="http://schemas.microsoft.com/office/drawing/2014/main" id="{B37E118E-C1FC-FD57-DA49-5CA1787F0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542610" y="4732735"/>
            <a:ext cx="45839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557213" indent="-214313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8572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2001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5430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5EE340-2935-4F7F-A384-49CB0A5A8346}" type="slidenum">
              <a:rPr lang="en-GB" altLang="en-US" sz="1350"/>
              <a:pPr/>
              <a:t>32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13078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9BDDC855-1D0F-BFEE-8423-995E97C68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6.11  Single Column Ordering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1B6D8A78-D437-FD70-0A6D-30C41397B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951310"/>
            <a:ext cx="6115050" cy="211455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List salaries for all staff, arranged in descending order of salary.</a:t>
            </a:r>
          </a:p>
          <a:p>
            <a:pPr algn="just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100" b="1"/>
              <a:t>SELECT staffNo, fName, lName, salary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ORDER BY salary DESC;</a:t>
            </a:r>
            <a:endParaRPr lang="en-US" altLang="en-US"/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24D24C83-3F2A-C3C5-0042-2B566E60C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EE7FDEEE-DED1-DAFC-D683-FDFE445D5354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96E8853-7530-4625-A497-2ACD62B8D365}" type="slidenum">
              <a:rPr lang="en-GB" altLang="en-US" sz="1350"/>
              <a:pPr/>
              <a:t>33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4242236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FEC0F23-77AD-F3BD-360C-711E7B744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6.11  Single Column Ordering</a:t>
            </a:r>
            <a:endParaRPr sz="3000">
              <a:ea typeface="+mn-ea"/>
            </a:endParaRPr>
          </a:p>
        </p:txBody>
      </p:sp>
      <p:sp>
        <p:nvSpPr>
          <p:cNvPr id="73731" name="Text Box 6">
            <a:extLst>
              <a:ext uri="{FF2B5EF4-FFF2-40B4-BE49-F238E27FC236}">
                <a16:creationId xmlns:a16="http://schemas.microsoft.com/office/drawing/2014/main" id="{05A33FD3-C0CD-8AE5-2CE9-EB40FA20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BAB7AAFF-30E2-AF05-F535-A6610747AEB9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AF52D92-00A3-4A89-B350-E15BB38287A6}" type="slidenum">
              <a:rPr lang="en-GB" altLang="en-US" sz="1350"/>
              <a:pPr/>
              <a:t>34</a:t>
            </a:fld>
            <a:endParaRPr lang="en-GB" altLang="en-US" sz="1350"/>
          </a:p>
        </p:txBody>
      </p:sp>
      <p:pic>
        <p:nvPicPr>
          <p:cNvPr id="63492" name="Picture 6">
            <a:extLst>
              <a:ext uri="{FF2B5EF4-FFF2-40B4-BE49-F238E27FC236}">
                <a16:creationId xmlns:a16="http://schemas.microsoft.com/office/drawing/2014/main" id="{1D5E4C13-5131-B363-825F-07222510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1059657"/>
            <a:ext cx="3557588" cy="240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498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>
            <a:extLst>
              <a:ext uri="{FF2B5EF4-FFF2-40B4-BE49-F238E27FC236}">
                <a16:creationId xmlns:a16="http://schemas.microsoft.com/office/drawing/2014/main" id="{5ABDD92D-F21C-388B-4F6B-7BF45AD5F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6.12  Multiple Column Ordering</a:t>
            </a:r>
          </a:p>
        </p:txBody>
      </p:sp>
      <p:sp>
        <p:nvSpPr>
          <p:cNvPr id="220163" name="Rectangle 1027">
            <a:extLst>
              <a:ext uri="{FF2B5EF4-FFF2-40B4-BE49-F238E27FC236}">
                <a16:creationId xmlns:a16="http://schemas.microsoft.com/office/drawing/2014/main" id="{B6B6C737-B4B7-6E0F-09CB-63DB614B1A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7566" y="951310"/>
            <a:ext cx="6172200" cy="2188369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Produce abbreviated list of properties in order of property type.</a:t>
            </a:r>
          </a:p>
          <a:p>
            <a:pPr algn="just" eaLnBrk="1" hangingPunct="1"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100" b="1"/>
              <a:t>SELECT propertyNo,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PropertyForRent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ORDER BY type;</a:t>
            </a:r>
            <a:endParaRPr lang="en-US" altLang="en-US"/>
          </a:p>
        </p:txBody>
      </p:sp>
      <p:sp>
        <p:nvSpPr>
          <p:cNvPr id="74756" name="Text Box 1028">
            <a:extLst>
              <a:ext uri="{FF2B5EF4-FFF2-40B4-BE49-F238E27FC236}">
                <a16:creationId xmlns:a16="http://schemas.microsoft.com/office/drawing/2014/main" id="{9B9A99C3-23DE-81B4-6FE1-B32A174C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362CA62D-8349-A472-87E4-6A7434011832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02DFB7B-F040-4680-A16E-7CEF78FB5FDA}" type="slidenum">
              <a:rPr lang="en-GB" altLang="en-US" sz="1350"/>
              <a:pPr/>
              <a:t>35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78654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1026">
            <a:extLst>
              <a:ext uri="{FF2B5EF4-FFF2-40B4-BE49-F238E27FC236}">
                <a16:creationId xmlns:a16="http://schemas.microsoft.com/office/drawing/2014/main" id="{D180E253-AD1F-6149-9BFF-1AEAAE4D2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6.12  Multiple Column Ordering</a:t>
            </a:r>
            <a:endParaRPr sz="3000">
              <a:ea typeface="+mn-ea"/>
            </a:endParaRPr>
          </a:p>
        </p:txBody>
      </p:sp>
      <p:sp>
        <p:nvSpPr>
          <p:cNvPr id="75779" name="Text Box 1030">
            <a:extLst>
              <a:ext uri="{FF2B5EF4-FFF2-40B4-BE49-F238E27FC236}">
                <a16:creationId xmlns:a16="http://schemas.microsoft.com/office/drawing/2014/main" id="{E572D1C6-930C-9271-749B-C594511BA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1D250AB9-AFF4-6464-F8C8-DFF43DFBEE68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AC8D764-FFB3-48C7-B389-745F7819D6AF}" type="slidenum">
              <a:rPr lang="en-GB" altLang="en-US" sz="1350"/>
              <a:pPr/>
              <a:t>36</a:t>
            </a:fld>
            <a:endParaRPr lang="en-GB" altLang="en-US" sz="1350"/>
          </a:p>
        </p:txBody>
      </p:sp>
      <p:pic>
        <p:nvPicPr>
          <p:cNvPr id="65540" name="Picture 6">
            <a:extLst>
              <a:ext uri="{FF2B5EF4-FFF2-40B4-BE49-F238E27FC236}">
                <a16:creationId xmlns:a16="http://schemas.microsoft.com/office/drawing/2014/main" id="{A4C9650A-2BF0-00C1-F76D-FAEAFB75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059657"/>
            <a:ext cx="3665935" cy="248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37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>
            <a:extLst>
              <a:ext uri="{FF2B5EF4-FFF2-40B4-BE49-F238E27FC236}">
                <a16:creationId xmlns:a16="http://schemas.microsoft.com/office/drawing/2014/main" id="{9C1F3007-C3AE-EB1C-005F-D90677BC1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6.12  Multiple Column Ordering</a:t>
            </a:r>
          </a:p>
        </p:txBody>
      </p:sp>
      <p:sp>
        <p:nvSpPr>
          <p:cNvPr id="396291" name="Rectangle 1027">
            <a:extLst>
              <a:ext uri="{FF2B5EF4-FFF2-40B4-BE49-F238E27FC236}">
                <a16:creationId xmlns:a16="http://schemas.microsoft.com/office/drawing/2014/main" id="{31148B20-2AF3-C5CA-B200-31DB31AC7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4716" y="1006078"/>
            <a:ext cx="6115050" cy="3480197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n-US" altLang="en-US" b="1"/>
              <a:t>Four flats in this list - as no minor sort key specified, system arranges these rows in any order it chooses.</a:t>
            </a:r>
          </a:p>
          <a:p>
            <a:pPr algn="just" eaLnBrk="1" hangingPunct="1"/>
            <a:r>
              <a:rPr lang="en-US" altLang="en-US" b="1"/>
              <a:t>To arrange in order of rent, specify minor order:</a:t>
            </a:r>
          </a:p>
          <a:p>
            <a:pPr eaLnBrk="1" hangingPunct="1">
              <a:lnSpc>
                <a:spcPct val="40000"/>
              </a:lnSpc>
              <a:buFont typeface="Monotype Sorts" charset="2"/>
              <a:buNone/>
            </a:pPr>
            <a:endParaRPr lang="en-US" altLang="en-US" b="1"/>
          </a:p>
          <a:p>
            <a:pPr eaLnBrk="1" hangingPunct="1"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100" b="1"/>
              <a:t>SELECT propertyNo, type, rooms, rent</a:t>
            </a:r>
          </a:p>
          <a:p>
            <a:pPr lvl="1" eaLnBrk="1" hangingPunct="1">
              <a:buFontTx/>
              <a:buNone/>
            </a:pPr>
            <a:r>
              <a:rPr lang="en-US" altLang="en-US" b="1"/>
              <a:t>	FROM PropertyForRent</a:t>
            </a:r>
          </a:p>
          <a:p>
            <a:pPr lvl="1" eaLnBrk="1" hangingPunct="1">
              <a:buFontTx/>
              <a:buNone/>
            </a:pPr>
            <a:r>
              <a:rPr lang="en-US" altLang="en-US" b="1"/>
              <a:t>	ORDER BY type, rent DESC;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76804" name="Text Box 1028">
            <a:extLst>
              <a:ext uri="{FF2B5EF4-FFF2-40B4-BE49-F238E27FC236}">
                <a16:creationId xmlns:a16="http://schemas.microsoft.com/office/drawing/2014/main" id="{48BB32DE-613C-8BCB-7D18-C0CD0820D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16979DD7-D5F0-2AAA-5D0B-8737DCC8F8AE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AE61E66-912F-49F8-A6E4-30AEFE60278C}" type="slidenum">
              <a:rPr lang="en-GB" altLang="en-US" sz="1350"/>
              <a:pPr/>
              <a:t>37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4255587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F71AAB7C-ACEC-5A77-230E-040849F02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6.12  Multiple Column Ordering</a:t>
            </a:r>
            <a:endParaRPr sz="3000">
              <a:ea typeface="+mn-ea"/>
            </a:endParaRPr>
          </a:p>
        </p:txBody>
      </p:sp>
      <p:sp>
        <p:nvSpPr>
          <p:cNvPr id="77827" name="Text Box 7">
            <a:extLst>
              <a:ext uri="{FF2B5EF4-FFF2-40B4-BE49-F238E27FC236}">
                <a16:creationId xmlns:a16="http://schemas.microsoft.com/office/drawing/2014/main" id="{987CC0E4-C93C-09C4-5B40-006949ED1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1F2E2EDF-2958-CEF6-2C89-2F031E9E638F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A8DE135-DF0E-4256-9D86-04F4D66750BA}" type="slidenum">
              <a:rPr lang="en-GB" altLang="en-US" sz="1350"/>
              <a:pPr/>
              <a:t>38</a:t>
            </a:fld>
            <a:endParaRPr lang="en-GB" altLang="en-US" sz="1350"/>
          </a:p>
        </p:txBody>
      </p:sp>
      <p:pic>
        <p:nvPicPr>
          <p:cNvPr id="67588" name="Picture 6">
            <a:extLst>
              <a:ext uri="{FF2B5EF4-FFF2-40B4-BE49-F238E27FC236}">
                <a16:creationId xmlns:a16="http://schemas.microsoft.com/office/drawing/2014/main" id="{59027E92-2BE8-0335-0EE1-0B2719F35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66" y="951310"/>
            <a:ext cx="4111228" cy="275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09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A676DF91-FBFE-90C3-990C-326F0FC28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SELECT Statement - Aggregates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18C98E0E-0966-CA4E-37C4-C4BF268E35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1613" y="897732"/>
            <a:ext cx="6286500" cy="3780235"/>
          </a:xfrm>
        </p:spPr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en-US" altLang="en-US" b="1"/>
              <a:t>ISO standard defines five aggregate functions: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b="1"/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 charset="2"/>
              <a:buNone/>
            </a:pPr>
            <a:r>
              <a:rPr lang="en-US" altLang="en-US" b="1"/>
              <a:t>COUNT returns number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 charset="2"/>
              <a:buNone/>
            </a:pPr>
            <a:r>
              <a:rPr lang="en-US" altLang="en-US" b="1"/>
              <a:t>SUM	returns sum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 charset="2"/>
              <a:buNone/>
            </a:pPr>
            <a:r>
              <a:rPr lang="en-US" altLang="en-US" b="1"/>
              <a:t>AVG	returns average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 charset="2"/>
              <a:buNone/>
            </a:pPr>
            <a:r>
              <a:rPr lang="en-US" altLang="en-US" b="1"/>
              <a:t>MIN	returns smallest value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 charset="2"/>
              <a:buNone/>
            </a:pPr>
            <a:r>
              <a:rPr lang="en-US" altLang="en-US" b="1"/>
              <a:t>MAX	returns largest value in specified column.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5A854DAA-A421-8384-8467-7ED3881A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7982744A-EDB0-108F-D4D4-5357035D85F2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C08A825-0309-47F2-ADC6-0F84CEDD14A9}" type="slidenum">
              <a:rPr lang="en-GB" altLang="en-US" sz="1350"/>
              <a:pPr/>
              <a:t>39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304289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2220C37-F80E-F6B2-BA21-710D6D252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Objectives of SQL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690995D7-8EB8-18BB-7854-D61EDC777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951310"/>
            <a:ext cx="6115050" cy="3564731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en-US" altLang="en-US" b="1"/>
              <a:t>Ideally, database language should allow user to:</a:t>
            </a:r>
          </a:p>
          <a:p>
            <a:pPr lvl="1" algn="just" eaLnBrk="1" hangingPunct="1"/>
            <a:r>
              <a:rPr lang="en-US" altLang="en-US" b="1"/>
              <a:t>create the database and relation structures; </a:t>
            </a:r>
          </a:p>
          <a:p>
            <a:pPr lvl="1" algn="just" eaLnBrk="1" hangingPunct="1"/>
            <a:r>
              <a:rPr lang="en-US" altLang="en-US" b="1"/>
              <a:t>perform insertion, modification, deletion of data from relations; </a:t>
            </a:r>
          </a:p>
          <a:p>
            <a:pPr lvl="1" algn="just" eaLnBrk="1" hangingPunct="1"/>
            <a:r>
              <a:rPr lang="en-US" altLang="en-US" b="1"/>
              <a:t>perform simple and complex queries.</a:t>
            </a:r>
          </a:p>
          <a:p>
            <a:pPr algn="just" eaLnBrk="1" hangingPunct="1"/>
            <a:r>
              <a:rPr lang="en-US" altLang="en-US" b="1"/>
              <a:t>Must perform these tasks with minimal user effort and command structure/syntax must be easy to learn. </a:t>
            </a:r>
          </a:p>
          <a:p>
            <a:pPr algn="just" eaLnBrk="1" hangingPunct="1"/>
            <a:r>
              <a:rPr lang="en-US" altLang="en-US" b="1"/>
              <a:t>It must be portable.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29E6448B-3657-6BF1-CB38-BA98AEBEF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7827650-764D-BFDF-C14A-97243105839D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0C696B2-28B3-4A4A-AD12-9E57595003A4}" type="slidenum">
              <a:rPr lang="en-GB" altLang="en-US" sz="1350"/>
              <a:pPr/>
              <a:t>4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32346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78FE5BF5-113E-588B-0DAB-18331652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SELECT Statement - Aggregates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96EC3DC6-2180-35C2-4780-06EBFB22E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3" y="897731"/>
            <a:ext cx="6067425" cy="308610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Each operates on a single column of a table and returns a single value.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COUNT, MIN, and MAX apply to numeric and non-numeric fields, but SUM and AVG may be used on numeric fields only.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Apart from COUNT(*), each function eliminates nulls first and operates only on remaining non-null values. 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156933D6-6298-8EC8-D01E-61F32E3DA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09E9D9A5-C508-ED98-F53F-17E858E3642D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D19F2EF-258B-4BEA-9610-F6214ED951ED}" type="slidenum">
              <a:rPr lang="en-GB" altLang="en-US" sz="1350"/>
              <a:pPr/>
              <a:t>40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462075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1F0B16C3-EAB2-0973-9B5D-23C662382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SELECT Statement - Aggregates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10A70C40-BF7C-C833-F221-B23BD9ED71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1613" y="897731"/>
            <a:ext cx="6124575" cy="3086100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altLang="en-US" b="1"/>
              <a:t>COUNT(*) counts all rows of a table, regardless of whether nulls or duplicate values occur.</a:t>
            </a:r>
          </a:p>
          <a:p>
            <a:pPr algn="just" eaLnBrk="1" hangingPunct="1"/>
            <a:r>
              <a:rPr lang="en-US" altLang="en-US" b="1"/>
              <a:t>Can use DISTINCT before column name to eliminate duplicates. </a:t>
            </a:r>
          </a:p>
          <a:p>
            <a:pPr algn="just" eaLnBrk="1" hangingPunct="1"/>
            <a:r>
              <a:rPr lang="en-US" altLang="en-US" b="1"/>
              <a:t>DISTINCT has no effect with MIN/MAX, but may have with SUM/AVG.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A12A1774-72DA-6A48-805D-C3E3637E1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CC149F95-357B-41C0-7A21-A837F7806548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1E53DAE-75D2-405B-A53C-BE162844A463}" type="slidenum">
              <a:rPr lang="en-GB" altLang="en-US" sz="1350"/>
              <a:pPr/>
              <a:t>41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66978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E4446E22-036A-20C3-D429-B878AD1CD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SELECT Statement - Aggregates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73BDC757-6781-46FD-8149-FBF3F6DD6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3" y="897731"/>
            <a:ext cx="6013847" cy="3671888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en-US" altLang="en-US" b="1"/>
              <a:t>Aggregate functions can be used only in SELECT list and in HAVING clause. </a:t>
            </a:r>
          </a:p>
          <a:p>
            <a:pPr algn="just" eaLnBrk="1" hangingPunct="1">
              <a:lnSpc>
                <a:spcPct val="5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</a:t>
            </a:r>
            <a:r>
              <a:rPr lang="en-US" altLang="en-US" sz="2100" b="1"/>
              <a:t>  SELECT staffNo, COUNT(salary)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FROM Staff;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007B7358-3740-F20D-BF1B-DB1F6C6C2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59FAE5EB-C760-9D4A-1AA4-E501FF5393E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2CA108A-C8A5-4C70-8FEB-BAFF40CB1311}" type="slidenum">
              <a:rPr lang="en-GB" altLang="en-US" sz="1350"/>
              <a:pPr/>
              <a:t>42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347763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75E69F4F-ECAE-3AAF-AC65-92C891C60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200025"/>
            <a:ext cx="5829300" cy="415529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6.13  Use of COUNT(*)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E12560B7-B692-9B7E-D187-B64EE7A829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94235" y="897731"/>
            <a:ext cx="5886450" cy="1930004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</a:t>
            </a:r>
            <a:r>
              <a:rPr lang="en-US" altLang="en-US" b="1"/>
              <a:t>How many properties cost more than £350 per month to rent?</a:t>
            </a:r>
          </a:p>
          <a:p>
            <a:pPr algn="just" eaLnBrk="1" hangingPunct="1">
              <a:lnSpc>
                <a:spcPct val="2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100" b="1"/>
              <a:t>SELECT COUNT(*) AS myCount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PropertyForRent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WHERE rent &gt; 350;</a:t>
            </a:r>
            <a:endParaRPr lang="en-US" altLang="en-US"/>
          </a:p>
        </p:txBody>
      </p:sp>
      <p:pic>
        <p:nvPicPr>
          <p:cNvPr id="223243" name="Picture 11" descr="C05NT13">
            <a:extLst>
              <a:ext uri="{FF2B5EF4-FFF2-40B4-BE49-F238E27FC236}">
                <a16:creationId xmlns:a16="http://schemas.microsoft.com/office/drawing/2014/main" id="{F33E7408-40B4-094C-C9C0-0D9FEF178A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0450" y="3057525"/>
            <a:ext cx="1391841" cy="12858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949" name="Text Box 13">
            <a:extLst>
              <a:ext uri="{FF2B5EF4-FFF2-40B4-BE49-F238E27FC236}">
                <a16:creationId xmlns:a16="http://schemas.microsoft.com/office/drawing/2014/main" id="{E9220EFF-D1CE-A886-F9AF-8FA7470D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72709" name="Slide Number Placeholder 3">
            <a:extLst>
              <a:ext uri="{FF2B5EF4-FFF2-40B4-BE49-F238E27FC236}">
                <a16:creationId xmlns:a16="http://schemas.microsoft.com/office/drawing/2014/main" id="{159A9D2D-7FB4-139C-9FBB-E93EA4AA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542610" y="4732735"/>
            <a:ext cx="45839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557213" indent="-214313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8572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2001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5430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01B66DF-079B-4E8D-A06B-CF87D689DC94}" type="slidenum">
              <a:rPr lang="en-GB" altLang="en-US" sz="1350"/>
              <a:pPr/>
              <a:t>43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363196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4E42D777-7A09-09BE-7E6D-BFB91E6E4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200025"/>
            <a:ext cx="5829300" cy="415529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6.14  Use of COUNT(DISTINCT)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493CC393-1E9A-B300-07B4-32921F20D7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94235" y="897731"/>
            <a:ext cx="6210300" cy="2234804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</a:t>
            </a:r>
            <a:r>
              <a:rPr lang="en-US" altLang="en-US" b="1"/>
              <a:t>How many different properties viewed in May ‘13?</a:t>
            </a:r>
          </a:p>
          <a:p>
            <a:pPr algn="just" eaLnBrk="1" hangingPunct="1">
              <a:lnSpc>
                <a:spcPct val="2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</a:t>
            </a:r>
            <a:r>
              <a:rPr lang="en-US" altLang="en-US" sz="2100" b="1"/>
              <a:t>SELECT COUNT(DISTINCT propertyNo) AS myCount</a:t>
            </a:r>
          </a:p>
          <a:p>
            <a:pPr marL="400050" lvl="1" indent="-57150" algn="just" eaLnBrk="1" hangingPunct="1">
              <a:buFontTx/>
              <a:buNone/>
            </a:pPr>
            <a:r>
              <a:rPr lang="en-US" altLang="en-US" b="1"/>
              <a:t>	FROM Viewing</a:t>
            </a:r>
          </a:p>
          <a:p>
            <a:pPr marL="400050" lvl="1" indent="-57150" algn="just" eaLnBrk="1" hangingPunct="1">
              <a:buFontTx/>
              <a:buNone/>
            </a:pPr>
            <a:r>
              <a:rPr lang="en-US" altLang="en-US" b="1"/>
              <a:t>	WHERE viewDate BETWEEN ‘1-May-13’</a:t>
            </a:r>
          </a:p>
          <a:p>
            <a:pPr marL="400050" lvl="1" indent="-57150" algn="just" eaLnBrk="1" hangingPunct="1">
              <a:buFontTx/>
              <a:buNone/>
            </a:pPr>
            <a:r>
              <a:rPr lang="en-US" altLang="en-US" b="1"/>
              <a:t>	        	AND ‘31-May-13’;</a:t>
            </a:r>
            <a:endParaRPr lang="en-US" altLang="en-US"/>
          </a:p>
        </p:txBody>
      </p:sp>
      <p:pic>
        <p:nvPicPr>
          <p:cNvPr id="224268" name="Picture 12" descr="C05NT14">
            <a:extLst>
              <a:ext uri="{FF2B5EF4-FFF2-40B4-BE49-F238E27FC236}">
                <a16:creationId xmlns:a16="http://schemas.microsoft.com/office/drawing/2014/main" id="{5D29956B-6BED-161B-42ED-F46D04371D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4029" y="3219450"/>
            <a:ext cx="1409700" cy="137993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3" name="Text Box 14">
            <a:extLst>
              <a:ext uri="{FF2B5EF4-FFF2-40B4-BE49-F238E27FC236}">
                <a16:creationId xmlns:a16="http://schemas.microsoft.com/office/drawing/2014/main" id="{F3217ED3-4014-4624-CDCF-532E5C91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73733" name="Slide Number Placeholder 3">
            <a:extLst>
              <a:ext uri="{FF2B5EF4-FFF2-40B4-BE49-F238E27FC236}">
                <a16:creationId xmlns:a16="http://schemas.microsoft.com/office/drawing/2014/main" id="{892761AA-2376-FEBC-8FAC-1BD1CF6D9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542610" y="4732735"/>
            <a:ext cx="45839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557213" indent="-214313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8572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2001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5430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7972EEC-04AA-4F41-B89C-B5B544A08D40}" type="slidenum">
              <a:rPr lang="en-GB" altLang="en-US" sz="1350"/>
              <a:pPr/>
              <a:t>44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84153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F7B27964-6507-7615-3BA7-19BDA7F73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200025"/>
            <a:ext cx="5829300" cy="415529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6.15  Use of COUNT and SUM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8B4EA62A-1D4F-7FD2-283D-896CB2D803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94235" y="844154"/>
            <a:ext cx="5838825" cy="2284809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    Find number of Managers and sum of their salaries.</a:t>
            </a:r>
          </a:p>
          <a:p>
            <a:pPr algn="just" eaLnBrk="1" hangingPunct="1">
              <a:lnSpc>
                <a:spcPct val="2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 </a:t>
            </a:r>
            <a:r>
              <a:rPr lang="en-US" altLang="en-US" sz="2100" b="1"/>
              <a:t>SELECT COUNT(staffNo) AS myCount, </a:t>
            </a:r>
          </a:p>
          <a:p>
            <a:pPr marL="400050" lvl="1" indent="-57150" algn="just" eaLnBrk="1" hangingPunct="1">
              <a:buFontTx/>
              <a:buNone/>
            </a:pPr>
            <a:r>
              <a:rPr lang="en-US" altLang="en-US" b="1"/>
              <a:t>			SUM(salary) AS mySum</a:t>
            </a:r>
          </a:p>
          <a:p>
            <a:pPr marL="400050" lvl="1" indent="-57150" algn="just" eaLnBrk="1" hangingPunct="1">
              <a:buFontTx/>
              <a:buNone/>
            </a:pPr>
            <a:r>
              <a:rPr lang="en-US" altLang="en-US" b="1"/>
              <a:t>	FROM Staff</a:t>
            </a:r>
          </a:p>
          <a:p>
            <a:pPr marL="400050" lvl="1" indent="-57150" algn="just" eaLnBrk="1" hangingPunct="1">
              <a:buFontTx/>
              <a:buNone/>
            </a:pPr>
            <a:r>
              <a:rPr lang="en-US" altLang="en-US" b="1"/>
              <a:t>	WHERE position = ‘Manager’;</a:t>
            </a:r>
            <a:endParaRPr lang="en-US" altLang="en-US"/>
          </a:p>
        </p:txBody>
      </p:sp>
      <p:pic>
        <p:nvPicPr>
          <p:cNvPr id="225292" name="Picture 12" descr="C05NT15">
            <a:extLst>
              <a:ext uri="{FF2B5EF4-FFF2-40B4-BE49-F238E27FC236}">
                <a16:creationId xmlns:a16="http://schemas.microsoft.com/office/drawing/2014/main" id="{7A6D9172-4ACD-0226-603A-09B748582EA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7981" y="3274219"/>
            <a:ext cx="2591991" cy="139779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7" name="Text Box 14">
            <a:extLst>
              <a:ext uri="{FF2B5EF4-FFF2-40B4-BE49-F238E27FC236}">
                <a16:creationId xmlns:a16="http://schemas.microsoft.com/office/drawing/2014/main" id="{8D4B8C4B-0B90-91D7-F5B0-4A15CC2E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937523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74757" name="Slide Number Placeholder 3">
            <a:extLst>
              <a:ext uri="{FF2B5EF4-FFF2-40B4-BE49-F238E27FC236}">
                <a16:creationId xmlns:a16="http://schemas.microsoft.com/office/drawing/2014/main" id="{A45EDD35-F02B-8B48-F693-E0E363C651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542610" y="4732735"/>
            <a:ext cx="45839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557213" indent="-214313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8572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2001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5430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D64A05F-D514-4A1C-BC14-AA8E325EF709}" type="slidenum">
              <a:rPr lang="en-GB" altLang="en-US" sz="1350"/>
              <a:pPr/>
              <a:t>45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74702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78950681-812F-D0B1-37A3-B7CADD00A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200025"/>
            <a:ext cx="5829300" cy="415529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6.16  Use of MIN, MAX, AVG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3B76CE29-F916-4816-3EC7-002746DB25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897732"/>
            <a:ext cx="5514975" cy="228481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</a:t>
            </a:r>
            <a:r>
              <a:rPr lang="en-US" altLang="en-US" b="1"/>
              <a:t>Find minimum, maximum, and average staff salary.</a:t>
            </a:r>
          </a:p>
          <a:p>
            <a:pPr algn="just" eaLnBrk="1" hangingPunct="1">
              <a:lnSpc>
                <a:spcPct val="2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    	</a:t>
            </a:r>
            <a:r>
              <a:rPr lang="en-US" altLang="en-US" sz="2100" b="1"/>
              <a:t>SELECT MIN(salary) AS myMin, 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  MAX(salary) AS myMax,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  AVG(salary) AS myAvg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Staff;</a:t>
            </a:r>
            <a:endParaRPr lang="en-US" altLang="en-US"/>
          </a:p>
        </p:txBody>
      </p:sp>
      <p:pic>
        <p:nvPicPr>
          <p:cNvPr id="226317" name="Picture 13" descr="C05NT16">
            <a:extLst>
              <a:ext uri="{FF2B5EF4-FFF2-40B4-BE49-F238E27FC236}">
                <a16:creationId xmlns:a16="http://schemas.microsoft.com/office/drawing/2014/main" id="{1BB1887F-7A79-1FF2-BBE1-A4865AEE65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7494" y="3436144"/>
            <a:ext cx="3078956" cy="124182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6021" name="Text Box 15">
            <a:extLst>
              <a:ext uri="{FF2B5EF4-FFF2-40B4-BE49-F238E27FC236}">
                <a16:creationId xmlns:a16="http://schemas.microsoft.com/office/drawing/2014/main" id="{61373E58-1D8D-A5A1-C1D8-582FDBA44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75781" name="Slide Number Placeholder 3">
            <a:extLst>
              <a:ext uri="{FF2B5EF4-FFF2-40B4-BE49-F238E27FC236}">
                <a16:creationId xmlns:a16="http://schemas.microsoft.com/office/drawing/2014/main" id="{E76E4265-7329-CC97-05BC-F2D105216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542610" y="4732735"/>
            <a:ext cx="45839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557213" indent="-214313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8572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2001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543050" indent="-171450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7A69C80-CC0F-4A6A-A579-87DE3B1C2EF8}" type="slidenum">
              <a:rPr lang="en-GB" altLang="en-US" sz="1350"/>
              <a:pPr/>
              <a:t>46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898640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C0E4D06C-034D-E986-D4CE-C210F7B50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SELECT Statement - Grouping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20B03632-0448-8B33-9DC1-B16293321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3" y="897731"/>
            <a:ext cx="6067425" cy="3086100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en-US" b="1"/>
              <a:t>Use GROUP BY clause to get sub-totals.</a:t>
            </a:r>
          </a:p>
          <a:p>
            <a:pPr algn="just" eaLnBrk="1" hangingPunct="1"/>
            <a:r>
              <a:rPr lang="en-US" altLang="en-US" b="1"/>
              <a:t>SELECT and GROUP BY closely integrated: each item in SELECT list must be </a:t>
            </a:r>
            <a:r>
              <a:rPr lang="en-US" altLang="en-US" b="1" i="1"/>
              <a:t>single-valued per group</a:t>
            </a:r>
            <a:r>
              <a:rPr lang="en-US" altLang="en-US" b="1"/>
              <a:t>, and SELECT clause may only contain:</a:t>
            </a:r>
          </a:p>
          <a:p>
            <a:pPr lvl="1" algn="just" eaLnBrk="1" hangingPunct="1"/>
            <a:r>
              <a:rPr lang="en-US" altLang="en-US" sz="1800" b="1"/>
              <a:t>column names</a:t>
            </a:r>
          </a:p>
          <a:p>
            <a:pPr lvl="1" algn="just" eaLnBrk="1" hangingPunct="1"/>
            <a:r>
              <a:rPr lang="en-US" altLang="en-US" sz="1800" b="1"/>
              <a:t>aggregate functions </a:t>
            </a:r>
          </a:p>
          <a:p>
            <a:pPr lvl="1" algn="just" eaLnBrk="1" hangingPunct="1"/>
            <a:r>
              <a:rPr lang="en-US" altLang="en-US" sz="1800" b="1"/>
              <a:t>constants</a:t>
            </a:r>
          </a:p>
          <a:p>
            <a:pPr lvl="1" algn="just" eaLnBrk="1" hangingPunct="1"/>
            <a:r>
              <a:rPr lang="en-US" altLang="en-US" sz="1800" b="1"/>
              <a:t>expression involving combinations of the above.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7941297D-B139-E240-36D1-EAB798AE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2F8C8BBE-D693-8688-D094-B059994CB5CF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6D4624-9814-4CF3-ABDA-05A660634370}" type="slidenum">
              <a:rPr lang="en-GB" altLang="en-US" sz="1350"/>
              <a:pPr/>
              <a:t>47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67683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B85E1603-270B-6AAE-E2B1-72B70C197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SELECT Statement - Grouping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89AD4C0B-2605-35D6-4038-43EBB989B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97731"/>
            <a:ext cx="6106716" cy="308610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All column names in SELECT list must appear in GROUP BY clause unless name is used only in an aggregate function.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If WHERE is used with GROUP BY, WHERE is applied first, then groups are formed from remaining rows satisfying predicate.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ISO considers two nulls to be equal for purposes of GROUP BY.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B348E165-F6ED-0D2A-7C6C-7966CD35D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B9E3D3F1-F9C5-8729-0B75-C80EFBFCFBB2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99523CF-FD3C-4BE4-9FD8-9A138FF59CCA}" type="slidenum">
              <a:rPr lang="en-GB" altLang="en-US" sz="1350"/>
              <a:pPr/>
              <a:t>48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048845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0CA5185D-C2B9-F576-7D09-A8E9DB3E8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6.17  Use of GROUP BY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3E28F7F0-07F3-A9DE-FE9C-DCB1795E0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2" y="844154"/>
            <a:ext cx="5995988" cy="3086100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Find number of staff in each branch and their total salaries.</a:t>
            </a:r>
          </a:p>
          <a:p>
            <a:pPr algn="just" eaLnBrk="1" hangingPunct="1">
              <a:lnSpc>
                <a:spcPct val="40000"/>
              </a:lnSpc>
              <a:buFont typeface="Monotype Sorts" charset="2"/>
              <a:buNone/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b="1"/>
              <a:t>	SELECT branchNo, 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                  COUNT(staffNo) AS myCount,</a:t>
            </a:r>
          </a:p>
          <a:p>
            <a:pPr lvl="2" algn="just" eaLnBrk="1" hangingPunct="1">
              <a:buFontTx/>
              <a:buNone/>
            </a:pPr>
            <a:r>
              <a:rPr lang="en-US" altLang="en-US" sz="2100" b="1"/>
              <a:t>		  SUM(salary) AS mySum</a:t>
            </a:r>
          </a:p>
          <a:p>
            <a:pPr lvl="2" algn="just" eaLnBrk="1" hangingPunct="1">
              <a:buFontTx/>
              <a:buNone/>
            </a:pPr>
            <a:r>
              <a:rPr lang="en-US" altLang="en-US" sz="2100" b="1"/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100" b="1"/>
              <a:t>GROUP BY branchNo</a:t>
            </a:r>
          </a:p>
          <a:p>
            <a:pPr lvl="2" eaLnBrk="1" hangingPunct="1">
              <a:buFontTx/>
              <a:buNone/>
            </a:pPr>
            <a:r>
              <a:rPr lang="en-US" altLang="en-US" sz="2100" b="1"/>
              <a:t>ORDER BY branchNo;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F316EF55-BC65-6193-3D14-84D2F9776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2BCEEB69-1177-DB0C-101B-F5F2B89B5D4A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8397837-7722-47B6-8533-5EB5FC2EB6B1}" type="slidenum">
              <a:rPr lang="en-GB" altLang="en-US" sz="1350"/>
              <a:pPr/>
              <a:t>49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87731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313EEAB7-0E03-1141-29B3-E06CE8EB2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Objectives of SQL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D3230A02-F2A4-2A92-053F-C1FD91FC9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951310"/>
            <a:ext cx="6172200" cy="3086100"/>
          </a:xfrm>
        </p:spPr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en-US" altLang="en-US" b="1"/>
              <a:t>SQL is a transform-oriented language with 2 major components: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/>
          </a:p>
          <a:p>
            <a:pPr lvl="1" algn="just" eaLnBrk="1" hangingPunct="1"/>
            <a:r>
              <a:rPr lang="en-US" altLang="en-US" b="1"/>
              <a:t>A DDL for defining database structure.</a:t>
            </a:r>
          </a:p>
          <a:p>
            <a:pPr lvl="1" algn="just" eaLnBrk="1" hangingPunct="1"/>
            <a:r>
              <a:rPr lang="en-US" altLang="en-US" b="1"/>
              <a:t>A DML for retrieving and updating data.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Until SQL:1999, SQL did not contain flow of control commands. These had to be implemented using a programming or job-control language, or interactively by the decisions of user.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C12B2FB6-BCFE-F43F-9D24-2C87101A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8FB9679-6CBB-E189-6FA2-482D1A9FEE3F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7AED87C-0DDC-454C-8A51-B2ED33563B14}" type="slidenum">
              <a:rPr lang="en-GB" altLang="en-US" sz="1350"/>
              <a:pPr/>
              <a:t>5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947713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50F6F00F-18DB-22B3-668B-C3728AC71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6.17  Use of GROUP BY</a:t>
            </a:r>
          </a:p>
        </p:txBody>
      </p:sp>
      <p:pic>
        <p:nvPicPr>
          <p:cNvPr id="79874" name="Picture 6" descr="C05NT17">
            <a:extLst>
              <a:ext uri="{FF2B5EF4-FFF2-40B4-BE49-F238E27FC236}">
                <a16:creationId xmlns:a16="http://schemas.microsoft.com/office/drawing/2014/main" id="{F9D449BD-B86D-9780-796A-7B5EEFA1BC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3860" y="1168004"/>
            <a:ext cx="3852863" cy="196810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6" name="Text Box 8">
            <a:extLst>
              <a:ext uri="{FF2B5EF4-FFF2-40B4-BE49-F238E27FC236}">
                <a16:creationId xmlns:a16="http://schemas.microsoft.com/office/drawing/2014/main" id="{216F7A99-3229-FC0B-278C-493D9A7B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F90D5910-FEDB-F5A2-9285-245D316B8E8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624FC68-EF00-4F23-A161-7F702D758E17}" type="slidenum">
              <a:rPr lang="en-GB" altLang="en-US" sz="1350"/>
              <a:pPr/>
              <a:t>50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34926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7DC594B9-1AAA-E264-1873-E6239BBA5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altLang="en-US" sz="3000" b="1">
                <a:ln>
                  <a:noFill/>
                </a:ln>
              </a:rPr>
              <a:t>Restricted Groupings – HAVING clause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AD22F21B-5C13-91D6-C366-D7F528ECE4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1114426"/>
            <a:ext cx="6115050" cy="361830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 dirty="0"/>
              <a:t>HAVING clause is designed for use with GROUP BY to restrict groups that appear in final result table.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 dirty="0"/>
              <a:t>Similar to WHERE, but WHERE filters individual rows whereas HAVING filters groups.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 dirty="0"/>
              <a:t>Column names in HAVING clause must also appear in the GROUP BY list or be contained within an aggregate function.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EA3B7D85-0BBA-323B-3A6D-7E5BBCE90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A3AC0BD6-0721-E144-9AE3-60CE3D6B78FD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3E07DCF-1BD4-4581-ADD5-40D4A3F2CFFF}" type="slidenum">
              <a:rPr lang="en-GB" altLang="en-US" sz="1350"/>
              <a:pPr/>
              <a:t>51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66367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6E05DE65-EC9B-09B8-4294-AFF58595F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6.18  Use of HAVING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C2C7E06C-96E4-1A2D-73B6-E827BA327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6657" y="1061699"/>
            <a:ext cx="5961460" cy="3780234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spcAft>
                <a:spcPct val="20000"/>
              </a:spcAft>
              <a:buFont typeface="Monotype Sorts" charset="2"/>
              <a:buNone/>
            </a:pPr>
            <a:r>
              <a:rPr lang="en-US" altLang="en-US" sz="1500" b="1" dirty="0"/>
              <a:t>	</a:t>
            </a:r>
            <a:r>
              <a:rPr lang="en-US" altLang="en-US" b="1" dirty="0"/>
              <a:t>For each branch with more than 1 member of staff, find number of staff in each branch and sum of their salaries.</a:t>
            </a:r>
          </a:p>
          <a:p>
            <a:pPr algn="just" eaLnBrk="1" hangingPunct="1">
              <a:lnSpc>
                <a:spcPct val="0"/>
              </a:lnSpc>
              <a:spcAft>
                <a:spcPct val="20000"/>
              </a:spcAft>
              <a:buFont typeface="Monotype Sorts" charset="2"/>
              <a:buNone/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sz="1500" b="1" dirty="0"/>
              <a:t>	</a:t>
            </a:r>
            <a:r>
              <a:rPr lang="en-US" altLang="en-US" b="1" dirty="0"/>
              <a:t> SELECT </a:t>
            </a:r>
            <a:r>
              <a:rPr lang="en-US" altLang="en-US" b="1" dirty="0" err="1"/>
              <a:t>branchNo</a:t>
            </a:r>
            <a:r>
              <a:rPr lang="en-US" altLang="en-US" b="1" dirty="0"/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                    COUNT(</a:t>
            </a:r>
            <a:r>
              <a:rPr lang="en-US" altLang="en-US" b="1" dirty="0" err="1"/>
              <a:t>staffNo</a:t>
            </a:r>
            <a:r>
              <a:rPr lang="en-US" altLang="en-US" b="1" dirty="0"/>
              <a:t>) AS </a:t>
            </a:r>
            <a:r>
              <a:rPr lang="en-US" altLang="en-US" b="1" dirty="0" err="1"/>
              <a:t>myCount</a:t>
            </a:r>
            <a:r>
              <a:rPr lang="en-US" altLang="en-US" b="1" dirty="0"/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100" b="1" dirty="0"/>
              <a:t> 		    SUM(salary) AS </a:t>
            </a:r>
            <a:r>
              <a:rPr lang="en-US" altLang="en-US" sz="2100" b="1" dirty="0" err="1"/>
              <a:t>mySum</a:t>
            </a:r>
            <a:endParaRPr lang="en-US" altLang="en-US" sz="2100" b="1" dirty="0"/>
          </a:p>
          <a:p>
            <a:pPr lvl="2" algn="just" eaLnBrk="1" hangingPunct="1">
              <a:buFontTx/>
              <a:buNone/>
            </a:pPr>
            <a:r>
              <a:rPr lang="en-US" altLang="en-US" sz="2100" b="1" dirty="0"/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100" b="1" dirty="0"/>
              <a:t>GROUP BY </a:t>
            </a:r>
            <a:r>
              <a:rPr lang="en-US" altLang="en-US" sz="2100" b="1" dirty="0" err="1"/>
              <a:t>branchNo</a:t>
            </a:r>
            <a:endParaRPr lang="en-US" altLang="en-US" sz="2100" b="1" dirty="0"/>
          </a:p>
          <a:p>
            <a:pPr lvl="2" algn="just" eaLnBrk="1" hangingPunct="1">
              <a:buFontTx/>
              <a:buNone/>
            </a:pPr>
            <a:r>
              <a:rPr lang="en-US" altLang="en-US" sz="2100" b="1" dirty="0"/>
              <a:t>HAVING COUNT(</a:t>
            </a:r>
            <a:r>
              <a:rPr lang="en-US" altLang="en-US" sz="2100" b="1" dirty="0" err="1"/>
              <a:t>staffNo</a:t>
            </a:r>
            <a:r>
              <a:rPr lang="en-US" altLang="en-US" sz="2100" b="1" dirty="0"/>
              <a:t>) &gt; 1</a:t>
            </a:r>
          </a:p>
          <a:p>
            <a:pPr lvl="2" algn="just" eaLnBrk="1" hangingPunct="1">
              <a:buFontTx/>
              <a:buNone/>
            </a:pPr>
            <a:r>
              <a:rPr lang="en-US" altLang="en-US" sz="2100" b="1" dirty="0"/>
              <a:t>ORDER BY </a:t>
            </a:r>
            <a:r>
              <a:rPr lang="en-US" altLang="en-US" sz="2100" b="1" dirty="0" err="1"/>
              <a:t>branchNo</a:t>
            </a:r>
            <a:r>
              <a:rPr lang="en-US" altLang="en-US" sz="2100" b="1" dirty="0"/>
              <a:t>;</a:t>
            </a:r>
            <a:endParaRPr lang="en-US" altLang="en-US" sz="2100" dirty="0"/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F1E9ED01-1A94-187B-8A76-1FEA085BF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ED5328D7-CB77-FF2A-0257-FD38D05FCA83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1BA05DC-D13A-4650-B66C-6F6071EA866B}" type="slidenum">
              <a:rPr lang="en-GB" altLang="en-US" sz="1350"/>
              <a:pPr/>
              <a:t>52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407882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545DC908-A9E9-A5C5-ECED-2B44D6553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6.18  Use of HAVING</a:t>
            </a:r>
          </a:p>
        </p:txBody>
      </p:sp>
      <p:pic>
        <p:nvPicPr>
          <p:cNvPr id="82946" name="Picture 6" descr="C05NT18">
            <a:extLst>
              <a:ext uri="{FF2B5EF4-FFF2-40B4-BE49-F238E27FC236}">
                <a16:creationId xmlns:a16="http://schemas.microsoft.com/office/drawing/2014/main" id="{4AC28330-8A38-8F6D-66E1-786253CB5D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2206" y="1329929"/>
            <a:ext cx="3833813" cy="169306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188" name="Text Box 8">
            <a:extLst>
              <a:ext uri="{FF2B5EF4-FFF2-40B4-BE49-F238E27FC236}">
                <a16:creationId xmlns:a16="http://schemas.microsoft.com/office/drawing/2014/main" id="{CB59522B-7409-FED8-E5D3-57434D1E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D02C3BF4-1E22-AD9B-EE34-BC25DF45B906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EA72D94-A818-4714-8A1B-5BBB34FE1353}" type="slidenum">
              <a:rPr lang="en-GB" altLang="en-US" sz="1350"/>
              <a:pPr/>
              <a:t>53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463902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CBBE8F80-7B5A-1A39-FD9A-ABB7B749F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Subqueries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31B21230-691C-C97F-E266-FCA99F481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7566" y="897731"/>
            <a:ext cx="6010275" cy="308610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Some SQL statements can have a SELECT embedded within them.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A subselect can be used in WHERE and HAVING clauses of an outer SELECT, where it is called a </a:t>
            </a:r>
            <a:r>
              <a:rPr lang="en-US" altLang="en-US" b="1" i="1"/>
              <a:t>subquery</a:t>
            </a:r>
            <a:r>
              <a:rPr lang="en-US" altLang="en-US" b="1"/>
              <a:t> or </a:t>
            </a:r>
            <a:r>
              <a:rPr lang="en-US" altLang="en-US" b="1" i="1"/>
              <a:t>nested query</a:t>
            </a:r>
            <a:r>
              <a:rPr lang="en-US" altLang="en-US" b="1"/>
              <a:t>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Subselects may also appear in INSERT, UPDATE, and DELETE statements.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4E170064-2E69-9614-7BCF-2E6ECFC27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B7BD1E7C-EC46-A9E2-6C73-1D4D929D48B6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EF4FC37-4DC8-44B4-92A0-6324E2BAE487}" type="slidenum">
              <a:rPr lang="en-GB" altLang="en-US" sz="1350"/>
              <a:pPr/>
              <a:t>54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55242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1C160262-B66A-66B8-78BB-71843261B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6.19  Subquery with Equality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1C3D5F34-F9ED-BC51-5D64-CA95C1FEB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897732"/>
            <a:ext cx="6115050" cy="2737247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List staff who work in branch at ‘163 Main St’.</a:t>
            </a:r>
          </a:p>
          <a:p>
            <a:pPr algn="just" eaLnBrk="1" hangingPunct="1">
              <a:lnSpc>
                <a:spcPct val="4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	</a:t>
            </a:r>
            <a:r>
              <a:rPr lang="en-US" altLang="en-US" sz="2100" b="1"/>
              <a:t>SELECT staffNo, fName, lName,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WHERE branchNo =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	(SELECT branchNo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	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	 WHERE street = ‘163 Main St’);</a:t>
            </a: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F815DB89-3D6B-D260-C2B6-975ED9010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DABCBF0B-8E95-AAA7-0564-D8FC88CF4194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B7C8016-3A17-4C4A-93FF-56BBBDCEE4FF}" type="slidenum">
              <a:rPr lang="en-GB" altLang="en-US" sz="1350"/>
              <a:pPr/>
              <a:t>55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4240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1F8CC66C-682F-1062-7BE8-525353C33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6.19  Subquery with Equality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CF3D12B8-C54C-E074-99B1-70F952BA5E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0" y="1177954"/>
            <a:ext cx="6115050" cy="3069431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en-US" b="1" dirty="0"/>
              <a:t>Inner SELECT finds branch number for branch at ‘163 Main St’ (‘B003’). </a:t>
            </a:r>
          </a:p>
          <a:p>
            <a:pPr algn="just" eaLnBrk="1" hangingPunct="1"/>
            <a:r>
              <a:rPr lang="en-US" altLang="en-US" b="1" dirty="0"/>
              <a:t>Outer SELECT then retrieves details of all staff who work at this branch. </a:t>
            </a:r>
          </a:p>
          <a:p>
            <a:pPr algn="just" eaLnBrk="1" hangingPunct="1"/>
            <a:r>
              <a:rPr lang="en-US" altLang="en-US" b="1" dirty="0"/>
              <a:t>Outer SELECT then becomes: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SELECT </a:t>
            </a:r>
            <a:r>
              <a:rPr lang="en-US" altLang="en-US" b="1" dirty="0" err="1"/>
              <a:t>staffNo</a:t>
            </a:r>
            <a:r>
              <a:rPr lang="en-US" altLang="en-US" b="1" dirty="0"/>
              <a:t>, </a:t>
            </a:r>
            <a:r>
              <a:rPr lang="en-US" altLang="en-US" b="1" dirty="0" err="1"/>
              <a:t>fName</a:t>
            </a:r>
            <a:r>
              <a:rPr lang="en-US" altLang="en-US" b="1" dirty="0"/>
              <a:t>, </a:t>
            </a:r>
            <a:r>
              <a:rPr lang="en-US" altLang="en-US" b="1" dirty="0" err="1"/>
              <a:t>lName</a:t>
            </a:r>
            <a:r>
              <a:rPr lang="en-US" altLang="en-US" b="1" dirty="0"/>
              <a:t>, position</a:t>
            </a:r>
          </a:p>
          <a:p>
            <a:pPr lvl="2" algn="just" eaLnBrk="1" hangingPunct="1">
              <a:buFontTx/>
              <a:buNone/>
            </a:pPr>
            <a:r>
              <a:rPr lang="en-US" altLang="en-US" sz="2100" b="1" dirty="0"/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100" b="1" dirty="0"/>
              <a:t>WHERE </a:t>
            </a:r>
            <a:r>
              <a:rPr lang="en-US" altLang="en-US" sz="2100" b="1" dirty="0" err="1"/>
              <a:t>branchNo</a:t>
            </a:r>
            <a:r>
              <a:rPr lang="en-US" altLang="en-US" sz="2100" b="1" dirty="0"/>
              <a:t> = ‘B003’;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F1910329-C361-C2C1-7383-348F719E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58A9E16E-7054-8091-AB59-4FD0D3D025AD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739A94A-0290-4E12-A9DB-61ED802855AD}" type="slidenum">
              <a:rPr lang="en-GB" altLang="en-US" sz="1350"/>
              <a:pPr/>
              <a:t>56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69848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E3A8B432-8EA2-2870-5652-B83D4934A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6.19  Subquery with Equality</a:t>
            </a:r>
          </a:p>
        </p:txBody>
      </p:sp>
      <p:sp>
        <p:nvSpPr>
          <p:cNvPr id="97283" name="Text Box 6">
            <a:extLst>
              <a:ext uri="{FF2B5EF4-FFF2-40B4-BE49-F238E27FC236}">
                <a16:creationId xmlns:a16="http://schemas.microsoft.com/office/drawing/2014/main" id="{899EDA5C-7933-D587-5EEA-E25DF600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88699AAE-1CCD-A453-B3E7-6B62F1D89298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88B3FA6-19C3-47A8-9E84-4513B7D07AF5}" type="slidenum">
              <a:rPr lang="en-GB" altLang="en-US" sz="1350"/>
              <a:pPr/>
              <a:t>57</a:t>
            </a:fld>
            <a:endParaRPr lang="en-GB" altLang="en-US" sz="1350"/>
          </a:p>
        </p:txBody>
      </p:sp>
      <p:pic>
        <p:nvPicPr>
          <p:cNvPr id="87044" name="Picture 6">
            <a:extLst>
              <a:ext uri="{FF2B5EF4-FFF2-40B4-BE49-F238E27FC236}">
                <a16:creationId xmlns:a16="http://schemas.microsoft.com/office/drawing/2014/main" id="{6994CAD3-8708-8A2F-EF6C-D17CB824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213417"/>
            <a:ext cx="4341019" cy="187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436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20006BDC-7B7E-7DA2-A084-3C54231F1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6.20  Subquery with Aggregate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48BA3A87-D83E-668C-E2BF-7CECE5D12C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4234" y="1295995"/>
            <a:ext cx="6155531" cy="272891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sz="1800" b="1" dirty="0"/>
              <a:t>	</a:t>
            </a:r>
            <a:r>
              <a:rPr lang="en-US" altLang="en-US" sz="2100" b="1" dirty="0"/>
              <a:t>List all staff whose salary is greater than the average salary, and show by how much.</a:t>
            </a:r>
          </a:p>
          <a:p>
            <a:pPr algn="just" eaLnBrk="1" hangingPunct="1">
              <a:lnSpc>
                <a:spcPct val="40000"/>
              </a:lnSpc>
              <a:buFont typeface="Monotype Sorts" charset="2"/>
              <a:buNone/>
            </a:pPr>
            <a:endParaRPr lang="en-US" altLang="en-US" sz="1800" b="1" dirty="0"/>
          </a:p>
          <a:p>
            <a:pPr lvl="1" algn="just" eaLnBrk="1" hangingPunct="1">
              <a:buFontTx/>
              <a:buNone/>
            </a:pPr>
            <a:r>
              <a:rPr lang="en-US" altLang="en-US" sz="1950" b="1" dirty="0"/>
              <a:t>SELECT </a:t>
            </a:r>
            <a:r>
              <a:rPr lang="en-US" altLang="en-US" sz="1950" b="1" dirty="0" err="1"/>
              <a:t>staffNo</a:t>
            </a:r>
            <a:r>
              <a:rPr lang="en-US" altLang="en-US" sz="1950" b="1" dirty="0"/>
              <a:t>, </a:t>
            </a:r>
            <a:r>
              <a:rPr lang="en-US" altLang="en-US" sz="1950" b="1" dirty="0" err="1"/>
              <a:t>fName</a:t>
            </a:r>
            <a:r>
              <a:rPr lang="en-US" altLang="en-US" sz="1950" b="1" dirty="0"/>
              <a:t>, </a:t>
            </a:r>
            <a:r>
              <a:rPr lang="en-US" altLang="en-US" sz="1950" b="1" dirty="0" err="1"/>
              <a:t>lName</a:t>
            </a:r>
            <a:r>
              <a:rPr lang="en-US" altLang="en-US" sz="1950" b="1" dirty="0"/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 dirty="0"/>
              <a:t>  salary – (SELECT AVG(salary) FROM Staff) As </a:t>
            </a:r>
            <a:r>
              <a:rPr lang="en-US" altLang="en-US" sz="1950" b="1" dirty="0" err="1"/>
              <a:t>SalDiff</a:t>
            </a:r>
            <a:endParaRPr lang="en-US" altLang="en-US" sz="1950" b="1" dirty="0"/>
          </a:p>
          <a:p>
            <a:pPr lvl="1" algn="just" eaLnBrk="1" hangingPunct="1">
              <a:buFontTx/>
              <a:buNone/>
            </a:pPr>
            <a:r>
              <a:rPr lang="en-US" altLang="en-US" sz="1950" b="1" dirty="0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 dirty="0"/>
              <a:t>WHERE salary &gt;</a:t>
            </a:r>
          </a:p>
          <a:p>
            <a:pPr lvl="2" algn="just" eaLnBrk="1" hangingPunct="1">
              <a:buFontTx/>
              <a:buNone/>
            </a:pPr>
            <a:r>
              <a:rPr lang="en-US" altLang="en-US" sz="1950" b="1" dirty="0"/>
              <a:t>		(SELECT AVG(salary)</a:t>
            </a:r>
          </a:p>
          <a:p>
            <a:pPr lvl="2" algn="just" eaLnBrk="1" hangingPunct="1">
              <a:buFontTx/>
              <a:buNone/>
            </a:pPr>
            <a:r>
              <a:rPr lang="en-US" altLang="en-US" sz="1950" b="1" dirty="0"/>
              <a:t>		 FROM Staff);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33F5C97D-9836-6FB4-FB93-8069771FB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1AE08216-7F23-27C4-F1B8-580A2B040133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FAAAA15-A65C-4D7E-B153-211BC717C138}" type="slidenum">
              <a:rPr lang="en-GB" altLang="en-US" sz="1350"/>
              <a:pPr/>
              <a:t>58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710557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7283E9F2-9164-14CC-1C35-B6D2A8FCE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6.20  Subquery with Aggregate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02FA16DD-EE76-56A6-0D25-D14F3CC9E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18642" y="1358503"/>
            <a:ext cx="6106716" cy="3086100"/>
          </a:xfrm>
        </p:spPr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en-US" altLang="en-US" b="1" dirty="0"/>
              <a:t>Cannot write ‘WHERE salary &gt; AVG(salary)’</a:t>
            </a:r>
          </a:p>
          <a:p>
            <a:pPr algn="just" eaLnBrk="1" hangingPunct="1"/>
            <a:r>
              <a:rPr lang="en-US" altLang="en-US" b="1" dirty="0"/>
              <a:t>Instead, use subquery to find average salary (17000), and then use outer SELECT to find those staff with salary greater than this:</a:t>
            </a:r>
          </a:p>
          <a:p>
            <a:pPr algn="just" eaLnBrk="1" hangingPunct="1">
              <a:lnSpc>
                <a:spcPct val="40000"/>
              </a:lnSpc>
              <a:buFont typeface="Monotype Sorts" charset="2"/>
              <a:buNone/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SELECT </a:t>
            </a:r>
            <a:r>
              <a:rPr lang="en-US" altLang="en-US" b="1" dirty="0" err="1"/>
              <a:t>staffNo</a:t>
            </a:r>
            <a:r>
              <a:rPr lang="en-US" altLang="en-US" b="1" dirty="0"/>
              <a:t>, </a:t>
            </a:r>
            <a:r>
              <a:rPr lang="en-US" altLang="en-US" b="1" dirty="0" err="1"/>
              <a:t>fName</a:t>
            </a:r>
            <a:r>
              <a:rPr lang="en-US" altLang="en-US" b="1" dirty="0"/>
              <a:t>, </a:t>
            </a:r>
            <a:r>
              <a:rPr lang="en-US" altLang="en-US" b="1" dirty="0" err="1"/>
              <a:t>lName</a:t>
            </a:r>
            <a:r>
              <a:rPr lang="en-US" altLang="en-US" b="1" dirty="0"/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     salary – 17000 As </a:t>
            </a:r>
            <a:r>
              <a:rPr lang="en-US" altLang="en-US" b="1" dirty="0" err="1"/>
              <a:t>salDiff</a:t>
            </a: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WHERE salary &gt; 17000;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C04CE04D-576B-210C-B9BC-2047648E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9CECDDE7-D342-9133-4890-EC2B4FA1A4AD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A4C26EC-1C4E-45CE-BA2A-476B7941A18E}" type="slidenum">
              <a:rPr lang="en-GB" altLang="en-US" sz="1350"/>
              <a:pPr/>
              <a:t>59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268126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B28C49EF-C5AC-5A71-D295-0A2C9DE6A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Objectives of SQL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916A3B07-45F9-8767-2ECB-37BF17198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951310"/>
            <a:ext cx="6115050" cy="3086100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SQL is relatively easy to learn: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b="1"/>
          </a:p>
          <a:p>
            <a:pPr lvl="1" algn="just" eaLnBrk="1" hangingPunct="1"/>
            <a:r>
              <a:rPr lang="en-US" altLang="en-US" b="1"/>
              <a:t>it is non-procedural - you specify </a:t>
            </a:r>
            <a:r>
              <a:rPr lang="en-US" altLang="en-US" b="1" i="1"/>
              <a:t>what</a:t>
            </a:r>
            <a:r>
              <a:rPr lang="en-US" altLang="en-US" b="1"/>
              <a:t> information you require, rather than </a:t>
            </a:r>
            <a:r>
              <a:rPr lang="en-US" altLang="en-US" b="1" i="1"/>
              <a:t>how</a:t>
            </a:r>
            <a:r>
              <a:rPr lang="en-US" altLang="en-US" b="1"/>
              <a:t> to get it;</a:t>
            </a:r>
          </a:p>
          <a:p>
            <a:pPr lvl="1" algn="just" eaLnBrk="1" hangingPunct="1"/>
            <a:r>
              <a:rPr lang="en-US" altLang="en-US" b="1"/>
              <a:t>it is essentially free-format.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606CEFE1-C504-FA4B-3EFF-ACBED8C14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E6660272-77B4-5E74-FD68-24E5DBC1D084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F91461-4E70-4C05-A38E-EBBE2F89C98A}" type="slidenum">
              <a:rPr lang="en-GB" altLang="en-US" sz="1350"/>
              <a:pPr/>
              <a:t>6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396440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C203C8BD-A7F4-B561-E665-842DCE1B7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6.20  Subquery with Aggregate</a:t>
            </a:r>
          </a:p>
        </p:txBody>
      </p:sp>
      <p:sp>
        <p:nvSpPr>
          <p:cNvPr id="100355" name="Text Box 6">
            <a:extLst>
              <a:ext uri="{FF2B5EF4-FFF2-40B4-BE49-F238E27FC236}">
                <a16:creationId xmlns:a16="http://schemas.microsoft.com/office/drawing/2014/main" id="{4C5118C8-F017-7CCB-FF2B-A40C1997C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B97C4AE7-380E-BB03-8B7C-32A651D6C84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58C842E-DAAF-4D39-B5B5-AF2567CC0A0C}" type="slidenum">
              <a:rPr lang="en-GB" altLang="en-US" sz="1350"/>
              <a:pPr/>
              <a:t>60</a:t>
            </a:fld>
            <a:endParaRPr lang="en-GB" altLang="en-US" sz="1350"/>
          </a:p>
        </p:txBody>
      </p:sp>
      <p:pic>
        <p:nvPicPr>
          <p:cNvPr id="90116" name="Picture 6">
            <a:extLst>
              <a:ext uri="{FF2B5EF4-FFF2-40B4-BE49-F238E27FC236}">
                <a16:creationId xmlns:a16="http://schemas.microsoft.com/office/drawing/2014/main" id="{08E8F005-C3D7-CA66-7547-7B0679A4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10" y="1059657"/>
            <a:ext cx="4968478" cy="170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4DAA4E54-7E4D-94B1-A2D3-58E4A1DD2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Subquery Rules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2944B487-6B88-D92F-2A7F-B4A42835E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1285876"/>
            <a:ext cx="5994797" cy="3618309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en-US" altLang="en-US" b="1" dirty="0"/>
              <a:t>ORDER BY clause may not be used in a subquery (although it may be used in outermost SELECT).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 dirty="0"/>
          </a:p>
          <a:p>
            <a:pPr algn="just" eaLnBrk="1" hangingPunct="1"/>
            <a:r>
              <a:rPr lang="en-US" altLang="en-US" b="1" dirty="0"/>
              <a:t>Subquery SELECT list must consist of a single column name or expression, except for subqueries that use EXISTS.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 dirty="0"/>
          </a:p>
          <a:p>
            <a:pPr algn="just" eaLnBrk="1" hangingPunct="1"/>
            <a:r>
              <a:rPr lang="en-US" altLang="en-US" b="1" dirty="0"/>
              <a:t>By default, column names refer to table name in FROM clause of subquery. Can refer to a table in FROM using an </a:t>
            </a:r>
            <a:r>
              <a:rPr lang="en-US" altLang="en-US" b="1" i="1" dirty="0"/>
              <a:t>alias</a:t>
            </a:r>
            <a:r>
              <a:rPr lang="en-US" altLang="en-US" b="1" dirty="0"/>
              <a:t>.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6808B2DE-3200-83F7-155B-60379F10D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43D7A512-7E5E-BBDD-75A5-D0C892AE43A7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CF0DC64-11F1-4FBC-B12A-7B7D6918201D}" type="slidenum">
              <a:rPr lang="en-GB" altLang="en-US" sz="1350"/>
              <a:pPr/>
              <a:t>61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167703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D68DD13D-6ADB-6744-A1B3-6BD2DE782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Subquery Rules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29ECE5EF-AAC4-DD5D-58CC-EE0873B67F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844154"/>
            <a:ext cx="5994797" cy="3086100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When subquery is an operand in a comparison, subquery must appear on right-hand side.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A subquery may not be used as an operand in an expression.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76111774-1BCA-9E4D-AC4A-4E3C5E35F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99CB67BB-30FF-D9B8-C703-8BC344A31E9F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4727E49-E4E2-4092-8E67-036A99A45934}" type="slidenum">
              <a:rPr lang="en-GB" altLang="en-US" sz="1350"/>
              <a:pPr/>
              <a:t>62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99072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ADA986B0-F8A8-1861-4585-D0E606711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6.21  Nested subquery: use of IN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B8D752B4-1EDD-262B-A401-41657A7FA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3855" y="1170725"/>
            <a:ext cx="6457950" cy="34290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   List properties handled by staff at ‘163 Main St’.</a:t>
            </a:r>
          </a:p>
          <a:p>
            <a:pPr algn="just" eaLnBrk="1" hangingPunct="1">
              <a:lnSpc>
                <a:spcPct val="30000"/>
              </a:lnSpc>
              <a:buFont typeface="Monotype Sorts" charset="2"/>
              <a:buNone/>
            </a:pPr>
            <a:endParaRPr lang="en-US" altLang="en-US" sz="1800" b="1" dirty="0"/>
          </a:p>
          <a:p>
            <a:pPr lvl="1" algn="just" eaLnBrk="1" hangingPunct="1">
              <a:buFontTx/>
              <a:buNone/>
            </a:pPr>
            <a:r>
              <a:rPr lang="en-US" altLang="en-US" sz="1800" b="1" dirty="0"/>
              <a:t>SELECT </a:t>
            </a:r>
            <a:r>
              <a:rPr lang="en-US" altLang="en-US" sz="1800" b="1" dirty="0" err="1"/>
              <a:t>propertyNo</a:t>
            </a:r>
            <a:r>
              <a:rPr lang="en-US" altLang="en-US" sz="1800" b="1" dirty="0"/>
              <a:t>, street, city, postcode,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1800" b="1" dirty="0"/>
              <a:t>FROM </a:t>
            </a:r>
            <a:r>
              <a:rPr lang="en-US" altLang="en-US" sz="1800" b="1" dirty="0" err="1"/>
              <a:t>PropertyForRent</a:t>
            </a:r>
            <a:endParaRPr lang="en-US" altLang="en-US" sz="1800" b="1" dirty="0"/>
          </a:p>
          <a:p>
            <a:pPr lvl="1" algn="just" eaLnBrk="1" hangingPunct="1">
              <a:buFontTx/>
              <a:buNone/>
            </a:pPr>
            <a:r>
              <a:rPr lang="en-US" altLang="en-US" sz="1800" b="1" dirty="0"/>
              <a:t>WHERE </a:t>
            </a:r>
            <a:r>
              <a:rPr lang="en-US" altLang="en-US" sz="1800" b="1" dirty="0" err="1"/>
              <a:t>staffNo</a:t>
            </a:r>
            <a:r>
              <a:rPr lang="en-US" altLang="en-US" sz="1800" b="1" dirty="0"/>
              <a:t> IN</a:t>
            </a:r>
          </a:p>
          <a:p>
            <a:pPr lvl="2" algn="just" eaLnBrk="1" hangingPunct="1">
              <a:buFontTx/>
              <a:buNone/>
            </a:pPr>
            <a:r>
              <a:rPr lang="en-US" altLang="en-US" b="1" dirty="0"/>
              <a:t>(SELECT </a:t>
            </a:r>
            <a:r>
              <a:rPr lang="en-US" altLang="en-US" b="1" dirty="0" err="1"/>
              <a:t>staffNo</a:t>
            </a:r>
            <a:endParaRPr lang="en-US" altLang="en-US" b="1" dirty="0"/>
          </a:p>
          <a:p>
            <a:pPr lvl="2" algn="just" eaLnBrk="1" hangingPunct="1">
              <a:buFontTx/>
              <a:buNone/>
            </a:pPr>
            <a:r>
              <a:rPr lang="en-US" altLang="en-US" b="1" dirty="0"/>
              <a:t> 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b="1" dirty="0"/>
              <a:t> WHERE </a:t>
            </a:r>
            <a:r>
              <a:rPr lang="en-US" altLang="en-US" b="1" dirty="0" err="1"/>
              <a:t>branchNo</a:t>
            </a:r>
            <a:r>
              <a:rPr lang="en-US" altLang="en-US" b="1" dirty="0"/>
              <a:t> =</a:t>
            </a:r>
          </a:p>
          <a:p>
            <a:pPr lvl="2" algn="just" eaLnBrk="1" hangingPunct="1">
              <a:buFontTx/>
              <a:buNone/>
            </a:pPr>
            <a:r>
              <a:rPr lang="en-US" altLang="en-US" b="1" dirty="0"/>
              <a:t>		(SELECT </a:t>
            </a:r>
            <a:r>
              <a:rPr lang="en-US" altLang="en-US" b="1" dirty="0" err="1"/>
              <a:t>branchNo</a:t>
            </a:r>
            <a:endParaRPr lang="en-US" altLang="en-US" b="1" dirty="0"/>
          </a:p>
          <a:p>
            <a:pPr lvl="2" algn="just" eaLnBrk="1" hangingPunct="1">
              <a:buFontTx/>
              <a:buNone/>
            </a:pPr>
            <a:r>
              <a:rPr lang="en-US" altLang="en-US" b="1" dirty="0"/>
              <a:t>		 FROM Branch</a:t>
            </a:r>
          </a:p>
          <a:p>
            <a:pPr lvl="2" algn="just" eaLnBrk="1" hangingPunct="1">
              <a:buFontTx/>
              <a:buNone/>
            </a:pPr>
            <a:r>
              <a:rPr lang="en-US" altLang="en-US" b="1" dirty="0"/>
              <a:t>		 WHERE street = ‘163 Main St’));</a:t>
            </a:r>
          </a:p>
          <a:p>
            <a:pPr eaLnBrk="1" hangingPunct="1"/>
            <a:endParaRPr lang="en-US" altLang="en-US" sz="1800" dirty="0"/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C6CDB0B8-0B16-00CE-9B7A-6DA6F76CB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D8542AE-C2A5-7216-D0F6-10C53BC43345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60E8083-CA20-409A-A4E0-760BE2E02ADA}" type="slidenum">
              <a:rPr lang="en-GB" altLang="en-US" sz="1350"/>
              <a:pPr/>
              <a:t>63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942374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ADC892E0-7099-002C-FF4A-74FB49EFE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6.21  Nested subquery: use of IN</a:t>
            </a:r>
          </a:p>
        </p:txBody>
      </p:sp>
      <p:sp>
        <p:nvSpPr>
          <p:cNvPr id="104451" name="Text Box 6">
            <a:extLst>
              <a:ext uri="{FF2B5EF4-FFF2-40B4-BE49-F238E27FC236}">
                <a16:creationId xmlns:a16="http://schemas.microsoft.com/office/drawing/2014/main" id="{E64A0186-E676-2BBE-683C-5707595B8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24A64264-6183-801F-19E4-01D2537E1827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C736FCB-47FB-43C5-9900-EC0D8FAD1E66}" type="slidenum">
              <a:rPr lang="en-GB" altLang="en-US" sz="1350"/>
              <a:pPr/>
              <a:t>64</a:t>
            </a:fld>
            <a:endParaRPr lang="en-GB" altLang="en-US" sz="1350"/>
          </a:p>
        </p:txBody>
      </p:sp>
      <p:pic>
        <p:nvPicPr>
          <p:cNvPr id="94212" name="Picture 6">
            <a:extLst>
              <a:ext uri="{FF2B5EF4-FFF2-40B4-BE49-F238E27FC236}">
                <a16:creationId xmlns:a16="http://schemas.microsoft.com/office/drawing/2014/main" id="{30D2693C-495E-BF70-D738-1719CC0B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6" y="967978"/>
            <a:ext cx="5400675" cy="153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99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9C78F6A3-1A20-4187-62B7-3A5767407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ANY and ALL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72890ADF-E209-59A5-8873-8AA7FBE16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7091" y="1020366"/>
            <a:ext cx="6000750" cy="3780234"/>
          </a:xfrm>
        </p:spPr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en-US" altLang="en-US" b="1" dirty="0"/>
              <a:t>ANY and ALL may be used with subqueries that produce a single column of numbers. </a:t>
            </a:r>
          </a:p>
          <a:p>
            <a:pPr algn="just" eaLnBrk="1" hangingPunct="1"/>
            <a:r>
              <a:rPr lang="en-US" altLang="en-US" b="1" dirty="0"/>
              <a:t>With ALL, condition will only be true if it is satisfied by </a:t>
            </a:r>
            <a:r>
              <a:rPr lang="en-US" altLang="en-US" b="1" i="1" dirty="0"/>
              <a:t>all</a:t>
            </a:r>
            <a:r>
              <a:rPr lang="en-US" altLang="en-US" b="1" dirty="0"/>
              <a:t> values produced by subquery. </a:t>
            </a:r>
          </a:p>
          <a:p>
            <a:pPr algn="just" eaLnBrk="1" hangingPunct="1"/>
            <a:r>
              <a:rPr lang="en-US" altLang="en-US" b="1" dirty="0"/>
              <a:t>With ANY, condition will be true if it is satisfied by </a:t>
            </a:r>
            <a:r>
              <a:rPr lang="en-US" altLang="en-US" b="1" i="1" dirty="0"/>
              <a:t>any</a:t>
            </a:r>
            <a:r>
              <a:rPr lang="en-US" altLang="en-US" b="1" dirty="0"/>
              <a:t> values produced by subquery. </a:t>
            </a:r>
          </a:p>
          <a:p>
            <a:pPr algn="just" eaLnBrk="1" hangingPunct="1"/>
            <a:r>
              <a:rPr lang="en-US" altLang="en-US" b="1" dirty="0"/>
              <a:t>If subquery is empty, ALL returns true, ANY returns false. </a:t>
            </a:r>
          </a:p>
          <a:p>
            <a:pPr algn="just" eaLnBrk="1" hangingPunct="1"/>
            <a:r>
              <a:rPr lang="en-US" altLang="en-US" b="1" dirty="0"/>
              <a:t>SOME may be used in place of ANY.</a:t>
            </a:r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A59AD424-3A4D-271D-C709-49C7C3866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DCD873B7-C1A7-6D2B-0F25-413393B41111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AE5CDF6-7292-4F27-A584-4D92F4BCD57B}" type="slidenum">
              <a:rPr lang="en-GB" altLang="en-US" sz="1350"/>
              <a:pPr/>
              <a:t>65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383453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3EEC2F56-61E4-0EFA-1645-067CB89C3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6.22  Use of ANY/SOME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7DF47A1F-B24C-9B4C-BB03-FA828D540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4235" y="897731"/>
            <a:ext cx="6172200" cy="2867025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</a:t>
            </a:r>
            <a:r>
              <a:rPr lang="en-US" altLang="en-US" b="1"/>
              <a:t>Find staff whose salary is larger than salary of at least one member of staff at branch B003.</a:t>
            </a:r>
          </a:p>
          <a:p>
            <a:pPr algn="just" eaLnBrk="1" hangingPunct="1">
              <a:lnSpc>
                <a:spcPct val="4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  	</a:t>
            </a:r>
            <a:r>
              <a:rPr lang="en-US" altLang="en-US" sz="1950" b="1"/>
              <a:t>SELECT staffNo, fName, lName,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WHERE salary &gt;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			 WHERE branchNo = ‘B003’);</a:t>
            </a:r>
            <a:endParaRPr lang="en-US" altLang="en-US" sz="1950"/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1781517D-8DF1-68C3-E4AD-DDDC8A98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9CBE6EB5-97CB-E7A7-2FB3-9E2D8593AA6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1F6CBF9-CE89-4553-BEDC-C1F0308E3A55}" type="slidenum">
              <a:rPr lang="en-GB" altLang="en-US" sz="1350"/>
              <a:pPr/>
              <a:t>66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72505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05DC0AB5-69D3-75AA-B781-CBE054E85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6.22  Use of ANY/SOME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EB54FF6C-3695-1BF1-B55B-08B849708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44154"/>
            <a:ext cx="6161485" cy="3086100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Inner query produces set {12000, 18000, 24000} and outer query selects those staff whose salaries are greater than any of the values in this set.</a:t>
            </a:r>
          </a:p>
        </p:txBody>
      </p:sp>
      <p:sp>
        <p:nvSpPr>
          <p:cNvPr id="107524" name="Text Box 6">
            <a:extLst>
              <a:ext uri="{FF2B5EF4-FFF2-40B4-BE49-F238E27FC236}">
                <a16:creationId xmlns:a16="http://schemas.microsoft.com/office/drawing/2014/main" id="{1DFBE5BA-6E87-DD40-F4B2-AF29498E1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8D1960DC-5ADB-1F1E-0A14-23C93DD7D5B8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BC57659-668F-4310-9407-C274B9290C5D}" type="slidenum">
              <a:rPr lang="en-GB" altLang="en-US" sz="1350"/>
              <a:pPr/>
              <a:t>67</a:t>
            </a:fld>
            <a:endParaRPr lang="en-GB" altLang="en-US" sz="1350"/>
          </a:p>
        </p:txBody>
      </p:sp>
      <p:pic>
        <p:nvPicPr>
          <p:cNvPr id="104455" name="Picture 7">
            <a:extLst>
              <a:ext uri="{FF2B5EF4-FFF2-40B4-BE49-F238E27FC236}">
                <a16:creationId xmlns:a16="http://schemas.microsoft.com/office/drawing/2014/main" id="{96A2770A-F96B-992A-A36B-7DEB29FE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04" y="2409826"/>
            <a:ext cx="4914900" cy="167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465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1F27F1ED-4C65-5797-5AA8-B8190017A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6.23  Use of ALL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C225C209-9A3A-E93E-EF49-B269B88BD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3" y="897732"/>
            <a:ext cx="6013847" cy="2940844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</a:t>
            </a:r>
            <a:r>
              <a:rPr lang="en-US" altLang="en-US" b="1"/>
              <a:t>Find staff whose salary is larger than salary of every member of staff at branch B003.</a:t>
            </a:r>
          </a:p>
          <a:p>
            <a:pPr algn="just" eaLnBrk="1" hangingPunct="1">
              <a:lnSpc>
                <a:spcPct val="6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     </a:t>
            </a:r>
            <a:r>
              <a:rPr lang="en-US" altLang="en-US" sz="1950" b="1"/>
              <a:t>	SELECT staffNo, fName, lName,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WHERE salary &gt; ALL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			 WHERE branchNo = ‘B003’);</a:t>
            </a:r>
            <a:endParaRPr lang="en-US" altLang="en-US" sz="1950"/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DF553D21-113E-DD22-4641-0DF8B2C23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562C270D-C8E2-504F-4BC9-91F85F7F04D3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55F9F35-D34C-40B0-89CA-49B109881533}" type="slidenum">
              <a:rPr lang="en-GB" altLang="en-US" sz="1350"/>
              <a:pPr/>
              <a:t>68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910909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BAD550F7-C0AB-B2F6-DADA-642D213B9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6.23  Use of ALL</a:t>
            </a:r>
          </a:p>
        </p:txBody>
      </p:sp>
      <p:sp>
        <p:nvSpPr>
          <p:cNvPr id="109571" name="Text Box 6">
            <a:extLst>
              <a:ext uri="{FF2B5EF4-FFF2-40B4-BE49-F238E27FC236}">
                <a16:creationId xmlns:a16="http://schemas.microsoft.com/office/drawing/2014/main" id="{4BCAC142-54AD-FA24-5643-67F62EA4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C7CA74BA-2D01-992D-EF03-8F86CBE7DBAD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9460585-A0A8-4137-8BBF-EFB9A3D7AAF8}" type="slidenum">
              <a:rPr lang="en-GB" altLang="en-US" sz="1350"/>
              <a:pPr/>
              <a:t>69</a:t>
            </a:fld>
            <a:endParaRPr lang="en-GB" altLang="en-US" sz="1350"/>
          </a:p>
        </p:txBody>
      </p:sp>
      <p:pic>
        <p:nvPicPr>
          <p:cNvPr id="109573" name="Picture 6">
            <a:extLst>
              <a:ext uri="{FF2B5EF4-FFF2-40B4-BE49-F238E27FC236}">
                <a16:creationId xmlns:a16="http://schemas.microsoft.com/office/drawing/2014/main" id="{521CA18A-1086-A73F-A719-A6B61685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1" y="1221581"/>
            <a:ext cx="496847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07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C775E071-E5C3-3A36-C87F-4E77976C4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Objectives of SQL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F5247745-8DB8-5BB8-D2E5-79DF1D6DD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951310"/>
            <a:ext cx="6115050" cy="3086100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b="1"/>
              <a:t>Consists of standard English words: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950" b="1"/>
              <a:t>1) CREATE TABLE Staff(staffNo VARCHAR(5), 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		lName VARCHAR(15), 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			salary DECIMAL(7,2));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950" b="1"/>
              <a:t>2) INSERT INTO Staff VALUES (‘SG16’, ‘Brown’, 8300);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950" b="1"/>
              <a:t>3) SELECT staffNo, lName, salary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950" b="1"/>
              <a:t>    FROM Staff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950" b="1"/>
              <a:t>    WHERE salary &gt; 10000;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43DE55F8-64FB-2B82-A747-7DDFA8EC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E56AD4A-A646-31DC-5DA9-CDD9099AB5D5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97E390-ADC4-48BC-8B23-FF06DAC3D0A9}" type="slidenum">
              <a:rPr lang="en-GB" altLang="en-US" sz="1350"/>
              <a:pPr/>
              <a:t>7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845309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A00BBA89-1E43-7F60-C170-73A776B01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Multi-Table Queries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AEB3041-E8EA-B5B0-DA68-AA25856BB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7819" y="889398"/>
            <a:ext cx="6106716" cy="3573065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en-US" b="1"/>
              <a:t>Can use subqueries provided result columns come from same table.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If result columns come from more than one table must use a join.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To perform join, include more than one table in FROM clause.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Use comma as separator and typically include WHERE clause to specify join column(s). 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2FD43E0A-A028-FC90-BC56-B5FC6B685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5C5F73D0-A1C6-DD41-EC96-AAFC8AD99649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3A39425-1110-41CE-8EBF-BED33F898F36}" type="slidenum">
              <a:rPr lang="en-GB" altLang="en-US" sz="1350"/>
              <a:pPr/>
              <a:t>70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85657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3F5C4318-0ED0-651F-82DF-0862A3792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Multi-Table Queries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4DCF544E-6A0D-1879-EF86-AE5FCF7F68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4235" y="951310"/>
            <a:ext cx="6048375" cy="3086100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altLang="en-US" b="1"/>
              <a:t>Also possible to use an alias for a table named in FROM clause.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Alias is separated from table name with a space.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Alias can be used to qualify column names when there is ambiguity.</a:t>
            </a:r>
            <a:endParaRPr lang="en-US" altLang="en-US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1E0ADCBF-BE3E-3C4A-1CD6-CB71B2A48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05D9B362-F022-C3AE-7874-1A29F6DD148B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4B34363-3C4B-4FCC-825F-0F70D73FD363}" type="slidenum">
              <a:rPr lang="en-GB" altLang="en-US" sz="1350"/>
              <a:pPr/>
              <a:t>71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15896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07E217C4-3DFB-CF37-B288-814660FA3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6.24  Simple Join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D1679657-EE7B-5ED6-5CD7-BE82BE0D2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2335" y="951310"/>
            <a:ext cx="6063853" cy="2432447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List names of all clients who have viewed a property along with any comment supplied.</a:t>
            </a:r>
          </a:p>
          <a:p>
            <a:pPr algn="just" eaLnBrk="1" hangingPunct="1">
              <a:lnSpc>
                <a:spcPct val="6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    </a:t>
            </a:r>
            <a:r>
              <a:rPr lang="en-US" altLang="en-US" sz="2100" b="1"/>
              <a:t>	SELECT c.clientNo, fName, lName,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                    propertyNo, comment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Client c, Viewing v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WHERE c.clientNo = v.clientNo;</a:t>
            </a:r>
            <a:endParaRPr lang="en-US" altLang="en-US"/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53B5E3D4-84EC-291A-8552-2176BEC1F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7C15AD9E-0743-6281-3581-18DFAFAE07CD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994BBEC-25E2-446D-A29B-2F6BB1FA52D2}" type="slidenum">
              <a:rPr lang="en-GB" altLang="en-US" sz="1350"/>
              <a:pPr/>
              <a:t>72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361335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D61F9C0D-9F9C-79B8-65EE-0282578F9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6.24  Simple Join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2F9EAE35-4FAE-37BA-B061-55F77E4F9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44154"/>
            <a:ext cx="6323410" cy="3086100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Only those rows from both tables that have identical values in the clientNo columns (c.clientNo = v.clientNo) are included in result.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/>
          </a:p>
          <a:p>
            <a:pPr algn="just" eaLnBrk="1" hangingPunct="1">
              <a:lnSpc>
                <a:spcPct val="60000"/>
              </a:lnSpc>
            </a:pPr>
            <a:r>
              <a:rPr lang="en-US" altLang="en-US" b="1"/>
              <a:t>Equivalent to equi-join in relational algebra.</a:t>
            </a:r>
            <a:endParaRPr lang="en-US" altLang="en-US"/>
          </a:p>
        </p:txBody>
      </p:sp>
      <p:sp>
        <p:nvSpPr>
          <p:cNvPr id="113668" name="Text Box 5">
            <a:extLst>
              <a:ext uri="{FF2B5EF4-FFF2-40B4-BE49-F238E27FC236}">
                <a16:creationId xmlns:a16="http://schemas.microsoft.com/office/drawing/2014/main" id="{CF42681F-81AD-34AE-16D2-65C2E1FA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251EEE0A-AEAC-3343-24B5-521256F9A982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C56F26F-FC77-4A60-B6C4-E5307DCB6E11}" type="slidenum">
              <a:rPr lang="en-GB" altLang="en-US" sz="1350"/>
              <a:pPr/>
              <a:t>73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459324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D61F9C0D-9F9C-79B8-65EE-0282578F9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6.24  Simple Join</a:t>
            </a:r>
          </a:p>
        </p:txBody>
      </p:sp>
      <p:sp>
        <p:nvSpPr>
          <p:cNvPr id="113668" name="Text Box 5">
            <a:extLst>
              <a:ext uri="{FF2B5EF4-FFF2-40B4-BE49-F238E27FC236}">
                <a16:creationId xmlns:a16="http://schemas.microsoft.com/office/drawing/2014/main" id="{CF42681F-81AD-34AE-16D2-65C2E1FA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251EEE0A-AEAC-3343-24B5-521256F9A982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C56F26F-FC77-4A60-B6C4-E5307DCB6E11}" type="slidenum">
              <a:rPr lang="en-GB" altLang="en-US" sz="1350"/>
              <a:pPr/>
              <a:t>74</a:t>
            </a:fld>
            <a:endParaRPr lang="en-GB" altLang="en-US" sz="1350"/>
          </a:p>
        </p:txBody>
      </p:sp>
      <p:pic>
        <p:nvPicPr>
          <p:cNvPr id="110599" name="Picture 7">
            <a:extLst>
              <a:ext uri="{FF2B5EF4-FFF2-40B4-BE49-F238E27FC236}">
                <a16:creationId xmlns:a16="http://schemas.microsoft.com/office/drawing/2014/main" id="{6CC810C7-F94E-CA33-B67E-97FBC2EE3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07" y="1479454"/>
            <a:ext cx="6100698" cy="24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3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9CDFE016-2498-2658-C6F8-BCB3A3EBA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Alternative JOIN Constructs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82E605F2-FA76-1FD4-AD18-2EF4AE60C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3" y="897731"/>
            <a:ext cx="6229350" cy="3176588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en-US" b="1"/>
              <a:t>SQL provides alternative ways to specify joins: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1800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</a:t>
            </a:r>
            <a:r>
              <a:rPr lang="en-US" altLang="en-US" sz="1950" b="1"/>
              <a:t>FROM Client c JOIN Viewing v ON c.clientNo = v.clientNo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950" b="1"/>
              <a:t>	FROM Client JOIN Viewing USING clientNo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950" b="1"/>
              <a:t>	FROM Client NATURAL JOIN Viewing</a:t>
            </a:r>
          </a:p>
          <a:p>
            <a:pPr algn="just" eaLnBrk="1" hangingPunct="1">
              <a:lnSpc>
                <a:spcPct val="50000"/>
              </a:lnSpc>
              <a:buFont typeface="Monotype Sorts" charset="2"/>
              <a:buNone/>
            </a:pPr>
            <a:endParaRPr lang="en-US" altLang="en-US" sz="1950" b="1"/>
          </a:p>
          <a:p>
            <a:pPr algn="just" eaLnBrk="1" hangingPunct="1"/>
            <a:r>
              <a:rPr lang="en-US" altLang="en-US" b="1"/>
              <a:t>In each case, FROM replaces original FROM and WHERE. However, first produces table with two identical clientNo columns.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822758EF-4668-B024-0088-2470039ED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771B8BAF-04C6-FC1B-DFF5-1EBB6C60382A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02A693-FCC5-410D-B289-8547EA8D4AD1}" type="slidenum">
              <a:rPr lang="en-GB" altLang="en-US" sz="1350"/>
              <a:pPr/>
              <a:t>75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781390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B58B732C-73C3-B907-B09C-5819BBA42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6.25  Sorting a join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04435834-A13C-08D8-D11B-F47951395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9466" y="897731"/>
            <a:ext cx="6331744" cy="3053954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For each branch, list numbers and names of staff who manage properties, and properties they manage.</a:t>
            </a:r>
          </a:p>
          <a:p>
            <a:pPr algn="just" eaLnBrk="1" hangingPunct="1">
              <a:buFontTx/>
              <a:buChar char="•"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950" b="1"/>
              <a:t>	 SELECT s.branchNo, s.staffNo, fName, lName,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                propertyNo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FROM Staff s, PropertyForRent p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WHERE s.staffNo = p.staffNo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ORDER BY s.branchNo, s.staffNo, propertyNo;</a:t>
            </a:r>
            <a:endParaRPr lang="en-US" altLang="en-US" sz="1950"/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8531BB7D-358A-ECE2-A8AA-8C54F851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335062B0-B75A-8926-82D2-F28891C82C17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81D645-831D-4D90-851A-7FD88DD991ED}" type="slidenum">
              <a:rPr lang="en-GB" altLang="en-US" sz="1350"/>
              <a:pPr/>
              <a:t>76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990650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DE3A6681-D93F-8A85-116E-90BF680B0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6.25  Sorting a join</a:t>
            </a:r>
          </a:p>
        </p:txBody>
      </p:sp>
      <p:sp>
        <p:nvSpPr>
          <p:cNvPr id="116739" name="Text Box 7">
            <a:extLst>
              <a:ext uri="{FF2B5EF4-FFF2-40B4-BE49-F238E27FC236}">
                <a16:creationId xmlns:a16="http://schemas.microsoft.com/office/drawing/2014/main" id="{6F2DE9B0-98D6-115B-ABE1-1A28DF57A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3D51F1F1-3DBD-993C-663C-48CABD55928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B07D92F-761F-4040-A31C-79CC65EDC28A}" type="slidenum">
              <a:rPr lang="en-GB" altLang="en-US" sz="1350"/>
              <a:pPr/>
              <a:t>77</a:t>
            </a:fld>
            <a:endParaRPr lang="en-GB" altLang="en-US" sz="1350"/>
          </a:p>
        </p:txBody>
      </p:sp>
      <p:pic>
        <p:nvPicPr>
          <p:cNvPr id="116741" name="Picture 6">
            <a:extLst>
              <a:ext uri="{FF2B5EF4-FFF2-40B4-BE49-F238E27FC236}">
                <a16:creationId xmlns:a16="http://schemas.microsoft.com/office/drawing/2014/main" id="{7D075BB2-B258-D0D2-245B-B2EB5828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66" y="1059657"/>
            <a:ext cx="4752975" cy="187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58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1060F551-549C-40FE-617A-E07D84D8C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6.26  Three Table Join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A0D432DE-EEE0-F7D3-3E9F-BB3B5A5F8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4241" y="897732"/>
            <a:ext cx="5943600" cy="3346847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</a:t>
            </a:r>
            <a:r>
              <a:rPr lang="en-US" altLang="en-US" b="1"/>
              <a:t>For each branch, list staff who manage properties, including city in which branch is located and properties they manage.</a:t>
            </a:r>
          </a:p>
          <a:p>
            <a:pPr algn="just" eaLnBrk="1" hangingPunct="1">
              <a:lnSpc>
                <a:spcPct val="8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    </a:t>
            </a:r>
            <a:r>
              <a:rPr lang="en-US" altLang="en-US" sz="1950" b="1"/>
              <a:t>SELECT b.branchNo, b.city, s.staffNo, fName, lName,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                   propertyNo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   FROM Branch b, Staff s, PropertyForRent p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   WHERE b.branchNo = s.branchNo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                   s.staffNo = p.staffNo</a:t>
            </a:r>
          </a:p>
          <a:p>
            <a:pPr lvl="1" algn="just" eaLnBrk="1" hangingPunct="1">
              <a:buFontTx/>
              <a:buNone/>
            </a:pPr>
            <a:r>
              <a:rPr lang="en-US" altLang="en-US" sz="1950" b="1"/>
              <a:t>   ORDER BY b.branchNo, s.staffNo, propertyNo;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50ACB805-D25E-7B46-32F9-1EE1BFB62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D755A453-27E1-DD5E-9205-21441892B9F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5B9A4CA-3E75-44E4-8ABD-8F13ABD9E01B}" type="slidenum">
              <a:rPr lang="en-GB" altLang="en-US" sz="1350"/>
              <a:pPr/>
              <a:t>78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33253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95AF80C2-5201-AADF-4E4E-438C52FF7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6.26  Three Table Join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89F66DD0-8BFD-AE8D-5F99-F9C894518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1437085"/>
            <a:ext cx="6229350" cy="2955131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endParaRPr lang="en-US" altLang="en-US" sz="1800" b="1"/>
          </a:p>
          <a:p>
            <a:pPr algn="just" eaLnBrk="1" hangingPunct="1"/>
            <a:endParaRPr lang="en-US" altLang="en-US" sz="1800" b="1"/>
          </a:p>
          <a:p>
            <a:pPr algn="just" eaLnBrk="1" hangingPunct="1"/>
            <a:endParaRPr lang="en-US" altLang="en-US" sz="1800" b="1"/>
          </a:p>
          <a:p>
            <a:pPr algn="just" eaLnBrk="1" hangingPunct="1"/>
            <a:endParaRPr lang="en-US" altLang="en-US" sz="1800" b="1"/>
          </a:p>
          <a:p>
            <a:pPr algn="just" eaLnBrk="1" hangingPunct="1"/>
            <a:endParaRPr lang="en-US" altLang="en-US" sz="1800" b="1"/>
          </a:p>
          <a:p>
            <a:pPr algn="just" eaLnBrk="1" hangingPunct="1"/>
            <a:endParaRPr lang="en-US" altLang="en-US" sz="1800" b="1"/>
          </a:p>
          <a:p>
            <a:pPr algn="just" eaLnBrk="1" hangingPunct="1"/>
            <a:r>
              <a:rPr lang="en-US" altLang="en-US" sz="1800" b="1"/>
              <a:t>Alternative formulation for FROM and WHERE: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1800" b="1"/>
          </a:p>
          <a:p>
            <a:pPr lvl="1" algn="just" eaLnBrk="1" hangingPunct="1">
              <a:buFontTx/>
              <a:buNone/>
            </a:pPr>
            <a:r>
              <a:rPr lang="en-US" altLang="en-US" sz="1800" b="1"/>
              <a:t>	</a:t>
            </a:r>
            <a:r>
              <a:rPr lang="en-US" altLang="en-US" b="1"/>
              <a:t>FROM (Branch b JOIN Staff s USING branchNo) AS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              bs JOIN PropertyForRent p USING staffNo</a:t>
            </a:r>
          </a:p>
        </p:txBody>
      </p:sp>
      <p:sp>
        <p:nvSpPr>
          <p:cNvPr id="118788" name="Text Box 6">
            <a:extLst>
              <a:ext uri="{FF2B5EF4-FFF2-40B4-BE49-F238E27FC236}">
                <a16:creationId xmlns:a16="http://schemas.microsoft.com/office/drawing/2014/main" id="{C3713A4F-E557-74D1-F75D-C986A93A2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D5C2CBD1-6960-0B52-B592-F9BA1FBB2BC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BEADA87-4023-413D-98BA-9E12193849B0}" type="slidenum">
              <a:rPr lang="en-GB" altLang="en-US" sz="1350"/>
              <a:pPr/>
              <a:t>79</a:t>
            </a:fld>
            <a:endParaRPr lang="en-GB" altLang="en-US" sz="1350"/>
          </a:p>
        </p:txBody>
      </p:sp>
      <p:pic>
        <p:nvPicPr>
          <p:cNvPr id="115719" name="Picture 7">
            <a:extLst>
              <a:ext uri="{FF2B5EF4-FFF2-40B4-BE49-F238E27FC236}">
                <a16:creationId xmlns:a16="http://schemas.microsoft.com/office/drawing/2014/main" id="{6A1F6B8D-BE2E-C6A5-45A1-C5544CF5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19" y="1006079"/>
            <a:ext cx="5382816" cy="167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969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53B05581-10DE-85C1-F959-17FAC2702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Objectives of SQL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6B1244B4-CF97-A857-96A9-E9176A88C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0" y="951310"/>
            <a:ext cx="6115050" cy="3086100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en-US" b="1"/>
              <a:t>Can be used by range of users including DBAs, management, application developers, and other types of end users.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An ISO standard now exists for SQL, making it both the formal and </a:t>
            </a:r>
            <a:r>
              <a:rPr lang="en-US" altLang="en-US" b="1" i="1"/>
              <a:t>de facto</a:t>
            </a:r>
            <a:r>
              <a:rPr lang="en-US" altLang="en-US" b="1"/>
              <a:t> standard language for relational databases. 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E3E87071-07B4-F2EA-607C-C67BE691E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188BE7C-9125-7D0E-0F3F-8F3199BE0207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BFDC92B-EEE5-4F66-9523-820DCAA9ADA0}" type="slidenum">
              <a:rPr lang="en-GB" altLang="en-US" sz="1350"/>
              <a:pPr/>
              <a:t>8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193027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56C341C5-E9A7-9763-B28D-5F9A379DB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6.27  Multiple Grouping Columns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F34ECA43-45C1-3181-0E40-988C800D57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9467" y="951310"/>
            <a:ext cx="6373415" cy="2811065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Find number of properties handled by each staff member.</a:t>
            </a:r>
          </a:p>
          <a:p>
            <a:pPr algn="just" eaLnBrk="1" hangingPunct="1">
              <a:lnSpc>
                <a:spcPct val="8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950" b="1"/>
              <a:t>	 </a:t>
            </a:r>
            <a:r>
              <a:rPr lang="en-US" altLang="en-US" sz="2100" b="1"/>
              <a:t>SELECT s.branchNo, s.staffNo, COUNT(*) AS myCount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FROM Staff s, PropertyForRent p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WHERE s.staffNo = p.staffNo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GROUP BY s.branchNo, s.staffNo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ORDER BY s.branchNo, s.staffNo</a:t>
            </a:r>
            <a:r>
              <a:rPr lang="en-US" altLang="en-US" sz="1875" b="1"/>
              <a:t>;</a:t>
            </a:r>
            <a:endParaRPr lang="en-US" altLang="en-US" sz="1875"/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315A620A-D317-EFC6-C3D6-0B1C9137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1BD236CF-C286-E66B-6E04-0B59D660BFE9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B671B4-7357-4D79-BC49-40569E440F48}" type="slidenum">
              <a:rPr lang="en-GB" altLang="en-US" sz="1350"/>
              <a:pPr/>
              <a:t>80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925642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7C1FFBB1-024F-1B38-6C05-897383D79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6.27  Multiple Grouping Columns</a:t>
            </a:r>
          </a:p>
        </p:txBody>
      </p:sp>
      <p:pic>
        <p:nvPicPr>
          <p:cNvPr id="110594" name="Picture 6" descr="C05NT27a">
            <a:extLst>
              <a:ext uri="{FF2B5EF4-FFF2-40B4-BE49-F238E27FC236}">
                <a16:creationId xmlns:a16="http://schemas.microsoft.com/office/drawing/2014/main" id="{76223D75-0385-D458-A8DF-684C74C7E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9635" y="1275160"/>
            <a:ext cx="3237309" cy="194429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0836" name="Text Box 8">
            <a:extLst>
              <a:ext uri="{FF2B5EF4-FFF2-40B4-BE49-F238E27FC236}">
                <a16:creationId xmlns:a16="http://schemas.microsoft.com/office/drawing/2014/main" id="{2848B976-3949-1A45-841C-BE0CE469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D5178AC4-75DD-6DC5-E614-1D759005E413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102D70B-E04E-4CF9-AEFC-098E76DA7FD8}" type="slidenum">
              <a:rPr lang="en-GB" altLang="en-US" sz="1350"/>
              <a:pPr/>
              <a:t>81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345823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F08A95A7-D621-94E4-D443-17587612E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Computing a Join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886A649B-43B7-71DB-7CEF-4C19E5C27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7806" y="1168513"/>
            <a:ext cx="6376988" cy="3348038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sz="1800" b="1" dirty="0"/>
              <a:t>	</a:t>
            </a:r>
            <a:r>
              <a:rPr lang="en-US" altLang="en-US" b="1" dirty="0"/>
              <a:t>Procedure for generating results of a join are:</a:t>
            </a:r>
          </a:p>
          <a:p>
            <a:pPr algn="just" eaLnBrk="1" hangingPunct="1">
              <a:lnSpc>
                <a:spcPct val="30000"/>
              </a:lnSpc>
              <a:buFontTx/>
              <a:buChar char="•"/>
            </a:pPr>
            <a:endParaRPr lang="en-US" altLang="en-US" b="1" dirty="0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1. Form Cartesian product of the tables named in  FROM clause. </a:t>
            </a:r>
          </a:p>
          <a:p>
            <a:pPr algn="just" eaLnBrk="1" hangingPunct="1">
              <a:lnSpc>
                <a:spcPct val="30000"/>
              </a:lnSpc>
              <a:buFont typeface="Monotype Sorts" charset="2"/>
              <a:buNone/>
            </a:pPr>
            <a:endParaRPr lang="en-US" altLang="en-US" b="1" dirty="0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2. If there is a WHERE clause, apply the search condition to each row of the product table, retaining those rows that satisfy the condition.</a:t>
            </a:r>
          </a:p>
          <a:p>
            <a:pPr algn="just" eaLnBrk="1" hangingPunct="1">
              <a:lnSpc>
                <a:spcPct val="30000"/>
              </a:lnSpc>
              <a:buFont typeface="Monotype Sorts" charset="2"/>
              <a:buNone/>
            </a:pPr>
            <a:endParaRPr lang="en-US" altLang="en-US" b="1" dirty="0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3. For each remaining row, determine value of each item in SELECT list to produce a single row in result table.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E8A2EE51-FBC9-33DF-D058-19B39720D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24AA156F-3F98-0107-BEE3-547F18B7AE88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012626-B33B-42E5-A659-9B6B87A80AC0}" type="slidenum">
              <a:rPr lang="en-GB" altLang="en-US" sz="1350"/>
              <a:pPr/>
              <a:t>82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828889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085ED3BD-1C68-D08A-0570-50BB6E752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Computing a Join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C1A9925C-7856-F8FA-0B2A-AB913FAFE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1154396"/>
            <a:ext cx="6318647" cy="3319463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4</a:t>
            </a:r>
            <a:r>
              <a:rPr lang="en-US" altLang="en-US" sz="1800" b="1" dirty="0"/>
              <a:t>. </a:t>
            </a:r>
            <a:r>
              <a:rPr lang="en-US" altLang="en-US" b="1" dirty="0"/>
              <a:t>If DISTINCT has been specified, eliminate any duplicate rows from the result table.</a:t>
            </a:r>
          </a:p>
          <a:p>
            <a:pPr algn="just" eaLnBrk="1" hangingPunct="1">
              <a:lnSpc>
                <a:spcPct val="40000"/>
              </a:lnSpc>
              <a:buFont typeface="Monotype Sorts" charset="2"/>
              <a:buNone/>
            </a:pPr>
            <a:endParaRPr lang="en-US" altLang="en-US" b="1" dirty="0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 dirty="0"/>
              <a:t>5. If there is an ORDER BY clause, sort result table as required.</a:t>
            </a:r>
          </a:p>
          <a:p>
            <a:pPr algn="just" eaLnBrk="1" hangingPunct="1">
              <a:lnSpc>
                <a:spcPct val="30000"/>
              </a:lnSpc>
              <a:buFont typeface="Monotype Sorts" charset="2"/>
              <a:buNone/>
            </a:pPr>
            <a:endParaRPr lang="en-US" altLang="en-US" b="1" dirty="0"/>
          </a:p>
          <a:p>
            <a:pPr algn="just" eaLnBrk="1" hangingPunct="1"/>
            <a:r>
              <a:rPr lang="en-US" altLang="en-US" b="1" dirty="0"/>
              <a:t>SQL provides special format of SELECT for Cartesian product: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sz="1800" b="1" dirty="0"/>
              <a:t>SELECT	[DISTINCT | ALL]	{* | </a:t>
            </a:r>
            <a:r>
              <a:rPr lang="en-US" altLang="en-US" sz="1800" b="1" dirty="0" err="1"/>
              <a:t>columnList</a:t>
            </a:r>
            <a:r>
              <a:rPr lang="en-US" altLang="en-US" sz="1800" b="1" dirty="0"/>
              <a:t>}</a:t>
            </a:r>
          </a:p>
          <a:p>
            <a:pPr lvl="1" algn="just" eaLnBrk="1" hangingPunct="1">
              <a:buFontTx/>
              <a:buNone/>
            </a:pPr>
            <a:r>
              <a:rPr lang="en-US" altLang="en-US" sz="1800" b="1" dirty="0"/>
              <a:t>FROM Table1 CROSS JOIN Table2</a:t>
            </a:r>
          </a:p>
        </p:txBody>
      </p:sp>
      <p:sp>
        <p:nvSpPr>
          <p:cNvPr id="122884" name="Text Box 4">
            <a:extLst>
              <a:ext uri="{FF2B5EF4-FFF2-40B4-BE49-F238E27FC236}">
                <a16:creationId xmlns:a16="http://schemas.microsoft.com/office/drawing/2014/main" id="{989FA8B8-20B0-5159-3695-0233178A7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99E73A09-202E-A86D-5F2B-6D4DD1784870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BDB23E-F496-45E3-87B0-59BA04BBCC8F}" type="slidenum">
              <a:rPr lang="en-GB" altLang="en-US" sz="1350"/>
              <a:pPr/>
              <a:t>83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74604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B19FCF53-13A2-E6B7-46A9-3A114EF99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Outer Joins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77551E36-05BB-ECB7-AA89-4A0B68A4A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4716" y="1000125"/>
            <a:ext cx="6115050" cy="3143250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altLang="en-US" b="1" dirty="0"/>
              <a:t>If one row of a joined table is unmatched, row is omitted from result table. </a:t>
            </a:r>
          </a:p>
          <a:p>
            <a:pPr algn="just" eaLnBrk="1" hangingPunct="1"/>
            <a:r>
              <a:rPr lang="en-US" altLang="en-US" b="1" dirty="0"/>
              <a:t>Outer join operations retain rows that do not satisfy the join condition. </a:t>
            </a:r>
          </a:p>
          <a:p>
            <a:pPr algn="just" eaLnBrk="1" hangingPunct="1"/>
            <a:r>
              <a:rPr lang="en-US" altLang="en-US" b="1" dirty="0"/>
              <a:t>Consider following tables: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sz="1800" b="1" dirty="0"/>
              <a:t>       </a:t>
            </a:r>
            <a:endParaRPr lang="en-US" altLang="en-US" dirty="0"/>
          </a:p>
        </p:txBody>
      </p:sp>
      <p:pic>
        <p:nvPicPr>
          <p:cNvPr id="297988" name="Picture 4" descr="DS3-Table 05-Ms141">
            <a:extLst>
              <a:ext uri="{FF2B5EF4-FFF2-40B4-BE49-F238E27FC236}">
                <a16:creationId xmlns:a16="http://schemas.microsoft.com/office/drawing/2014/main" id="{C024E805-222A-2809-1A4C-36B10F4E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43" y="3461999"/>
            <a:ext cx="4862513" cy="160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Text Box 5">
            <a:extLst>
              <a:ext uri="{FF2B5EF4-FFF2-40B4-BE49-F238E27FC236}">
                <a16:creationId xmlns:a16="http://schemas.microsoft.com/office/drawing/2014/main" id="{39A84C70-6922-2E8C-B206-A0BFF54C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6" y="4855443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 dirty="0"/>
              <a:t>Pearson Education © 2014</a:t>
            </a:r>
          </a:p>
        </p:txBody>
      </p:sp>
      <p:sp>
        <p:nvSpPr>
          <p:cNvPr id="113669" name="Slide Number Placeholder 3">
            <a:extLst>
              <a:ext uri="{FF2B5EF4-FFF2-40B4-BE49-F238E27FC236}">
                <a16:creationId xmlns:a16="http://schemas.microsoft.com/office/drawing/2014/main" id="{36D04D7A-733E-63C1-68B1-BF69165AA4E6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1C4433-F6FE-4B1C-B670-3AD457FDFF8D}" type="slidenum">
              <a:rPr lang="en-GB" altLang="en-US" sz="1350"/>
              <a:pPr/>
              <a:t>84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642261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5FD3D4D4-6769-164F-1611-5E897526A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Outer Joins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ED703816-E61C-E1E8-E086-0A9AABEEB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844154"/>
            <a:ext cx="6115050" cy="1677590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altLang="en-US" b="1"/>
              <a:t>The (inner) join of these two tables: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b="1"/>
              <a:t>	SELECT b.*, p.*</a:t>
            </a:r>
          </a:p>
          <a:p>
            <a:pPr lvl="2" algn="just" eaLnBrk="1" hangingPunct="1">
              <a:buFontTx/>
              <a:buNone/>
            </a:pPr>
            <a:r>
              <a:rPr lang="en-US" altLang="en-US" sz="2100" b="1"/>
              <a:t>FROM Branch1 b, PropertyForRent1 p</a:t>
            </a:r>
          </a:p>
          <a:p>
            <a:pPr lvl="2" algn="just" eaLnBrk="1" hangingPunct="1">
              <a:buFontTx/>
              <a:buNone/>
            </a:pPr>
            <a:r>
              <a:rPr lang="en-US" altLang="en-US" sz="2100" b="1"/>
              <a:t>WHERE b.bCity = p.pCity;</a:t>
            </a:r>
          </a:p>
          <a:p>
            <a:pPr algn="just" eaLnBrk="1" hangingPunct="1">
              <a:lnSpc>
                <a:spcPct val="20000"/>
              </a:lnSpc>
              <a:buFont typeface="Monotype Sorts" charset="2"/>
              <a:buNone/>
            </a:pPr>
            <a:endParaRPr lang="en-US" altLang="en-US" b="1"/>
          </a:p>
        </p:txBody>
      </p:sp>
      <p:sp>
        <p:nvSpPr>
          <p:cNvPr id="124932" name="Text Box 6">
            <a:extLst>
              <a:ext uri="{FF2B5EF4-FFF2-40B4-BE49-F238E27FC236}">
                <a16:creationId xmlns:a16="http://schemas.microsoft.com/office/drawing/2014/main" id="{F84AB012-B405-446B-C453-C25578E85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E1DA0B84-96D4-DE43-1EA0-EC43BB65DE58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F2CBB58-6090-4137-9CF3-E0DF1724AEF6}" type="slidenum">
              <a:rPr lang="en-GB" altLang="en-US" sz="1350"/>
              <a:pPr/>
              <a:t>85</a:t>
            </a:fld>
            <a:endParaRPr lang="en-GB" altLang="en-US" sz="1350"/>
          </a:p>
        </p:txBody>
      </p:sp>
      <p:pic>
        <p:nvPicPr>
          <p:cNvPr id="121863" name="Picture 7">
            <a:extLst>
              <a:ext uri="{FF2B5EF4-FFF2-40B4-BE49-F238E27FC236}">
                <a16:creationId xmlns:a16="http://schemas.microsoft.com/office/drawing/2014/main" id="{3C343599-BD04-663C-0CBF-C8F54034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2733675"/>
            <a:ext cx="4171950" cy="129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02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30D7295F-8872-2D1A-3744-B49C6B64C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Outer Joins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B2E9355A-39C7-0855-0F0E-A19B7CD64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2335" y="897731"/>
            <a:ext cx="6010275" cy="2591991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altLang="en-US" b="1"/>
              <a:t>Result table has two rows where cities are same. </a:t>
            </a:r>
          </a:p>
          <a:p>
            <a:pPr algn="just" eaLnBrk="1" hangingPunct="1"/>
            <a:r>
              <a:rPr lang="en-US" altLang="en-US" b="1"/>
              <a:t>There are no rows corresponding to branches in Bristol and Aberdeen. </a:t>
            </a:r>
          </a:p>
          <a:p>
            <a:pPr algn="just" eaLnBrk="1" hangingPunct="1"/>
            <a:r>
              <a:rPr lang="en-US" altLang="en-US" b="1"/>
              <a:t>To include unmatched rows in result table, use an Outer join.</a:t>
            </a:r>
            <a:endParaRPr lang="en-US" altLang="en-US" sz="1875" b="1"/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E759903A-0A67-B9E4-56BA-3C13902E8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45C1A86E-1D4E-B16F-95DC-8A5ECB91E439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31BBF3D-C0C3-4CB9-BB26-102ABC0908A6}" type="slidenum">
              <a:rPr lang="en-GB" altLang="en-US" sz="1350"/>
              <a:pPr/>
              <a:t>86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238298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>
            <a:extLst>
              <a:ext uri="{FF2B5EF4-FFF2-40B4-BE49-F238E27FC236}">
                <a16:creationId xmlns:a16="http://schemas.microsoft.com/office/drawing/2014/main" id="{C9D0EA34-23A4-8BE2-DE68-F3D836D91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6.28  Left Outer Join</a:t>
            </a:r>
          </a:p>
        </p:txBody>
      </p:sp>
      <p:sp>
        <p:nvSpPr>
          <p:cNvPr id="283651" name="Rectangle 1027">
            <a:extLst>
              <a:ext uri="{FF2B5EF4-FFF2-40B4-BE49-F238E27FC236}">
                <a16:creationId xmlns:a16="http://schemas.microsoft.com/office/drawing/2014/main" id="{B47BF5B0-B792-970E-8E79-7AD7B83FA3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7566" y="897732"/>
            <a:ext cx="6010275" cy="2188369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List branches and properties that are in same city along with any unmatched branches.</a:t>
            </a:r>
          </a:p>
          <a:p>
            <a:pPr algn="just" eaLnBrk="1" hangingPunct="1"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</a:t>
            </a:r>
            <a:r>
              <a:rPr lang="en-US" altLang="en-US" sz="2100" b="1"/>
              <a:t> SELECT b.*, p.*</a:t>
            </a:r>
          </a:p>
          <a:p>
            <a:pPr algn="just" eaLnBrk="1" hangingPunct="1">
              <a:buFont typeface="Monotype Sorts" charset="2"/>
              <a:buNone/>
            </a:pPr>
            <a:r>
              <a:rPr lang="en-US" altLang="en-US" sz="2100" b="1"/>
              <a:t>	 FROM Branch1 b LEFT JOIN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 PropertyForRent1 p ON b.bCity = p.pCity;</a:t>
            </a:r>
          </a:p>
        </p:txBody>
      </p:sp>
      <p:sp>
        <p:nvSpPr>
          <p:cNvPr id="126980" name="Text Box 1028">
            <a:extLst>
              <a:ext uri="{FF2B5EF4-FFF2-40B4-BE49-F238E27FC236}">
                <a16:creationId xmlns:a16="http://schemas.microsoft.com/office/drawing/2014/main" id="{F9158645-783F-A2B0-9AF3-EE947A0F3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D1A232C3-9715-9C98-029E-C544C39667F4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F620607-D97B-499F-9EF4-5C6D0E49C833}" type="slidenum">
              <a:rPr lang="en-GB" altLang="en-US" sz="1350"/>
              <a:pPr/>
              <a:t>87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01523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>
            <a:extLst>
              <a:ext uri="{FF2B5EF4-FFF2-40B4-BE49-F238E27FC236}">
                <a16:creationId xmlns:a16="http://schemas.microsoft.com/office/drawing/2014/main" id="{FAA37452-F8FD-3360-4248-F0C186F2F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6.28  Left Outer Join</a:t>
            </a:r>
          </a:p>
        </p:txBody>
      </p:sp>
      <p:sp>
        <p:nvSpPr>
          <p:cNvPr id="307203" name="Rectangle 1027">
            <a:extLst>
              <a:ext uri="{FF2B5EF4-FFF2-40B4-BE49-F238E27FC236}">
                <a16:creationId xmlns:a16="http://schemas.microsoft.com/office/drawing/2014/main" id="{A3AE5B3F-DCD7-A006-A8C9-8B06DC3F5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44154"/>
            <a:ext cx="6106716" cy="3200400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Includes those rows of first (left) table unmatched with rows from second (right) table. </a:t>
            </a:r>
          </a:p>
          <a:p>
            <a:pPr algn="just" eaLnBrk="1" hangingPunct="1"/>
            <a:r>
              <a:rPr lang="en-US" altLang="en-US" b="1"/>
              <a:t>Columns from second table are filled with NULLs.</a:t>
            </a:r>
          </a:p>
        </p:txBody>
      </p:sp>
      <p:sp>
        <p:nvSpPr>
          <p:cNvPr id="128004" name="Text Box 1030">
            <a:extLst>
              <a:ext uri="{FF2B5EF4-FFF2-40B4-BE49-F238E27FC236}">
                <a16:creationId xmlns:a16="http://schemas.microsoft.com/office/drawing/2014/main" id="{1B4632D3-248A-B5DA-BD90-9300E85E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8DD96D45-CFB4-89EE-22EE-1D1E5E51A80A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29B80D4-D76F-41FA-B2F1-95F8E87B32A2}" type="slidenum">
              <a:rPr lang="en-GB" altLang="en-US" sz="1350"/>
              <a:pPr/>
              <a:t>88</a:t>
            </a:fld>
            <a:endParaRPr lang="en-GB" altLang="en-US" sz="1350"/>
          </a:p>
        </p:txBody>
      </p:sp>
      <p:pic>
        <p:nvPicPr>
          <p:cNvPr id="124935" name="Picture 7">
            <a:extLst>
              <a:ext uri="{FF2B5EF4-FFF2-40B4-BE49-F238E27FC236}">
                <a16:creationId xmlns:a16="http://schemas.microsoft.com/office/drawing/2014/main" id="{A33B274F-2CD6-FF64-8FB1-32E2966E4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86" y="3221608"/>
            <a:ext cx="3484619" cy="129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755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C3AA3077-BCCF-CC0C-82AA-4B70728F5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6.29  Right Outer Join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54C366FF-9878-4192-5236-69DA16C75E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3" y="897731"/>
            <a:ext cx="6067425" cy="2077641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List branches and properties in same city and any unmatched properties.</a:t>
            </a:r>
          </a:p>
          <a:p>
            <a:pPr algn="just" eaLnBrk="1" hangingPunct="1">
              <a:lnSpc>
                <a:spcPct val="6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      </a:t>
            </a:r>
            <a:r>
              <a:rPr lang="en-US" altLang="en-US" sz="2100" b="1"/>
              <a:t>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Branch1 b RIGHT JOIN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 PropertyForRent1 p ON b.bCity = p.pCity;</a:t>
            </a: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D8855AC0-63FA-F230-C37F-28F1DF14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0BC050DC-EDEA-6D5E-4C01-F03BF1F8344A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9D8094E-0D46-40B2-8553-A7BCE3DB2B42}" type="slidenum">
              <a:rPr lang="en-GB" altLang="en-US" sz="1350"/>
              <a:pPr/>
              <a:t>89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95102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0D0ED172-6627-E36C-1639-C407CD966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History of SQL</a:t>
            </a:r>
            <a:endParaRPr sz="30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7229E7F5-FB1C-D907-CA96-C5E47A59C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813" y="951310"/>
            <a:ext cx="6115050" cy="3086100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en-US" b="1"/>
              <a:t>In 1974, D. Chamberlin (IBM San Jose Laboratory) defined language called ‘Structured English Query Language’ (SEQUEL).</a:t>
            </a:r>
          </a:p>
          <a:p>
            <a:pPr algn="just" eaLnBrk="1" hangingPunct="1"/>
            <a:r>
              <a:rPr lang="en-US" altLang="en-US" b="1"/>
              <a:t>A revised version, SEQUEL/2, was defined in 1976 but name was subsequently changed to SQL for legal reasons.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DAC05497-3EBA-E9D3-89AC-0F6807237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62B43C3-633C-C79B-39B9-7C778D2CC632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E23D68C-D0C6-4E12-B91C-DC21D45F37B3}" type="slidenum">
              <a:rPr lang="en-GB" altLang="en-US" sz="1350"/>
              <a:pPr/>
              <a:t>9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744149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61CD3CCB-5B1D-8CB4-DA20-3F789B88E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6.29  Right Outer Join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8C71D557-54FD-ABBF-37C1-7D96BF4AA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44154"/>
            <a:ext cx="6106716" cy="3200400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Right Outer join includes those rows of second (right) table that are unmatched with rows from first (left) table. </a:t>
            </a:r>
          </a:p>
          <a:p>
            <a:pPr algn="just" eaLnBrk="1" hangingPunct="1"/>
            <a:r>
              <a:rPr lang="en-US" altLang="en-US" b="1"/>
              <a:t>Columns from first table are filled with NULLs.</a:t>
            </a:r>
            <a:endParaRPr lang="en-US" altLang="en-US" sz="1875" b="1"/>
          </a:p>
        </p:txBody>
      </p:sp>
      <p:sp>
        <p:nvSpPr>
          <p:cNvPr id="130052" name="Text Box 6">
            <a:extLst>
              <a:ext uri="{FF2B5EF4-FFF2-40B4-BE49-F238E27FC236}">
                <a16:creationId xmlns:a16="http://schemas.microsoft.com/office/drawing/2014/main" id="{1698A40A-A853-1998-625E-BF568DF84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5F7DC7FA-B06D-BC41-2C9D-9321110AF8C1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4D8D34D-6690-45CD-B3C2-4F5BBE150C26}" type="slidenum">
              <a:rPr lang="en-GB" altLang="en-US" sz="1350"/>
              <a:pPr/>
              <a:t>90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4228151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61CD3CCB-5B1D-8CB4-DA20-3F789B88E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6.29  Right Outer Join</a:t>
            </a:r>
          </a:p>
        </p:txBody>
      </p:sp>
      <p:sp>
        <p:nvSpPr>
          <p:cNvPr id="130052" name="Text Box 6">
            <a:extLst>
              <a:ext uri="{FF2B5EF4-FFF2-40B4-BE49-F238E27FC236}">
                <a16:creationId xmlns:a16="http://schemas.microsoft.com/office/drawing/2014/main" id="{1698A40A-A853-1998-625E-BF568DF84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5F7DC7FA-B06D-BC41-2C9D-9321110AF8C1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4D8D34D-6690-45CD-B3C2-4F5BBE150C26}" type="slidenum">
              <a:rPr lang="en-GB" altLang="en-US" sz="1350"/>
              <a:pPr/>
              <a:t>91</a:t>
            </a:fld>
            <a:endParaRPr lang="en-GB" altLang="en-US" sz="1350"/>
          </a:p>
        </p:txBody>
      </p:sp>
      <p:pic>
        <p:nvPicPr>
          <p:cNvPr id="126983" name="Picture 7">
            <a:extLst>
              <a:ext uri="{FF2B5EF4-FFF2-40B4-BE49-F238E27FC236}">
                <a16:creationId xmlns:a16="http://schemas.microsoft.com/office/drawing/2014/main" id="{F84CE677-C40F-40A4-F3AA-E03FCDA03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9" y="1453583"/>
            <a:ext cx="6769922" cy="248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636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B44C30A2-E8B1-49F4-CA9C-8F091E359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6.30  Full Outer Join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C324B46B-D799-64F4-8751-D808197B65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2335" y="897731"/>
            <a:ext cx="6063853" cy="2114550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List branches and properties in same city and any unmatched branches or properties.</a:t>
            </a:r>
          </a:p>
          <a:p>
            <a:pPr algn="just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	</a:t>
            </a:r>
            <a:r>
              <a:rPr lang="en-US" altLang="en-US" sz="2100" b="1"/>
              <a:t>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FROM Branch1 b FULL JOIN 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PropertyForRent1 p ON b.bCity = p.pCity;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3507C535-CDBD-D64B-E072-2E33F5F3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E5A64283-7F98-6E47-A03C-EF469B8165C2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3DBD0FB-0B9A-422C-9571-C9F689DE39BA}" type="slidenum">
              <a:rPr lang="en-GB" altLang="en-US" sz="1350"/>
              <a:pPr/>
              <a:t>92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964584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2908E9FA-F92C-CE4F-6B04-34D1ABDE1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3000" b="1">
                <a:ea typeface="+mn-ea"/>
              </a:rPr>
              <a:t>Example 6.30  Full Outer Join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B5474351-CE9F-36B4-D68C-D2B1FF848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97731"/>
            <a:ext cx="6172200" cy="3086100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Includes rows that are unmatched in both tables. </a:t>
            </a:r>
          </a:p>
          <a:p>
            <a:pPr algn="just" eaLnBrk="1" hangingPunct="1"/>
            <a:r>
              <a:rPr lang="en-US" altLang="en-US" b="1"/>
              <a:t>Unmatched columns are filled with NULLs. </a:t>
            </a:r>
          </a:p>
        </p:txBody>
      </p:sp>
      <p:sp>
        <p:nvSpPr>
          <p:cNvPr id="132100" name="Text Box 6">
            <a:extLst>
              <a:ext uri="{FF2B5EF4-FFF2-40B4-BE49-F238E27FC236}">
                <a16:creationId xmlns:a16="http://schemas.microsoft.com/office/drawing/2014/main" id="{36F4F87A-553A-9910-D300-24EEB85CC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2760C674-4DF0-1F17-2A61-FB18553CD80A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06C17C0-A9BE-4CE3-9494-7AA1F7CF603B}" type="slidenum">
              <a:rPr lang="en-GB" altLang="en-US" sz="1350"/>
              <a:pPr/>
              <a:t>93</a:t>
            </a:fld>
            <a:endParaRPr lang="en-GB" altLang="en-US" sz="1350"/>
          </a:p>
        </p:txBody>
      </p:sp>
      <p:pic>
        <p:nvPicPr>
          <p:cNvPr id="129031" name="Picture 7">
            <a:extLst>
              <a:ext uri="{FF2B5EF4-FFF2-40B4-BE49-F238E27FC236}">
                <a16:creationId xmlns:a16="http://schemas.microsoft.com/office/drawing/2014/main" id="{103D436D-02BC-4958-9154-20776F5D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21" y="2595392"/>
            <a:ext cx="4194572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568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CEFAE72D-F49E-8735-EEFB-B89370B4A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EXISTS and NOT EXISTS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377060C2-30A8-B32C-FCF2-1032342847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1099798"/>
            <a:ext cx="5999560" cy="3086100"/>
          </a:xfrm>
        </p:spPr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en-US" altLang="en-US" b="1" dirty="0"/>
              <a:t>EXISTS and NOT EXISTS are for use only with subqueries.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dirty="0"/>
          </a:p>
          <a:p>
            <a:pPr algn="just" eaLnBrk="1" hangingPunct="1"/>
            <a:r>
              <a:rPr lang="en-US" altLang="en-US" b="1" dirty="0"/>
              <a:t>Produce a simple true/false result.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dirty="0"/>
          </a:p>
          <a:p>
            <a:pPr algn="just" eaLnBrk="1" hangingPunct="1"/>
            <a:r>
              <a:rPr lang="en-US" altLang="en-US" b="1" dirty="0"/>
              <a:t>True if and only if there exists at least one row in result table returned by subquery.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dirty="0"/>
          </a:p>
          <a:p>
            <a:pPr algn="just" eaLnBrk="1" hangingPunct="1"/>
            <a:r>
              <a:rPr lang="en-US" altLang="en-US" b="1" dirty="0"/>
              <a:t>False if subquery returns an empty result table.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b="1" dirty="0"/>
          </a:p>
          <a:p>
            <a:pPr algn="just" eaLnBrk="1" hangingPunct="1"/>
            <a:r>
              <a:rPr lang="en-US" altLang="en-US" b="1" dirty="0"/>
              <a:t>NOT EXISTS is the opposite of EXISTS. 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81385C37-4EBE-F60F-01B7-9078DC3CE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DE8FFB6D-2DCF-4EF5-30C9-AC06FFF6BB46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0C34499-FC95-4736-89C1-44484966B765}" type="slidenum">
              <a:rPr lang="en-GB" altLang="en-US" sz="1350"/>
              <a:pPr/>
              <a:t>94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37834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4DB00719-2091-3C3D-1090-B0F87BAED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EXISTS and NOT EXISTS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EB171D0A-5DDC-8154-4A8A-9265121CF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8763" y="951310"/>
            <a:ext cx="6229350" cy="3086100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altLang="en-US" b="1"/>
              <a:t>As (NOT) EXISTS check only for existence or non-existence of rows in subquery result table, subquery can contain any number of columns.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b="1"/>
          </a:p>
          <a:p>
            <a:pPr algn="just" eaLnBrk="1" hangingPunct="1"/>
            <a:r>
              <a:rPr lang="en-US" altLang="en-US" b="1"/>
              <a:t>Common for subqueries following (NOT) EXISTS to be of form: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b="1"/>
              <a:t>		(SELECT * ...)</a:t>
            </a:r>
            <a:endParaRPr lang="en-US" altLang="en-US" sz="1875" b="1"/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5CB23D5B-FCBE-7CC0-037E-1841522B5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2A9685DE-1F53-38F1-4AB3-7EEA7D537B5C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E5E31D8-3982-4260-8EB6-9DDFB3D5A9C9}" type="slidenum">
              <a:rPr lang="en-GB" altLang="en-US" sz="1350"/>
              <a:pPr/>
              <a:t>95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158076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C9328AB7-95E5-F604-940F-FE9A5C6E5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6.31  Query using EXISTS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BE7A419B-79DA-68E8-86B9-B4DFBD1C1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97731"/>
            <a:ext cx="6323410" cy="3152775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 typeface="Monotype Sorts" charset="2"/>
              <a:buNone/>
            </a:pPr>
            <a:r>
              <a:rPr lang="en-US" altLang="en-US" b="1"/>
              <a:t>Find all staff who work in a London branch.</a:t>
            </a:r>
          </a:p>
          <a:p>
            <a:pPr algn="just" eaLnBrk="1" hangingPunct="1">
              <a:lnSpc>
                <a:spcPct val="70000"/>
              </a:lnSpc>
              <a:buFontTx/>
              <a:buChar char="•"/>
            </a:pPr>
            <a:endParaRPr lang="en-US" altLang="en-US" b="1"/>
          </a:p>
          <a:p>
            <a:pPr algn="just" eaLnBrk="1" hangingPunct="1">
              <a:buFont typeface="Monotype Sorts" charset="2"/>
              <a:buNone/>
            </a:pPr>
            <a:r>
              <a:rPr lang="en-US" altLang="en-US" sz="1800" b="1"/>
              <a:t>	</a:t>
            </a:r>
            <a:r>
              <a:rPr lang="en-US" altLang="en-US" sz="2100" b="1"/>
              <a:t>    SELECT staffNo, fName, lName,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  FROM Staff s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  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(SELECT *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	 WHERE s.branchNo = b.branchNo AND 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	  		     city = ‘London’);</a:t>
            </a:r>
            <a:endParaRPr lang="en-US" altLang="en-US"/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2234CB3C-7564-988E-B879-C3C61086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A9FB4DE6-6EF8-4264-9454-44E1025EDB6E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C731074-3879-4CF9-A0B2-A74EBC41D7BD}" type="slidenum">
              <a:rPr lang="en-GB" altLang="en-US" sz="1350"/>
              <a:pPr/>
              <a:t>96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2370369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1026">
            <a:extLst>
              <a:ext uri="{FF2B5EF4-FFF2-40B4-BE49-F238E27FC236}">
                <a16:creationId xmlns:a16="http://schemas.microsoft.com/office/drawing/2014/main" id="{0C4ABDC3-553E-7198-C6BD-10D981CF6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6.31  Query using EXISTS</a:t>
            </a:r>
          </a:p>
        </p:txBody>
      </p:sp>
      <p:sp>
        <p:nvSpPr>
          <p:cNvPr id="136195" name="Text Box 1030">
            <a:extLst>
              <a:ext uri="{FF2B5EF4-FFF2-40B4-BE49-F238E27FC236}">
                <a16:creationId xmlns:a16="http://schemas.microsoft.com/office/drawing/2014/main" id="{2C178CCF-1E5C-B708-D194-BC6067CF2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25955" name="Slide Number Placeholder 3">
            <a:extLst>
              <a:ext uri="{FF2B5EF4-FFF2-40B4-BE49-F238E27FC236}">
                <a16:creationId xmlns:a16="http://schemas.microsoft.com/office/drawing/2014/main" id="{538E995E-A7E7-6F2D-99AE-4BE3EECCB4A8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13051E5-5FD8-4B16-A2B0-1F2AE394CFD6}" type="slidenum">
              <a:rPr lang="en-GB" altLang="en-US" sz="1350"/>
              <a:pPr/>
              <a:t>97</a:t>
            </a:fld>
            <a:endParaRPr lang="en-GB" altLang="en-US" sz="1350"/>
          </a:p>
        </p:txBody>
      </p:sp>
      <p:pic>
        <p:nvPicPr>
          <p:cNvPr id="136197" name="Picture 6">
            <a:extLst>
              <a:ext uri="{FF2B5EF4-FFF2-40B4-BE49-F238E27FC236}">
                <a16:creationId xmlns:a16="http://schemas.microsoft.com/office/drawing/2014/main" id="{A602A3AB-5C98-7AB1-D179-2F141110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35" y="1168004"/>
            <a:ext cx="4157663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96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845267BF-4119-E2C5-41E0-CE06FDE12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6.31  Query using EXISTS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59B470B6-1013-BC3C-605A-E9809FCFD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897732"/>
            <a:ext cx="6161485" cy="3513535"/>
          </a:xfrm>
        </p:spPr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en-US" altLang="en-US" b="1"/>
              <a:t>Note, search condition s.branchNo = b.branchNo is necessary to consider correct branch record for each member of staff. </a:t>
            </a:r>
          </a:p>
          <a:p>
            <a:pPr algn="just" eaLnBrk="1" hangingPunct="1"/>
            <a:r>
              <a:rPr lang="en-US" altLang="en-US" b="1"/>
              <a:t>If omitted, would get all staff records listed out because subquery: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b="1"/>
              <a:t>SELECT * FROM Branch WHERE city=‘London’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sz="1800" b="1"/>
          </a:p>
          <a:p>
            <a:pPr algn="just" eaLnBrk="1" hangingPunct="1"/>
            <a:r>
              <a:rPr lang="en-US" altLang="en-US" b="1"/>
              <a:t>would always be true and query would be: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b="1"/>
              <a:t>SELECT staffNo, fName, lName, position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WHERE true;</a:t>
            </a:r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6C1DFB41-284A-E1CA-2213-9214FCF48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C036C772-68FE-2FF9-DB68-9C87CBC7C139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FB24FA-A071-4390-AD30-0B69AD498F6B}" type="slidenum">
              <a:rPr lang="en-GB" altLang="en-US" sz="1350"/>
              <a:pPr/>
              <a:t>98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30920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DFC6A3DE-4726-7709-FA23-2DC0373B7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2641"/>
            <a:ext cx="6286500" cy="415528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sz="3000" b="1">
                <a:ea typeface="+mn-ea"/>
              </a:rPr>
              <a:t>Example 6.31  Query using EXISTS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933973BA-87A5-835A-C401-0F643F644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951310"/>
            <a:ext cx="5999560" cy="30861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20000"/>
              </a:lnSpc>
            </a:pPr>
            <a:endParaRPr lang="en-US" altLang="en-US" sz="1800" b="1"/>
          </a:p>
          <a:p>
            <a:pPr algn="just" eaLnBrk="1" hangingPunct="1"/>
            <a:r>
              <a:rPr lang="en-US" altLang="en-US" b="1"/>
              <a:t>Could also write this query using join construct: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b="1"/>
          </a:p>
          <a:p>
            <a:pPr lvl="1" algn="just" eaLnBrk="1" hangingPunct="1">
              <a:buFontTx/>
              <a:buNone/>
            </a:pPr>
            <a:r>
              <a:rPr lang="en-US" altLang="en-US" b="1"/>
              <a:t>SELECT staffNo, fName, lName,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FROM Staff s,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WHERE s.branchNo = b.branchNo AND </a:t>
            </a:r>
          </a:p>
          <a:p>
            <a:pPr lvl="1" algn="just" eaLnBrk="1" hangingPunct="1">
              <a:buFontTx/>
              <a:buNone/>
            </a:pPr>
            <a:r>
              <a:rPr lang="en-US" altLang="en-US" b="1"/>
              <a:t>                city = ‘London’;</a:t>
            </a: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8EDF1235-0F56-E1A0-7E66-BCAAEE96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900" b="0"/>
              <a:t>Pearson Education © 2014</a:t>
            </a:r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54AF621C-2785-43D5-3734-D309D349F6A6}"/>
              </a:ext>
            </a:extLst>
          </p:cNvPr>
          <p:cNvSpPr txBox="1">
            <a:spLocks/>
          </p:cNvSpPr>
          <p:nvPr/>
        </p:nvSpPr>
        <p:spPr bwMode="auto">
          <a:xfrm>
            <a:off x="7542610" y="4732735"/>
            <a:ext cx="4583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3AD6B6C-A7D2-4032-9749-00F0E53A12C0}" type="slidenum">
              <a:rPr lang="en-GB" altLang="en-US" sz="1350"/>
              <a:pPr/>
              <a:t>99</a:t>
            </a:fld>
            <a:endParaRPr lang="en-GB" altLang="en-US" sz="1350"/>
          </a:p>
        </p:txBody>
      </p:sp>
    </p:spTree>
    <p:extLst>
      <p:ext uri="{BB962C8B-B14F-4D97-AF65-F5344CB8AC3E}">
        <p14:creationId xmlns:p14="http://schemas.microsoft.com/office/powerpoint/2010/main" val="161045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185</TotalTime>
  <Words>5308</Words>
  <Application>Microsoft Office PowerPoint</Application>
  <PresentationFormat>On-screen Show (16:9)</PresentationFormat>
  <Paragraphs>868</Paragraphs>
  <Slides>110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Arial</vt:lpstr>
      <vt:lpstr>Calibri</vt:lpstr>
      <vt:lpstr>Monotype Sorts</vt:lpstr>
      <vt:lpstr>Times</vt:lpstr>
      <vt:lpstr>Times New Roman</vt:lpstr>
      <vt:lpstr>Office Theme</vt:lpstr>
      <vt:lpstr>Chapter 6</vt:lpstr>
      <vt:lpstr>Chapter 6 - Objectives</vt:lpstr>
      <vt:lpstr>Chapter 6 - Objectives</vt:lpstr>
      <vt:lpstr>Objectives of SQL</vt:lpstr>
      <vt:lpstr>Objectives of SQL</vt:lpstr>
      <vt:lpstr>Objectives of SQL</vt:lpstr>
      <vt:lpstr>Objectives of SQL</vt:lpstr>
      <vt:lpstr>Objectives of SQL</vt:lpstr>
      <vt:lpstr>History of SQL</vt:lpstr>
      <vt:lpstr>History of SQL</vt:lpstr>
      <vt:lpstr>Literals</vt:lpstr>
      <vt:lpstr>SELECT Statement</vt:lpstr>
      <vt:lpstr>SELECT Statement</vt:lpstr>
      <vt:lpstr>Example 6.1  All Columns, All Rows</vt:lpstr>
      <vt:lpstr>Example 6.1  All Columns, All Rows</vt:lpstr>
      <vt:lpstr>Example 6.2  Specific Columns, All Rows</vt:lpstr>
      <vt:lpstr>Example 6.2  Specific Columns, All Rows</vt:lpstr>
      <vt:lpstr>Example 6.3  Use of DISTINCT</vt:lpstr>
      <vt:lpstr>Example 6.3  Use of DISTINCT</vt:lpstr>
      <vt:lpstr>Example 6.4  Calculated Fields</vt:lpstr>
      <vt:lpstr>Example 6.4  Calculated Fields</vt:lpstr>
      <vt:lpstr>Example 6.5  Comparison Search Condition</vt:lpstr>
      <vt:lpstr>Example 6.6  Compound Comparison Search Condition </vt:lpstr>
      <vt:lpstr>Example 6.7  Range Search Condition</vt:lpstr>
      <vt:lpstr>Example 6.7  Range Search Condition</vt:lpstr>
      <vt:lpstr>Example 6.7  Range Search Condition</vt:lpstr>
      <vt:lpstr>Example 6.8  Set Membership</vt:lpstr>
      <vt:lpstr>Example 6.8  Set Membership</vt:lpstr>
      <vt:lpstr>Example 6.9  Pattern Matching</vt:lpstr>
      <vt:lpstr>Example 6.9  Pattern Matching</vt:lpstr>
      <vt:lpstr>Example 6.10  NULL Search Condition</vt:lpstr>
      <vt:lpstr>Example 6.10  NULL Search Condition</vt:lpstr>
      <vt:lpstr>Example 6.11  Single Column Ordering</vt:lpstr>
      <vt:lpstr>Example 6.11  Single Column Ordering</vt:lpstr>
      <vt:lpstr>Example 6.12  Multiple Column Ordering</vt:lpstr>
      <vt:lpstr>Example 6.12  Multiple Column Ordering</vt:lpstr>
      <vt:lpstr>Example 6.12  Multiple Column Ordering</vt:lpstr>
      <vt:lpstr>Example 6.12  Multiple Column Ordering</vt:lpstr>
      <vt:lpstr>SELECT Statement - Aggregates</vt:lpstr>
      <vt:lpstr>SELECT Statement - Aggregates</vt:lpstr>
      <vt:lpstr>SELECT Statement - Aggregates</vt:lpstr>
      <vt:lpstr>SELECT Statement - Aggregates</vt:lpstr>
      <vt:lpstr>Example 6.13  Use of COUNT(*)</vt:lpstr>
      <vt:lpstr>Example 6.14  Use of COUNT(DISTINCT)</vt:lpstr>
      <vt:lpstr>Example 6.15  Use of COUNT and SUM</vt:lpstr>
      <vt:lpstr>Example 6.16  Use of MIN, MAX, AVG</vt:lpstr>
      <vt:lpstr>SELECT Statement - Grouping</vt:lpstr>
      <vt:lpstr>SELECT Statement - Grouping</vt:lpstr>
      <vt:lpstr>Example 6.17  Use of GROUP BY</vt:lpstr>
      <vt:lpstr>Example 6.17  Use of GROUP BY</vt:lpstr>
      <vt:lpstr>Restricted Groupings – HAVING clause</vt:lpstr>
      <vt:lpstr>Example 6.18  Use of HAVING</vt:lpstr>
      <vt:lpstr>Example 6.18  Use of HAVING</vt:lpstr>
      <vt:lpstr>Subqueries</vt:lpstr>
      <vt:lpstr>Example 6.19  Subquery with Equality</vt:lpstr>
      <vt:lpstr>Example 6.19  Subquery with Equality</vt:lpstr>
      <vt:lpstr>Example 6.19  Subquery with Equality</vt:lpstr>
      <vt:lpstr>Example 6.20  Subquery with Aggregate</vt:lpstr>
      <vt:lpstr>Example 6.20  Subquery with Aggregate</vt:lpstr>
      <vt:lpstr>Example 6.20  Subquery with Aggregate</vt:lpstr>
      <vt:lpstr>Subquery Rules</vt:lpstr>
      <vt:lpstr>Subquery Rules</vt:lpstr>
      <vt:lpstr>Example 6.21  Nested subquery: use of IN</vt:lpstr>
      <vt:lpstr>Example 6.21  Nested subquery: use of IN</vt:lpstr>
      <vt:lpstr>ANY and ALL</vt:lpstr>
      <vt:lpstr>Example 6.22  Use of ANY/SOME</vt:lpstr>
      <vt:lpstr>Example 6.22  Use of ANY/SOME</vt:lpstr>
      <vt:lpstr>Example 6.23  Use of ALL</vt:lpstr>
      <vt:lpstr>Example 6.23  Use of ALL</vt:lpstr>
      <vt:lpstr>Multi-Table Queries</vt:lpstr>
      <vt:lpstr>Multi-Table Queries</vt:lpstr>
      <vt:lpstr>Example 6.24  Simple Join</vt:lpstr>
      <vt:lpstr>Example 6.24  Simple Join</vt:lpstr>
      <vt:lpstr>Example 6.24  Simple Join</vt:lpstr>
      <vt:lpstr>Alternative JOIN Constructs</vt:lpstr>
      <vt:lpstr>Example 6.25  Sorting a join</vt:lpstr>
      <vt:lpstr>Example 6.25  Sorting a join</vt:lpstr>
      <vt:lpstr>Example 6.26  Three Table Join</vt:lpstr>
      <vt:lpstr>Example 6.26  Three Table Join</vt:lpstr>
      <vt:lpstr>Example 6.27  Multiple Grouping Columns</vt:lpstr>
      <vt:lpstr>Example 6.27  Multiple Grouping Columns</vt:lpstr>
      <vt:lpstr>Computing a Join</vt:lpstr>
      <vt:lpstr>Computing a Join</vt:lpstr>
      <vt:lpstr>Outer Joins</vt:lpstr>
      <vt:lpstr>Outer Joins</vt:lpstr>
      <vt:lpstr>Outer Joins</vt:lpstr>
      <vt:lpstr>Example 6.28  Left Outer Join</vt:lpstr>
      <vt:lpstr>Example 6.28  Left Outer Join</vt:lpstr>
      <vt:lpstr>Example 6.29  Right Outer Join</vt:lpstr>
      <vt:lpstr>Example 6.29  Right Outer Join</vt:lpstr>
      <vt:lpstr>Example 6.29  Right Outer Join</vt:lpstr>
      <vt:lpstr>Example 6.30  Full Outer Join</vt:lpstr>
      <vt:lpstr>Example 6.30  Full Outer Join</vt:lpstr>
      <vt:lpstr>EXISTS and NOT EXISTS</vt:lpstr>
      <vt:lpstr>EXISTS and NOT EXISTS</vt:lpstr>
      <vt:lpstr>Example 6.31  Query using EXISTS</vt:lpstr>
      <vt:lpstr>Example 6.31  Query using EXISTS</vt:lpstr>
      <vt:lpstr>Example 6.31  Query using EXISTS</vt:lpstr>
      <vt:lpstr>Example 6.31  Query using EXISTS</vt:lpstr>
      <vt:lpstr>Union, Intersect, and Difference (Except)</vt:lpstr>
      <vt:lpstr>Union, Intersect, and Difference (Except)</vt:lpstr>
      <vt:lpstr>Union, Intersect, and Difference (Except)</vt:lpstr>
      <vt:lpstr>Example 6.32  Use of UNION</vt:lpstr>
      <vt:lpstr>Example 6.32  Use of UNION</vt:lpstr>
      <vt:lpstr>Example 6.32  Use of UNION</vt:lpstr>
      <vt:lpstr>Example 6.33  Use of INTERSECT</vt:lpstr>
      <vt:lpstr>Example 6.33  Use of INTERSECT</vt:lpstr>
      <vt:lpstr>Example 6.33  Use of INTERSECT</vt:lpstr>
      <vt:lpstr>Example 6.34  Use of EXCEPT</vt:lpstr>
      <vt:lpstr>Example 6.34  Use of EXCEPT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Joseph Taylor</cp:lastModifiedBy>
  <cp:revision>42</cp:revision>
  <dcterms:created xsi:type="dcterms:W3CDTF">2010-04-12T23:12:02Z</dcterms:created>
  <dcterms:modified xsi:type="dcterms:W3CDTF">2022-05-05T22:34:16Z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