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82" r:id="rId2"/>
    <p:sldId id="324" r:id="rId3"/>
    <p:sldId id="327" r:id="rId4"/>
    <p:sldId id="328" r:id="rId5"/>
    <p:sldId id="329" r:id="rId6"/>
    <p:sldId id="330" r:id="rId7"/>
    <p:sldId id="331" r:id="rId8"/>
    <p:sldId id="332" r:id="rId9"/>
    <p:sldId id="367" r:id="rId10"/>
    <p:sldId id="334" r:id="rId11"/>
    <p:sldId id="335" r:id="rId12"/>
    <p:sldId id="361" r:id="rId13"/>
    <p:sldId id="337" r:id="rId14"/>
    <p:sldId id="338" r:id="rId15"/>
    <p:sldId id="340" r:id="rId16"/>
    <p:sldId id="341" r:id="rId17"/>
    <p:sldId id="362" r:id="rId18"/>
    <p:sldId id="363" r:id="rId19"/>
    <p:sldId id="342" r:id="rId20"/>
    <p:sldId id="343" r:id="rId21"/>
    <p:sldId id="366" r:id="rId22"/>
    <p:sldId id="344" r:id="rId23"/>
    <p:sldId id="345" r:id="rId24"/>
    <p:sldId id="346" r:id="rId25"/>
    <p:sldId id="347" r:id="rId26"/>
    <p:sldId id="348" r:id="rId27"/>
    <p:sldId id="349" r:id="rId28"/>
    <p:sldId id="364" r:id="rId29"/>
    <p:sldId id="365" r:id="rId30"/>
    <p:sldId id="350" r:id="rId31"/>
    <p:sldId id="351" r:id="rId3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43" d="100"/>
          <a:sy n="143" d="100"/>
        </p:scale>
        <p:origin x="-128" y="126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E85FDB37-67D0-43FA-86B9-48AB56F8F75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72168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D006ED61-F044-4B0B-BB55-C8825B7E011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94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342B-E237-4696-AEBD-B28CE9CF4343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B66CB-E5A2-4959-90D6-B046D6B074EA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5F3B1-8FAF-47E8-855F-C40D3234192B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96BE8-E582-4379-9A7F-0D54CBB11E0E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2548B-E68C-4F8A-84D7-6382D37252A9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996D5-F5C1-46AE-9B41-0DCAE25A70CD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87577-9432-4287-9D28-EC84DD647D6C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10DA1-E616-497C-8A3E-F4F682E1797A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F1FC0-18AC-4F0D-A0A6-D0500F15EE8B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E850D-7FD9-40E7-AA91-A58C93E8080F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F7B6C-37C5-4B27-9CA0-B6C386E39EE7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F4F7E-F412-4AAF-AA04-B6159D925CF6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36F85-1537-4BAA-9359-8E65E53711F5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4E7F4-8797-46A7-96CE-260A1E4975D1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3A707-D47C-4E8F-9ED8-3CB092E5FC45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7CCD8-7926-4F5A-B396-ECE5AD41C6C8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CA55F-D973-4F45-87DF-C5A2BBC2176F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78772-3991-4002-B85B-FF3957A3ED56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CE9E9-4A22-48AC-9638-2BE617CDF7D7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0AB9D-4CC4-4460-854D-A1BE17680B01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20F0-9A96-437C-8FCF-A1C89BFFB54A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1314F-931E-47BA-9D8C-A5837572AA13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3A1B-E2C1-4BEB-8EBC-D3B54BE2C6C3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96D0F-EB23-4C93-8C5C-6CAF0F7324EF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4FCC0DF3-5B44-4D58-9705-F9E60ED7E40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7613802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A4AA1E3D-0774-47E6-A600-FF1ABF1F45C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3432441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458AFC51-97B5-4E45-933F-A3799180C2E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1025772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A00F51A4-D8F9-4228-93B9-7C9B26550E0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7774105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429B1C0A-2F37-4F5B-9D48-F554C54120F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46783052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02196847-76E7-4C9E-B92C-985C2D7A6E2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80672105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D99C1B50-1E3E-4119-8F11-8E3575C0458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60435806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C81B6AB2-8E97-438A-9EB0-3AFAB90CF2F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7491379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D938C9EF-22C7-4E7F-A369-F1489E7DD2E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8164185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13- </a:t>
            </a:r>
            <a:fld id="{C5EC980E-7E73-497E-A61C-A017D67C0F7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3352144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13- </a:t>
            </a:r>
            <a:fld id="{41DC6B20-0CA0-421A-B238-69F5ECDDF97F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</a:t>
            </a:r>
            <a:r>
              <a:rPr lang="en-US" alt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303D57A3-E1C4-425F-8DC7-3365B9115B42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CEE66ACB-392F-4EA1-ABFB-ED9163993142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Records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Records may be fixed </a:t>
            </a:r>
            <a:r>
              <a:rPr lang="en-US" altLang="en-US" dirty="0"/>
              <a:t>and variable </a:t>
            </a:r>
            <a:r>
              <a:rPr lang="en-US" altLang="en-US" dirty="0" smtClean="0"/>
              <a:t>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one field is variable length, then record is variable length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fields are variable length: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Separator characters or length fields are needed so that the record can be “parsed.</a:t>
            </a:r>
            <a:r>
              <a:rPr lang="en-US" altLang="en-US" dirty="0" smtClean="0"/>
              <a:t>”  e.g., </a:t>
            </a:r>
            <a:r>
              <a:rPr lang="en-US" altLang="en-US" dirty="0" err="1" smtClean="0"/>
              <a:t>csv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Susan,Math,3.8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Lawrence,English,4.0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John,CS,2.2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7073EA21-1DE0-4463-B11E-6EBB2E281F58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Blocking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Blocking</a:t>
            </a:r>
            <a:r>
              <a:rPr lang="en-US" alt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Refers to storing a number of records in one block on the disk.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Blocking factor (</a:t>
            </a:r>
            <a:r>
              <a:rPr lang="en-US" altLang="en-US" b="1" dirty="0" err="1"/>
              <a:t>bfr</a:t>
            </a:r>
            <a:r>
              <a:rPr lang="en-US" altLang="en-US" dirty="0"/>
              <a:t>) refers to the number of records per block.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may be empty space in a block if an integral number of records do not fit in one block.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Spanned Records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Refers to records </a:t>
            </a:r>
            <a:r>
              <a:rPr lang="en-US" altLang="en-US" dirty="0" smtClean="0"/>
              <a:t>that either are too large to fit in a single block, or a records that are allowed to be part in one block and the rest in the other to avoid any wasted space.</a:t>
            </a:r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Factor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 16 char    16B</a:t>
            </a:r>
          </a:p>
          <a:p>
            <a:r>
              <a:rPr lang="en-US" dirty="0" smtClean="0"/>
              <a:t>Age:   </a:t>
            </a:r>
            <a:r>
              <a:rPr lang="en-US" dirty="0" err="1" smtClean="0"/>
              <a:t>int</a:t>
            </a:r>
            <a:r>
              <a:rPr lang="en-US" dirty="0" smtClean="0"/>
              <a:t> 4B</a:t>
            </a:r>
          </a:p>
          <a:p>
            <a:r>
              <a:rPr lang="en-US" dirty="0" smtClean="0"/>
              <a:t>Major:  4 char 4B</a:t>
            </a:r>
          </a:p>
          <a:p>
            <a:r>
              <a:rPr lang="en-US" dirty="0" smtClean="0"/>
              <a:t>GPA:  float 4B</a:t>
            </a:r>
          </a:p>
          <a:p>
            <a:r>
              <a:rPr lang="en-US" dirty="0" smtClean="0"/>
              <a:t>Record size:  28B</a:t>
            </a:r>
          </a:p>
          <a:p>
            <a:r>
              <a:rPr lang="en-US" dirty="0" smtClean="0"/>
              <a:t>Block size:  4096B</a:t>
            </a:r>
          </a:p>
          <a:p>
            <a:r>
              <a:rPr lang="en-US" dirty="0" err="1" smtClean="0"/>
              <a:t>Bfr</a:t>
            </a:r>
            <a:r>
              <a:rPr lang="en-US" dirty="0" smtClean="0"/>
              <a:t>: floor (4096/28) = floor (146.28) = 146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13- </a:t>
            </a:r>
            <a:fld id="{458AFC51-97B5-4E45-933F-A3799180C2EC}" type="slidenum">
              <a:rPr lang="en-US" altLang="en-US" smtClean="0"/>
              <a:pPr/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66875642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EDBDC075-86B9-410E-A459-B6215FCA37A1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90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 of Records (contd.)</a:t>
            </a:r>
          </a:p>
        </p:txBody>
      </p:sp>
      <p:sp>
        <p:nvSpPr>
          <p:cNvPr id="6901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File records can be </a:t>
            </a:r>
            <a:r>
              <a:rPr lang="en-US" altLang="en-US" sz="2400" b="1"/>
              <a:t>unspanned</a:t>
            </a:r>
            <a:r>
              <a:rPr lang="en-US" altLang="en-US" sz="2400"/>
              <a:t> or </a:t>
            </a:r>
            <a:r>
              <a:rPr lang="en-US" altLang="en-US" sz="2400" b="1"/>
              <a:t>spanned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Unspanned</a:t>
            </a:r>
            <a:r>
              <a:rPr lang="en-US" altLang="en-US" sz="2200"/>
              <a:t>: no record can span two blocks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Spanned</a:t>
            </a:r>
            <a:r>
              <a:rPr lang="en-US" altLang="en-US" sz="2200"/>
              <a:t>: a record can be stored in more than one block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physical disk blocks that are allocated to hold the records of a file can be </a:t>
            </a:r>
            <a:r>
              <a:rPr lang="en-US" altLang="en-US" sz="2400" i="1"/>
              <a:t>contiguous, linked, or indexed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a file of fixed-length records, all records have the same format. Usually, unspanned blocking is used with such files.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Files of variable-length records require additional information to be stored in each record, such as </a:t>
            </a:r>
            <a:r>
              <a:rPr lang="en-US" altLang="en-US" sz="2400" b="1"/>
              <a:t>separator</a:t>
            </a:r>
            <a:r>
              <a:rPr lang="en-US" altLang="en-US" sz="2400"/>
              <a:t> </a:t>
            </a:r>
            <a:r>
              <a:rPr lang="en-US" altLang="en-US" sz="2400" b="1"/>
              <a:t>characters</a:t>
            </a:r>
            <a:r>
              <a:rPr lang="en-US" altLang="en-US" sz="2400"/>
              <a:t> and </a:t>
            </a:r>
            <a:r>
              <a:rPr lang="en-US" altLang="en-US" sz="2400" b="1"/>
              <a:t>field types</a:t>
            </a:r>
            <a:r>
              <a:rPr lang="en-US" alt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Usually spanned blocking is used with such files.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737B845A-52C3-43F6-9D7C-42EDC22CDC2A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 on Files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OPEN</a:t>
            </a:r>
            <a:r>
              <a:rPr lang="en-US" altLang="en-US" sz="1700"/>
              <a:t>: Readies the file for access, and associates a pointer that will refer to a </a:t>
            </a:r>
            <a:r>
              <a:rPr lang="en-US" altLang="en-US" sz="1700" i="1"/>
              <a:t>current</a:t>
            </a:r>
            <a:r>
              <a:rPr lang="en-US" altLang="en-US" sz="170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FIND</a:t>
            </a:r>
            <a:r>
              <a:rPr lang="en-US" altLang="en-US" sz="170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FINDNEXT</a:t>
            </a:r>
            <a:r>
              <a:rPr lang="en-US" altLang="en-US" sz="170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READ</a:t>
            </a:r>
            <a:r>
              <a:rPr lang="en-US" altLang="en-US" sz="170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INSERT</a:t>
            </a:r>
            <a:r>
              <a:rPr lang="en-US" altLang="en-US" sz="170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DELETE</a:t>
            </a:r>
            <a:r>
              <a:rPr lang="en-US" altLang="en-US" sz="170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MODIFY</a:t>
            </a:r>
            <a:r>
              <a:rPr lang="en-US" altLang="en-US" sz="170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CLOSE</a:t>
            </a:r>
            <a:r>
              <a:rPr lang="en-US" altLang="en-US" sz="170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REORGANIZE</a:t>
            </a:r>
            <a:r>
              <a:rPr lang="en-US" altLang="en-US" sz="170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altLang="en-US" sz="1700" b="1"/>
              <a:t>READ_ORDERED</a:t>
            </a:r>
            <a:r>
              <a:rPr lang="en-US" altLang="en-US" sz="1700"/>
              <a:t>: Read the file blocks in order of a specific field of the file. </a:t>
            </a:r>
          </a:p>
          <a:p>
            <a:pPr lvl="1">
              <a:lnSpc>
                <a:spcPct val="80000"/>
              </a:lnSpc>
            </a:pPr>
            <a:endParaRPr lang="en-US" altLang="en-US" sz="17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0F863F8C-2E25-435E-AA40-F33C40302406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Unordered Files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Also called a </a:t>
            </a:r>
            <a:r>
              <a:rPr lang="en-US" altLang="en-US" b="1"/>
              <a:t>heap</a:t>
            </a:r>
            <a:r>
              <a:rPr lang="en-US" altLang="en-US"/>
              <a:t> or a </a:t>
            </a:r>
            <a:r>
              <a:rPr lang="en-US" altLang="en-US" b="1"/>
              <a:t>pile</a:t>
            </a:r>
            <a:r>
              <a:rPr lang="en-US" altLang="en-US"/>
              <a:t> file.</a:t>
            </a:r>
          </a:p>
          <a:p>
            <a:r>
              <a:rPr lang="en-US" altLang="en-US"/>
              <a:t>New records are inserted at the end of the file.</a:t>
            </a:r>
          </a:p>
          <a:p>
            <a:r>
              <a:rPr lang="en-US" altLang="en-US"/>
              <a:t>A </a:t>
            </a:r>
            <a:r>
              <a:rPr lang="en-US" altLang="en-US" b="1"/>
              <a:t>linear search</a:t>
            </a:r>
            <a:r>
              <a:rPr lang="en-US" altLang="en-US"/>
              <a:t> through the file records is necessary to search for a record.</a:t>
            </a:r>
          </a:p>
          <a:p>
            <a:pPr lvl="1"/>
            <a:r>
              <a:rPr lang="en-US" altLang="en-US"/>
              <a:t>This requires reading and searching half the file blocks on the average, and is hence quite expensive.</a:t>
            </a:r>
          </a:p>
          <a:p>
            <a:r>
              <a:rPr lang="en-US" altLang="en-US"/>
              <a:t>Record insertion is quite efficient.</a:t>
            </a:r>
          </a:p>
          <a:p>
            <a:r>
              <a:rPr lang="en-US" altLang="en-US"/>
              <a:t>Reading the records in order of a particular field requires sorting the file records.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F1CAC278-CA02-4584-8D1B-7DD70C849383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Also called a </a:t>
            </a:r>
            <a:r>
              <a:rPr lang="en-US" altLang="en-US" sz="2000" b="1"/>
              <a:t>sequential</a:t>
            </a:r>
            <a:r>
              <a:rPr lang="en-US" altLang="en-US" sz="2000"/>
              <a:t> file.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File records are kept sorted by the values of an </a:t>
            </a:r>
            <a:r>
              <a:rPr lang="en-US" altLang="en-US" sz="2000" i="1"/>
              <a:t>ordering</a:t>
            </a:r>
            <a:r>
              <a:rPr lang="en-US" altLang="en-US" sz="2000"/>
              <a:t> </a:t>
            </a:r>
            <a:r>
              <a:rPr lang="en-US" altLang="en-US" sz="2000" i="1"/>
              <a:t>field</a:t>
            </a:r>
            <a:r>
              <a:rPr lang="en-US" alt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 is common to keep a separate unordered </a:t>
            </a:r>
            <a:r>
              <a:rPr lang="en-US" altLang="en-US" sz="2000" i="1"/>
              <a:t>overflow</a:t>
            </a:r>
            <a:r>
              <a:rPr lang="en-US" altLang="en-US" sz="2000"/>
              <a:t> (or </a:t>
            </a:r>
            <a:r>
              <a:rPr lang="en-US" altLang="en-US" sz="2000" i="1"/>
              <a:t>transaction</a:t>
            </a:r>
            <a:r>
              <a:rPr lang="en-US" altLang="en-US" sz="2000"/>
              <a:t>) file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/>
              <a:t>binary search</a:t>
            </a:r>
            <a:r>
              <a:rPr lang="en-US" altLang="en-US" sz="2000"/>
              <a:t> can be used to search for a record on its </a:t>
            </a:r>
            <a:r>
              <a:rPr lang="en-US" altLang="en-US" sz="2000" i="1"/>
              <a:t>ordering field</a:t>
            </a:r>
            <a:r>
              <a:rPr lang="en-US" altLang="en-US" sz="200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This requires reading and searching log</a:t>
            </a:r>
            <a:r>
              <a:rPr lang="en-US" altLang="en-US" sz="2000" baseline="-25000"/>
              <a:t>2</a:t>
            </a:r>
            <a:r>
              <a:rPr lang="en-US" altLang="en-US" sz="200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Reading the records in order of the ordering field is quite efficient.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Overflow in </a:t>
            </a:r>
            <a:r>
              <a:rPr lang="en-US" dirty="0" err="1" smtClean="0"/>
              <a:t>Seq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rewrite the file from then on down (on </a:t>
            </a:r>
            <a:r>
              <a:rPr lang="en-US" dirty="0" err="1" smtClean="0"/>
              <a:t>avg</a:t>
            </a:r>
            <a:r>
              <a:rPr lang="en-US" dirty="0" smtClean="0"/>
              <a:t> ½ file) for each insertion</a:t>
            </a:r>
          </a:p>
          <a:p>
            <a:r>
              <a:rPr lang="en-US" dirty="0" smtClean="0"/>
              <a:t>2) Have an overflow area (heap/pile file)</a:t>
            </a:r>
          </a:p>
          <a:p>
            <a:pPr lvl="1"/>
            <a:r>
              <a:rPr lang="en-US" dirty="0" smtClean="0"/>
              <a:t>Do binary search on sequential file</a:t>
            </a:r>
          </a:p>
          <a:p>
            <a:pPr lvl="1"/>
            <a:r>
              <a:rPr lang="en-US" dirty="0" smtClean="0"/>
              <a:t>If not found</a:t>
            </a:r>
          </a:p>
          <a:p>
            <a:pPr lvl="2"/>
            <a:r>
              <a:rPr lang="en-US" dirty="0" smtClean="0"/>
              <a:t>Do linear search in overflow file</a:t>
            </a:r>
          </a:p>
          <a:p>
            <a:pPr lvl="1"/>
            <a:r>
              <a:rPr lang="en-US" dirty="0" smtClean="0"/>
              <a:t>Efficient because sequential file is &gt;&gt; overflow file</a:t>
            </a:r>
          </a:p>
          <a:p>
            <a:pPr lvl="1"/>
            <a:r>
              <a:rPr lang="en-US" dirty="0" smtClean="0"/>
              <a:t>10,000,000 in </a:t>
            </a:r>
            <a:r>
              <a:rPr lang="en-US" dirty="0" err="1" smtClean="0"/>
              <a:t>sq</a:t>
            </a:r>
            <a:r>
              <a:rPr lang="en-US" dirty="0" smtClean="0"/>
              <a:t> fi, 1,000 in overflow</a:t>
            </a:r>
          </a:p>
          <a:p>
            <a:pPr lvl="1"/>
            <a:r>
              <a:rPr lang="en-US" dirty="0" smtClean="0"/>
              <a:t>Periodically, reorganize:  sort overflow and merge to create larger </a:t>
            </a:r>
            <a:r>
              <a:rPr lang="en-US" dirty="0" err="1" smtClean="0"/>
              <a:t>seq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13- </a:t>
            </a:r>
            <a:fld id="{458AFC51-97B5-4E45-933F-A3799180C2EC}" type="slidenum">
              <a:rPr lang="en-US" altLang="en-US" smtClean="0"/>
              <a:pPr/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4929686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append overflow records at end</a:t>
            </a:r>
          </a:p>
          <a:p>
            <a:pPr lvl="1"/>
            <a:r>
              <a:rPr lang="en-US" dirty="0" err="1" smtClean="0"/>
              <a:t>Bookeeping</a:t>
            </a:r>
            <a:r>
              <a:rPr lang="en-US" dirty="0" smtClean="0"/>
              <a:t> in </a:t>
            </a:r>
            <a:r>
              <a:rPr lang="en-US" dirty="0" err="1" smtClean="0"/>
              <a:t>config</a:t>
            </a:r>
            <a:r>
              <a:rPr lang="en-US" dirty="0" smtClean="0"/>
              <a:t> file or header to keep track of where sorted area ends and unsorted overflow starts</a:t>
            </a:r>
          </a:p>
          <a:p>
            <a:r>
              <a:rPr lang="en-US" dirty="0" err="1" smtClean="0"/>
              <a:t>Preallocate</a:t>
            </a:r>
            <a:r>
              <a:rPr lang="en-US" dirty="0" smtClean="0"/>
              <a:t> blank areas between records</a:t>
            </a:r>
          </a:p>
          <a:p>
            <a:pPr lvl="1"/>
            <a:r>
              <a:rPr lang="en-US" dirty="0" smtClean="0"/>
              <a:t>Record</a:t>
            </a:r>
          </a:p>
          <a:p>
            <a:pPr lvl="1"/>
            <a:r>
              <a:rPr lang="en-US" dirty="0" err="1" smtClean="0"/>
              <a:t>NewRecord</a:t>
            </a:r>
            <a:r>
              <a:rPr lang="en-US" smtClean="0"/>
              <a:t>  </a:t>
            </a:r>
          </a:p>
          <a:p>
            <a:pPr lvl="1"/>
            <a:r>
              <a:rPr lang="en-US" smtClean="0"/>
              <a:t>AnotherNewRecord</a:t>
            </a:r>
            <a:endParaRPr lang="en-US" dirty="0" smtClean="0"/>
          </a:p>
          <a:p>
            <a:pPr lvl="1"/>
            <a:r>
              <a:rPr lang="en-US" dirty="0" smtClean="0"/>
              <a:t>Record2</a:t>
            </a:r>
          </a:p>
          <a:p>
            <a:pPr marL="457200" lvl="1" indent="0">
              <a:buNone/>
            </a:pPr>
            <a:r>
              <a:rPr lang="en-US" dirty="0" smtClean="0"/>
              <a:t>If no blanks available; rewrite file (rec, </a:t>
            </a:r>
            <a:r>
              <a:rPr lang="en-US" dirty="0" err="1" smtClean="0"/>
              <a:t>bl</a:t>
            </a:r>
            <a:r>
              <a:rPr lang="en-US" dirty="0" smtClean="0"/>
              <a:t>, rec, </a:t>
            </a:r>
            <a:r>
              <a:rPr lang="en-US" dirty="0" err="1" smtClean="0"/>
              <a:t>bl</a:t>
            </a:r>
            <a:r>
              <a:rPr lang="en-US" dirty="0" smtClean="0"/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13- </a:t>
            </a:r>
            <a:fld id="{458AFC51-97B5-4E45-933F-A3799180C2EC}" type="slidenum">
              <a:rPr lang="en-US" altLang="en-US" smtClean="0"/>
              <a:pPr/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7415719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4B13C586-8A48-4290-9A3C-C3E41E543C54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4259263" cy="992187"/>
          </a:xfrm>
        </p:spPr>
        <p:txBody>
          <a:bodyPr/>
          <a:lstStyle/>
          <a:p>
            <a:r>
              <a:rPr lang="en-US" altLang="en-US" sz="3200"/>
              <a:t>Ordered Files (contd.)</a:t>
            </a: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432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13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Disk Storage, Basic File Structures, and Hashing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AC9326F4-2FA3-4538-B692-11703E3E83C5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Access Times</a:t>
            </a:r>
          </a:p>
        </p:txBody>
      </p:sp>
      <p:sp>
        <p:nvSpPr>
          <p:cNvPr id="7024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table shows the average access time to access a specific record for a given type of file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3246438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4863"/>
            <a:ext cx="8294687" cy="5715000"/>
          </a:xfrm>
        </p:spPr>
        <p:txBody>
          <a:bodyPr/>
          <a:lstStyle/>
          <a:p>
            <a:r>
              <a:rPr lang="en-US" dirty="0" smtClean="0"/>
              <a:t>Block:  4096B; </a:t>
            </a:r>
            <a:r>
              <a:rPr lang="en-US" dirty="0" err="1" smtClean="0"/>
              <a:t>Rec_Size</a:t>
            </a:r>
            <a:r>
              <a:rPr lang="en-US" dirty="0" smtClean="0"/>
              <a:t>: 28B;</a:t>
            </a:r>
          </a:p>
          <a:p>
            <a:r>
              <a:rPr lang="en-US" dirty="0" err="1" smtClean="0"/>
              <a:t>Bfr</a:t>
            </a:r>
            <a:r>
              <a:rPr lang="en-US" dirty="0" smtClean="0"/>
              <a:t>:  floor (4096/28) = 146 records/block</a:t>
            </a:r>
          </a:p>
          <a:p>
            <a:r>
              <a:rPr lang="en-US" dirty="0" smtClean="0"/>
              <a:t>If 100,000 records</a:t>
            </a:r>
          </a:p>
          <a:p>
            <a:pPr lvl="1"/>
            <a:r>
              <a:rPr lang="en-US" dirty="0" err="1" smtClean="0"/>
              <a:t>Numblocks</a:t>
            </a:r>
            <a:r>
              <a:rPr lang="en-US" dirty="0" smtClean="0"/>
              <a:t> = ceiling (100,000/146) = 685 blocks</a:t>
            </a:r>
          </a:p>
          <a:p>
            <a:pPr lvl="1"/>
            <a:r>
              <a:rPr lang="en-US" dirty="0" smtClean="0"/>
              <a:t>Linear search = ceiling(685/2) = 343 block reads Binary Search = ceiling (log</a:t>
            </a:r>
            <a:r>
              <a:rPr lang="en-US" baseline="-25000" dirty="0" smtClean="0"/>
              <a:t>2</a:t>
            </a:r>
            <a:r>
              <a:rPr lang="en-US" dirty="0" smtClean="0"/>
              <a:t>685) = 10 block reads</a:t>
            </a:r>
          </a:p>
          <a:p>
            <a:r>
              <a:rPr lang="en-US" dirty="0"/>
              <a:t>If </a:t>
            </a:r>
            <a:r>
              <a:rPr lang="en-US" dirty="0" smtClean="0"/>
              <a:t>10,000,000 </a:t>
            </a:r>
            <a:r>
              <a:rPr lang="en-US" dirty="0"/>
              <a:t>records</a:t>
            </a:r>
          </a:p>
          <a:p>
            <a:pPr lvl="1"/>
            <a:r>
              <a:rPr lang="en-US" dirty="0" err="1"/>
              <a:t>Numblocks</a:t>
            </a:r>
            <a:r>
              <a:rPr lang="en-US" dirty="0"/>
              <a:t> = ceiling (</a:t>
            </a:r>
            <a:r>
              <a:rPr lang="en-US" dirty="0" smtClean="0"/>
              <a:t>10,000,000</a:t>
            </a:r>
            <a:r>
              <a:rPr lang="en-US" dirty="0"/>
              <a:t>/146) = </a:t>
            </a:r>
            <a:r>
              <a:rPr lang="en-US" dirty="0" smtClean="0"/>
              <a:t>68,494</a:t>
            </a:r>
            <a:endParaRPr lang="en-US" dirty="0"/>
          </a:p>
          <a:p>
            <a:pPr lvl="1"/>
            <a:r>
              <a:rPr lang="en-US" dirty="0" smtClean="0"/>
              <a:t>Linear search </a:t>
            </a:r>
            <a:r>
              <a:rPr lang="en-US" dirty="0"/>
              <a:t>= ceiling</a:t>
            </a:r>
            <a:r>
              <a:rPr lang="en-US" dirty="0" smtClean="0"/>
              <a:t>(68,494/</a:t>
            </a:r>
            <a:r>
              <a:rPr lang="en-US" dirty="0"/>
              <a:t>2) </a:t>
            </a:r>
            <a:r>
              <a:rPr lang="en-US" dirty="0" smtClean="0"/>
              <a:t>= 34,247 block reads </a:t>
            </a:r>
          </a:p>
          <a:p>
            <a:pPr lvl="1"/>
            <a:r>
              <a:rPr lang="en-US" dirty="0" smtClean="0"/>
              <a:t>Binary </a:t>
            </a:r>
            <a:r>
              <a:rPr lang="en-US" dirty="0"/>
              <a:t>Search = ceiling (log</a:t>
            </a:r>
            <a:r>
              <a:rPr lang="en-US" baseline="-25000" dirty="0"/>
              <a:t>2</a:t>
            </a:r>
            <a:r>
              <a:rPr lang="en-US" dirty="0"/>
              <a:t>685) = 17 block 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 smtClean="0"/>
              <a:t>Slide 13- </a:t>
            </a:r>
            <a:fld id="{458AFC51-97B5-4E45-933F-A3799180C2EC}" type="slidenum">
              <a:rPr lang="en-US" altLang="en-US" smtClean="0"/>
              <a:pPr/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6677453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03CA2793-C7E0-4AC5-ACD4-B77D52ECF0A7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Hashed Files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Hashing for disk files is called </a:t>
            </a:r>
            <a:r>
              <a:rPr lang="en-US" altLang="en-US" sz="2000" b="1" dirty="0"/>
              <a:t>External Hashing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file blocks are divided into M equal-sized </a:t>
            </a:r>
            <a:r>
              <a:rPr lang="en-US" altLang="en-US" sz="2000" b="1" dirty="0"/>
              <a:t>buckets</a:t>
            </a:r>
            <a:r>
              <a:rPr lang="en-US" altLang="en-US" sz="2000" dirty="0"/>
              <a:t>, numbered bucket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bucket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..., bucket</a:t>
            </a:r>
            <a:r>
              <a:rPr lang="en-US" altLang="en-US" sz="2000" baseline="-25000" dirty="0"/>
              <a:t>M-1</a:t>
            </a:r>
            <a:r>
              <a:rPr lang="en-US" alt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a bucket corresponds to one (or a fixed number of) disk </a:t>
            </a:r>
            <a:r>
              <a:rPr lang="en-US" altLang="en-US" sz="2000" dirty="0" smtClean="0"/>
              <a:t>blocks.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One of the file fields is designated to be the </a:t>
            </a:r>
            <a:r>
              <a:rPr lang="en-US" altLang="en-US" sz="2000" b="1" dirty="0"/>
              <a:t>hash key</a:t>
            </a:r>
            <a:r>
              <a:rPr lang="en-US" altLang="en-US" sz="2000" dirty="0"/>
              <a:t> of the file.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record with hash key value K is stored in bucket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where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=h(K), and h is the </a:t>
            </a:r>
            <a:r>
              <a:rPr lang="en-US" altLang="en-US" sz="2000" b="1" dirty="0"/>
              <a:t>hashing function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Search is very efficient on the hash key.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Collisions occur when a new record hashes to a bucket that is already full.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 overflow file is kept for storing such records.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Overflow records that hash to each bucket can be linked together.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308FCCA6-5D27-4F7F-A64D-0DDB1488A888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Hashed Files (contd.)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There are numerous methods for collision resolution, including the following: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Open addressing</a:t>
            </a:r>
            <a:r>
              <a:rPr lang="en-US" altLang="en-US" sz="2000"/>
              <a:t>: Proceeding from the occupied position specified by the hash address, the program checks the subsequent positions in order until an unused (empty) position is found. 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Chaining</a:t>
            </a:r>
            <a:r>
              <a:rPr lang="en-US" altLang="en-US" sz="2000"/>
              <a:t>: For this method, various overflow locations are kept, usually by extending the array with a number of overflow positions. In addition, a pointer field is added to each record location. A collision is resolved by placing the new record in an unused overflow location and setting the pointer of the occupied hash address location to the address of that overflow location. 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Multiple hashing</a:t>
            </a:r>
            <a:r>
              <a:rPr lang="en-US" altLang="en-US" sz="2000"/>
              <a:t>: The program applies a second hash function if the first results in a collision. If another collision results, the program uses open addressing or applies a third hash function and then uses open addressing if necessary.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DB88E50B-B354-4D2A-8260-DDB843B57949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Hashed Files (contd.)</a:t>
            </a:r>
          </a:p>
        </p:txBody>
      </p:sp>
      <p:pic>
        <p:nvPicPr>
          <p:cNvPr id="708617" name="Picture 9" descr="fig1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458200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1BBC07E9-A0AE-486C-AB27-CF647B390CFF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Hashed Files (contd.)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reduce overflow records, a hash file is typically kept 70-80% full.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hash function h should distribute the records uniformly among the buckets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Otherwise, search time will be increased because many overflow records will exist.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Main disadvantages of static external hashing: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Fixed number of buckets M is a problem if the number of records in the file grows or shrinks.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Ordered access on the hash key is quite inefficient (requires  sorting the records).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7332E835-5E93-44CC-85F3-2D308A19DDEF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Hashed Files - Overflow handling</a:t>
            </a:r>
          </a:p>
        </p:txBody>
      </p:sp>
      <p:pic>
        <p:nvPicPr>
          <p:cNvPr id="712713" name="Picture 9" descr="fig13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0675"/>
            <a:ext cx="59436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8C2C91FD-6751-49F7-BC36-FCD6EE97D46E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And Extendible Hashed Files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Dynamic and Extendible Hashing Techniques</a:t>
            </a:r>
          </a:p>
          <a:p>
            <a:pPr lvl="1"/>
            <a:r>
              <a:rPr lang="en-US" altLang="en-US" sz="2200" dirty="0"/>
              <a:t>Hashing techniques are adapted to allow the dynamic growth and shrinking of the number of file records.</a:t>
            </a:r>
          </a:p>
          <a:p>
            <a:r>
              <a:rPr lang="en-US" altLang="en-US" sz="2400" dirty="0" smtClean="0"/>
              <a:t>Both build a directory on top of the hash table buckets</a:t>
            </a:r>
          </a:p>
          <a:p>
            <a:r>
              <a:rPr lang="en-US" altLang="en-US" sz="2400" dirty="0" smtClean="0"/>
              <a:t>Both </a:t>
            </a:r>
            <a:r>
              <a:rPr lang="en-US" altLang="en-US" sz="2400" dirty="0"/>
              <a:t>dynamic and extendible hashing use the </a:t>
            </a:r>
            <a:r>
              <a:rPr lang="en-US" altLang="en-US" sz="2400" b="1" dirty="0"/>
              <a:t>binary representation</a:t>
            </a:r>
            <a:r>
              <a:rPr lang="en-US" altLang="en-US" sz="2400" dirty="0"/>
              <a:t> of the hash value h(K) in order to access a </a:t>
            </a:r>
            <a:r>
              <a:rPr lang="en-US" altLang="en-US" sz="2400" b="1" dirty="0"/>
              <a:t>directory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binary search tree on top of the hash table</a:t>
            </a:r>
          </a:p>
          <a:p>
            <a:pPr marL="742950" lvl="2" indent="-342900">
              <a:buSzPct val="60000"/>
            </a:pPr>
            <a:r>
              <a:rPr lang="en-US" dirty="0">
                <a:solidFill>
                  <a:srgbClr val="990033"/>
                </a:solidFill>
              </a:rPr>
              <a:t>Each node in search tree points to a fixed size hash </a:t>
            </a:r>
            <a:r>
              <a:rPr lang="en-US" dirty="0" smtClean="0">
                <a:solidFill>
                  <a:srgbClr val="990033"/>
                </a:solidFill>
              </a:rPr>
              <a:t>file</a:t>
            </a:r>
          </a:p>
          <a:p>
            <a:r>
              <a:rPr lang="en-US" dirty="0" smtClean="0"/>
              <a:t>As insertions cause number of buckets to increase, grow the directory by adding nodes</a:t>
            </a:r>
          </a:p>
          <a:p>
            <a:pPr lvl="1"/>
            <a:r>
              <a:rPr lang="en-US" dirty="0" smtClean="0"/>
              <a:t>i.e., instead of a search tree based on first 2 bits of the hash key (4 nodes), expand to a search tree based on first 3 bits of the hash key (8 nodes)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13- </a:t>
            </a:r>
            <a:fld id="{458AFC51-97B5-4E45-933F-A3799180C2EC}" type="slidenum">
              <a:rPr lang="en-US" altLang="en-US" smtClean="0"/>
              <a:pPr/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4026004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en-US" sz="2200" dirty="0">
                <a:solidFill>
                  <a:srgbClr val="333399"/>
                </a:solidFill>
              </a:rPr>
              <a:t>I</a:t>
            </a:r>
            <a:r>
              <a:rPr lang="en-US" altLang="en-US" sz="2200" dirty="0">
                <a:solidFill>
                  <a:schemeClr val="tx2"/>
                </a:solidFill>
              </a:rPr>
              <a:t>n extendible hashing the </a:t>
            </a:r>
            <a:r>
              <a:rPr lang="en-US" altLang="en-US" sz="2200" dirty="0" smtClean="0">
                <a:solidFill>
                  <a:schemeClr val="tx2"/>
                </a:solidFill>
              </a:rPr>
              <a:t>search directory is </a:t>
            </a:r>
            <a:r>
              <a:rPr lang="en-US" altLang="en-US" sz="2200" dirty="0">
                <a:solidFill>
                  <a:schemeClr val="tx2"/>
                </a:solidFill>
              </a:rPr>
              <a:t>an array of size 2</a:t>
            </a:r>
            <a:r>
              <a:rPr lang="en-US" altLang="en-US" sz="2200" baseline="30000" dirty="0">
                <a:solidFill>
                  <a:schemeClr val="tx2"/>
                </a:solidFill>
              </a:rPr>
              <a:t>d</a:t>
            </a:r>
            <a:r>
              <a:rPr lang="en-US" altLang="en-US" sz="2200" dirty="0">
                <a:solidFill>
                  <a:schemeClr val="tx2"/>
                </a:solidFill>
              </a:rPr>
              <a:t> where d is called the </a:t>
            </a:r>
            <a:r>
              <a:rPr lang="en-US" altLang="en-US" sz="2200" b="1" dirty="0">
                <a:solidFill>
                  <a:schemeClr val="tx2"/>
                </a:solidFill>
              </a:rPr>
              <a:t>global depth</a:t>
            </a:r>
            <a:r>
              <a:rPr lang="en-US" altLang="en-US" sz="2200" dirty="0">
                <a:solidFill>
                  <a:schemeClr val="tx2"/>
                </a:solidFill>
              </a:rPr>
              <a:t>. </a:t>
            </a:r>
            <a:endParaRPr lang="en-US" altLang="en-US" sz="2200" dirty="0" smtClean="0">
              <a:solidFill>
                <a:schemeClr val="tx2"/>
              </a:solidFill>
            </a:endParaRPr>
          </a:p>
          <a:p>
            <a:pPr marL="742950" lvl="2" indent="-342900">
              <a:buSzPct val="60000"/>
            </a:pPr>
            <a:r>
              <a:rPr lang="en-US" altLang="en-US" sz="2000" dirty="0" smtClean="0"/>
              <a:t>i.e., if you index into the array with 2 bits, there are 2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elements in the array (4)</a:t>
            </a:r>
          </a:p>
          <a:p>
            <a:pPr marL="1200150" lvl="3" indent="-342900">
              <a:buSzPct val="60000"/>
            </a:pPr>
            <a:r>
              <a:rPr lang="en-US" altLang="en-US" sz="1600" dirty="0" smtClean="0">
                <a:solidFill>
                  <a:schemeClr val="tx2"/>
                </a:solidFill>
              </a:rPr>
              <a:t>Each element points to a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hashtable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marL="742950" lvl="2" indent="-342900">
              <a:buSzPct val="60000"/>
            </a:pPr>
            <a:r>
              <a:rPr lang="en-US" altLang="en-US" dirty="0" smtClean="0"/>
              <a:t>Expand by using first 3 bits of hash key 2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dirty="0"/>
              <a:t>elements in the array (8)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marL="1200150" lvl="3" indent="-342900">
              <a:buSzPct val="60000"/>
            </a:pPr>
            <a:endParaRPr lang="en-US" alt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13- </a:t>
            </a:r>
            <a:fld id="{458AFC51-97B5-4E45-933F-A3799180C2EC}" type="slidenum">
              <a:rPr lang="en-US" altLang="en-US" smtClean="0"/>
              <a:pPr/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19799971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241077F3-4A43-457A-B7E6-4BA332BB9180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66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Disk Storage Devices</a:t>
            </a:r>
          </a:p>
          <a:p>
            <a:r>
              <a:rPr lang="en-US" altLang="en-US"/>
              <a:t>Files of Records</a:t>
            </a:r>
          </a:p>
          <a:p>
            <a:r>
              <a:rPr lang="en-US" altLang="en-US"/>
              <a:t>Operations on Files</a:t>
            </a:r>
          </a:p>
          <a:p>
            <a:r>
              <a:rPr lang="en-US" altLang="en-US"/>
              <a:t>Unordered Files</a:t>
            </a:r>
          </a:p>
          <a:p>
            <a:r>
              <a:rPr lang="en-US" altLang="en-US"/>
              <a:t>Ordered Files</a:t>
            </a:r>
          </a:p>
          <a:p>
            <a:r>
              <a:rPr lang="en-US" altLang="en-US"/>
              <a:t>Hashed Files</a:t>
            </a:r>
          </a:p>
          <a:p>
            <a:pPr lvl="1"/>
            <a:r>
              <a:rPr lang="en-US" altLang="en-US"/>
              <a:t>Dynamic and Extendible Hashing Techniques </a:t>
            </a:r>
          </a:p>
          <a:p>
            <a:r>
              <a:rPr lang="en-US" altLang="en-US"/>
              <a:t>RAID Technology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8ED682A0-CB97-4A05-B656-F22537671023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And Extendible Hashing (contd.)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The directories can be stored on disk, and they expand or shrink dynamically.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Directory entries point to the disk blocks that contain the stored records.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An insertion in a disk block that is full causes the block to split into two blocks and the records are redistributed among the two blocks.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directory is updated appropriately.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Dynamic and extendible hashing do not require an overflow area.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Linear hashing does require an overflow area but does not use a directory.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Blocks are split in </a:t>
            </a:r>
            <a:r>
              <a:rPr lang="en-US" altLang="en-US" sz="2200" i="1"/>
              <a:t>linear order</a:t>
            </a:r>
            <a:r>
              <a:rPr lang="en-US" altLang="en-US" sz="2200"/>
              <a:t> as the file expands.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CF43235A-C9FF-4EE5-9E76-AA737FBCA0D8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Extendible Hashing</a:t>
            </a:r>
          </a:p>
        </p:txBody>
      </p:sp>
      <p:pic>
        <p:nvPicPr>
          <p:cNvPr id="718857" name="Picture 9" descr="fig13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6388"/>
            <a:ext cx="4976813" cy="49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0B09C318-D0D1-4CAF-83BC-2E080A57C0C3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Storage Devices</a:t>
            </a:r>
          </a:p>
        </p:txBody>
      </p:sp>
      <p:sp>
        <p:nvSpPr>
          <p:cNvPr id="671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Preferred secondary storage device for high storage capacity and low cost.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stored as magnetized areas on magnetic disk surfaces.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/>
              <a:t>disk</a:t>
            </a:r>
            <a:r>
              <a:rPr lang="en-US" altLang="en-US" i="1"/>
              <a:t> </a:t>
            </a:r>
            <a:r>
              <a:rPr lang="en-US" altLang="en-US" b="1"/>
              <a:t>pack</a:t>
            </a:r>
            <a:r>
              <a:rPr lang="en-US" altLang="en-US"/>
              <a:t> contains several magnetic disks connected to a rotating spindle.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Disks are divided into concentric circular </a:t>
            </a:r>
            <a:r>
              <a:rPr lang="en-US" altLang="en-US" b="1"/>
              <a:t>tracks</a:t>
            </a:r>
            <a:r>
              <a:rPr lang="en-US" altLang="en-US"/>
              <a:t>  on each disk </a:t>
            </a:r>
            <a:r>
              <a:rPr lang="en-US" altLang="en-US" b="1"/>
              <a:t>surface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Track capacities vary typically from 4 to 50 Kbytes or more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E44D8348-8347-4DE0-83C7-06424E55F643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Storage Devices (contd.)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track is divided into smaller </a:t>
            </a:r>
            <a:r>
              <a:rPr lang="en-US" altLang="en-US" sz="2400" b="1"/>
              <a:t>blocks</a:t>
            </a:r>
            <a:r>
              <a:rPr lang="en-US" altLang="en-US" sz="2400"/>
              <a:t> or </a:t>
            </a:r>
            <a:r>
              <a:rPr lang="en-US" altLang="en-US" sz="2400" b="1"/>
              <a:t>sectors</a:t>
            </a:r>
          </a:p>
          <a:p>
            <a:pPr lvl="1"/>
            <a:r>
              <a:rPr lang="en-US" altLang="en-US" sz="2200"/>
              <a:t>because it usually contains a large amount of information </a:t>
            </a:r>
          </a:p>
          <a:p>
            <a:r>
              <a:rPr lang="en-US" altLang="en-US" sz="2400"/>
              <a:t>The division of a track into </a:t>
            </a:r>
            <a:r>
              <a:rPr lang="en-US" altLang="en-US" sz="2400" b="1"/>
              <a:t>sectors</a:t>
            </a:r>
            <a:r>
              <a:rPr lang="en-US" altLang="en-US" sz="2400"/>
              <a:t> is hard-coded on the disk surface and cannot be changed.</a:t>
            </a:r>
          </a:p>
          <a:p>
            <a:pPr lvl="1"/>
            <a:r>
              <a:rPr lang="en-US" altLang="en-US" sz="2200"/>
              <a:t>One type of sector organization calls a portion of a track that subtends a fixed angle at the center as a sector.</a:t>
            </a:r>
          </a:p>
          <a:p>
            <a:r>
              <a:rPr lang="en-US" altLang="en-US" sz="2400"/>
              <a:t>A track is divided into </a:t>
            </a:r>
            <a:r>
              <a:rPr lang="en-US" altLang="en-US" sz="2400" b="1"/>
              <a:t>blocks</a:t>
            </a:r>
            <a:r>
              <a:rPr lang="en-US" altLang="en-US" sz="2400"/>
              <a:t>.</a:t>
            </a:r>
          </a:p>
          <a:p>
            <a:pPr lvl="1"/>
            <a:r>
              <a:rPr lang="en-US" altLang="en-US" sz="2200"/>
              <a:t>The block size B is fixed for each system.</a:t>
            </a:r>
          </a:p>
          <a:p>
            <a:pPr lvl="2"/>
            <a:r>
              <a:rPr lang="en-US" altLang="en-US" sz="2000"/>
              <a:t>Typical block sizes range from B=512 bytes to B=4096 bytes.</a:t>
            </a:r>
          </a:p>
          <a:p>
            <a:pPr lvl="1"/>
            <a:r>
              <a:rPr lang="en-US" altLang="en-US" sz="2200"/>
              <a:t>Whole blocks are transferred between disk and main memory for processing.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54022D53-05BA-4DB2-A77A-001192147046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7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Storage Devices (contd.)</a:t>
            </a:r>
          </a:p>
        </p:txBody>
      </p:sp>
      <p:pic>
        <p:nvPicPr>
          <p:cNvPr id="675849" name="Picture 9" descr="fig1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8063"/>
            <a:ext cx="8305800" cy="29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E24F3E8C-9B55-4DDA-BF48-016CDBA132AF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Storage Devices (contd.)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read-write head</a:t>
            </a:r>
            <a:r>
              <a:rPr lang="en-US" altLang="en-US" sz="2400"/>
              <a:t> moves to the track that contains the block to be transferred.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Disk rotation moves the block under the read-write head for reading or writing.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physical disk block (hardware) address consists of: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 cylinder number (imaginary collection of tracks of same radius from all recorded surfaces)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track number or surface number (within the cylinder)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and block number (within track).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Reading or writing a disk block is time consuming because of the seek time s and rotational delay (latency) </a:t>
            </a:r>
            <a:r>
              <a:rPr lang="en-US" altLang="en-US" sz="2400" b="1"/>
              <a:t>rd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Double buffering can be used to speed up the transfer of contiguous disk blocks.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13- </a:t>
            </a:r>
            <a:fld id="{3B0C19EF-0A49-4D00-83BE-BB7931A4F8BF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9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Storage Devices (contd.)</a:t>
            </a:r>
          </a:p>
        </p:txBody>
      </p:sp>
      <p:pic>
        <p:nvPicPr>
          <p:cNvPr id="679945" name="Picture 9" descr="fig13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46225"/>
            <a:ext cx="61722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for a data-driven application consist of a sequence of records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Records contain fields which have values of a particular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amount, date, time, </a:t>
            </a:r>
            <a:r>
              <a:rPr lang="en-US" altLang="en-US" dirty="0" smtClean="0"/>
              <a:t>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Fields </a:t>
            </a:r>
            <a:r>
              <a:rPr lang="en-US" altLang="en-US" dirty="0" smtClean="0"/>
              <a:t>may </a:t>
            </a:r>
            <a:r>
              <a:rPr lang="en-US" altLang="en-US" dirty="0"/>
              <a:t>be fixed length or variable </a:t>
            </a:r>
            <a:r>
              <a:rPr lang="en-US" altLang="en-US" dirty="0" smtClean="0"/>
              <a:t>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file descriptor</a:t>
            </a:r>
            <a:r>
              <a:rPr lang="en-US" altLang="en-US" dirty="0"/>
              <a:t> (or </a:t>
            </a:r>
            <a:r>
              <a:rPr lang="en-US" altLang="en-US" b="1" dirty="0"/>
              <a:t>file header</a:t>
            </a:r>
            <a:r>
              <a:rPr lang="en-US" altLang="en-US" dirty="0"/>
              <a:t>) includes information that describes the file, such as the </a:t>
            </a:r>
            <a:r>
              <a:rPr lang="en-US" altLang="en-US" i="1" dirty="0"/>
              <a:t>field names</a:t>
            </a:r>
            <a:r>
              <a:rPr lang="en-US" altLang="en-US" dirty="0"/>
              <a:t> and their </a:t>
            </a:r>
            <a:r>
              <a:rPr lang="en-US" altLang="en-US" i="1" dirty="0"/>
              <a:t>data types</a:t>
            </a:r>
            <a:r>
              <a:rPr lang="en-US" altLang="en-US" dirty="0"/>
              <a:t>, and the </a:t>
            </a:r>
            <a:r>
              <a:rPr lang="en-US" altLang="en-US" i="1" dirty="0" smtClean="0"/>
              <a:t>size</a:t>
            </a:r>
            <a:r>
              <a:rPr lang="en-US" altLang="en-US" dirty="0" smtClean="0"/>
              <a:t> of each field.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13- </a:t>
            </a:r>
            <a:fld id="{458AFC51-97B5-4E45-933F-A3799180C2EC}" type="slidenum">
              <a:rPr lang="en-US" altLang="en-US" smtClean="0"/>
              <a:pPr/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60382035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1213</TotalTime>
  <Words>2271</Words>
  <Application>Microsoft Macintosh PowerPoint</Application>
  <PresentationFormat>Letter Paper (8.5x11 in)</PresentationFormat>
  <Paragraphs>237</Paragraphs>
  <Slides>31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Blends</vt:lpstr>
      <vt:lpstr>PowerPoint Presentation</vt:lpstr>
      <vt:lpstr>Chapter 13</vt:lpstr>
      <vt:lpstr>Chapter Outline</vt:lpstr>
      <vt:lpstr>Disk Storage Devices</vt:lpstr>
      <vt:lpstr>Disk Storage Devices (contd.)</vt:lpstr>
      <vt:lpstr>Disk Storage Devices (contd.)</vt:lpstr>
      <vt:lpstr>Disk Storage Devices (contd.)</vt:lpstr>
      <vt:lpstr>Disk Storage Devices (contd.)</vt:lpstr>
      <vt:lpstr>Files</vt:lpstr>
      <vt:lpstr>Records</vt:lpstr>
      <vt:lpstr>Blocking</vt:lpstr>
      <vt:lpstr>Blocking Factor Calculation</vt:lpstr>
      <vt:lpstr>Files of Records (contd.)</vt:lpstr>
      <vt:lpstr>Operation on Files</vt:lpstr>
      <vt:lpstr>Unordered Files</vt:lpstr>
      <vt:lpstr>Ordered Files</vt:lpstr>
      <vt:lpstr>Handling Overflow in Seq Files</vt:lpstr>
      <vt:lpstr>Overflow</vt:lpstr>
      <vt:lpstr>Ordered Files (contd.)</vt:lpstr>
      <vt:lpstr>Average Access Times</vt:lpstr>
      <vt:lpstr>Example</vt:lpstr>
      <vt:lpstr>Hashed Files</vt:lpstr>
      <vt:lpstr>Hashed Files (contd.)</vt:lpstr>
      <vt:lpstr>Hashed Files (contd.)</vt:lpstr>
      <vt:lpstr>Hashed Files (contd.)</vt:lpstr>
      <vt:lpstr>Hashed Files - Overflow handling</vt:lpstr>
      <vt:lpstr>Dynamic And Extendible Hashed Files</vt:lpstr>
      <vt:lpstr>Dynamic Hashing</vt:lpstr>
      <vt:lpstr>Extendible Hashing</vt:lpstr>
      <vt:lpstr>Dynamic And Extendible Hashing (contd.)</vt:lpstr>
      <vt:lpstr>Extendible Hashing</vt:lpstr>
    </vt:vector>
  </TitlesOfParts>
  <Company>Copyright © 2007 Ramez Elmasri and Shamkant B. Navathe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>Disk Storage, Basic File Structures, and Hashing</dc:subject>
  <dc:creator>Elmasri/Navathe</dc:creator>
  <cp:lastModifiedBy>Susan Gauch</cp:lastModifiedBy>
  <cp:revision>84</cp:revision>
  <cp:lastPrinted>2001-11-04T00:51:13Z</cp:lastPrinted>
  <dcterms:created xsi:type="dcterms:W3CDTF">2005-02-25T19:46:41Z</dcterms:created>
  <dcterms:modified xsi:type="dcterms:W3CDTF">2022-01-26T15:50:45Z</dcterms:modified>
</cp:coreProperties>
</file>