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4"/>
  </p:notesMasterIdLst>
  <p:handoutMasterIdLst>
    <p:handoutMasterId r:id="rId6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315" r:id="rId47"/>
    <p:sldId id="299" r:id="rId48"/>
    <p:sldId id="301" r:id="rId49"/>
    <p:sldId id="302" r:id="rId50"/>
    <p:sldId id="300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2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6" autoAdjust="0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168" y="784"/>
      </p:cViewPr>
      <p:guideLst>
        <p:guide orient="horz" pos="1620"/>
        <p:guide pos="32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29C225-A69C-4F07-1547-4C71F60047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34A50-74E4-7C26-CC7D-2E49878306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0F3BA-79F9-4765-9280-AB2BA80B1BB7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34F29-16BF-1FB3-A545-2FC6D75A1F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Pearson Education © 2014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5C102-B59F-0E11-C162-186845B969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992B6-6A92-45BD-B3F9-76379014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801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CBE21-6B5F-45DB-874D-6C65A6CAFCD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Pearson Education ©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65243-6428-4FC8-B638-6A368C67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09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Times New Roman" charset="0"/>
                <a:cs typeface="+mn-cs"/>
              </a:rPr>
              <a:t>Eg</a:t>
            </a:r>
            <a:r>
              <a:rPr lang="en-US" dirty="0">
                <a:latin typeface="Times New Roman" charset="0"/>
                <a:cs typeface="+mn-cs"/>
              </a:rPr>
              <a:t>, arithmetic is closed on Real numbers.  But NOT on Whole Numbers (integers).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Pearson Education ©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65243-6428-4FC8-B638-6A368C677C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5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Basically,</a:t>
            </a:r>
            <a:r>
              <a:rPr lang="en-US" baseline="0" dirty="0"/>
              <a:t> opposite of the natural join.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Pearson Education ©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65243-6428-4FC8-B638-6A368C677CE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08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Basically,</a:t>
            </a:r>
            <a:r>
              <a:rPr lang="en-US" baseline="0" dirty="0"/>
              <a:t> opposite of the natural join.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Pearson Education ©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65243-6428-4FC8-B638-6A368C677CE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8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charset="0"/>
              </a:rPr>
              <a:t>BranchNo</a:t>
            </a:r>
            <a:r>
              <a:rPr lang="en-US" dirty="0">
                <a:latin typeface="Times New Roman" charset="0"/>
              </a:rPr>
              <a:t> is a </a:t>
            </a:r>
            <a:r>
              <a:rPr lang="en-US" dirty="0" err="1">
                <a:latin typeface="Times New Roman" charset="0"/>
              </a:rPr>
              <a:t>superkey</a:t>
            </a:r>
            <a:r>
              <a:rPr lang="en-US" dirty="0">
                <a:latin typeface="Times New Roman" charset="0"/>
              </a:rPr>
              <a:t>; </a:t>
            </a:r>
            <a:r>
              <a:rPr lang="en-US" dirty="0" err="1">
                <a:latin typeface="Times New Roman" charset="0"/>
              </a:rPr>
              <a:t>BranchNo</a:t>
            </a:r>
            <a:r>
              <a:rPr lang="en-US" dirty="0">
                <a:latin typeface="Times New Roman" charset="0"/>
              </a:rPr>
              <a:t> + street is a </a:t>
            </a:r>
            <a:r>
              <a:rPr lang="en-US" dirty="0" err="1">
                <a:latin typeface="Times New Roman" charset="0"/>
              </a:rPr>
              <a:t>superkey</a:t>
            </a:r>
            <a:r>
              <a:rPr lang="en-US" dirty="0">
                <a:latin typeface="Times New Roman" charset="0"/>
              </a:rPr>
              <a:t>, but it is not minimal, so it isn’t a candidate key</a:t>
            </a:r>
          </a:p>
          <a:p>
            <a:r>
              <a:rPr lang="en-US" dirty="0">
                <a:latin typeface="Times New Roman" charset="0"/>
              </a:rPr>
              <a:t>Street is a </a:t>
            </a:r>
            <a:r>
              <a:rPr lang="en-US" dirty="0" err="1">
                <a:latin typeface="Times New Roman" charset="0"/>
              </a:rPr>
              <a:t>superkey</a:t>
            </a:r>
            <a:r>
              <a:rPr lang="en-US" dirty="0">
                <a:latin typeface="Times New Roman" charset="0"/>
              </a:rPr>
              <a:t> and a candidate key; so is postcode</a:t>
            </a:r>
          </a:p>
          <a:p>
            <a:r>
              <a:rPr lang="en-US" dirty="0">
                <a:latin typeface="Times New Roman" charset="0"/>
              </a:rPr>
              <a:t>City is NOT a </a:t>
            </a:r>
            <a:r>
              <a:rPr lang="en-US" dirty="0" err="1">
                <a:latin typeface="Times New Roman" charset="0"/>
              </a:rPr>
              <a:t>superkey</a:t>
            </a:r>
            <a:r>
              <a:rPr lang="en-US" dirty="0">
                <a:latin typeface="Times New Roman" charset="0"/>
              </a:rPr>
              <a:t>; City + postcode is </a:t>
            </a:r>
            <a:r>
              <a:rPr lang="en-US" dirty="0" err="1">
                <a:latin typeface="Times New Roman" charset="0"/>
              </a:rPr>
              <a:t>superkey</a:t>
            </a:r>
            <a:r>
              <a:rPr lang="en-US" dirty="0">
                <a:latin typeface="Times New Roman" charset="0"/>
              </a:rPr>
              <a:t>, but not a candidate key </a:t>
            </a:r>
          </a:p>
          <a:p>
            <a:r>
              <a:rPr lang="en-US" dirty="0">
                <a:latin typeface="Times New Roman" charset="0"/>
              </a:rPr>
              <a:t>Pick one candidate key (</a:t>
            </a:r>
            <a:r>
              <a:rPr lang="en-US" dirty="0" err="1">
                <a:latin typeface="Times New Roman" charset="0"/>
              </a:rPr>
              <a:t>branchNo</a:t>
            </a:r>
            <a:r>
              <a:rPr lang="en-US" dirty="0">
                <a:latin typeface="Times New Roman" charset="0"/>
              </a:rPr>
              <a:t> or street or postcode) to be the primary key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Pearson Education ©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65243-6428-4FC8-B638-6A368C677C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3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Selects rows that match predicate with all their attributes.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Pearson Education ©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65243-6428-4FC8-B638-6A368C677C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67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Pi for Projection</a:t>
            </a:r>
          </a:p>
          <a:p>
            <a:r>
              <a:rPr lang="en-US" dirty="0">
                <a:latin typeface="Times New Roman" charset="0"/>
              </a:rPr>
              <a:t>Answer:  So you can count the duplicates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Pearson Education ©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65243-6428-4FC8-B638-6A368C677C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6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The first:  select then project.</a:t>
            </a:r>
          </a:p>
          <a:p>
            <a:r>
              <a:rPr lang="en-US" dirty="0">
                <a:latin typeface="Times New Roman" charset="0"/>
              </a:rPr>
              <a:t>Why:  Create temporary relation that is a subset of rows then select a subset of some columns from that relation</a:t>
            </a:r>
          </a:p>
          <a:p>
            <a:r>
              <a:rPr lang="en-US" dirty="0">
                <a:latin typeface="Times New Roman" charset="0"/>
              </a:rPr>
              <a:t>Vs</a:t>
            </a:r>
          </a:p>
          <a:p>
            <a:r>
              <a:rPr lang="en-US" dirty="0">
                <a:latin typeface="Times New Roman" charset="0"/>
              </a:rPr>
              <a:t>Create temporary relation that is a subset of columns then select a subset of some rows from that relation</a:t>
            </a:r>
          </a:p>
          <a:p>
            <a:r>
              <a:rPr lang="en-US" dirty="0">
                <a:latin typeface="Times New Roman" charset="0"/>
              </a:rPr>
              <a:t>Usually many more rows (tuples/instances) than columns (attributes).</a:t>
            </a:r>
          </a:p>
          <a:p>
            <a:r>
              <a:rPr lang="en-US" dirty="0">
                <a:latin typeface="Times New Roman" charset="0"/>
              </a:rPr>
              <a:t>So, consider Staff table:  7 attributes; maybe 10,000 employees; 500 earn &gt; 10,000 pounds</a:t>
            </a:r>
          </a:p>
          <a:p>
            <a:r>
              <a:rPr lang="en-US" dirty="0">
                <a:latin typeface="Times New Roman" charset="0"/>
              </a:rPr>
              <a:t>1</a:t>
            </a:r>
            <a:r>
              <a:rPr lang="en-US" baseline="30000" dirty="0">
                <a:latin typeface="Times New Roman" charset="0"/>
              </a:rPr>
              <a:t>st</a:t>
            </a:r>
            <a:r>
              <a:rPr lang="en-US" dirty="0">
                <a:latin typeface="Times New Roman" charset="0"/>
              </a:rPr>
              <a:t>:  Temporary relationship is 500 rows x 7 columns -&gt; 500 x 4 for final</a:t>
            </a:r>
          </a:p>
          <a:p>
            <a:r>
              <a:rPr lang="en-US" dirty="0">
                <a:latin typeface="Times New Roman" charset="0"/>
              </a:rPr>
              <a:t>2</a:t>
            </a:r>
            <a:r>
              <a:rPr lang="en-US" baseline="30000" dirty="0">
                <a:latin typeface="Times New Roman" charset="0"/>
              </a:rPr>
              <a:t>nd</a:t>
            </a:r>
            <a:r>
              <a:rPr lang="en-US" dirty="0">
                <a:latin typeface="Times New Roman" charset="0"/>
              </a:rPr>
              <a:t>:  Temporary relationships is 10,000 rows x 4 columns -&gt; 500 x 4 for final</a:t>
            </a:r>
          </a:p>
          <a:p>
            <a:endParaRPr lang="en-US" dirty="0">
              <a:latin typeface="Times New Roman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Pearson Education ©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65243-6428-4FC8-B638-6A368C677C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4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Must create two TEMPORARY, </a:t>
            </a:r>
            <a:r>
              <a:rPr lang="en-US" dirty="0" err="1">
                <a:latin typeface="Times New Roman" charset="0"/>
              </a:rPr>
              <a:t>unamed</a:t>
            </a:r>
            <a:r>
              <a:rPr lang="en-US" dirty="0">
                <a:latin typeface="Times New Roman" charset="0"/>
              </a:rPr>
              <a:t> relations by projecting city from Branch and  city from </a:t>
            </a:r>
            <a:r>
              <a:rPr lang="en-US" dirty="0" err="1">
                <a:latin typeface="Times New Roman" charset="0"/>
              </a:rPr>
              <a:t>PropertyForRent</a:t>
            </a:r>
            <a:r>
              <a:rPr lang="en-US" dirty="0">
                <a:latin typeface="Times New Roman" charset="0"/>
              </a:rPr>
              <a:t>, then Union them.</a:t>
            </a:r>
          </a:p>
          <a:p>
            <a:r>
              <a:rPr lang="en-US" dirty="0">
                <a:latin typeface="Times New Roman" charset="0"/>
              </a:rPr>
              <a:t>These temporary relations are union compatible.</a:t>
            </a:r>
          </a:p>
          <a:p>
            <a:r>
              <a:rPr lang="en-US" dirty="0">
                <a:latin typeface="Times New Roman" charset="0"/>
              </a:rPr>
              <a:t>Note implied order of operations:  Project before Select (unary operations before binary operations).</a:t>
            </a:r>
          </a:p>
          <a:p>
            <a:r>
              <a:rPr lang="en-US" dirty="0">
                <a:latin typeface="Times New Roman" charset="0"/>
              </a:rPr>
              <a:t>Left to right when there is a tie.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Pearson Education ©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65243-6428-4FC8-B638-6A368C677C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11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</a:t>
            </a:r>
            <a:r>
              <a:rPr lang="en-US" b="1" dirty="0"/>
              <a:t>next slide </a:t>
            </a:r>
            <a:r>
              <a:rPr lang="en-US" dirty="0"/>
              <a:t>for the table's explanation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Pearson Education ©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65243-6428-4FC8-B638-6A368C677C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67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Pearson Education ©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65243-6428-4FC8-B638-6A368C677C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71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Basically,</a:t>
            </a:r>
            <a:r>
              <a:rPr lang="en-US" baseline="0" dirty="0"/>
              <a:t> opposite of the natural join.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Pearson Education ©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65243-6428-4FC8-B638-6A368C677CE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5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168" y="1597819"/>
            <a:ext cx="8234832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184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0FA8-440B-4B02-90CF-65B241968EA9}" type="datetime1">
              <a:rPr lang="en-US" smtClean="0"/>
              <a:t>2/15/23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806" y="1028699"/>
            <a:ext cx="2222412" cy="6238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7432" y="1028699"/>
            <a:ext cx="5486400" cy="40124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2806" y="1723466"/>
            <a:ext cx="2222412" cy="28517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ECE8-E4D5-4DBB-95FF-2204C33E6DB2}" type="datetime1">
              <a:rPr lang="en-US" smtClean="0"/>
              <a:t>2/15/23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3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3831-0BB3-4952-94A3-EDB7D60B7727}" type="datetime1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853B-2359-4663-AD05-BE8F126445CB}" type="datetime1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CB6-8968-4BBE-BC44-F3ACECAC2FEF}" type="datetime1">
              <a:rPr lang="en-US" smtClean="0"/>
              <a:t>2/15/23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18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818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F9A6-A307-4A23-ADF7-F27B83C65FCA}" type="datetime1">
              <a:rPr lang="en-US" smtClean="0"/>
              <a:t>2/15/23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1206" y="1200151"/>
            <a:ext cx="381031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3922" y="1200151"/>
            <a:ext cx="380129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4032-3987-4ED5-AE9F-6070DE17218E}" type="datetime1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069" y="1151335"/>
            <a:ext cx="38092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069" y="1631156"/>
            <a:ext cx="38092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0FEA-B32F-4CC7-92A1-CA01631DB9D2}" type="datetime1">
              <a:rPr lang="en-US" smtClean="0"/>
              <a:t>2/15/23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084763" y="1148899"/>
            <a:ext cx="38092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084763" y="1628720"/>
            <a:ext cx="38092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AF0E-5E8A-4C75-992B-5B976F3BC677}" type="datetime1">
              <a:rPr lang="en-US" smtClean="0"/>
              <a:t>2/15/23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94FB-764D-45FB-8F62-2ECF14388B4C}" type="datetime1">
              <a:rPr lang="en-US" smtClean="0"/>
              <a:t>2/15/23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341" y="204787"/>
            <a:ext cx="3008313" cy="6683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414" y="204788"/>
            <a:ext cx="471180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341" y="1010298"/>
            <a:ext cx="3008313" cy="3584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E695-B254-4414-BC0F-D9D2A8D6A9F8}" type="datetime1">
              <a:rPr lang="en-US" smtClean="0"/>
              <a:t>2/15/23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06" y="3600450"/>
            <a:ext cx="7764012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1206" y="187627"/>
            <a:ext cx="7764012" cy="3358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1206" y="4025503"/>
            <a:ext cx="7764012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7F93-B737-4A39-B0AF-ECF48E240BC9}" type="datetime1">
              <a:rPr lang="en-US" smtClean="0"/>
              <a:t>2/15/23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64856" y="-1"/>
            <a:ext cx="8379144" cy="9237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09169" cy="5143500"/>
          </a:xfrm>
          <a:prstGeom prst="rect">
            <a:avLst/>
          </a:prstGeom>
          <a:gradFill flip="none" rotWithShape="1">
            <a:gsLst>
              <a:gs pos="26000">
                <a:schemeClr val="tx2"/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070" y="141035"/>
            <a:ext cx="7735148" cy="659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070" y="923701"/>
            <a:ext cx="7735148" cy="3670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132" y="4767263"/>
            <a:ext cx="81603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5ADCB5C-6D76-43B4-B449-A0E9D53D6ACB}" type="datetime1">
              <a:rPr lang="en-US" smtClean="0"/>
              <a:t>2/15/23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618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UA_Logo_reversed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2" y="181507"/>
            <a:ext cx="736665" cy="5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7" r:id="rId10"/>
    <p:sldLayoutId id="2147493465" r:id="rId11"/>
    <p:sldLayoutId id="2147493466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rgbClr val="FF0000"/>
                </a:solidFill>
                <a:latin typeface="Times" pitchFamily="18" charset="0"/>
                <a:ea typeface="+mn-ea"/>
              </a:rPr>
              <a:t>Chapter 5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GB" b="1" dirty="0">
                <a:solidFill>
                  <a:srgbClr val="000000"/>
                </a:solidFill>
                <a:latin typeface="Times" charset="0"/>
              </a:rPr>
              <a:t>Relational Algebra and</a:t>
            </a:r>
          </a:p>
          <a:p>
            <a:pPr algn="ctr" eaLnBrk="1" hangingPunct="1">
              <a:spcBef>
                <a:spcPct val="0"/>
              </a:spcBef>
            </a:pPr>
            <a:r>
              <a:rPr lang="en-GB" b="1" dirty="0">
                <a:solidFill>
                  <a:srgbClr val="000000"/>
                </a:solidFill>
                <a:latin typeface="Times" charset="0"/>
              </a:rPr>
              <a:t>Relational Calculus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67C9-D291-284C-E763-9A4F8C54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  <a:defRPr/>
            </a:pPr>
            <a:r>
              <a:rPr lang="en-GB" sz="1200" dirty="0">
                <a:cs typeface="+mn-cs"/>
              </a:rPr>
              <a:t>Pearson Education © 2014</a:t>
            </a:r>
          </a:p>
        </p:txBody>
      </p:sp>
    </p:spTree>
    <p:extLst>
      <p:ext uri="{BB962C8B-B14F-4D97-AF65-F5344CB8AC3E}">
        <p14:creationId xmlns:p14="http://schemas.microsoft.com/office/powerpoint/2010/main" val="285772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1892-DDB5-01E0-1A71-26C400EB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GB" sz="4800" b="1" i="0" u="none" strike="noStrike" kern="0" cap="none" spc="-150" normalizeH="0" baseline="0" noProof="0" dirty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Selection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A05D-A2A7-ED8B-3F5B-DF8E7801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GB" b="1" dirty="0">
              <a:latin typeface="Calibri" charset="0"/>
              <a:sym typeface="Symbol" charset="0"/>
            </a:endParaRPr>
          </a:p>
          <a:p>
            <a:pPr eaLnBrk="1" hangingPunct="1"/>
            <a:r>
              <a:rPr lang="en-GB" b="1" dirty="0">
                <a:latin typeface="Calibri" charset="0"/>
                <a:sym typeface="Symbol" charset="0"/>
              </a:rPr>
              <a:t></a:t>
            </a:r>
            <a:r>
              <a:rPr lang="en-GB" b="1" baseline="-14000" dirty="0">
                <a:latin typeface="Calibri" charset="0"/>
              </a:rPr>
              <a:t>predicate</a:t>
            </a:r>
            <a:r>
              <a:rPr lang="en-GB" b="1" dirty="0">
                <a:latin typeface="Calibri" charset="0"/>
              </a:rPr>
              <a:t> (R)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>
                <a:latin typeface="Calibri" charset="0"/>
              </a:rPr>
              <a:t>Works on a </a:t>
            </a:r>
            <a:r>
              <a:rPr lang="en-GB" b="1" dirty="0">
                <a:solidFill>
                  <a:srgbClr val="FF0000"/>
                </a:solidFill>
                <a:latin typeface="Calibri" charset="0"/>
              </a:rPr>
              <a:t>single relation </a:t>
            </a:r>
            <a:r>
              <a:rPr lang="en-GB" b="1" dirty="0">
                <a:latin typeface="Calibri" charset="0"/>
              </a:rPr>
              <a:t>R and defines a relation that contains only those tuples (rows) of </a:t>
            </a:r>
            <a:r>
              <a:rPr lang="en-GB" b="1" dirty="0">
                <a:solidFill>
                  <a:srgbClr val="FF0000"/>
                </a:solidFill>
                <a:latin typeface="Calibri" charset="0"/>
              </a:rPr>
              <a:t>R</a:t>
            </a:r>
            <a:r>
              <a:rPr lang="en-GB" b="1" dirty="0">
                <a:latin typeface="Calibri" charset="0"/>
              </a:rPr>
              <a:t> that satisfy the specified condition (</a:t>
            </a:r>
            <a:r>
              <a:rPr lang="en-GB" b="1" i="1" dirty="0">
                <a:solidFill>
                  <a:srgbClr val="FF0000"/>
                </a:solidFill>
                <a:latin typeface="Calibri" charset="0"/>
              </a:rPr>
              <a:t>predicate</a:t>
            </a:r>
            <a:r>
              <a:rPr lang="en-GB" b="1" dirty="0">
                <a:latin typeface="Calibri" charset="0"/>
              </a:rPr>
              <a:t>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33224-9200-3ED1-4CF1-8CB36080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6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8DA6-21EF-AEDB-4A9C-6988A4B1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GB" sz="4400" b="1" i="0" u="none" strike="noStrike" kern="0" cap="none" spc="-150" normalizeH="0" baseline="0" noProof="0" dirty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Example -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99F48-BC7F-F3E1-1CC1-3D6324840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314" y="832260"/>
            <a:ext cx="7735148" cy="3670922"/>
          </a:xfrm>
        </p:spPr>
        <p:txBody>
          <a:bodyPr/>
          <a:lstStyle/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List all staff with a salary </a:t>
            </a:r>
            <a:r>
              <a:rPr 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greater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 than £10,000.</a:t>
            </a:r>
          </a:p>
          <a:p>
            <a:pPr marL="0" indent="0" algn="ctr">
              <a:buNone/>
            </a:pPr>
            <a:r>
              <a:rPr lang="en-GB" b="1" dirty="0">
                <a:latin typeface="Calibri" charset="0"/>
                <a:sym typeface="WP MultinationalA Roman" charset="0"/>
              </a:rPr>
              <a:t>	</a:t>
            </a:r>
            <a:endParaRPr lang="en-GB" b="1" dirty="0">
              <a:solidFill>
                <a:srgbClr val="FF0000"/>
              </a:solidFill>
              <a:latin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B5DBA-9836-8310-714E-C25CA920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3A56F-8580-6F90-441E-D37DCF921941}"/>
              </a:ext>
            </a:extLst>
          </p:cNvPr>
          <p:cNvSpPr txBox="1"/>
          <p:nvPr/>
        </p:nvSpPr>
        <p:spPr>
          <a:xfrm>
            <a:off x="2978331" y="1612241"/>
            <a:ext cx="3644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Calibri" charset="0"/>
                <a:sym typeface="Symbol" charset="0"/>
              </a:rPr>
              <a:t></a:t>
            </a:r>
            <a:r>
              <a:rPr lang="en-GB" sz="3200" b="1" baseline="-25000" dirty="0">
                <a:solidFill>
                  <a:srgbClr val="FF0000"/>
                </a:solidFill>
                <a:latin typeface="Calibri" charset="0"/>
              </a:rPr>
              <a:t>salary &gt; 10000</a:t>
            </a:r>
            <a:r>
              <a:rPr lang="en-GB" sz="3200" b="1" dirty="0">
                <a:solidFill>
                  <a:srgbClr val="FF0000"/>
                </a:solidFill>
                <a:latin typeface="Calibri" charset="0"/>
              </a:rPr>
              <a:t> (Staff)</a:t>
            </a:r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8FACCA-B12B-D2C4-81E6-F1461FF1E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70" y="2218491"/>
            <a:ext cx="6112105" cy="25487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A41940-2E8A-24CF-E169-F8E4386CD113}"/>
              </a:ext>
            </a:extLst>
          </p:cNvPr>
          <p:cNvSpPr txBox="1"/>
          <p:nvPr/>
        </p:nvSpPr>
        <p:spPr>
          <a:xfrm>
            <a:off x="5498307" y="3108960"/>
            <a:ext cx="593208" cy="718457"/>
          </a:xfrm>
          <a:prstGeom prst="rect">
            <a:avLst/>
          </a:prstGeom>
          <a:solidFill>
            <a:srgbClr val="FFFF00">
              <a:alpha val="25098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551ECF-7B57-B086-1203-14537C77D381}"/>
              </a:ext>
            </a:extLst>
          </p:cNvPr>
          <p:cNvSpPr txBox="1"/>
          <p:nvPr/>
        </p:nvSpPr>
        <p:spPr>
          <a:xfrm>
            <a:off x="5498307" y="4020667"/>
            <a:ext cx="593208" cy="290573"/>
          </a:xfrm>
          <a:prstGeom prst="rect">
            <a:avLst/>
          </a:prstGeom>
          <a:solidFill>
            <a:srgbClr val="FFFF00">
              <a:alpha val="25098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2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059F-847D-45F9-BE63-4FB3447E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70" y="297791"/>
            <a:ext cx="7735148" cy="659987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rgbClr val="FF0000"/>
                </a:solidFill>
                <a:latin typeface="Calibri" charset="0"/>
                <a:sym typeface="Symbol" charset="0"/>
              </a:rPr>
              <a:t></a:t>
            </a:r>
            <a:r>
              <a:rPr lang="en-GB" sz="4400" b="1" baseline="-25000" dirty="0">
                <a:solidFill>
                  <a:srgbClr val="FF0000"/>
                </a:solidFill>
                <a:latin typeface="Calibri" charset="0"/>
              </a:rPr>
              <a:t>salary &gt; 10000</a:t>
            </a:r>
            <a:r>
              <a:rPr lang="en-GB" sz="4400" b="1" dirty="0">
                <a:solidFill>
                  <a:srgbClr val="FF0000"/>
                </a:solidFill>
                <a:latin typeface="Calibri" charset="0"/>
              </a:rPr>
              <a:t> (Staff)</a:t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DBD84-C80B-D52F-AEB0-0952986F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pic>
        <p:nvPicPr>
          <p:cNvPr id="5" name="Picture 5" descr="DS3-Figure 04-02">
            <a:extLst>
              <a:ext uri="{FF2B5EF4-FFF2-40B4-BE49-F238E27FC236}">
                <a16:creationId xmlns:a16="http://schemas.microsoft.com/office/drawing/2014/main" id="{FF09E860-6B68-7044-4BBD-7DA1759115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31" y="1476101"/>
            <a:ext cx="8207231" cy="2323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37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5AD3-9A66-9B5E-C920-71086CA9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Projection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12BD-FDF0-EF25-018A-BCDAA3B68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defTabSz="912813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sym typeface="Symbol" charset="0"/>
              </a:rPr>
              <a:t></a:t>
            </a:r>
            <a:r>
              <a:rPr kumimoji="0" lang="en-GB" sz="3200" b="1" i="0" u="none" strike="noStrike" kern="1200" cap="none" spc="0" normalizeH="0" baseline="-1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col1, . . . , </a:t>
            </a:r>
            <a:r>
              <a:rPr kumimoji="0" lang="en-GB" sz="3200" b="1" i="0" u="none" strike="noStrike" kern="1200" cap="none" spc="0" normalizeH="0" baseline="-14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coln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(R)</a:t>
            </a:r>
          </a:p>
          <a:p>
            <a:pPr marL="974725" lvl="1" indent="-457200" defTabSz="912813" fontAlgn="base">
              <a:lnSpc>
                <a:spcPct val="90000"/>
              </a:lnSpc>
              <a:spcAft>
                <a:spcPct val="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+mn-cs"/>
              </a:rPr>
              <a:t>Works on a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+mn-cs"/>
              </a:rPr>
              <a:t>single relation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+mn-cs"/>
              </a:rPr>
              <a:t> R and defines a relation that contains a vertical subset of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+mn-cs"/>
              </a:rPr>
              <a:t>R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+mn-cs"/>
              </a:rPr>
              <a:t>, extracting the values of specified attributes and eliminating duplicates.</a:t>
            </a:r>
          </a:p>
          <a:p>
            <a:pPr marL="974725" marR="0" lvl="1" indent="-457200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+mn-cs"/>
              </a:rPr>
              <a:t>Duplicates created when keys are left off</a:t>
            </a:r>
          </a:p>
          <a:p>
            <a:pPr marL="974725" marR="0" lvl="1" indent="-457200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+mn-cs"/>
              </a:rPr>
              <a:t>In practice:  real systems don’t remove duplicates unless the user/programmer asks for it</a:t>
            </a:r>
          </a:p>
          <a:p>
            <a:pPr marR="0" lvl="2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+mn-cs"/>
              </a:rPr>
              <a:t>Why?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3713-E2AD-368B-B5BF-811BBE08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5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560C-D44E-2AAA-0C51-C7736864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Example - Projection</a:t>
            </a:r>
            <a:endParaRPr lang="en-US" sz="32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B7D2-7D66-C0D8-5919-AE1702B53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Produce a list of salaries for all staff, showing only  </a:t>
            </a:r>
            <a:r>
              <a:rPr lang="en-US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staffNo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fName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lName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salary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 details.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C3B71-58DF-BE5C-7C96-A970462D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B34345-5CDC-267D-BE73-30EBCA887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55" y="1801016"/>
            <a:ext cx="8080345" cy="2793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A93350-6C6B-732C-ACF5-97F5EA539C14}"/>
              </a:ext>
            </a:extLst>
          </p:cNvPr>
          <p:cNvSpPr txBox="1"/>
          <p:nvPr/>
        </p:nvSpPr>
        <p:spPr>
          <a:xfrm>
            <a:off x="6347013" y="1963568"/>
            <a:ext cx="268268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Calibri" charset="0"/>
                <a:sym typeface="Symbol" charset="0"/>
              </a:rPr>
              <a:t></a:t>
            </a:r>
            <a:r>
              <a:rPr lang="en-GB" sz="1600" b="1" baseline="-14000" dirty="0" err="1">
                <a:solidFill>
                  <a:srgbClr val="FF0000"/>
                </a:solidFill>
                <a:latin typeface="Calibri" charset="0"/>
              </a:rPr>
              <a:t>staffNo</a:t>
            </a:r>
            <a:r>
              <a:rPr lang="en-GB" sz="1600" b="1" baseline="-14000" dirty="0">
                <a:solidFill>
                  <a:srgbClr val="FF0000"/>
                </a:solidFill>
                <a:latin typeface="Calibri" charset="0"/>
              </a:rPr>
              <a:t>, </a:t>
            </a:r>
            <a:r>
              <a:rPr lang="en-GB" sz="1600" b="1" baseline="-14000" dirty="0" err="1">
                <a:solidFill>
                  <a:srgbClr val="FF0000"/>
                </a:solidFill>
                <a:latin typeface="Calibri" charset="0"/>
              </a:rPr>
              <a:t>fName</a:t>
            </a:r>
            <a:r>
              <a:rPr lang="en-GB" sz="1600" b="1" baseline="-14000" dirty="0">
                <a:solidFill>
                  <a:srgbClr val="FF0000"/>
                </a:solidFill>
                <a:latin typeface="Calibri" charset="0"/>
              </a:rPr>
              <a:t>, </a:t>
            </a:r>
            <a:r>
              <a:rPr lang="en-GB" sz="1600" b="1" baseline="-14000" dirty="0" err="1">
                <a:solidFill>
                  <a:srgbClr val="FF0000"/>
                </a:solidFill>
                <a:latin typeface="Calibri" charset="0"/>
              </a:rPr>
              <a:t>lName</a:t>
            </a:r>
            <a:r>
              <a:rPr lang="en-GB" sz="1600" b="1" baseline="-14000" dirty="0">
                <a:solidFill>
                  <a:srgbClr val="FF0000"/>
                </a:solidFill>
                <a:latin typeface="Calibri" charset="0"/>
              </a:rPr>
              <a:t>, salary</a:t>
            </a:r>
            <a:r>
              <a:rPr lang="en-GB" sz="1600" b="1" dirty="0">
                <a:solidFill>
                  <a:srgbClr val="FF0000"/>
                </a:solidFill>
                <a:latin typeface="Calibri" charset="0"/>
              </a:rPr>
              <a:t>(Staff)</a:t>
            </a:r>
          </a:p>
        </p:txBody>
      </p:sp>
    </p:spTree>
    <p:extLst>
      <p:ext uri="{BB962C8B-B14F-4D97-AF65-F5344CB8AC3E}">
        <p14:creationId xmlns:p14="http://schemas.microsoft.com/office/powerpoint/2010/main" val="105245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45D7-4728-A121-8C6F-1532EB4F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GB" sz="3600" b="1" i="0" u="none" strike="noStrike" kern="0" cap="none" spc="-150" normalizeH="0" baseline="0" noProof="0" dirty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Example – Selection with Projection</a:t>
            </a:r>
            <a:endParaRPr lang="en-US" sz="36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4609-BC82-99D6-9640-A2EB7A30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defTabSz="912813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Produce a list of salaries for all staff with a salary greater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than £10,000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</a:p>
          <a:p>
            <a:pPr marL="974725" marR="0" lvl="1" indent="-457200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List only  </a:t>
            </a: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staffNo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, </a:t>
            </a: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fName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, </a:t>
            </a: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lName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, and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salary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details.</a:t>
            </a:r>
          </a:p>
          <a:p>
            <a:pPr marL="914400" marR="0" lvl="1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  <a:sym typeface="Symbol"/>
              </a:rPr>
              <a:t></a:t>
            </a:r>
            <a:r>
              <a:rPr kumimoji="0" lang="en-GB" sz="2800" b="1" i="0" u="none" strike="noStrike" kern="1200" cap="none" spc="0" normalizeH="0" baseline="-1400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staffNo</a:t>
            </a:r>
            <a:r>
              <a:rPr kumimoji="0" lang="en-GB" sz="2800" b="1" i="0" u="none" strike="noStrike" kern="1200" cap="none" spc="0" normalizeH="0" baseline="-14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, </a:t>
            </a:r>
            <a:r>
              <a:rPr kumimoji="0" lang="en-GB" sz="2800" b="1" i="0" u="none" strike="noStrike" kern="1200" cap="none" spc="0" normalizeH="0" baseline="-1400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fName</a:t>
            </a:r>
            <a:r>
              <a:rPr kumimoji="0" lang="en-GB" sz="2800" b="1" i="0" u="none" strike="noStrike" kern="1200" cap="none" spc="0" normalizeH="0" baseline="-14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, </a:t>
            </a:r>
            <a:r>
              <a:rPr kumimoji="0" lang="en-GB" sz="2800" b="1" i="0" u="none" strike="noStrike" kern="1200" cap="none" spc="0" normalizeH="0" baseline="-1400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lName</a:t>
            </a:r>
            <a:r>
              <a:rPr kumimoji="0" lang="en-GB" sz="2800" b="1" i="0" u="none" strike="noStrike" kern="1200" cap="none" spc="0" normalizeH="0" baseline="-14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, salary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  <a:sym typeface="Symbol" charset="0"/>
              </a:rPr>
              <a:t></a:t>
            </a:r>
            <a:r>
              <a:rPr kumimoji="0" lang="en-GB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salary &gt; 10000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(Staff)</a:t>
            </a:r>
          </a:p>
          <a:p>
            <a:pPr marL="914400" marR="0" lvl="1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pPr marL="914400" marR="0" lvl="1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OR</a:t>
            </a:r>
          </a:p>
          <a:p>
            <a:pPr marL="914400" marR="0" lvl="1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pPr marL="914400" marR="0" lvl="1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  <a:sym typeface="Symbol"/>
              </a:rPr>
              <a:t></a:t>
            </a:r>
            <a:r>
              <a:rPr kumimoji="0" lang="en-GB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salary &gt; 10000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  <a:sym typeface="Symbol"/>
              </a:rPr>
              <a:t></a:t>
            </a:r>
            <a:r>
              <a:rPr kumimoji="0" lang="en-GB" sz="2800" b="1" i="0" u="none" strike="noStrike" kern="1200" cap="none" spc="0" normalizeH="0" baseline="-14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staffNo, </a:t>
            </a:r>
            <a:r>
              <a:rPr kumimoji="0" lang="en-GB" sz="2800" b="1" i="0" u="none" strike="noStrike" kern="1200" cap="none" spc="0" normalizeH="0" baseline="-1400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fName</a:t>
            </a:r>
            <a:r>
              <a:rPr kumimoji="0" lang="en-GB" sz="2800" b="1" i="0" u="none" strike="noStrike" kern="1200" cap="none" spc="0" normalizeH="0" baseline="-14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, </a:t>
            </a:r>
            <a:r>
              <a:rPr kumimoji="0" lang="en-GB" sz="2800" b="1" i="0" u="none" strike="noStrike" kern="1200" cap="none" spc="0" normalizeH="0" baseline="-1400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lName</a:t>
            </a:r>
            <a:r>
              <a:rPr kumimoji="0" lang="en-GB" sz="2800" b="1" i="0" u="none" strike="noStrike" kern="1200" cap="none" spc="0" normalizeH="0" baseline="-14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, salary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(Staff)</a:t>
            </a:r>
          </a:p>
          <a:p>
            <a:pPr marL="914400" marR="0" lvl="1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pPr marL="914400" marR="0" lvl="1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Which is more efficient?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CE7E8-F021-758B-A130-0171F6EE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36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C18C-CB7B-03EF-2816-7B97AB3B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70" y="391045"/>
            <a:ext cx="7735148" cy="659987"/>
          </a:xfrm>
        </p:spPr>
        <p:txBody>
          <a:bodyPr>
            <a:normAutofit fontScale="90000"/>
          </a:bodyPr>
          <a:lstStyle/>
          <a:p>
            <a:r>
              <a:rPr kumimoji="0" lang="en-GB" b="1" i="0" u="none" strike="noStrike" kern="0" cap="none" spc="-150" normalizeH="0" baseline="0" noProof="0" dirty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Union 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R </a:t>
            </a:r>
            <a:r>
              <a:rPr lang="en-US" b="0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∪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 S</a:t>
            </a:r>
            <a:b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7F20-7D46-D0FB-F4CD-A209EC1E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26" y="923701"/>
            <a:ext cx="7934692" cy="3670922"/>
          </a:xfrm>
        </p:spPr>
        <p:txBody>
          <a:bodyPr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600" b="1" dirty="0">
                <a:latin typeface="Times" panose="02020603050405020304" pitchFamily="18" charset="0"/>
                <a:cs typeface="Times" panose="02020603050405020304" pitchFamily="18" charset="0"/>
              </a:rPr>
              <a:t>Union of </a:t>
            </a:r>
            <a:r>
              <a:rPr lang="en-GB" sz="2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two relations </a:t>
            </a:r>
            <a:r>
              <a:rPr lang="en-GB" sz="26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n-GB" sz="2600" b="1" dirty="0">
                <a:latin typeface="Times" panose="02020603050405020304" pitchFamily="18" charset="0"/>
                <a:cs typeface="Times" panose="02020603050405020304" pitchFamily="18" charset="0"/>
              </a:rPr>
              <a:t> and </a:t>
            </a:r>
            <a:r>
              <a:rPr lang="en-GB" sz="26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GB" sz="2600" b="1" dirty="0">
                <a:latin typeface="Times" panose="02020603050405020304" pitchFamily="18" charset="0"/>
                <a:cs typeface="Times" panose="02020603050405020304" pitchFamily="18" charset="0"/>
              </a:rPr>
              <a:t> defines a relation that contains all the tuples of </a:t>
            </a:r>
            <a:r>
              <a:rPr lang="en-GB" sz="26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n-GB" sz="2600" b="1" dirty="0">
                <a:latin typeface="Times" panose="02020603050405020304" pitchFamily="18" charset="0"/>
                <a:cs typeface="Times" panose="02020603050405020304" pitchFamily="18" charset="0"/>
              </a:rPr>
              <a:t>, or </a:t>
            </a:r>
            <a:r>
              <a:rPr lang="en-GB" sz="26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GB" sz="2600" b="1" dirty="0">
                <a:latin typeface="Times" panose="02020603050405020304" pitchFamily="18" charset="0"/>
                <a:cs typeface="Times" panose="02020603050405020304" pitchFamily="18" charset="0"/>
              </a:rPr>
              <a:t>, or both </a:t>
            </a:r>
            <a:r>
              <a:rPr lang="en-GB" sz="26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n-GB" sz="2600" b="1" dirty="0">
                <a:latin typeface="Times" panose="02020603050405020304" pitchFamily="18" charset="0"/>
                <a:cs typeface="Times" panose="02020603050405020304" pitchFamily="18" charset="0"/>
              </a:rPr>
              <a:t> and </a:t>
            </a:r>
            <a:r>
              <a:rPr lang="en-GB" sz="26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GB" sz="2600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GB" sz="2600" b="1" u="sng" dirty="0">
                <a:latin typeface="Times" panose="02020603050405020304" pitchFamily="18" charset="0"/>
                <a:cs typeface="Times" panose="02020603050405020304" pitchFamily="18" charset="0"/>
              </a:rPr>
              <a:t>duplicate tuples being eliminated.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n-GB" sz="2600" b="1" dirty="0">
                <a:latin typeface="Times" panose="02020603050405020304" pitchFamily="18" charset="0"/>
                <a:cs typeface="Times" panose="02020603050405020304" pitchFamily="18" charset="0"/>
              </a:rPr>
              <a:t> and </a:t>
            </a:r>
            <a:r>
              <a:rPr lang="en-GB" sz="26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GB" sz="2600" b="1" dirty="0">
                <a:latin typeface="Times" panose="02020603050405020304" pitchFamily="18" charset="0"/>
                <a:cs typeface="Times" panose="02020603050405020304" pitchFamily="18" charset="0"/>
              </a:rPr>
              <a:t> must be </a:t>
            </a:r>
            <a:r>
              <a:rPr lang="en-GB" sz="2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union-compatible</a:t>
            </a:r>
            <a:r>
              <a:rPr lang="en-GB" sz="2600" b="1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Union compatible: </a:t>
            </a:r>
            <a:r>
              <a:rPr lang="en-US" sz="2600" b="1" dirty="0">
                <a:latin typeface="Times" panose="02020603050405020304" pitchFamily="18" charset="0"/>
                <a:cs typeface="Times" panose="02020603050405020304" pitchFamily="18" charset="0"/>
              </a:rPr>
              <a:t>both tables have the same number of attributes and the corresponding attributes (attributes in same order) have the same datatype.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26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n-US" sz="2600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26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sz="2600" b="1" dirty="0">
                <a:latin typeface="Times" panose="02020603050405020304" pitchFamily="18" charset="0"/>
                <a:cs typeface="Times" panose="02020603050405020304" pitchFamily="18" charset="0"/>
              </a:rPr>
              <a:t>) have </a:t>
            </a:r>
            <a:r>
              <a:rPr lang="en-US" sz="26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2600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26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J </a:t>
            </a:r>
            <a:r>
              <a:rPr lang="en-US" sz="2600" b="1" dirty="0">
                <a:latin typeface="Times" panose="02020603050405020304" pitchFamily="18" charset="0"/>
                <a:cs typeface="Times" panose="02020603050405020304" pitchFamily="18" charset="0"/>
              </a:rPr>
              <a:t>tuples      </a:t>
            </a:r>
            <a:r>
              <a:rPr lang="en-GB" sz="2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 </a:t>
            </a:r>
            <a:r>
              <a:rPr lang="en-US" sz="2600" b="0" i="0" dirty="0">
                <a:solidFill>
                  <a:srgbClr val="FF000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∪</a:t>
            </a:r>
            <a:r>
              <a:rPr lang="en-GB" sz="2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S</a:t>
            </a:r>
            <a:r>
              <a:rPr lang="en-US" sz="2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   </a:t>
            </a:r>
            <a:r>
              <a:rPr lang="en-US" sz="2600" b="1" dirty="0">
                <a:latin typeface="Times" panose="02020603050405020304" pitchFamily="18" charset="0"/>
                <a:cs typeface="Times" panose="02020603050405020304" pitchFamily="18" charset="0"/>
              </a:rPr>
              <a:t>One relation with                      maximum of </a:t>
            </a:r>
            <a:r>
              <a:rPr lang="en-US" sz="26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(I+J)</a:t>
            </a:r>
            <a:r>
              <a:rPr lang="en-US" sz="2600" b="1" dirty="0">
                <a:latin typeface="Times" panose="02020603050405020304" pitchFamily="18" charset="0"/>
                <a:cs typeface="Times" panose="02020603050405020304" pitchFamily="18" charset="0"/>
              </a:rPr>
              <a:t>tuples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40450-2A9C-2095-6C86-8F36DA18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3DE71D-7193-F9E1-1E49-1A917161037B}"/>
              </a:ext>
            </a:extLst>
          </p:cNvPr>
          <p:cNvCxnSpPr>
            <a:cxnSpLocks/>
          </p:cNvCxnSpPr>
          <p:nvPr/>
        </p:nvCxnSpPr>
        <p:spPr>
          <a:xfrm>
            <a:off x="4637313" y="4075612"/>
            <a:ext cx="15414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96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AE92-6972-3E32-2FEC-FD265E73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Example - Union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2C31-AFE6-438A-11E7-510ACC0F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List all cities where there is either a branch office or a property for rent.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Assumes another table “</a:t>
            </a:r>
            <a:r>
              <a:rPr lang="en-GB" altLang="ja-JP" b="1" dirty="0" err="1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PropertyForRent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”</a:t>
            </a:r>
            <a:endParaRPr lang="en-GB" altLang="ja-JP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 eaLnBrk="1" hangingPunct="1"/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Assume attributes (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street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city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cost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GB" b="1" dirty="0" err="1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availableDate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lvl="2" eaLnBrk="1" hangingPunct="1"/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Branch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GB" b="1" dirty="0" err="1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PropertyForRent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would not be union compatible</a:t>
            </a:r>
          </a:p>
          <a:p>
            <a:pPr marL="914400" lvl="2" indent="0" eaLnBrk="1" hangingPunct="1">
              <a:buNone/>
            </a:pPr>
            <a:endParaRPr lang="en-GB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city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(Branch)</a:t>
            </a:r>
            <a:r>
              <a:rPr lang="en-GB" sz="2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∪ 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city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PropertyForRent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2745D-A512-7505-E78B-3EF0145C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7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ED8D-9024-2107-089A-BF206A9F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69" y="310854"/>
            <a:ext cx="7735643" cy="659987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GB" sz="3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sz="3600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city</a:t>
            </a:r>
            <a:r>
              <a:rPr lang="en-GB" sz="3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(Branch)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∪ </a:t>
            </a:r>
            <a:r>
              <a:rPr lang="en-GB" sz="3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sz="3600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city</a:t>
            </a:r>
            <a:r>
              <a:rPr lang="en-GB" sz="3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sz="36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PropertyForRent</a:t>
            </a:r>
            <a:r>
              <a:rPr lang="en-GB" sz="3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b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51EC15-6CF0-4AD7-44F8-B19D918C0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9825" y="1056490"/>
            <a:ext cx="7735888" cy="3457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E22E7-0A49-5ABB-E477-FC2DAE1C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8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900B-1A49-8022-C63F-647D485A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70" y="297791"/>
            <a:ext cx="7735148" cy="6599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Renaming</a:t>
            </a:r>
            <a:r>
              <a:rPr lang="en-GB" b="1" dirty="0">
                <a:ea typeface="+mn-ea"/>
              </a:rPr>
              <a:t>  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r </a:t>
            </a:r>
            <a:r>
              <a:rPr lang="en-US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B1,…,Bn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 (R)</a:t>
            </a:r>
            <a:b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B2F61-2106-CB45-6549-62D0783C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Example: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Input schema: </a:t>
            </a:r>
            <a:b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Branch(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branchNo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street, city, postcode)</a:t>
            </a:r>
            <a:endParaRPr 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n-US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postcode</a:t>
            </a:r>
            <a:r>
              <a:rPr lang="en-US" baseline="-25000" dirty="0">
                <a:latin typeface="Times" panose="02020603050405020304" pitchFamily="18" charset="0"/>
                <a:cs typeface="Times" panose="02020603050405020304" pitchFamily="18" charset="0"/>
              </a:rPr>
              <a:t>-&gt;</a:t>
            </a:r>
            <a:r>
              <a:rPr lang="en-US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zipcode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 (Branch)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Output schema: </a:t>
            </a:r>
            <a:b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Branch(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branchNo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street, city,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zipcode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E8E3B-6DA8-938B-FE3E-D3ABBB5B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2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FE09-47FC-502D-C2EF-CAC50874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GB" sz="4800" b="1" i="0" u="none" strike="noStrike" kern="0" cap="none" spc="-150" normalizeH="0" baseline="0" noProof="0" dirty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itchFamily="18" charset="0"/>
                <a:ea typeface="ＭＳ Ｐゴシック" charset="0"/>
                <a:cs typeface="Arial" pitchFamily="34" charset="0"/>
              </a:rPr>
              <a:t>Chapter 5 - Objectives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DC09C-423E-F985-4AA7-E1C547A4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6875" marR="0" lvl="0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  <a:p>
            <a:pPr marL="396875" marR="0" lvl="0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Meaning of the term relational completeness.</a:t>
            </a:r>
          </a:p>
          <a:p>
            <a:pPr marL="396875" marR="0" lvl="0" indent="-396875" algn="l" defTabSz="912813" rtl="0" eaLnBrk="1" fontAlgn="base" latinLnBrk="0" hangingPunct="1">
              <a:lnSpc>
                <a:spcPct val="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  <a:p>
            <a:pPr marL="396875" marR="0" lvl="0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How to form queries in relational algebra.</a:t>
            </a:r>
          </a:p>
          <a:p>
            <a:pPr marL="0" marR="0" lvl="0" indent="0" algn="l" defTabSz="912813" rtl="0" eaLnBrk="1" fontAlgn="base" latinLnBrk="0" hangingPunct="1">
              <a:lnSpc>
                <a:spcPct val="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  <a:p>
            <a:pPr marL="396875" marR="0" lvl="0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Categories of relational DML.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B02EE-2B7F-BA9B-7E8A-998152C2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  <a:defRPr/>
            </a:pPr>
            <a:r>
              <a:rPr lang="en-GB" sz="1200" dirty="0">
                <a:cs typeface="+mn-cs"/>
              </a:rPr>
              <a:t>Pearson Education © 2014</a:t>
            </a:r>
          </a:p>
        </p:txBody>
      </p:sp>
    </p:spTree>
    <p:extLst>
      <p:ext uri="{BB962C8B-B14F-4D97-AF65-F5344CB8AC3E}">
        <p14:creationId xmlns:p14="http://schemas.microsoft.com/office/powerpoint/2010/main" val="2774045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2651-CA4F-DEEC-E06C-F5E9A9EA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Example – Union with Renaming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47DF-A73C-D5AC-F3F2-46B2E610D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589" y="923701"/>
            <a:ext cx="7921629" cy="3670922"/>
          </a:xfrm>
        </p:spPr>
        <p:txBody>
          <a:bodyPr/>
          <a:lstStyle/>
          <a:p>
            <a:pPr eaLnBrk="1" hangingPunct="1"/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List all cities where there is either a branch office or a property for rent.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Assumes another table “</a:t>
            </a:r>
            <a:r>
              <a:rPr lang="en-GB" altLang="ja-JP" b="1" dirty="0" err="1">
                <a:latin typeface="Times" panose="02020603050405020304" pitchFamily="18" charset="0"/>
                <a:cs typeface="Times" panose="02020603050405020304" pitchFamily="18" charset="0"/>
              </a:rPr>
              <a:t>PropertyForRent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”</a:t>
            </a:r>
            <a:endParaRPr lang="en-GB" altLang="ja-JP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 eaLnBrk="1" hangingPunct="1"/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Assume attributes (street</a:t>
            </a:r>
            <a:r>
              <a:rPr lang="en-GB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town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, cost, </a:t>
            </a:r>
            <a:r>
              <a:rPr lang="en-GB" b="1" dirty="0" err="1">
                <a:latin typeface="Times" panose="02020603050405020304" pitchFamily="18" charset="0"/>
                <a:cs typeface="Times" panose="02020603050405020304" pitchFamily="18" charset="0"/>
              </a:rPr>
              <a:t>availableDate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42433-E4D9-F9B0-3610-E9708476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pic>
        <p:nvPicPr>
          <p:cNvPr id="5" name="Picture 5" descr="DS3-Figure 04-04">
            <a:extLst>
              <a:ext uri="{FF2B5EF4-FFF2-40B4-BE49-F238E27FC236}">
                <a16:creationId xmlns:a16="http://schemas.microsoft.com/office/drawing/2014/main" id="{B6AE1E5A-8320-4CA6-727F-48715F677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16" y="2465785"/>
            <a:ext cx="1390201" cy="216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39F688-CE2A-B1D2-97A5-53FE55076DF0}"/>
              </a:ext>
            </a:extLst>
          </p:cNvPr>
          <p:cNvSpPr txBox="1"/>
          <p:nvPr/>
        </p:nvSpPr>
        <p:spPr>
          <a:xfrm>
            <a:off x="927462" y="3766624"/>
            <a:ext cx="672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sz="2400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city</a:t>
            </a:r>
            <a:r>
              <a:rPr lang="en-GB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(Branch)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∪</a:t>
            </a:r>
            <a:r>
              <a:rPr lang="en-GB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 </a:t>
            </a:r>
            <a:r>
              <a:rPr lang="en-GB" sz="2400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city</a:t>
            </a:r>
            <a:r>
              <a:rPr lang="en-GB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town-&gt;city </a:t>
            </a:r>
            <a:r>
              <a:rPr lang="en-GB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PropertyForRent</a:t>
            </a:r>
            <a:r>
              <a:rPr lang="en-GB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7627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49F8-BE34-5197-FDEA-B70FFE8F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Set Difference </a:t>
            </a:r>
            <a:r>
              <a:rPr lang="en-GB" b="1" dirty="0">
                <a:latin typeface="Calibri" charset="0"/>
              </a:rPr>
              <a:t>R – S</a:t>
            </a:r>
            <a:br>
              <a:rPr lang="en-GB" b="1" dirty="0">
                <a:latin typeface="Calibri" charset="0"/>
              </a:rPr>
            </a:b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49D8-C88C-2A0C-E9EE-30AA2FE5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Defines a relation consisting of the tuples that are in relation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, but not in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 and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must be </a:t>
            </a:r>
            <a:r>
              <a:rPr lang="en-GB" b="1" u="sng" dirty="0">
                <a:latin typeface="Times" panose="02020603050405020304" pitchFamily="18" charset="0"/>
                <a:cs typeface="Times" panose="02020603050405020304" pitchFamily="18" charset="0"/>
              </a:rPr>
              <a:t>union-compatible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Example: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en-GB" sz="2400" b="1" dirty="0">
                <a:latin typeface="Times" panose="02020603050405020304" pitchFamily="18" charset="0"/>
                <a:cs typeface="Times" panose="02020603050405020304" pitchFamily="18" charset="0"/>
              </a:rPr>
              <a:t>List all cities where there is a branch office but no properties for rent.</a:t>
            </a:r>
            <a:endParaRPr lang="en-GB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617E1-876A-4DA6-DD37-FBDD5573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pic>
        <p:nvPicPr>
          <p:cNvPr id="5" name="Picture 5" descr="DS3-Figure 04-05">
            <a:extLst>
              <a:ext uri="{FF2B5EF4-FFF2-40B4-BE49-F238E27FC236}">
                <a16:creationId xmlns:a16="http://schemas.microsoft.com/office/drawing/2014/main" id="{324ECC4B-3C23-10DA-489A-EDC855251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51" y="3269632"/>
            <a:ext cx="1512173" cy="139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490C88-01DF-06D6-C5FB-14B6DB12BB7C}"/>
              </a:ext>
            </a:extLst>
          </p:cNvPr>
          <p:cNvSpPr txBox="1"/>
          <p:nvPr/>
        </p:nvSpPr>
        <p:spPr>
          <a:xfrm>
            <a:off x="1140069" y="3891811"/>
            <a:ext cx="57963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sz="2400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city</a:t>
            </a:r>
            <a:r>
              <a:rPr lang="en-GB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(Branch) – </a:t>
            </a:r>
            <a:r>
              <a:rPr lang="en-GB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sz="2400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city</a:t>
            </a:r>
            <a:r>
              <a:rPr lang="en-GB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PropertyForRent</a:t>
            </a:r>
            <a:r>
              <a:rPr lang="en-GB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9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83DB-D0BC-3CFE-0BB9-A912E1BA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sz="3200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city</a:t>
            </a:r>
            <a:r>
              <a:rPr lang="en-GB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(Branch) – </a:t>
            </a:r>
            <a:r>
              <a:rPr lang="en-GB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sz="3200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city</a:t>
            </a:r>
            <a:r>
              <a:rPr lang="en-GB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sz="32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PropertyForRent</a:t>
            </a:r>
            <a:r>
              <a:rPr lang="en-GB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07F4B3-368C-CAA2-567B-076EE1CF6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9825" y="1007124"/>
            <a:ext cx="7735888" cy="3503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2D108-7BAA-177C-AF58-1A26F781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97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002E-488A-48EF-E52E-D7298208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70" y="415358"/>
            <a:ext cx="7735148" cy="6599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Intersection 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R </a:t>
            </a:r>
            <a:r>
              <a:rPr lang="en-US" b="1" noProof="1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∩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 S</a:t>
            </a:r>
            <a:br>
              <a:rPr 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1371-2DEE-A934-8B7B-FED86F58F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 </a:t>
            </a:r>
            <a:r>
              <a:rPr lang="en-US" b="1" noProof="1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∩</a:t>
            </a:r>
            <a:r>
              <a:rPr lang="en-US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S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Defines a relation consisting of the set of all tuples that are in both R and S. 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R and S must be union-compatible.</a:t>
            </a:r>
          </a:p>
          <a:p>
            <a:pPr lvl="1" eaLnBrk="1" hangingPunct="1"/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 eaLnBrk="1" hangingPunct="1"/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Expressed using basic operations: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b="1" i="1" noProof="1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b="1" noProof="1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 </a:t>
            </a:r>
            <a:r>
              <a:rPr lang="en-US" b="1" noProof="1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∩</a:t>
            </a:r>
            <a:r>
              <a:rPr lang="en-US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b="1" noProof="1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 = R – (R – S)</a:t>
            </a:r>
            <a:endParaRPr lang="en-US" b="1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1EF90-2A31-3D88-89D3-F5DF26D7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35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0A4B-DF31-6EA8-28CE-D9D66404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Example - Intersection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C94B-F463-8D56-DEE9-605EFCEC1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589" y="923701"/>
            <a:ext cx="8190411" cy="3670922"/>
          </a:xfrm>
        </p:spPr>
        <p:txBody>
          <a:bodyPr/>
          <a:lstStyle/>
          <a:p>
            <a:pPr marL="0" indent="0" defTabSz="912813"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List all cities where there is both a branch office and at least one property for rent. </a:t>
            </a: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GB" sz="2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sz="2000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city</a:t>
            </a:r>
            <a:r>
              <a:rPr lang="en-GB" sz="2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(Branch) </a:t>
            </a:r>
            <a:r>
              <a:rPr lang="en-US" sz="2000" b="1" noProof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∩</a:t>
            </a:r>
            <a:r>
              <a:rPr lang="en-GB" sz="2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sz="2000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city</a:t>
            </a:r>
            <a:r>
              <a:rPr lang="en-GB" sz="2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sz="20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PropertyForRent</a:t>
            </a:r>
            <a:r>
              <a:rPr lang="en-GB" sz="2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0" marR="0" lvl="0" indent="0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F5448-D823-2957-8D9C-EBC08855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4E73C-6231-EDFC-3445-D2D91AF0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0" y="1615401"/>
            <a:ext cx="6814683" cy="3101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9430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16D5-0BBF-33B6-FB83-A157E20C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70" y="350043"/>
            <a:ext cx="7735148" cy="6599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Cartesian product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R X S	</a:t>
            </a:r>
            <a:br>
              <a:rPr lang="en-GB" b="1" dirty="0">
                <a:latin typeface="Calibri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B43F-36D3-3AB3-96ED-8739591E5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439" y="962890"/>
            <a:ext cx="7860239" cy="367092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 X S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Defines a relation that is the concatenation of every tuple of relation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 with every tuple of relation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If there are n tuples in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 and m tuples in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, the resulting relation will have a maximum of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n*m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tuples</a:t>
            </a:r>
          </a:p>
          <a:p>
            <a:pPr lvl="2" eaLnBrk="1" hangingPunct="1"/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Duplicate tuples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are </a:t>
            </a:r>
            <a:r>
              <a:rPr lang="en-GB" b="1" u="sng" dirty="0">
                <a:latin typeface="Times" panose="02020603050405020304" pitchFamily="18" charset="0"/>
                <a:cs typeface="Times" panose="02020603050405020304" pitchFamily="18" charset="0"/>
              </a:rPr>
              <a:t>removed</a:t>
            </a:r>
          </a:p>
          <a:p>
            <a:pPr lvl="2" eaLnBrk="1" hangingPunct="1"/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Duplicate attributes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are qualified to </a:t>
            </a:r>
            <a:r>
              <a:rPr lang="en-GB" b="1" u="sng" dirty="0">
                <a:latin typeface="Times" panose="02020603050405020304" pitchFamily="18" charset="0"/>
                <a:cs typeface="Times" panose="02020603050405020304" pitchFamily="18" charset="0"/>
              </a:rPr>
              <a:t>remove ambiguity</a:t>
            </a: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CFE14-98DD-4F68-4410-5A9E7B3E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67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762F-5EF9-3D02-9B1B-3D54A9D2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Example - Cartesian product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EB0C-D87B-005A-7ADD-AE5F17796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26" y="923701"/>
            <a:ext cx="8203474" cy="3670922"/>
          </a:xfrm>
        </p:spPr>
        <p:txBody>
          <a:bodyPr/>
          <a:lstStyle/>
          <a:p>
            <a:r>
              <a:rPr lang="en-GB" sz="3200" b="1" dirty="0">
                <a:latin typeface="Times" panose="02020603050405020304" pitchFamily="18" charset="0"/>
                <a:cs typeface="Times" panose="02020603050405020304" pitchFamily="18" charset="0"/>
              </a:rPr>
              <a:t>List the names and comments of all clients who have viewed a property for rent. [4 Clients, 5 Viewings = 20 results]</a:t>
            </a:r>
          </a:p>
          <a:p>
            <a:pPr marL="0" indent="0">
              <a:buNone/>
            </a:pPr>
            <a:endParaRPr lang="en-GB" sz="32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en-GB" sz="23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sz="23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sz="2300" b="1" baseline="-14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clientNo</a:t>
            </a:r>
            <a:r>
              <a:rPr lang="en-GB" sz="2300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GB" sz="2300" b="1" baseline="-14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fName</a:t>
            </a:r>
            <a:r>
              <a:rPr lang="en-GB" sz="2300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GB" sz="2300" b="1" baseline="-14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lName</a:t>
            </a:r>
            <a:r>
              <a:rPr lang="en-GB" sz="23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(Client)) X (</a:t>
            </a:r>
            <a:r>
              <a:rPr lang="en-GB" sz="23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sz="2300" b="1" baseline="-14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clientNo</a:t>
            </a:r>
            <a:r>
              <a:rPr lang="en-GB" sz="2300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GB" sz="2300" b="1" baseline="-14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propertyNo</a:t>
            </a:r>
            <a:r>
              <a:rPr lang="en-GB" sz="2300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comment </a:t>
            </a:r>
            <a:r>
              <a:rPr lang="en-GB" sz="23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(Viewing))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CFDD4-1F29-7ED5-61A5-ADDB8216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68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0BA349-E427-A87C-8CB6-5E40ED32D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645" y="3058"/>
            <a:ext cx="5543550" cy="1571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4695-BA6E-5943-F8C3-B04DA218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C2115-A3D1-CD0C-237C-80B265B50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08" y="1584274"/>
            <a:ext cx="3257550" cy="1752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8FF3BC-EB6E-5256-269D-622CFB567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850" y="1584274"/>
            <a:ext cx="3768178" cy="3066103"/>
          </a:xfrm>
          <a:prstGeom prst="rect">
            <a:avLst/>
          </a:prstGeom>
        </p:spPr>
      </p:pic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B34CDFFF-2C6D-4472-D78E-B0FD50C0BB91}"/>
              </a:ext>
            </a:extLst>
          </p:cNvPr>
          <p:cNvSpPr/>
          <p:nvPr/>
        </p:nvSpPr>
        <p:spPr>
          <a:xfrm rot="5400000">
            <a:off x="3410663" y="2651323"/>
            <a:ext cx="666208" cy="2370571"/>
          </a:xfrm>
          <a:prstGeom prst="bent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35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B2B9-A92C-40B8-F231-5563DE4E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Example - Cartesian product and Selection</a:t>
            </a:r>
            <a:endParaRPr lang="en-US" sz="32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3D166-4A5B-C13A-7E1D-973D908C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923701"/>
            <a:ext cx="7735148" cy="3843562"/>
          </a:xfrm>
        </p:spPr>
        <p:txBody>
          <a:bodyPr/>
          <a:lstStyle/>
          <a:p>
            <a:pPr eaLnBrk="1" hangingPunct="1"/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</a:rPr>
              <a:t>Use selection operation to extract those tuples where </a:t>
            </a:r>
            <a:r>
              <a:rPr lang="en-GB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Client.clientNo</a:t>
            </a: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en-GB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Viewing.clientNo</a:t>
            </a: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1" eaLnBrk="1" hangingPunct="1">
              <a:buFontTx/>
              <a:buNone/>
            </a:pPr>
            <a:r>
              <a:rPr lang="en-GB" sz="2400" b="1" dirty="0">
                <a:latin typeface="Calibri" charset="0"/>
                <a:sym typeface="Symbol" charset="0"/>
              </a:rPr>
              <a:t> </a:t>
            </a:r>
            <a:r>
              <a:rPr lang="en-GB" sz="20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Client</a:t>
            </a:r>
            <a:r>
              <a:rPr lang="en-GB" sz="20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r>
              <a:rPr lang="en-GB" sz="2000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clientN</a:t>
            </a:r>
            <a:r>
              <a:rPr lang="en-GB" sz="20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o = </a:t>
            </a:r>
            <a:r>
              <a:rPr lang="en-GB" sz="20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GB" sz="20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iewing.</a:t>
            </a:r>
            <a:r>
              <a:rPr lang="en-GB" sz="2000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clientN</a:t>
            </a:r>
            <a:r>
              <a:rPr lang="en-GB" sz="20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o</a:t>
            </a:r>
            <a:r>
              <a:rPr lang="en-GB" sz="2000" b="1" noProof="1">
                <a:latin typeface="Times" panose="02020603050405020304" pitchFamily="18" charset="0"/>
                <a:cs typeface="Times" panose="02020603050405020304" pitchFamily="18" charset="0"/>
              </a:rPr>
              <a:t>((</a:t>
            </a: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 </a:t>
            </a:r>
            <a:r>
              <a:rPr lang="en-GB" sz="2000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clientNo</a:t>
            </a:r>
            <a:r>
              <a:rPr lang="en-GB" sz="20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en-GB" sz="20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sz="20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GB" sz="20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GB" sz="20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ame,</a:t>
            </a:r>
            <a:r>
              <a:rPr lang="en-GB" sz="20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sz="20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l</a:t>
            </a:r>
            <a:r>
              <a:rPr lang="en-GB" sz="20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GB" sz="20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ame</a:t>
            </a:r>
            <a:r>
              <a:rPr lang="en-GB" sz="2000" b="1" noProof="1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</a:rPr>
              <a:t>Client</a:t>
            </a:r>
            <a:r>
              <a:rPr lang="en-GB" sz="2000" b="1" noProof="1">
                <a:latin typeface="Times" panose="02020603050405020304" pitchFamily="18" charset="0"/>
                <a:cs typeface="Times" panose="02020603050405020304" pitchFamily="18" charset="0"/>
              </a:rPr>
              <a:t>)) </a:t>
            </a:r>
            <a:r>
              <a:rPr lang="en-GB" sz="2000" b="1" noProof="1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</a:t>
            </a:r>
            <a:r>
              <a:rPr lang="en-GB" sz="2000" b="1" noProof="1"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 </a:t>
            </a:r>
            <a:r>
              <a:rPr lang="en-GB" sz="2000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clientN</a:t>
            </a:r>
            <a:r>
              <a:rPr lang="en-GB" sz="20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o,</a:t>
            </a:r>
            <a:r>
              <a:rPr lang="en-GB" sz="20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sz="20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GB" sz="2000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ropertyN</a:t>
            </a:r>
            <a:r>
              <a:rPr lang="en-GB" sz="20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o,</a:t>
            </a:r>
            <a:r>
              <a:rPr lang="en-GB" sz="20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sz="20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comment</a:t>
            </a:r>
            <a:r>
              <a:rPr lang="en-GB" sz="2000" b="1" noProof="1">
                <a:latin typeface="Times" panose="02020603050405020304" pitchFamily="18" charset="0"/>
                <a:cs typeface="Times" panose="02020603050405020304" pitchFamily="18" charset="0"/>
              </a:rPr>
              <a:t>(Viewing)))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C0589-0626-3F08-4B1B-28F9581B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pic>
        <p:nvPicPr>
          <p:cNvPr id="5" name="Picture 2054" descr="DS3-Figure 04-08">
            <a:extLst>
              <a:ext uri="{FF2B5EF4-FFF2-40B4-BE49-F238E27FC236}">
                <a16:creationId xmlns:a16="http://schemas.microsoft.com/office/drawing/2014/main" id="{C57A9AF8-5FD6-E0FC-28D3-7B370ECF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31" y="2321904"/>
            <a:ext cx="6408737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C18A85-572B-493D-6C8D-3D088E6CEEB6}"/>
              </a:ext>
            </a:extLst>
          </p:cNvPr>
          <p:cNvSpPr txBox="1"/>
          <p:nvPr/>
        </p:nvSpPr>
        <p:spPr>
          <a:xfrm>
            <a:off x="1055308" y="4204634"/>
            <a:ext cx="781437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400" b="1" dirty="0">
                <a:solidFill>
                  <a:srgbClr val="FF0000"/>
                </a:solidFill>
                <a:latin typeface="Times" pitchFamily="18" charset="0"/>
                <a:ea typeface="+mn-ea"/>
                <a:cs typeface="+mn-cs"/>
              </a:rPr>
              <a:t>Note: </a:t>
            </a:r>
            <a:r>
              <a:rPr lang="en-GB" sz="2400" b="1" dirty="0">
                <a:solidFill>
                  <a:srgbClr val="00B050"/>
                </a:solidFill>
                <a:latin typeface="Times" pitchFamily="18" charset="0"/>
                <a:ea typeface="+mn-ea"/>
                <a:cs typeface="+mn-cs"/>
              </a:rPr>
              <a:t>Cartesian product </a:t>
            </a:r>
            <a:r>
              <a:rPr lang="en-GB" sz="2400" b="1" dirty="0">
                <a:latin typeface="Times" pitchFamily="18" charset="0"/>
                <a:ea typeface="+mn-ea"/>
                <a:cs typeface="+mn-cs"/>
              </a:rPr>
              <a:t>and </a:t>
            </a:r>
            <a:r>
              <a:rPr lang="en-GB" sz="2400" b="1" dirty="0">
                <a:solidFill>
                  <a:srgbClr val="00B050"/>
                </a:solidFill>
                <a:latin typeface="Times" pitchFamily="18" charset="0"/>
                <a:ea typeface="+mn-ea"/>
                <a:cs typeface="+mn-cs"/>
              </a:rPr>
              <a:t>Selection</a:t>
            </a:r>
            <a:r>
              <a:rPr lang="en-GB" sz="2400" b="1" dirty="0">
                <a:latin typeface="Times" pitchFamily="18" charset="0"/>
                <a:ea typeface="+mn-ea"/>
                <a:cs typeface="+mn-cs"/>
              </a:rPr>
              <a:t> can be reduced to a single operation called a </a:t>
            </a:r>
            <a:r>
              <a:rPr lang="en-GB" sz="2400" b="1" i="1" dirty="0">
                <a:solidFill>
                  <a:srgbClr val="FF0000"/>
                </a:solidFill>
                <a:latin typeface="Times" pitchFamily="18" charset="0"/>
                <a:ea typeface="+mn-ea"/>
                <a:cs typeface="+mn-cs"/>
              </a:rPr>
              <a:t>Join</a:t>
            </a:r>
            <a:r>
              <a:rPr lang="en-GB" sz="2400" b="1" dirty="0">
                <a:latin typeface="Times" pitchFamily="18" charset="0"/>
                <a:ea typeface="+mn-ea"/>
                <a:cs typeface="+mn-cs"/>
              </a:rPr>
              <a:t>.</a:t>
            </a:r>
            <a:endParaRPr lang="en-GB" sz="2400" dirty="0"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60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332C-6543-4C53-2BCF-D0B01956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Decomposing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8C14-234A-8A55-B327-0A6F1845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69" y="923701"/>
            <a:ext cx="7899427" cy="367092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Relational algebra operations can be complex</a:t>
            </a:r>
          </a:p>
          <a:p>
            <a:pPr>
              <a:defRPr/>
            </a:pP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Can break them into multiple steps with use of temporary variables</a:t>
            </a:r>
          </a:p>
          <a:p>
            <a:pPr>
              <a:defRPr/>
            </a:pP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“Show </a:t>
            </a:r>
            <a:r>
              <a:rPr lang="en-US" sz="2800" dirty="0" err="1">
                <a:latin typeface="Times" panose="02020603050405020304" pitchFamily="18" charset="0"/>
                <a:cs typeface="Times" panose="02020603050405020304" pitchFamily="18" charset="0"/>
              </a:rPr>
              <a:t>clientNo</a:t>
            </a: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, Name, </a:t>
            </a:r>
            <a:r>
              <a:rPr lang="en-US" sz="2800" dirty="0" err="1">
                <a:latin typeface="Times" panose="02020603050405020304" pitchFamily="18" charset="0"/>
                <a:cs typeface="Times" panose="02020603050405020304" pitchFamily="18" charset="0"/>
              </a:rPr>
              <a:t>propertyNo</a:t>
            </a: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, and comments from clients whom have viewed a property”</a:t>
            </a:r>
          </a:p>
          <a:p>
            <a:pPr marL="396875" lvl="1">
              <a:buFontTx/>
              <a:buBlip>
                <a:blip r:embed="rId2"/>
              </a:buBlip>
              <a:defRPr/>
            </a:pPr>
            <a:r>
              <a:rPr lang="en-GB" sz="2800" b="1" dirty="0">
                <a:latin typeface="Calibri" charset="0"/>
                <a:sym typeface="Symbol" charset="0"/>
              </a:rPr>
              <a:t> </a:t>
            </a:r>
            <a:r>
              <a:rPr lang="en-US" sz="24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Client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r>
              <a:rPr lang="en-US" sz="2400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clientN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o = </a:t>
            </a:r>
            <a:r>
              <a:rPr lang="en-US" sz="24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iewing.</a:t>
            </a:r>
            <a:r>
              <a:rPr lang="en-US" sz="2400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clientN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o</a:t>
            </a:r>
            <a:r>
              <a:rPr lang="en-US" sz="2400" b="1" noProof="1">
                <a:latin typeface="Times" panose="02020603050405020304" pitchFamily="18" charset="0"/>
                <a:cs typeface="Times" panose="02020603050405020304" pitchFamily="18" charset="0"/>
              </a:rPr>
              <a:t>((</a:t>
            </a:r>
            <a:r>
              <a:rPr lang="en-GB" sz="2400" b="1" dirty="0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 </a:t>
            </a:r>
            <a:r>
              <a:rPr lang="en-US" sz="2400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clientNo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en-US" sz="24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US" sz="24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ame,</a:t>
            </a:r>
            <a:r>
              <a:rPr lang="en-US" sz="24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l</a:t>
            </a:r>
            <a:r>
              <a:rPr lang="en-US" sz="24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ame</a:t>
            </a:r>
            <a:r>
              <a:rPr lang="en-US" sz="2400" b="1" noProof="1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Client</a:t>
            </a:r>
            <a:r>
              <a:rPr lang="en-US" sz="2400" b="1" noProof="1">
                <a:latin typeface="Times" panose="02020603050405020304" pitchFamily="18" charset="0"/>
                <a:cs typeface="Times" panose="02020603050405020304" pitchFamily="18" charset="0"/>
              </a:rPr>
              <a:t>)) </a:t>
            </a:r>
            <a:r>
              <a:rPr lang="en-US" sz="2400" b="1" noProof="1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</a:t>
            </a:r>
            <a:r>
              <a:rPr lang="en-US" sz="2400" b="1" noProof="1"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en-GB" sz="2400" b="1" dirty="0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 </a:t>
            </a:r>
            <a:r>
              <a:rPr lang="en-US" sz="2400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clientN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o,</a:t>
            </a:r>
            <a:r>
              <a:rPr lang="en-US" sz="24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sz="2400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ropertyN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o,</a:t>
            </a:r>
            <a:r>
              <a:rPr lang="en-US" sz="24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comment</a:t>
            </a:r>
            <a:r>
              <a:rPr lang="en-US" sz="2400" b="1" noProof="1">
                <a:latin typeface="Times" panose="02020603050405020304" pitchFamily="18" charset="0"/>
                <a:cs typeface="Times" panose="02020603050405020304" pitchFamily="18" charset="0"/>
              </a:rPr>
              <a:t>(Viewing)))</a:t>
            </a:r>
          </a:p>
          <a:p>
            <a:pPr marL="396875" lvl="1">
              <a:buFontTx/>
              <a:buBlip>
                <a:blip r:embed="rId2"/>
              </a:buBlip>
              <a:defRPr/>
            </a:pPr>
            <a:r>
              <a:rPr lang="en-US" sz="2400" b="1" noProof="1">
                <a:latin typeface="Times" panose="02020603050405020304" pitchFamily="18" charset="0"/>
                <a:cs typeface="Times" panose="02020603050405020304" pitchFamily="18" charset="0"/>
              </a:rPr>
              <a:t>Same as:</a:t>
            </a:r>
          </a:p>
          <a:p>
            <a:pPr marL="396875" lvl="1">
              <a:buFontTx/>
              <a:buBlip>
                <a:blip r:embed="rId2"/>
              </a:buBlip>
              <a:defRPr/>
            </a:pPr>
            <a:r>
              <a:rPr lang="en-US" sz="2400" noProof="1">
                <a:latin typeface="Times" panose="02020603050405020304" pitchFamily="18" charset="0"/>
                <a:cs typeface="Times" panose="02020603050405020304" pitchFamily="18" charset="0"/>
              </a:rPr>
              <a:t>TempViewing </a:t>
            </a:r>
            <a:r>
              <a:rPr lang="en-US" sz="2400" b="1" noProof="1">
                <a:latin typeface="Times" panose="02020603050405020304" pitchFamily="18" charset="0"/>
                <a:cs typeface="Times" panose="02020603050405020304" pitchFamily="18" charset="0"/>
                <a:sym typeface="Wingdings"/>
              </a:rPr>
              <a:t></a:t>
            </a:r>
            <a:r>
              <a:rPr lang="en-US" sz="2400" b="1" noProof="1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sz="2400" b="1" dirty="0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 </a:t>
            </a:r>
            <a:r>
              <a:rPr lang="en-US" sz="2400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clientN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o,</a:t>
            </a:r>
            <a:r>
              <a:rPr lang="en-US" sz="24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sz="2400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ropertyN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o,</a:t>
            </a:r>
            <a:r>
              <a:rPr lang="en-US" sz="24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comment</a:t>
            </a:r>
            <a:r>
              <a:rPr lang="en-US" sz="2400" b="1" noProof="1">
                <a:latin typeface="Times" panose="02020603050405020304" pitchFamily="18" charset="0"/>
                <a:cs typeface="Times" panose="02020603050405020304" pitchFamily="18" charset="0"/>
              </a:rPr>
              <a:t>(Viewing)</a:t>
            </a:r>
          </a:p>
          <a:p>
            <a:pPr marL="396875" lvl="1">
              <a:buFontTx/>
              <a:buBlip>
                <a:blip r:embed="rId2"/>
              </a:buBlip>
              <a:defRPr/>
            </a:pPr>
            <a:r>
              <a:rPr lang="en-US" sz="2400" noProof="1">
                <a:latin typeface="Times" panose="02020603050405020304" pitchFamily="18" charset="0"/>
                <a:cs typeface="Times" panose="02020603050405020304" pitchFamily="18" charset="0"/>
              </a:rPr>
              <a:t>TempClient </a:t>
            </a:r>
            <a:r>
              <a:rPr lang="en-US" sz="2400" b="1" noProof="1">
                <a:latin typeface="Times" panose="02020603050405020304" pitchFamily="18" charset="0"/>
                <a:cs typeface="Times" panose="02020603050405020304" pitchFamily="18" charset="0"/>
                <a:sym typeface="Wingdings"/>
              </a:rPr>
              <a:t></a:t>
            </a:r>
            <a:r>
              <a:rPr lang="en-US" sz="2400" b="1" noProof="1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sz="2400" b="1" dirty="0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 </a:t>
            </a:r>
            <a:r>
              <a:rPr lang="en-US" sz="2400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clientNo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en-US" sz="24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US" sz="24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ame,</a:t>
            </a:r>
            <a:r>
              <a:rPr lang="en-US" sz="24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l</a:t>
            </a:r>
            <a:r>
              <a:rPr lang="en-US" sz="24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ame</a:t>
            </a:r>
            <a:r>
              <a:rPr lang="en-US" sz="2400" b="1" noProof="1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Client</a:t>
            </a:r>
            <a:r>
              <a:rPr lang="en-US" sz="2400" b="1" noProof="1">
                <a:latin typeface="Times" panose="02020603050405020304" pitchFamily="18" charset="0"/>
                <a:cs typeface="Times" panose="02020603050405020304" pitchFamily="18" charset="0"/>
              </a:rPr>
              <a:t>)) </a:t>
            </a:r>
          </a:p>
          <a:p>
            <a:pPr marL="396875" lvl="1">
              <a:buFontTx/>
              <a:buBlip>
                <a:blip r:embed="rId2"/>
              </a:buBlip>
              <a:defRPr/>
            </a:pPr>
            <a:r>
              <a:rPr lang="en-US" sz="2400" noProof="1">
                <a:latin typeface="Times" panose="02020603050405020304" pitchFamily="18" charset="0"/>
                <a:cs typeface="Times" panose="02020603050405020304" pitchFamily="18" charset="0"/>
              </a:rPr>
              <a:t>Result </a:t>
            </a:r>
            <a:r>
              <a:rPr lang="en-US" sz="2400" b="1" noProof="1">
                <a:latin typeface="Times" panose="02020603050405020304" pitchFamily="18" charset="0"/>
                <a:cs typeface="Times" panose="02020603050405020304" pitchFamily="18" charset="0"/>
                <a:sym typeface="Wingdings"/>
              </a:rPr>
              <a:t> </a:t>
            </a:r>
            <a:r>
              <a:rPr lang="en-GB" sz="2800" b="1" dirty="0">
                <a:latin typeface="Calibri" charset="0"/>
                <a:sym typeface="Symbol" charset="0"/>
              </a:rPr>
              <a:t> </a:t>
            </a:r>
            <a:r>
              <a:rPr lang="en-US" sz="24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Client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r>
              <a:rPr lang="en-US" sz="2400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clientN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o = </a:t>
            </a:r>
            <a:r>
              <a:rPr lang="en-US" sz="24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iewing.</a:t>
            </a:r>
            <a:r>
              <a:rPr lang="en-US" sz="2400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clientN</a:t>
            </a:r>
            <a:r>
              <a:rPr lang="en-US" sz="2400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o</a:t>
            </a:r>
            <a:r>
              <a:rPr lang="en-US" sz="2400" b="1" noProof="1">
                <a:latin typeface="Times" panose="02020603050405020304" pitchFamily="18" charset="0"/>
                <a:cs typeface="Times" panose="02020603050405020304" pitchFamily="18" charset="0"/>
              </a:rPr>
              <a:t>(TempClient X TempViewing)</a:t>
            </a:r>
            <a:endParaRPr lang="en-US" sz="2400" b="1" baseline="-25000" noProof="1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758C1-6B91-7503-5CD0-1CDECA1A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8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9154-7DD0-BE36-EA9D-F1B58E5C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GB" sz="4800" b="1" i="0" u="none" strike="noStrike" kern="0" cap="none" spc="-150" normalizeH="0" baseline="0" noProof="0" dirty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itchFamily="18" charset="0"/>
                <a:ea typeface="ＭＳ Ｐゴシック" charset="0"/>
                <a:cs typeface="Arial" pitchFamily="34" charset="0"/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9615-BCC6-436D-B65D-A4E5EE71E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923701"/>
            <a:ext cx="7735148" cy="3922619"/>
          </a:xfrm>
        </p:spPr>
        <p:txBody>
          <a:bodyPr>
            <a:normAutofit/>
          </a:bodyPr>
          <a:lstStyle/>
          <a:p>
            <a:pPr marL="396875" marR="0" lvl="0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Relational algebra and relational calculus are formal languages associated with the relational model.</a:t>
            </a:r>
          </a:p>
          <a:p>
            <a:pPr marL="396875" marR="0" lvl="0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Informally, relational algebra is a (high-level) procedural language and relational calculus a non-procedural language.</a:t>
            </a:r>
          </a:p>
          <a:p>
            <a:pPr marL="396875" marR="0" lvl="0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However, 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formally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 both are equivalent to one another.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FE082-CEB3-9605-ECB0-7D614219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7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F9CA-0B25-1C6D-A663-4FCCBFC6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Join Operations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754E-FE1A-D853-6E69-2FEADD18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Join is a derivative of Cartesian product.</a:t>
            </a:r>
          </a:p>
          <a:p>
            <a:pPr eaLnBrk="1" hangingPunct="1"/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Equivalent to performing a Selection, using join predicate as selection formula, over Cartesian product of the two operand relations. </a:t>
            </a:r>
          </a:p>
          <a:p>
            <a:pPr eaLnBrk="1" hangingPunct="1"/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One of the most difficult operations to implement efficiently in an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RDBMS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 and one reason why RDBMSs have intrinsic performance problems.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38B71-F6CD-E7D4-2E18-BBAD9E7C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96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531A-A645-6627-5783-A6194693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Join Operations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68ED-05E2-CA04-6D67-1E85CC89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Various forms of join operation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Theta join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Equijoin (a particular type of Theta join)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Natural join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Outer join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 err="1">
                <a:latin typeface="Times" panose="02020603050405020304" pitchFamily="18" charset="0"/>
                <a:cs typeface="Times" panose="02020603050405020304" pitchFamily="18" charset="0"/>
              </a:rPr>
              <a:t>Semijoin</a:t>
            </a:r>
            <a:endParaRPr lang="en-GB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F69C0-E20E-C7A6-7A84-A7A809DB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75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7C02-6791-5076-2628-8A0A384A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Theta join </a:t>
            </a:r>
            <a:r>
              <a:rPr lang="en-GB" b="1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(</a:t>
            </a:r>
            <a:r>
              <a:rPr lang="en-GB" b="1" dirty="0">
                <a:latin typeface="Times" panose="02020603050405020304" pitchFamily="18" charset="0"/>
                <a:ea typeface="+mn-ea"/>
                <a:cs typeface="Times" panose="02020603050405020304" pitchFamily="18" charset="0"/>
                <a:sym typeface="Symbol" pitchFamily="18" charset="2"/>
              </a:rPr>
              <a:t></a:t>
            </a:r>
            <a:r>
              <a:rPr lang="en-GB" b="1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-join)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3076-79A3-FBAD-51A6-B88E8CB9F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       </a:t>
            </a:r>
            <a:r>
              <a:rPr lang="en-GB" b="1" baseline="-20000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	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Defines a relation that contains tuples satisfying the predicate F from the Cartesian product of R and S. 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The predicate F is of the form R.a</a:t>
            </a:r>
            <a:r>
              <a:rPr lang="en-GB" b="1" baseline="-20000" dirty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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 S.b</a:t>
            </a:r>
            <a:r>
              <a:rPr lang="en-GB" b="1" baseline="-20000" dirty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 where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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 may be one of the comparison operators (&lt;,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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, &gt;,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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, =,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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).</a:t>
            </a: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DD79A-45DE-3ECD-0D48-207C44DF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AE8ED0-0043-6C05-2C75-D0E52611D34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118553"/>
            <a:ext cx="304800" cy="244475"/>
            <a:chOff x="2448" y="9360"/>
            <a:chExt cx="288" cy="144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160930F2-7F02-5A8D-DB35-D2DF1DED2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66980C46-50D6-72DA-D381-39A80F9E2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69036221-FE94-AEF0-15B3-25B12EC51F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3FDCFDF3-493F-527B-B60E-04AA1DF66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348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F2DC-8726-3AFE-76A3-092D2F4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Theta join </a:t>
            </a:r>
            <a:r>
              <a:rPr lang="en-GB" b="1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(</a:t>
            </a:r>
            <a:r>
              <a:rPr lang="en-GB" b="1" dirty="0">
                <a:latin typeface="Times" panose="02020603050405020304" pitchFamily="18" charset="0"/>
                <a:ea typeface="+mn-ea"/>
                <a:cs typeface="Times" panose="02020603050405020304" pitchFamily="18" charset="0"/>
                <a:sym typeface="Symbol" pitchFamily="18" charset="2"/>
              </a:rPr>
              <a:t></a:t>
            </a:r>
            <a:r>
              <a:rPr lang="en-GB" b="1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-join)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22D7-ED68-E273-97C0-20876B20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Can rewrite Theta join using basic Selection and Cartesian product operations.	</a:t>
            </a:r>
          </a:p>
          <a:p>
            <a:pPr lvl="2" eaLnBrk="1" hangingPunct="1">
              <a:buFontTx/>
              <a:buNone/>
            </a:pPr>
            <a:r>
              <a:rPr lang="en-GB" sz="2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      </a:t>
            </a:r>
            <a:r>
              <a:rPr lang="en-GB" sz="2800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GB" sz="2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 = </a:t>
            </a:r>
            <a:r>
              <a:rPr lang="en-GB" sz="2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</a:t>
            </a:r>
            <a:r>
              <a:rPr lang="en-GB" sz="2800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GB" sz="2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(R </a:t>
            </a:r>
            <a:r>
              <a:rPr lang="en-GB" sz="2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</a:t>
            </a:r>
            <a:r>
              <a:rPr lang="en-GB" sz="2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S)</a:t>
            </a:r>
          </a:p>
          <a:p>
            <a:pPr lvl="2" eaLnBrk="1" hangingPunct="1">
              <a:buFontTx/>
              <a:buNone/>
            </a:pPr>
            <a:endParaRPr lang="en-GB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GB" sz="3200" b="1" dirty="0">
                <a:latin typeface="Times" panose="02020603050405020304" pitchFamily="18" charset="0"/>
                <a:cs typeface="Times" panose="02020603050405020304" pitchFamily="18" charset="0"/>
              </a:rPr>
              <a:t>Degree of a Theta join is sum of degrees of the operand relations R and S. If predicate F contains only equality (=), the term </a:t>
            </a:r>
            <a:r>
              <a:rPr lang="en-GB" sz="3200" b="1" i="1" dirty="0">
                <a:latin typeface="Times" panose="02020603050405020304" pitchFamily="18" charset="0"/>
                <a:cs typeface="Times" panose="02020603050405020304" pitchFamily="18" charset="0"/>
              </a:rPr>
              <a:t>Equijoin</a:t>
            </a:r>
            <a:r>
              <a:rPr lang="en-GB" sz="3200" b="1" dirty="0">
                <a:latin typeface="Times" panose="02020603050405020304" pitchFamily="18" charset="0"/>
                <a:cs typeface="Times" panose="02020603050405020304" pitchFamily="18" charset="0"/>
              </a:rPr>
              <a:t> is used.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877FD-06F5-AB6A-BBC4-A0DE1BE2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0A4998A-B2DD-E348-DD88-5057ECB073AF}"/>
              </a:ext>
            </a:extLst>
          </p:cNvPr>
          <p:cNvGrpSpPr>
            <a:grpSpLocks/>
          </p:cNvGrpSpPr>
          <p:nvPr/>
        </p:nvGrpSpPr>
        <p:grpSpPr bwMode="auto">
          <a:xfrm>
            <a:off x="2477588" y="1928450"/>
            <a:ext cx="304800" cy="244475"/>
            <a:chOff x="2448" y="9360"/>
            <a:chExt cx="288" cy="144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9E64DAA2-3F41-0F54-A373-6F46EFA39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3FFA2636-23E3-7F53-9AE0-DDD89CCD5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1A82E1B4-E5BE-3EC9-6BE8-092E9677F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9F104B72-5CA3-56A0-99F9-092E6577E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883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6C20-C035-F59D-9EB9-98D1D3E8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Equijoin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14A3-EA99-CBF3-3CD1-77022266D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923701"/>
            <a:ext cx="8003930" cy="3670922"/>
          </a:xfrm>
        </p:spPr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     </a:t>
            </a:r>
            <a:r>
              <a:rPr lang="en-GB" sz="3600" b="1" baseline="-20000" dirty="0">
                <a:latin typeface="Times" panose="02020603050405020304" pitchFamily="18" charset="0"/>
                <a:cs typeface="Times" panose="02020603050405020304" pitchFamily="18" charset="0"/>
              </a:rPr>
              <a:t>=</a:t>
            </a:r>
            <a:r>
              <a:rPr lang="en-GB" b="1" baseline="-20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	</a:t>
            </a:r>
          </a:p>
          <a:p>
            <a:pPr marL="0" indent="0" eaLnBrk="1" hangingPunct="1">
              <a:buNone/>
            </a:pPr>
            <a:endParaRPr lang="en-GB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A theta join where the only operator allow is = </a:t>
            </a:r>
          </a:p>
          <a:p>
            <a:pPr marL="457200" lvl="1" indent="0" eaLnBrk="1" hangingPunct="1">
              <a:buNone/>
            </a:pPr>
            <a:endParaRPr lang="en-GB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Attributes being compared don’t need to have the same names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6679E-0524-CF1D-7A26-055B2A21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073FA-9A0F-9916-9B37-7829A06DA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57" y="1101225"/>
            <a:ext cx="3333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30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BA81-475C-4041-C0BB-A161A91E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Example - Equijoin 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759C-D5B1-7032-8E5B-FD3E2248A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463" y="1080457"/>
            <a:ext cx="7947755" cy="3670922"/>
          </a:xfrm>
        </p:spPr>
        <p:txBody>
          <a:bodyPr/>
          <a:lstStyle/>
          <a:p>
            <a:pPr eaLnBrk="1" hangingPunct="1"/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List the names and comments of all clients who have viewed a property for rent.</a:t>
            </a:r>
          </a:p>
          <a:p>
            <a:pPr marL="0" indent="0" eaLnBrk="1" hangingPunct="1">
              <a:buNone/>
            </a:pPr>
            <a:endParaRPr lang="en-GB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(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b="1" baseline="-14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clientNo</a:t>
            </a:r>
            <a:r>
              <a:rPr lang="en-GB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GB" b="1" baseline="-14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fName</a:t>
            </a:r>
            <a:r>
              <a:rPr lang="en-GB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GB" b="1" baseline="-14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lName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(Client))      </a:t>
            </a:r>
            <a:r>
              <a:rPr lang="en-GB" b="1" baseline="-14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Client.clientNo</a:t>
            </a:r>
            <a:r>
              <a:rPr lang="en-GB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en-GB" b="1" baseline="-14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Viewing.clientNo</a:t>
            </a:r>
            <a:r>
              <a:rPr lang="en-GB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b="1" baseline="-14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clientNo</a:t>
            </a:r>
            <a:r>
              <a:rPr lang="en-GB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GB" b="1" baseline="-14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propertyNo</a:t>
            </a:r>
            <a:r>
              <a:rPr lang="en-GB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comment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(Viewing))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109E5-93FB-863D-1190-52BA03CF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1FFD1-BBD3-9D04-1A10-03F6831A9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84" y="2928981"/>
            <a:ext cx="3333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96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F8894-6E48-83A7-4F1E-A9645A0A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DFD5FC7-F153-3AE0-1207-AB76898BA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645" y="3059"/>
            <a:ext cx="5026955" cy="142516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52C858-08BF-F1DD-1ECB-B8BC72BF8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721" y="19360"/>
            <a:ext cx="3000103" cy="1614091"/>
          </a:xfrm>
          <a:prstGeom prst="rect">
            <a:avLst/>
          </a:prstGeom>
        </p:spPr>
      </p:pic>
      <p:pic>
        <p:nvPicPr>
          <p:cNvPr id="9" name="Picture 11" descr="DS3-Figure 04-08">
            <a:extLst>
              <a:ext uri="{FF2B5EF4-FFF2-40B4-BE49-F238E27FC236}">
                <a16:creationId xmlns:a16="http://schemas.microsoft.com/office/drawing/2014/main" id="{5B662D68-BE55-4E54-F7FF-C54FD537A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93" y="2359728"/>
            <a:ext cx="7098483" cy="210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DD9C1F79-BBAB-9EC8-9AB4-BC69301FD8A3}"/>
              </a:ext>
            </a:extLst>
          </p:cNvPr>
          <p:cNvSpPr/>
          <p:nvPr/>
        </p:nvSpPr>
        <p:spPr>
          <a:xfrm>
            <a:off x="4572000" y="1482794"/>
            <a:ext cx="391885" cy="822366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1D69-E7F7-B453-7F4B-1B5A47B4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70" y="415357"/>
            <a:ext cx="7735148" cy="6599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Natural join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R     S	</a:t>
            </a:r>
            <a:br>
              <a:rPr lang="en-GB" b="1" dirty="0">
                <a:latin typeface="Calibri" charset="0"/>
              </a:rPr>
            </a:b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4F37-3D46-DF53-7B0C-E8BEC7D61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R      S	</a:t>
            </a:r>
          </a:p>
          <a:p>
            <a:pPr marL="457200" lvl="1" indent="0" eaLnBrk="1" hangingPunct="1">
              <a:buNone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An Equijoin of the two relations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 and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 over all common attributes </a:t>
            </a:r>
            <a:r>
              <a:rPr lang="en-GB" b="1" i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. One occurrence of each common attribute is </a:t>
            </a:r>
            <a:r>
              <a:rPr lang="en-GB" b="1" u="sng" dirty="0">
                <a:latin typeface="Times" panose="02020603050405020304" pitchFamily="18" charset="0"/>
                <a:cs typeface="Times" panose="02020603050405020304" pitchFamily="18" charset="0"/>
              </a:rPr>
              <a:t>eliminated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 from the result.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2CA0A-8F91-B47F-D1F9-1B06A239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90E8C-7327-87E2-0E1A-D80AEE4A4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07" y="1101226"/>
            <a:ext cx="333375" cy="27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4390F-01D6-76F8-23E2-4BF2C9C51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570" y="277244"/>
            <a:ext cx="445361" cy="36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95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DC45-33C4-10B3-DBF7-EFB052A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Example - Natural join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14D1-D91E-CF97-524C-96211410D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List the names and comments of all clients who have viewed a property for rent.</a:t>
            </a:r>
          </a:p>
          <a:p>
            <a:pPr lvl="1" eaLnBrk="1" hangingPunct="1">
              <a:buFontTx/>
              <a:buNone/>
            </a:pP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b="1" baseline="-14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clientNo</a:t>
            </a:r>
            <a:r>
              <a:rPr lang="en-GB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GB" b="1" baseline="-14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fName</a:t>
            </a:r>
            <a:r>
              <a:rPr lang="en-GB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GB" b="1" baseline="-14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lName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(Client))      </a:t>
            </a:r>
          </a:p>
          <a:p>
            <a:pPr lvl="1" eaLnBrk="1" hangingPunct="1">
              <a:buFontTx/>
              <a:buNone/>
            </a:pPr>
            <a:r>
              <a:rPr lang="en-GB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b="1" baseline="-14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clientNo</a:t>
            </a:r>
            <a:r>
              <a:rPr lang="en-GB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GB" b="1" baseline="-14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propertyNo</a:t>
            </a:r>
            <a:r>
              <a:rPr lang="en-GB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comment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(Viewing))</a:t>
            </a: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A4034-450E-8F41-B121-3361AB8C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660963-3895-27B2-74D4-FCE8C7AF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850" y="2773271"/>
            <a:ext cx="457201" cy="3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79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833A7-C123-997D-9FCC-EE5F8060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24A8C61-CB74-FE19-2243-08AC46595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645" y="3058"/>
            <a:ext cx="5301275" cy="150293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F7C63F-5219-F09E-B146-8E76A682B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08" y="1479770"/>
            <a:ext cx="2736809" cy="1472435"/>
          </a:xfrm>
          <a:prstGeom prst="rect">
            <a:avLst/>
          </a:prstGeom>
        </p:spPr>
      </p:pic>
      <p:pic>
        <p:nvPicPr>
          <p:cNvPr id="8" name="Picture 15" descr="DS3-Figure 04-09">
            <a:extLst>
              <a:ext uri="{FF2B5EF4-FFF2-40B4-BE49-F238E27FC236}">
                <a16:creationId xmlns:a16="http://schemas.microsoft.com/office/drawing/2014/main" id="{570A93BA-DDE5-BE04-F907-2A174C36F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04" y="1805371"/>
            <a:ext cx="4764614" cy="203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rrow: U-Turn 8">
            <a:extLst>
              <a:ext uri="{FF2B5EF4-FFF2-40B4-BE49-F238E27FC236}">
                <a16:creationId xmlns:a16="http://schemas.microsoft.com/office/drawing/2014/main" id="{26B82339-9552-1A7C-C99C-8046050B9055}"/>
              </a:ext>
            </a:extLst>
          </p:cNvPr>
          <p:cNvSpPr/>
          <p:nvPr/>
        </p:nvSpPr>
        <p:spPr>
          <a:xfrm rot="10800000" flipH="1">
            <a:off x="2077353" y="3637504"/>
            <a:ext cx="2979857" cy="1084954"/>
          </a:xfrm>
          <a:prstGeom prst="utur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9375-3B63-7BCD-1055-85D93619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GB" sz="4800" b="1" i="0" u="none" strike="noStrike" kern="0" cap="none" spc="-150" normalizeH="0" baseline="0" noProof="0" dirty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itchFamily="18" charset="0"/>
                <a:ea typeface="ＭＳ Ｐゴシック" charset="0"/>
                <a:cs typeface="Arial" pitchFamily="34" charset="0"/>
              </a:rPr>
              <a:t>Relational Algebra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9170-572D-C897-CED8-0A9EF2BD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96875" marR="0" lvl="0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Relational algebra operations work on one or more relations to define another relation without changing the original relations.</a:t>
            </a:r>
          </a:p>
          <a:p>
            <a:pPr marL="396875" marR="0" lvl="0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Both operands and results are relations, so output from one operation can become input to another operation. </a:t>
            </a:r>
          </a:p>
          <a:p>
            <a:pPr marL="396875" marR="0" lvl="0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This property is called </a:t>
            </a:r>
            <a:r>
              <a:rPr kumimoji="0" lang="en-GB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closure</a:t>
            </a:r>
            <a:r>
              <a:rPr kumimoji="0" lang="en-GB" sz="32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charset="0"/>
                <a:ea typeface="ＭＳ Ｐゴシック" charset="0"/>
              </a:rPr>
              <a:t>.</a:t>
            </a:r>
          </a:p>
          <a:p>
            <a:pPr marL="396875" marR="0" lvl="0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Allows expressions to be nested, just as in arithmetic.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ADE1B-C153-DF2C-7D00-97042A32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31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C63D-BB4C-91FF-AD95-505E939F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Outer join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8C9B-085C-389E-1D80-16E23469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" charset="0"/>
              </a:rPr>
              <a:t>To ALSO display rows in the result that do not have matching values in the join column, use Outer join.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AC176-E10E-C250-579C-A5FB2BBD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D3E237-42F1-AC8B-6678-B02F2414F74C}"/>
              </a:ext>
            </a:extLst>
          </p:cNvPr>
          <p:cNvGrpSpPr>
            <a:grpSpLocks/>
          </p:cNvGrpSpPr>
          <p:nvPr/>
        </p:nvGrpSpPr>
        <p:grpSpPr bwMode="auto">
          <a:xfrm>
            <a:off x="4212769" y="3222344"/>
            <a:ext cx="1084217" cy="602117"/>
            <a:chOff x="1568" y="8789"/>
            <a:chExt cx="313" cy="144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66FB1826-8275-4029-1248-B44F8DEC6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65A07687-1492-65D2-F3FF-D7746BF96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8231D3D4-F037-95AA-3964-B149A2CC9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1D749390-A0D0-CAD6-74E8-60D0816BD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A7D40AA0-2E0C-1486-F21B-B9E274DC8C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25565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88F3-6907-B9EF-1678-1B4CF6BC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Left/Right Outer join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C3C3-6896-95AC-DD75-97D8E0B82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      S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Left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) outer join is join in which tuples from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R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 that do not have matching values in common columns of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are also included in result relation.</a:t>
            </a:r>
          </a:p>
          <a:p>
            <a:pPr eaLnBrk="1" hangingPunct="1"/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      S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Right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) outer join is join in which tuples from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 that do not have matching values in common columns of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R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are also included in result relation.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722F0-BC54-DC0E-D103-64876CEA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399527-7432-0737-0350-EE7B0866AC3D}"/>
              </a:ext>
            </a:extLst>
          </p:cNvPr>
          <p:cNvGrpSpPr>
            <a:grpSpLocks/>
          </p:cNvGrpSpPr>
          <p:nvPr/>
        </p:nvGrpSpPr>
        <p:grpSpPr bwMode="auto">
          <a:xfrm>
            <a:off x="1958211" y="1039649"/>
            <a:ext cx="304800" cy="242888"/>
            <a:chOff x="1568" y="8789"/>
            <a:chExt cx="313" cy="144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B2838AE9-4356-2F7B-A594-F5D875EB2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860B21D-3F49-F2A2-9A64-E7FF2390F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CC7E2816-19D4-5857-F1EB-DBC119FD6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CC48C6A4-F3E7-5A18-BB3D-7C88B4AED7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55AFAF98-FD0C-58FE-5923-1957F8FA3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4">
            <a:extLst>
              <a:ext uri="{FF2B5EF4-FFF2-40B4-BE49-F238E27FC236}">
                <a16:creationId xmlns:a16="http://schemas.microsoft.com/office/drawing/2014/main" id="{48294AF9-3757-2003-E6B1-164255AEB62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71274" y="2723446"/>
            <a:ext cx="304800" cy="242888"/>
            <a:chOff x="1568" y="8789"/>
            <a:chExt cx="313" cy="144"/>
          </a:xfrm>
        </p:grpSpPr>
        <p:sp>
          <p:nvSpPr>
            <p:cNvPr id="24" name="Line 5">
              <a:extLst>
                <a:ext uri="{FF2B5EF4-FFF2-40B4-BE49-F238E27FC236}">
                  <a16:creationId xmlns:a16="http://schemas.microsoft.com/office/drawing/2014/main" id="{23B5AB91-079A-36DC-DD49-C54356DE8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D9A86F76-6434-BF93-2E4E-FEF8739ADB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7">
              <a:extLst>
                <a:ext uri="{FF2B5EF4-FFF2-40B4-BE49-F238E27FC236}">
                  <a16:creationId xmlns:a16="http://schemas.microsoft.com/office/drawing/2014/main" id="{41AF7306-648B-5E25-9348-73D4896D6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6AA5920F-5518-DF41-E9C6-F572F2AD3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8AAF34B5-5BEE-FF35-33EB-3D49D1954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888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AE2A-6DED-5DC5-1892-BFADFFEE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Example - Left Outer join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1140-849B-2856-AD53-88B79EFF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26" y="923701"/>
            <a:ext cx="8203474" cy="3670922"/>
          </a:xfrm>
        </p:spPr>
        <p:txBody>
          <a:bodyPr>
            <a:normAutofit/>
          </a:bodyPr>
          <a:lstStyle/>
          <a:p>
            <a:pPr eaLnBrk="1" hangingPunct="1"/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Produce a status report on property viewings.</a:t>
            </a:r>
          </a:p>
          <a:p>
            <a:pPr eaLnBrk="1" hangingPunct="1"/>
            <a:r>
              <a:rPr lang="en-GB" b="1" i="1" dirty="0">
                <a:latin typeface="Times" panose="02020603050405020304" pitchFamily="18" charset="0"/>
                <a:cs typeface="Times" panose="02020603050405020304" pitchFamily="18" charset="0"/>
              </a:rPr>
              <a:t>i.e., all viewings for each property in the inventory; include properties with no viewings</a:t>
            </a:r>
          </a:p>
          <a:p>
            <a:pPr lvl="1" eaLnBrk="1" hangingPunct="1">
              <a:lnSpc>
                <a:spcPct val="10000"/>
              </a:lnSpc>
            </a:pPr>
            <a:endParaRPr lang="en-GB" b="1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b="1" baseline="-14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propertyNo</a:t>
            </a:r>
            <a:r>
              <a:rPr lang="en-GB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street, city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PropertyForRent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      Viewing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778E2-5DF0-6430-C765-DF44FE00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EA858FC2-9C0A-2D29-85B6-E5434E501896}"/>
              </a:ext>
            </a:extLst>
          </p:cNvPr>
          <p:cNvGrpSpPr>
            <a:grpSpLocks/>
          </p:cNvGrpSpPr>
          <p:nvPr/>
        </p:nvGrpSpPr>
        <p:grpSpPr bwMode="auto">
          <a:xfrm>
            <a:off x="7178764" y="3823508"/>
            <a:ext cx="304800" cy="242888"/>
            <a:chOff x="1568" y="8789"/>
            <a:chExt cx="313" cy="144"/>
          </a:xfrm>
        </p:grpSpPr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AE72A64D-74DE-4D52-341C-19A7A8B96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2">
              <a:extLst>
                <a:ext uri="{FF2B5EF4-FFF2-40B4-BE49-F238E27FC236}">
                  <a16:creationId xmlns:a16="http://schemas.microsoft.com/office/drawing/2014/main" id="{F0FCC6DC-D787-1015-D975-29D5CFCF3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B551C7A2-1F78-5FF6-A9EF-222EB1AF5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0D0DD090-6A14-9480-3284-7CC23FCE0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5">
              <a:extLst>
                <a:ext uri="{FF2B5EF4-FFF2-40B4-BE49-F238E27FC236}">
                  <a16:creationId xmlns:a16="http://schemas.microsoft.com/office/drawing/2014/main" id="{95540B79-C3F8-2E78-0A09-96D50EF9D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599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E9AF-F66D-BC94-F0DE-914186E0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D639A-3A3A-3710-F9EB-6A65EE37C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62" y="0"/>
            <a:ext cx="6381750" cy="195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F6A322-F0BA-252B-D543-5DFB47B25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62" y="1952625"/>
            <a:ext cx="2736809" cy="147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05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D8D7-C18E-B834-6500-4F5B2D7E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Example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5FF7-F56F-EA59-6CE1-32D4FCB38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GB" sz="3100" b="1" dirty="0" err="1">
                <a:latin typeface="Times" panose="02020603050405020304" pitchFamily="18" charset="0"/>
                <a:cs typeface="Times" panose="02020603050405020304" pitchFamily="18" charset="0"/>
              </a:rPr>
              <a:t>PropertyForRent</a:t>
            </a:r>
            <a:r>
              <a:rPr lang="en-GB" sz="3100" b="1" dirty="0">
                <a:latin typeface="Times" panose="02020603050405020304" pitchFamily="18" charset="0"/>
                <a:cs typeface="Times" panose="02020603050405020304" pitchFamily="18" charset="0"/>
              </a:rPr>
              <a:t> (6x10)</a:t>
            </a:r>
          </a:p>
          <a:p>
            <a:pPr eaLnBrk="1" hangingPunct="1"/>
            <a:r>
              <a:rPr lang="en-GB" sz="3100" b="1" dirty="0">
                <a:latin typeface="Times" panose="02020603050405020304" pitchFamily="18" charset="0"/>
                <a:cs typeface="Times" panose="02020603050405020304" pitchFamily="18" charset="0"/>
              </a:rPr>
              <a:t>Viewing (5x4)</a:t>
            </a:r>
          </a:p>
          <a:p>
            <a:pPr eaLnBrk="1" hangingPunct="1"/>
            <a:r>
              <a:rPr lang="en-GB" sz="3100" b="1" dirty="0">
                <a:latin typeface="Times" panose="02020603050405020304" pitchFamily="18" charset="0"/>
                <a:cs typeface="Times" panose="02020603050405020304" pitchFamily="18" charset="0"/>
              </a:rPr>
              <a:t>Common attribute:  </a:t>
            </a:r>
            <a:r>
              <a:rPr lang="en-GB" sz="3100" b="1" dirty="0" err="1">
                <a:latin typeface="Times" panose="02020603050405020304" pitchFamily="18" charset="0"/>
                <a:cs typeface="Times" panose="02020603050405020304" pitchFamily="18" charset="0"/>
              </a:rPr>
              <a:t>propertyNo</a:t>
            </a:r>
            <a:endParaRPr lang="en-GB" sz="31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/>
            <a:r>
              <a:rPr lang="en-GB" sz="3100" b="1" dirty="0" err="1">
                <a:latin typeface="Times" panose="02020603050405020304" pitchFamily="18" charset="0"/>
                <a:cs typeface="Times" panose="02020603050405020304" pitchFamily="18" charset="0"/>
              </a:rPr>
              <a:t>PropertyForRent</a:t>
            </a:r>
            <a:r>
              <a:rPr lang="en-GB" sz="3100" b="1" dirty="0">
                <a:latin typeface="Times" panose="02020603050405020304" pitchFamily="18" charset="0"/>
                <a:cs typeface="Times" panose="02020603050405020304" pitchFamily="18" charset="0"/>
              </a:rPr>
              <a:t>       Viewing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sz="3100" b="1" dirty="0">
                <a:latin typeface="Times" panose="02020603050405020304" pitchFamily="18" charset="0"/>
                <a:cs typeface="Times" panose="02020603050405020304" pitchFamily="18" charset="0"/>
              </a:rPr>
              <a:t>5 x 13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3100" b="1" dirty="0">
                <a:latin typeface="Times" panose="02020603050405020304" pitchFamily="18" charset="0"/>
                <a:cs typeface="Times" panose="02020603050405020304" pitchFamily="18" charset="0"/>
              </a:rPr>
              <a:t>One tuple for each tuple of Viewing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sz="3100" b="1" dirty="0">
                <a:latin typeface="Times" panose="02020603050405020304" pitchFamily="18" charset="0"/>
                <a:cs typeface="Times" panose="02020603050405020304" pitchFamily="18" charset="0"/>
              </a:rPr>
              <a:t>All attributes (except duplicated </a:t>
            </a:r>
            <a:r>
              <a:rPr lang="en-GB" sz="3100" b="1" dirty="0" err="1">
                <a:latin typeface="Times" panose="02020603050405020304" pitchFamily="18" charset="0"/>
                <a:cs typeface="Times" panose="02020603050405020304" pitchFamily="18" charset="0"/>
              </a:rPr>
              <a:t>propertyNo</a:t>
            </a:r>
            <a:r>
              <a:rPr lang="en-GB" sz="3100" b="1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sz="3100" b="1" dirty="0">
                <a:latin typeface="Times" panose="02020603050405020304" pitchFamily="18" charset="0"/>
                <a:cs typeface="Times" panose="02020603050405020304" pitchFamily="18" charset="0"/>
              </a:rPr>
              <a:t>E.g.,:  2 entries for PA14 and PG4, one entry for PG36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sz="3100" b="1" dirty="0">
                <a:latin typeface="Times" panose="02020603050405020304" pitchFamily="18" charset="0"/>
                <a:cs typeface="Times" panose="02020603050405020304" pitchFamily="18" charset="0"/>
              </a:rPr>
              <a:t>No entries for PL94, PG21, PG16 (no viewings)</a:t>
            </a: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B9D73-32D2-B363-5421-B287D4BC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EB5C84-7A8F-5184-9043-78BEE9CFE0E9}"/>
              </a:ext>
            </a:extLst>
          </p:cNvPr>
          <p:cNvGrpSpPr>
            <a:grpSpLocks/>
          </p:cNvGrpSpPr>
          <p:nvPr/>
        </p:nvGrpSpPr>
        <p:grpSpPr bwMode="auto">
          <a:xfrm>
            <a:off x="3972475" y="2045772"/>
            <a:ext cx="304800" cy="244475"/>
            <a:chOff x="2448" y="9360"/>
            <a:chExt cx="288" cy="144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F6A9B505-BB93-288D-9660-121E91361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AE498B20-2122-2538-FF64-B54C961FB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BD52B8F0-A8FF-6357-DA4D-F050559B89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8BE77702-CADA-9F82-12DD-B525B83A4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49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51DF-5AB5-6C59-6960-F532CBCE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Example - Left Outer join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7F73-AAC0-5EEC-040F-31A40044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589" y="923701"/>
            <a:ext cx="8190411" cy="3670922"/>
          </a:xfrm>
        </p:spPr>
        <p:txBody>
          <a:bodyPr/>
          <a:lstStyle/>
          <a:p>
            <a:pPr eaLnBrk="1" hangingPunct="1"/>
            <a:endParaRPr lang="en-GB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/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Produce a status report on property viewings.</a:t>
            </a:r>
            <a:endParaRPr lang="en-GB" b="1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lnSpc>
                <a:spcPct val="10000"/>
              </a:lnSpc>
            </a:pPr>
            <a:endParaRPr lang="en-GB" b="1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b="1" baseline="-14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propertyNo</a:t>
            </a:r>
            <a:r>
              <a:rPr lang="en-GB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street, city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PropertyForRent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      Viewing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4B40-464D-BEC5-1AA3-4DF57C8A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A1907BEA-29EE-A30C-6B93-944CED15B185}"/>
              </a:ext>
            </a:extLst>
          </p:cNvPr>
          <p:cNvGrpSpPr>
            <a:grpSpLocks/>
          </p:cNvGrpSpPr>
          <p:nvPr/>
        </p:nvGrpSpPr>
        <p:grpSpPr bwMode="auto">
          <a:xfrm>
            <a:off x="7199811" y="2845816"/>
            <a:ext cx="304800" cy="242888"/>
            <a:chOff x="1568" y="8789"/>
            <a:chExt cx="313" cy="144"/>
          </a:xfrm>
        </p:grpSpPr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2C8859E3-73D3-8D25-F819-56F7D0297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2">
              <a:extLst>
                <a:ext uri="{FF2B5EF4-FFF2-40B4-BE49-F238E27FC236}">
                  <a16:creationId xmlns:a16="http://schemas.microsoft.com/office/drawing/2014/main" id="{8C3E4DEF-0870-6509-FC3C-A12126D685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42DABFEF-9A8E-8953-23D2-982C59F80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A073678E-EC32-FC36-8009-751ECB637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5">
              <a:extLst>
                <a:ext uri="{FF2B5EF4-FFF2-40B4-BE49-F238E27FC236}">
                  <a16:creationId xmlns:a16="http://schemas.microsoft.com/office/drawing/2014/main" id="{E63D26BE-B56C-1946-578B-DA33321E2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19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E9AF-F66D-BC94-F0DE-914186E0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D639A-3A3A-3710-F9EB-6A65EE37C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62" y="0"/>
            <a:ext cx="6381750" cy="195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F6A322-F0BA-252B-D543-5DFB47B25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62" y="1952625"/>
            <a:ext cx="2736809" cy="1472435"/>
          </a:xfrm>
          <a:prstGeom prst="rect">
            <a:avLst/>
          </a:prstGeom>
        </p:spPr>
      </p:pic>
      <p:pic>
        <p:nvPicPr>
          <p:cNvPr id="8" name="Picture 17" descr="DS3-Figure 04-10">
            <a:extLst>
              <a:ext uri="{FF2B5EF4-FFF2-40B4-BE49-F238E27FC236}">
                <a16:creationId xmlns:a16="http://schemas.microsoft.com/office/drawing/2014/main" id="{6AA697E7-E209-2640-921B-52FB40E37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05" y="2426503"/>
            <a:ext cx="5251795" cy="210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AFF1440-378C-54B8-1AA7-DDD020C6A444}"/>
              </a:ext>
            </a:extLst>
          </p:cNvPr>
          <p:cNvSpPr/>
          <p:nvPr/>
        </p:nvSpPr>
        <p:spPr>
          <a:xfrm rot="5400000">
            <a:off x="2194596" y="2719964"/>
            <a:ext cx="666208" cy="2370571"/>
          </a:xfrm>
          <a:prstGeom prst="bent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75B5-639D-975B-D2C9-6B4A6735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Example:  Left Outer Join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F9BE7-F055-216E-1C50-B2602F4F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GB" b="1" dirty="0" err="1">
                <a:latin typeface="Times" panose="02020603050405020304" pitchFamily="18" charset="0"/>
                <a:cs typeface="Times" panose="02020603050405020304" pitchFamily="18" charset="0"/>
              </a:rPr>
              <a:t>PropertyForRent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       Viewing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5 x 13 </a:t>
            </a:r>
          </a:p>
          <a:p>
            <a:pPr eaLnBrk="1" hangingPunct="1"/>
            <a:r>
              <a:rPr lang="en-GB" b="1" dirty="0" err="1">
                <a:latin typeface="Times" panose="02020603050405020304" pitchFamily="18" charset="0"/>
                <a:cs typeface="Times" panose="02020603050405020304" pitchFamily="18" charset="0"/>
              </a:rPr>
              <a:t>PropertyForRent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       Viewing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Add to Natural Join Result: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One tuple for each tuple of </a:t>
            </a:r>
            <a:r>
              <a:rPr lang="en-GB" b="1" dirty="0" err="1">
                <a:latin typeface="Times" panose="02020603050405020304" pitchFamily="18" charset="0"/>
                <a:cs typeface="Times" panose="02020603050405020304" pitchFamily="18" charset="0"/>
              </a:rPr>
              <a:t>ProperyForRent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 that does not already appear in result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E.g., add tuples for PL94, PG21, PG16 (no viewings)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5x13 + 3x13 = 8x13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Equivalent to Viewing       </a:t>
            </a:r>
            <a:r>
              <a:rPr lang="en-GB" b="1" dirty="0" err="1">
                <a:latin typeface="Times" panose="02020603050405020304" pitchFamily="18" charset="0"/>
                <a:cs typeface="Times" panose="02020603050405020304" pitchFamily="18" charset="0"/>
              </a:rPr>
              <a:t>PropertyForRent</a:t>
            </a:r>
            <a:endParaRPr lang="en-GB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5EF0B-A7CE-5771-4570-DEAA7C61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A72BB1-2FB8-75BB-C265-69897ED296C1}"/>
              </a:ext>
            </a:extLst>
          </p:cNvPr>
          <p:cNvGrpSpPr>
            <a:grpSpLocks/>
          </p:cNvGrpSpPr>
          <p:nvPr/>
        </p:nvGrpSpPr>
        <p:grpSpPr bwMode="auto">
          <a:xfrm>
            <a:off x="4301343" y="1040535"/>
            <a:ext cx="304800" cy="244475"/>
            <a:chOff x="2448" y="9360"/>
            <a:chExt cx="288" cy="144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85D01016-EBD6-341C-24D2-06E829136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EE7AD83B-A481-5BC9-8FA9-A7D6B26A4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FF8D97DD-4161-0FBB-70D9-DFAC8675B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94E903B0-5EAC-A0BD-8194-698031C30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0" name="Group 4">
            <a:extLst>
              <a:ext uri="{FF2B5EF4-FFF2-40B4-BE49-F238E27FC236}">
                <a16:creationId xmlns:a16="http://schemas.microsoft.com/office/drawing/2014/main" id="{7BC29386-F795-BA1C-4793-8673684A3F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83968" y="1892004"/>
            <a:ext cx="304800" cy="242888"/>
            <a:chOff x="1568" y="8789"/>
            <a:chExt cx="313" cy="14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E0C6ECEC-DE1C-1568-2020-576394508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EE339DAE-A131-ABB5-B9F6-35573ADF0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FDBBCD58-3AEB-94D8-6CA2-CC0AB24C4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EB4E9063-A735-32C2-3BE5-05D321751F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626D2DDA-7B87-182B-45D0-CB19383E8C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DEEC63BC-161C-1E39-B4D8-9F1F9CF15510}"/>
              </a:ext>
            </a:extLst>
          </p:cNvPr>
          <p:cNvGrpSpPr>
            <a:grpSpLocks/>
          </p:cNvGrpSpPr>
          <p:nvPr/>
        </p:nvGrpSpPr>
        <p:grpSpPr bwMode="auto">
          <a:xfrm>
            <a:off x="4923656" y="4267013"/>
            <a:ext cx="304800" cy="242888"/>
            <a:chOff x="1568" y="8789"/>
            <a:chExt cx="313" cy="144"/>
          </a:xfrm>
        </p:grpSpPr>
        <p:sp>
          <p:nvSpPr>
            <p:cNvPr id="17" name="Line 5">
              <a:extLst>
                <a:ext uri="{FF2B5EF4-FFF2-40B4-BE49-F238E27FC236}">
                  <a16:creationId xmlns:a16="http://schemas.microsoft.com/office/drawing/2014/main" id="{5FC09CFC-5F77-91CE-A2E8-EE93FBEC8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49E44456-C3A3-66EB-D65C-0A420E8C3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203DFC1C-85CF-A561-3902-A174ED6D6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2787E707-1E47-8B42-4DF5-B019A94E0C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461795A5-D904-4384-0001-1DEB88A358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507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B9DC-7350-53F5-B28C-2BF94DE2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Full Join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45F8-519C-3C0A-3263-EAB5D8D8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Add all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tuples from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 and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endParaRPr lang="en-US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E8CA4-6251-C4C0-2C6C-AB699546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EB9413F7-2929-1354-A0C6-9A456C942045}"/>
              </a:ext>
            </a:extLst>
          </p:cNvPr>
          <p:cNvGrpSpPr>
            <a:grpSpLocks/>
          </p:cNvGrpSpPr>
          <p:nvPr/>
        </p:nvGrpSpPr>
        <p:grpSpPr bwMode="auto">
          <a:xfrm>
            <a:off x="4130162" y="2193542"/>
            <a:ext cx="807597" cy="440464"/>
            <a:chOff x="1568" y="8789"/>
            <a:chExt cx="313" cy="144"/>
          </a:xfrm>
        </p:grpSpPr>
        <p:sp>
          <p:nvSpPr>
            <p:cNvPr id="6" name="Line 12">
              <a:extLst>
                <a:ext uri="{FF2B5EF4-FFF2-40B4-BE49-F238E27FC236}">
                  <a16:creationId xmlns:a16="http://schemas.microsoft.com/office/drawing/2014/main" id="{6BAD4A7C-CE50-D090-5530-D48A04E7B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4A0BB9C9-AEE5-CEEC-3001-A663E0F50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8" name="Line 14">
              <a:extLst>
                <a:ext uri="{FF2B5EF4-FFF2-40B4-BE49-F238E27FC236}">
                  <a16:creationId xmlns:a16="http://schemas.microsoft.com/office/drawing/2014/main" id="{B5BBD032-7343-2DE9-273F-6BCDDD4571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777D0C02-BB36-EDD7-CF06-FC32631BE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908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360C-D6F1-519C-BD56-61C0327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Semijoin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7A8B-5B0B-3454-AB31-F22497236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     </a:t>
            </a:r>
            <a:r>
              <a:rPr lang="en-GB" b="1" baseline="-14000" dirty="0"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GB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	</a:t>
            </a:r>
          </a:p>
          <a:p>
            <a:pPr lvl="1" eaLnBrk="1" hangingPunct="1"/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Defines a relation that contains the tuples of R that participate in the join of R with S.</a:t>
            </a:r>
          </a:p>
          <a:p>
            <a:pPr eaLnBrk="1" hangingPunct="1"/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Can rewrite </a:t>
            </a:r>
            <a:r>
              <a:rPr 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Semijoin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 using Projection and Join:</a:t>
            </a:r>
          </a:p>
          <a:p>
            <a:pPr marL="0" indent="0" eaLnBrk="1" hangingPunct="1">
              <a:buNone/>
            </a:pP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                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     </a:t>
            </a:r>
            <a:r>
              <a:rPr lang="en-GB" b="1" baseline="-14000" dirty="0"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GB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 </a:t>
            </a:r>
            <a:r>
              <a:rPr 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 = </a:t>
            </a:r>
            <a:r>
              <a:rPr lang="en-GB" sz="3200" b="1" dirty="0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sz="3200" b="1" baseline="-14000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     </a:t>
            </a:r>
            <a:r>
              <a:rPr lang="en-GB" b="1" baseline="-14000" dirty="0"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GB" b="1" baseline="-14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 </a:t>
            </a:r>
            <a:r>
              <a:rPr 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0" indent="0" eaLnBrk="1" hangingPunct="1">
              <a:buNone/>
            </a:pP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               where A are the attributes of R</a:t>
            </a:r>
          </a:p>
          <a:p>
            <a:pPr lvl="1" eaLnBrk="1" hangingPunct="1"/>
            <a:endParaRPr lang="en-GB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defRPr/>
            </a:pPr>
            <a:endParaRPr lang="en-GB" sz="28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EBF4F-06CD-9255-BFE5-65948BB5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8BB941-D324-C02F-3342-7303A74ECC66}"/>
              </a:ext>
            </a:extLst>
          </p:cNvPr>
          <p:cNvGrpSpPr>
            <a:grpSpLocks/>
          </p:cNvGrpSpPr>
          <p:nvPr/>
        </p:nvGrpSpPr>
        <p:grpSpPr bwMode="auto">
          <a:xfrm>
            <a:off x="1898466" y="1021761"/>
            <a:ext cx="328108" cy="241300"/>
            <a:chOff x="2685" y="8520"/>
            <a:chExt cx="244" cy="142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7DA3D22C-9EA0-5F7D-CF6C-D1487C56B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EEFCFE0D-5136-E1B2-9FDE-14CC2029B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8520"/>
              <a:ext cx="231" cy="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8A2DEAB7-83B2-6CAA-3E7D-A993DBC903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5" y="8562"/>
              <a:ext cx="244" cy="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3C20D51-93A0-6541-1A78-F5304D461B04}"/>
              </a:ext>
            </a:extLst>
          </p:cNvPr>
          <p:cNvGrpSpPr>
            <a:grpSpLocks/>
          </p:cNvGrpSpPr>
          <p:nvPr/>
        </p:nvGrpSpPr>
        <p:grpSpPr bwMode="auto">
          <a:xfrm>
            <a:off x="3305009" y="3439115"/>
            <a:ext cx="328108" cy="241300"/>
            <a:chOff x="2685" y="8520"/>
            <a:chExt cx="244" cy="142"/>
          </a:xfrm>
        </p:grpSpPr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695318B9-0B5B-0382-5BF6-9B229E39C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78EE0C75-D3A9-C814-18CE-E08D448B9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8520"/>
              <a:ext cx="231" cy="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9989BBCD-3E44-5C15-058E-DE0A40C4E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5" y="8562"/>
              <a:ext cx="244" cy="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7">
            <a:extLst>
              <a:ext uri="{FF2B5EF4-FFF2-40B4-BE49-F238E27FC236}">
                <a16:creationId xmlns:a16="http://schemas.microsoft.com/office/drawing/2014/main" id="{1E590693-5CFD-D6DA-11DE-D1D8091238D4}"/>
              </a:ext>
            </a:extLst>
          </p:cNvPr>
          <p:cNvGrpSpPr>
            <a:grpSpLocks/>
          </p:cNvGrpSpPr>
          <p:nvPr/>
        </p:nvGrpSpPr>
        <p:grpSpPr bwMode="auto">
          <a:xfrm>
            <a:off x="5949367" y="3420972"/>
            <a:ext cx="304800" cy="244475"/>
            <a:chOff x="2448" y="9360"/>
            <a:chExt cx="288" cy="144"/>
          </a:xfrm>
        </p:grpSpPr>
        <p:sp>
          <p:nvSpPr>
            <p:cNvPr id="22" name="Line 18">
              <a:extLst>
                <a:ext uri="{FF2B5EF4-FFF2-40B4-BE49-F238E27FC236}">
                  <a16:creationId xmlns:a16="http://schemas.microsoft.com/office/drawing/2014/main" id="{2AB20C69-9EF0-7FAC-0E57-F0D1CDBA7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552BDDC5-9217-B8DD-F15D-63DF115FD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41703F28-9A80-C300-6D7F-A93642A12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B0E18C32-DF05-E22B-2358-272C9F06E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342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8734-9BB6-E61E-43DF-AE58F30C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GB" sz="4800" b="1" i="0" u="none" strike="noStrike" kern="0" cap="none" spc="-150" normalizeH="0" baseline="0" noProof="0" dirty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itchFamily="18" charset="0"/>
                <a:ea typeface="ＭＳ Ｐゴシック" charset="0"/>
                <a:cs typeface="Arial" pitchFamily="34" charset="0"/>
              </a:rPr>
              <a:t>Relational Algebra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9678-5636-29B7-DAC0-5EFC1BDAE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96875" marR="0" lvl="0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Five basic operations in relational algebra: </a:t>
            </a:r>
            <a:r>
              <a:rPr kumimoji="0" lang="en-GB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Selection</a:t>
            </a:r>
            <a:r>
              <a:rPr kumimoji="0" lang="en-GB" sz="32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, </a:t>
            </a:r>
            <a:r>
              <a:rPr kumimoji="0" lang="en-GB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Projection</a:t>
            </a:r>
            <a:r>
              <a:rPr kumimoji="0" lang="en-GB" sz="32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, </a:t>
            </a:r>
            <a:r>
              <a:rPr kumimoji="0" lang="en-GB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Cartesian product</a:t>
            </a:r>
            <a:r>
              <a:rPr kumimoji="0" lang="en-GB" sz="32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, </a:t>
            </a:r>
            <a:r>
              <a:rPr kumimoji="0" lang="en-GB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Union</a:t>
            </a:r>
            <a:r>
              <a:rPr kumimoji="0" lang="en-GB" sz="32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,  and </a:t>
            </a:r>
            <a:r>
              <a:rPr kumimoji="0" lang="en-GB" sz="32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Set Difference</a:t>
            </a:r>
            <a:r>
              <a:rPr kumimoji="0" lang="en-GB" sz="32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. </a:t>
            </a:r>
          </a:p>
          <a:p>
            <a:pPr marL="0" marR="0" lvl="0" indent="0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  <a:p>
            <a:pPr marL="396875" marR="0" lvl="0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These perform most of the data retrieval operations needed.</a:t>
            </a:r>
          </a:p>
          <a:p>
            <a:pPr marL="396875" marR="0" lvl="0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  <a:p>
            <a:pPr marL="396875" marR="0" lvl="0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Also have 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Join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, 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Intersection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, and 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Division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t> operations, which can be expressed in terms of 5 basic operations.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D14BF-4A10-E604-A230-5D69D91B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  <a:defRPr/>
            </a:pPr>
            <a:r>
              <a:rPr lang="en-GB" sz="1200" dirty="0">
                <a:cs typeface="+mn-cs"/>
              </a:rPr>
              <a:t>Pearson Education © 2014</a:t>
            </a:r>
          </a:p>
        </p:txBody>
      </p:sp>
    </p:spTree>
    <p:extLst>
      <p:ext uri="{BB962C8B-B14F-4D97-AF65-F5344CB8AC3E}">
        <p14:creationId xmlns:p14="http://schemas.microsoft.com/office/powerpoint/2010/main" val="21859362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D652-41CC-1FED-0B1E-2A5EC1D4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Example - </a:t>
            </a:r>
            <a:r>
              <a:rPr lang="en-GB" b="1" dirty="0" err="1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Semijoin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06B6-76DF-5E84-8292-7DF50FFFA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List complete details of all staff who work at the branch in Glasgow.</a:t>
            </a: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    </a:t>
            </a:r>
            <a:r>
              <a:rPr lang="en-GB" b="1" dirty="0">
                <a:solidFill>
                  <a:srgbClr val="FF0000"/>
                </a:solidFill>
                <a:latin typeface="Calibri" charset="0"/>
              </a:rPr>
              <a:t>Staff         (</a:t>
            </a:r>
            <a:r>
              <a:rPr lang="en-GB" b="1" dirty="0">
                <a:solidFill>
                  <a:srgbClr val="FF0000"/>
                </a:solidFill>
                <a:latin typeface="Calibri" charset="0"/>
                <a:sym typeface="Symbol" charset="0"/>
              </a:rPr>
              <a:t></a:t>
            </a:r>
            <a:r>
              <a:rPr lang="en-GB" b="1" baseline="-25000" dirty="0">
                <a:solidFill>
                  <a:srgbClr val="FF0000"/>
                </a:solidFill>
                <a:latin typeface="Calibri" charset="0"/>
              </a:rPr>
              <a:t>city=‘Glasgow’</a:t>
            </a:r>
            <a:r>
              <a:rPr lang="en-GB" altLang="ja-JP" b="1" dirty="0">
                <a:solidFill>
                  <a:srgbClr val="FF0000"/>
                </a:solidFill>
                <a:latin typeface="Calibri" charset="0"/>
              </a:rPr>
              <a:t>(Branch))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8F96E-6B15-AC5D-0397-B97515DD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6CDE3810-F6D0-D48D-CBEA-F2895BD4CAC0}"/>
              </a:ext>
            </a:extLst>
          </p:cNvPr>
          <p:cNvGrpSpPr>
            <a:grpSpLocks/>
          </p:cNvGrpSpPr>
          <p:nvPr/>
        </p:nvGrpSpPr>
        <p:grpSpPr bwMode="auto">
          <a:xfrm>
            <a:off x="3187864" y="2759162"/>
            <a:ext cx="304800" cy="244475"/>
            <a:chOff x="2448" y="9360"/>
            <a:chExt cx="288" cy="144"/>
          </a:xfrm>
        </p:grpSpPr>
        <p:sp>
          <p:nvSpPr>
            <p:cNvPr id="6" name="Line 10">
              <a:extLst>
                <a:ext uri="{FF2B5EF4-FFF2-40B4-BE49-F238E27FC236}">
                  <a16:creationId xmlns:a16="http://schemas.microsoft.com/office/drawing/2014/main" id="{BCC3E95F-81C1-84F1-A451-23D00D7B9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F4C1CB98-64CC-9E83-BB5F-4ABD5DE9E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020D28-9748-BCD1-20D1-B3D005FE2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02CF9120-D3D6-24A9-9575-4B85BA86A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129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E3CE-E720-0ADA-09CE-1AE58F88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Example - </a:t>
            </a:r>
            <a:r>
              <a:rPr lang="en-GB" b="1" dirty="0" err="1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Semijoin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A65A-CB29-F727-EF7D-70A2062D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GB" sz="3100" b="1" dirty="0">
                <a:latin typeface="Times" panose="02020603050405020304" pitchFamily="18" charset="0"/>
                <a:cs typeface="Times" panose="02020603050405020304" pitchFamily="18" charset="0"/>
              </a:rPr>
              <a:t>List complete details of all staff who work at the branch in Glasgow.</a:t>
            </a:r>
          </a:p>
          <a:p>
            <a:pPr lvl="1" eaLnBrk="1" hangingPunct="1">
              <a:buFontTx/>
              <a:buNone/>
            </a:pPr>
            <a:r>
              <a:rPr lang="en-GB" sz="31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Staff         (</a:t>
            </a:r>
            <a:r>
              <a:rPr lang="en-GB" sz="31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</a:t>
            </a:r>
            <a:r>
              <a:rPr lang="en-GB" sz="3100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city=‘Glasgow’</a:t>
            </a:r>
            <a:r>
              <a:rPr lang="en-GB" altLang="ja-JP" sz="31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(Branch))</a:t>
            </a:r>
          </a:p>
          <a:p>
            <a:pPr lvl="1" eaLnBrk="1" hangingPunct="1">
              <a:buFontTx/>
              <a:buNone/>
            </a:pPr>
            <a:endParaRPr lang="en-GB" sz="31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GB" sz="3100" b="1" dirty="0">
                <a:latin typeface="Times" panose="02020603050405020304" pitchFamily="18" charset="0"/>
                <a:cs typeface="Times" panose="02020603050405020304" pitchFamily="18" charset="0"/>
              </a:rPr>
              <a:t>6x8 join 1x4   common attribute: </a:t>
            </a:r>
            <a:r>
              <a:rPr lang="en-GB" sz="3100" b="1" dirty="0" err="1">
                <a:latin typeface="Times" panose="02020603050405020304" pitchFamily="18" charset="0"/>
                <a:cs typeface="Times" panose="02020603050405020304" pitchFamily="18" charset="0"/>
              </a:rPr>
              <a:t>branchNo</a:t>
            </a:r>
            <a:endParaRPr lang="en-GB" sz="31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GB" sz="3100" b="1" dirty="0">
                <a:latin typeface="Times" panose="02020603050405020304" pitchFamily="18" charset="0"/>
                <a:cs typeface="Times" panose="02020603050405020304" pitchFamily="18" charset="0"/>
              </a:rPr>
              <a:t>Result:  3x11</a:t>
            </a:r>
          </a:p>
          <a:p>
            <a:pPr lvl="1" eaLnBrk="1" hangingPunct="1">
              <a:buFontTx/>
              <a:buNone/>
            </a:pPr>
            <a:r>
              <a:rPr lang="en-GB" sz="3100" b="1" dirty="0">
                <a:latin typeface="Times" panose="02020603050405020304" pitchFamily="18" charset="0"/>
                <a:cs typeface="Times" panose="02020603050405020304" pitchFamily="18" charset="0"/>
              </a:rPr>
              <a:t>	3 tuples in Staff with </a:t>
            </a:r>
            <a:r>
              <a:rPr lang="en-GB" sz="3100" b="1" dirty="0" err="1">
                <a:latin typeface="Times" panose="02020603050405020304" pitchFamily="18" charset="0"/>
                <a:cs typeface="Times" panose="02020603050405020304" pitchFamily="18" charset="0"/>
              </a:rPr>
              <a:t>branchNo</a:t>
            </a:r>
            <a:r>
              <a:rPr lang="en-GB" sz="3100" b="1" dirty="0">
                <a:latin typeface="Times" panose="02020603050405020304" pitchFamily="18" charset="0"/>
                <a:cs typeface="Times" panose="02020603050405020304" pitchFamily="18" charset="0"/>
              </a:rPr>
              <a:t>=B003</a:t>
            </a:r>
          </a:p>
          <a:p>
            <a:pPr lvl="1" eaLnBrk="1" hangingPunct="1">
              <a:buFontTx/>
              <a:buNone/>
            </a:pPr>
            <a:r>
              <a:rPr lang="en-GB" sz="3100" b="1" dirty="0">
                <a:latin typeface="Times" panose="02020603050405020304" pitchFamily="18" charset="0"/>
                <a:cs typeface="Times" panose="02020603050405020304" pitchFamily="18" charset="0"/>
              </a:rPr>
              <a:t>	8+4-1 attributes (duplicate attribute removed)</a:t>
            </a:r>
          </a:p>
          <a:p>
            <a:pPr lvl="1" eaLnBrk="1" hangingPunct="1">
              <a:buFontTx/>
              <a:buNone/>
            </a:pPr>
            <a:r>
              <a:rPr lang="en-GB" sz="3100" b="1" dirty="0">
                <a:latin typeface="Times" panose="02020603050405020304" pitchFamily="18" charset="0"/>
                <a:cs typeface="Times" panose="02020603050405020304" pitchFamily="18" charset="0"/>
              </a:rPr>
              <a:t>However, don’t want Branch details, just Staff Details</a:t>
            </a:r>
          </a:p>
          <a:p>
            <a:pPr lvl="1" eaLnBrk="1" hangingPunct="1">
              <a:buFontTx/>
              <a:buNone/>
            </a:pPr>
            <a:r>
              <a:rPr lang="en-GB" sz="3100" b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GB" sz="3100" b="1" dirty="0" err="1">
                <a:latin typeface="Times" panose="02020603050405020304" pitchFamily="18" charset="0"/>
                <a:cs typeface="Times" panose="02020603050405020304" pitchFamily="18" charset="0"/>
              </a:rPr>
              <a:t>Semijoin</a:t>
            </a:r>
            <a:r>
              <a:rPr lang="en-GB" sz="3100" b="1" dirty="0">
                <a:latin typeface="Times" panose="02020603050405020304" pitchFamily="18" charset="0"/>
                <a:cs typeface="Times" panose="02020603050405020304" pitchFamily="18" charset="0"/>
              </a:rPr>
              <a:t>:  3x8 not 1</a:t>
            </a:r>
          </a:p>
          <a:p>
            <a:pPr lvl="2" eaLnBrk="1" hangingPunct="1"/>
            <a:endParaRPr lang="en-GB" b="1" dirty="0">
              <a:latin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F791D-6394-34D4-5F20-0436B0AF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1B94B4F3-A674-4C02-AD11-F5A3A22236C6}"/>
              </a:ext>
            </a:extLst>
          </p:cNvPr>
          <p:cNvGrpSpPr>
            <a:grpSpLocks/>
          </p:cNvGrpSpPr>
          <p:nvPr/>
        </p:nvGrpSpPr>
        <p:grpSpPr bwMode="auto">
          <a:xfrm>
            <a:off x="2508595" y="1617685"/>
            <a:ext cx="304800" cy="244475"/>
            <a:chOff x="2448" y="9360"/>
            <a:chExt cx="288" cy="144"/>
          </a:xfrm>
        </p:grpSpPr>
        <p:sp>
          <p:nvSpPr>
            <p:cNvPr id="6" name="Line 10">
              <a:extLst>
                <a:ext uri="{FF2B5EF4-FFF2-40B4-BE49-F238E27FC236}">
                  <a16:creationId xmlns:a16="http://schemas.microsoft.com/office/drawing/2014/main" id="{EA8AA027-0F4D-CECC-8068-B3674A0EF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42E3FC10-65D2-2A2D-54F7-D47E29387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3027B04E-74A9-D299-319A-120DBCBC2B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A3825BFB-4EBA-D4F0-60A1-FC10F507D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588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7F82-3710-A754-8381-F90FF9DD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97" y="141035"/>
            <a:ext cx="8070600" cy="659987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Staff       </a:t>
            </a:r>
            <a:r>
              <a:rPr lang="en-GB" sz="2400" b="1" baseline="-25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Staff.branchNo</a:t>
            </a:r>
            <a:r>
              <a:rPr lang="en-GB" sz="2400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</a:t>
            </a:r>
            <a:r>
              <a:rPr lang="en-GB" sz="2400" b="1" baseline="-25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Branch.branchNo</a:t>
            </a:r>
            <a:r>
              <a:rPr lang="en-GB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</a:t>
            </a:r>
            <a:r>
              <a:rPr lang="en-GB" sz="2400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city=‘Glasgow’</a:t>
            </a:r>
            <a:r>
              <a:rPr lang="en-GB" altLang="ja-JP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(Branch))</a:t>
            </a:r>
            <a:br>
              <a:rPr lang="en-GB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en-US" sz="24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952F70-99CE-62D5-7E2B-C6F14F245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897" y="930003"/>
            <a:ext cx="4365103" cy="18143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BD153-BEE2-11F4-0A20-15BE927E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9E1E15-0B4B-B7E2-DE27-4CF4EA805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978341"/>
            <a:ext cx="2760168" cy="1593409"/>
          </a:xfrm>
          <a:prstGeom prst="rect">
            <a:avLst/>
          </a:prstGeom>
        </p:spPr>
      </p:pic>
      <p:pic>
        <p:nvPicPr>
          <p:cNvPr id="9" name="Picture 1037" descr="DS3-Figure 04-11">
            <a:extLst>
              <a:ext uri="{FF2B5EF4-FFF2-40B4-BE49-F238E27FC236}">
                <a16:creationId xmlns:a16="http://schemas.microsoft.com/office/drawing/2014/main" id="{4FFB9362-5E42-06F2-8748-78E02410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97" y="2749566"/>
            <a:ext cx="6879703" cy="193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032">
            <a:extLst>
              <a:ext uri="{FF2B5EF4-FFF2-40B4-BE49-F238E27FC236}">
                <a16:creationId xmlns:a16="http://schemas.microsoft.com/office/drawing/2014/main" id="{58466EAE-523A-1FCF-BBCD-52742DCEBAF8}"/>
              </a:ext>
            </a:extLst>
          </p:cNvPr>
          <p:cNvGrpSpPr>
            <a:grpSpLocks/>
          </p:cNvGrpSpPr>
          <p:nvPr/>
        </p:nvGrpSpPr>
        <p:grpSpPr bwMode="auto">
          <a:xfrm>
            <a:off x="2209676" y="229728"/>
            <a:ext cx="371139" cy="241300"/>
            <a:chOff x="2685" y="8520"/>
            <a:chExt cx="276" cy="142"/>
          </a:xfrm>
        </p:grpSpPr>
        <p:sp>
          <p:nvSpPr>
            <p:cNvPr id="11" name="Line 1033">
              <a:extLst>
                <a:ext uri="{FF2B5EF4-FFF2-40B4-BE49-F238E27FC236}">
                  <a16:creationId xmlns:a16="http://schemas.microsoft.com/office/drawing/2014/main" id="{FB3071AA-90E6-07D7-CDF8-7F829EC35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34">
              <a:extLst>
                <a:ext uri="{FF2B5EF4-FFF2-40B4-BE49-F238E27FC236}">
                  <a16:creationId xmlns:a16="http://schemas.microsoft.com/office/drawing/2014/main" id="{4E65B51D-9AB9-764B-973F-3B5F42579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8520"/>
              <a:ext cx="263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35">
              <a:extLst>
                <a:ext uri="{FF2B5EF4-FFF2-40B4-BE49-F238E27FC236}">
                  <a16:creationId xmlns:a16="http://schemas.microsoft.com/office/drawing/2014/main" id="{92DD52E5-5AA1-3BC1-C607-B2C033FBF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5" y="8520"/>
              <a:ext cx="276" cy="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06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78E8-1DDE-FD94-DC79-4984BE26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70" y="258602"/>
            <a:ext cx="7735148" cy="6599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Division 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R 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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 S</a:t>
            </a:r>
            <a:br>
              <a:rPr 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2B45-B9F1-32DC-192B-01223FB5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 </a:t>
            </a:r>
            <a:r>
              <a:rPr 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</a:t>
            </a:r>
            <a:r>
              <a:rPr 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S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Defines a relation over the attributes C that consists of set of tuples from R that match combination of </a:t>
            </a:r>
            <a:r>
              <a:rPr lang="en-US" sz="2400" b="1" i="1" dirty="0">
                <a:latin typeface="Times" panose="02020603050405020304" pitchFamily="18" charset="0"/>
                <a:cs typeface="Times" panose="02020603050405020304" pitchFamily="18" charset="0"/>
              </a:rPr>
              <a:t>every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 tuple in S.</a:t>
            </a:r>
          </a:p>
          <a:p>
            <a:pPr lvl="1" eaLnBrk="1" hangingPunct="1">
              <a:lnSpc>
                <a:spcPct val="60000"/>
              </a:lnSpc>
            </a:pPr>
            <a:endParaRPr lang="en-US" sz="24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/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Expressed using basic operations: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b="1" noProof="1">
                <a:latin typeface="Times" panose="02020603050405020304" pitchFamily="18" charset="0"/>
                <a:cs typeface="Times" panose="02020603050405020304" pitchFamily="18" charset="0"/>
              </a:rPr>
              <a:t>	T</a:t>
            </a:r>
            <a:r>
              <a:rPr lang="en-US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b="1" noProof="1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b="1" noProof="1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</a:t>
            </a:r>
            <a:r>
              <a:rPr lang="en-US" b="1" noProof="1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b="1" noProof="1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US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en-US" b="1" noProof="1">
                <a:latin typeface="Times" panose="02020603050405020304" pitchFamily="18" charset="0"/>
                <a:cs typeface="Times" panose="02020603050405020304" pitchFamily="18" charset="0"/>
              </a:rPr>
              <a:t>(R)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b="1" noProof="1">
                <a:latin typeface="Times" panose="02020603050405020304" pitchFamily="18" charset="0"/>
                <a:cs typeface="Times" panose="02020603050405020304" pitchFamily="18" charset="0"/>
              </a:rPr>
              <a:t>	T</a:t>
            </a:r>
            <a:r>
              <a:rPr lang="en-US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b="1" noProof="1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b="1" noProof="1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</a:t>
            </a:r>
            <a:r>
              <a:rPr lang="en-US" b="1" noProof="1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b="1" noProof="1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US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en-US" b="1" noProof="1">
                <a:latin typeface="Times" panose="02020603050405020304" pitchFamily="18" charset="0"/>
                <a:cs typeface="Times" panose="02020603050405020304" pitchFamily="18" charset="0"/>
              </a:rPr>
              <a:t>((S X T</a:t>
            </a:r>
            <a:r>
              <a:rPr lang="en-US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b="1" noProof="1">
                <a:latin typeface="Times" panose="02020603050405020304" pitchFamily="18" charset="0"/>
                <a:cs typeface="Times" panose="02020603050405020304" pitchFamily="18" charset="0"/>
              </a:rPr>
              <a:t>) – R)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b="1" noProof="1">
                <a:latin typeface="Times" panose="02020603050405020304" pitchFamily="18" charset="0"/>
                <a:cs typeface="Times" panose="02020603050405020304" pitchFamily="18" charset="0"/>
              </a:rPr>
              <a:t>	T </a:t>
            </a:r>
            <a:r>
              <a:rPr lang="en-US" b="1" noProof="1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</a:t>
            </a:r>
            <a:r>
              <a:rPr lang="en-US" b="1" noProof="1">
                <a:latin typeface="Times" panose="02020603050405020304" pitchFamily="18" charset="0"/>
                <a:cs typeface="Times" panose="02020603050405020304" pitchFamily="18" charset="0"/>
              </a:rPr>
              <a:t> T</a:t>
            </a:r>
            <a:r>
              <a:rPr lang="en-US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b="1" noProof="1">
                <a:latin typeface="Times" panose="02020603050405020304" pitchFamily="18" charset="0"/>
                <a:cs typeface="Times" panose="02020603050405020304" pitchFamily="18" charset="0"/>
              </a:rPr>
              <a:t> – T</a:t>
            </a:r>
            <a:r>
              <a:rPr lang="en-US" b="1" baseline="-25000" noProof="1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sz="24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EBB1F-870F-9F23-DCD5-6F222DA6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</p:txBody>
      </p:sp>
    </p:spTree>
    <p:extLst>
      <p:ext uri="{BB962C8B-B14F-4D97-AF65-F5344CB8AC3E}">
        <p14:creationId xmlns:p14="http://schemas.microsoft.com/office/powerpoint/2010/main" val="9615128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E7A9-82EE-4D47-2B21-D77B5CC5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Example - Division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1EDFE-753E-682F-DC9F-D1068E6A2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</a:rPr>
              <a:t>Identify all clients who have viewed all properties with three rooms.</a:t>
            </a:r>
          </a:p>
          <a:p>
            <a:pPr lvl="1" eaLnBrk="1" hangingPunct="1">
              <a:lnSpc>
                <a:spcPct val="0"/>
              </a:lnSpc>
            </a:pPr>
            <a:endParaRPr lang="en-GB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</a:rPr>
              <a:t>	(</a:t>
            </a: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sz="2000" b="1" baseline="-14000" dirty="0" err="1">
                <a:latin typeface="Times" panose="02020603050405020304" pitchFamily="18" charset="0"/>
                <a:cs typeface="Times" panose="02020603050405020304" pitchFamily="18" charset="0"/>
              </a:rPr>
              <a:t>clientNo</a:t>
            </a:r>
            <a:r>
              <a:rPr lang="en-GB" sz="2000" b="1" baseline="-140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GB" sz="2000" b="1" baseline="-14000" dirty="0" err="1">
                <a:latin typeface="Times" panose="02020603050405020304" pitchFamily="18" charset="0"/>
                <a:cs typeface="Times" panose="02020603050405020304" pitchFamily="18" charset="0"/>
              </a:rPr>
              <a:t>propertyNo</a:t>
            </a: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</a:rPr>
              <a:t>(Viewing)) </a:t>
            </a: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</a:t>
            </a: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</a:t>
            </a:r>
            <a:r>
              <a:rPr lang="en-GB" sz="2000" b="1" baseline="-14000" dirty="0" err="1">
                <a:latin typeface="Times" panose="02020603050405020304" pitchFamily="18" charset="0"/>
                <a:cs typeface="Times" panose="02020603050405020304" pitchFamily="18" charset="0"/>
              </a:rPr>
              <a:t>propertyNo</a:t>
            </a: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</a:t>
            </a:r>
            <a:r>
              <a:rPr lang="en-GB" sz="2000" b="1" baseline="-14000" dirty="0">
                <a:latin typeface="Times" panose="02020603050405020304" pitchFamily="18" charset="0"/>
                <a:cs typeface="Times" panose="02020603050405020304" pitchFamily="18" charset="0"/>
              </a:rPr>
              <a:t>rooms = 3</a:t>
            </a: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en-GB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PropertyForRent</a:t>
            </a: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</a:rPr>
              <a:t>)))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7F9ED-A5C6-5251-EA27-0E556426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pic>
        <p:nvPicPr>
          <p:cNvPr id="5" name="Picture 5" descr="DS3-Figure 04-12">
            <a:extLst>
              <a:ext uri="{FF2B5EF4-FFF2-40B4-BE49-F238E27FC236}">
                <a16:creationId xmlns:a16="http://schemas.microsoft.com/office/drawing/2014/main" id="{47F9E11D-591D-8DE5-DCFC-F5BB8C64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042" y="2497390"/>
            <a:ext cx="5954937" cy="221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52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FDF6-8E7A-AEAA-35F2-11E30719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Aggregate Operations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CAD5-7907-8211-F997-7E32CDD29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</a:t>
            </a:r>
            <a:r>
              <a:rPr lang="en-US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AL</a:t>
            </a:r>
            <a:r>
              <a:rPr 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(R)</a:t>
            </a:r>
            <a:r>
              <a:rPr lang="en-US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Applies aggregate function list, </a:t>
            </a:r>
            <a:r>
              <a:rPr lang="en-US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AL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, to </a:t>
            </a:r>
            <a:r>
              <a:rPr lang="en-US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 to define a relation over the aggregate list. 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AL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 contains one or more (&lt;</a:t>
            </a:r>
            <a:r>
              <a:rPr 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aggregate_function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&gt;, &lt;attribute&gt;) pairs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eaLnBrk="1" hangingPunct="1"/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Main aggregate functions are: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COUNT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SUM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AVG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MIN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, and </a:t>
            </a:r>
            <a:r>
              <a:rPr lang="en-GB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MAX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81C3C-10DE-CD76-B510-E1A4D3BF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648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83C2-8C3E-FE55-0279-FB5FB25C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n>
                  <a:noFill/>
                </a:ln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Example – Aggregate Operations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4EE8-55CA-FFD1-0C6D-CA406703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862" y="923701"/>
            <a:ext cx="8233138" cy="3670922"/>
          </a:xfrm>
        </p:spPr>
        <p:txBody>
          <a:bodyPr/>
          <a:lstStyle/>
          <a:p>
            <a:pPr eaLnBrk="1" hangingPunct="1"/>
            <a:r>
              <a:rPr lang="en-GB" sz="2400" b="1" dirty="0">
                <a:latin typeface="Times" panose="02020603050405020304" pitchFamily="18" charset="0"/>
                <a:cs typeface="Times" panose="02020603050405020304" pitchFamily="18" charset="0"/>
              </a:rPr>
              <a:t>How many properties cost more than £350 per month to rent?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</a:rPr>
              <a:t>Creates a new relation with one attribute “renamed” </a:t>
            </a:r>
            <a:r>
              <a:rPr lang="en-GB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myCount</a:t>
            </a:r>
            <a:endParaRPr lang="en-GB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lnSpc>
                <a:spcPct val="0"/>
              </a:lnSpc>
            </a:pPr>
            <a:endParaRPr lang="en-GB" sz="24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</a:t>
            </a:r>
            <a:r>
              <a:rPr lang="en-US" sz="24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2400" b="1" dirty="0" err="1">
                <a:latin typeface="Times" panose="02020603050405020304" pitchFamily="18" charset="0"/>
                <a:cs typeface="Times" panose="02020603050405020304" pitchFamily="18" charset="0"/>
              </a:rPr>
              <a:t>myCount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</a:t>
            </a:r>
            <a:r>
              <a:rPr lang="en-US" sz="24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COUNT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propertyNo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el-GR" sz="2400" b="1" dirty="0">
                <a:latin typeface="Times" panose="02020603050405020304" pitchFamily="18" charset="0"/>
                <a:cs typeface="Times" panose="02020603050405020304" pitchFamily="18" charset="0"/>
              </a:rPr>
              <a:t>σ</a:t>
            </a:r>
            <a:r>
              <a:rPr lang="en-US" sz="24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rent &gt; 350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en-US" sz="2400" b="1" dirty="0" err="1">
                <a:latin typeface="Times" panose="02020603050405020304" pitchFamily="18" charset="0"/>
                <a:cs typeface="Times" panose="02020603050405020304" pitchFamily="18" charset="0"/>
              </a:rPr>
              <a:t>PropertyForRent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))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lang="en-GB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84F7D-2523-7AA9-7A67-A6A9F97C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  <p:pic>
        <p:nvPicPr>
          <p:cNvPr id="5" name="Picture 5" descr="C04NF13a">
            <a:extLst>
              <a:ext uri="{FF2B5EF4-FFF2-40B4-BE49-F238E27FC236}">
                <a16:creationId xmlns:a16="http://schemas.microsoft.com/office/drawing/2014/main" id="{662DBEE9-E0F9-F96C-E393-92ADBF9CF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67006" y="2675448"/>
            <a:ext cx="1952625" cy="2001838"/>
          </a:xfrm>
          <a:prstGeom prst="rect">
            <a:avLst/>
          </a:prstGeo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E9985B-D7B0-92D4-3CA8-6B6CB8310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62" y="3155875"/>
            <a:ext cx="6156144" cy="1883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A717C8-D556-4D83-845F-AA3AF3E046DE}"/>
              </a:ext>
            </a:extLst>
          </p:cNvPr>
          <p:cNvSpPr txBox="1"/>
          <p:nvPr/>
        </p:nvSpPr>
        <p:spPr>
          <a:xfrm>
            <a:off x="4800021" y="3739145"/>
            <a:ext cx="314359" cy="375655"/>
          </a:xfrm>
          <a:prstGeom prst="rect">
            <a:avLst/>
          </a:prstGeom>
          <a:solidFill>
            <a:srgbClr val="FFFF00">
              <a:alpha val="25098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736731-E4E4-4A61-DF2C-95BB3DE488FC}"/>
              </a:ext>
            </a:extLst>
          </p:cNvPr>
          <p:cNvSpPr txBox="1"/>
          <p:nvPr/>
        </p:nvSpPr>
        <p:spPr>
          <a:xfrm>
            <a:off x="4795241" y="4341647"/>
            <a:ext cx="319139" cy="586700"/>
          </a:xfrm>
          <a:prstGeom prst="rect">
            <a:avLst/>
          </a:prstGeom>
          <a:solidFill>
            <a:srgbClr val="FFFF00">
              <a:alpha val="25098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9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3320-D3CC-8F70-0D95-970D30A1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Grouping Operation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7B33-2C52-1B12-FF41-0378FBD2A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GA</a:t>
            </a:r>
            <a:r>
              <a:rPr 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</a:t>
            </a:r>
            <a:r>
              <a:rPr lang="en-US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AL</a:t>
            </a:r>
            <a:r>
              <a:rPr 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(R)</a:t>
            </a:r>
            <a:r>
              <a:rPr lang="en-US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Groups tuples of </a:t>
            </a:r>
            <a:r>
              <a:rPr lang="en-US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 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by grouping attributes, </a:t>
            </a:r>
            <a:r>
              <a:rPr lang="en-US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GA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, and then applies aggregate function list, </a:t>
            </a:r>
            <a:r>
              <a:rPr lang="en-US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AL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, to define a new relation. 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AL 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contains one or more (&lt;</a:t>
            </a:r>
            <a:r>
              <a:rPr 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aggregate_function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&gt;, &lt;attribute&gt;) pairs. 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Resulting relation contains the grouping attributes, </a:t>
            </a:r>
            <a:r>
              <a:rPr lang="en-US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GA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, along with results of each of the aggregate functions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3D847-1EE9-84A8-1797-12385A56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8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5B77-4584-960D-1FC8-00A372D9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n>
                  <a:noFill/>
                </a:ln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Example – Grouping Operation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69C76-CF35-539A-58D1-084EA363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b="1" dirty="0">
                <a:latin typeface="Times" panose="02020603050405020304" pitchFamily="18" charset="0"/>
                <a:cs typeface="Times" panose="02020603050405020304" pitchFamily="18" charset="0"/>
              </a:rPr>
              <a:t>Find the number of staff working in each branch and the sum of their salaries.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sz="2400" b="1" dirty="0">
                <a:latin typeface="Times" panose="02020603050405020304" pitchFamily="18" charset="0"/>
                <a:cs typeface="Times" panose="02020603050405020304" pitchFamily="18" charset="0"/>
              </a:rPr>
              <a:t>Creates new relation with 3 attributes “renamed” </a:t>
            </a:r>
            <a:r>
              <a:rPr lang="en-GB" sz="2400" b="1" dirty="0" err="1">
                <a:latin typeface="Times" panose="02020603050405020304" pitchFamily="18" charset="0"/>
                <a:cs typeface="Times" panose="02020603050405020304" pitchFamily="18" charset="0"/>
              </a:rPr>
              <a:t>branchNo</a:t>
            </a:r>
            <a:r>
              <a:rPr lang="en-GB" sz="2400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GB" sz="2400" b="1" dirty="0" err="1">
                <a:latin typeface="Times" panose="02020603050405020304" pitchFamily="18" charset="0"/>
                <a:cs typeface="Times" panose="02020603050405020304" pitchFamily="18" charset="0"/>
              </a:rPr>
              <a:t>myCount</a:t>
            </a:r>
            <a:r>
              <a:rPr lang="en-GB" sz="2400" b="1" dirty="0">
                <a:latin typeface="Times" panose="02020603050405020304" pitchFamily="18" charset="0"/>
                <a:cs typeface="Times" panose="02020603050405020304" pitchFamily="18" charset="0"/>
              </a:rPr>
              <a:t>, and </a:t>
            </a:r>
            <a:r>
              <a:rPr lang="en-GB" sz="2400" b="1" dirty="0" err="1">
                <a:latin typeface="Times" panose="02020603050405020304" pitchFamily="18" charset="0"/>
                <a:cs typeface="Times" panose="02020603050405020304" pitchFamily="18" charset="0"/>
              </a:rPr>
              <a:t>mySum</a:t>
            </a:r>
            <a:endParaRPr lang="en-GB" sz="24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lvl="1" indent="0" eaLnBrk="1" hangingPunct="1">
              <a:buNone/>
            </a:pPr>
            <a:endParaRPr lang="en-GB" sz="24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lnSpc>
                <a:spcPct val="0"/>
              </a:lnSpc>
            </a:pPr>
            <a:endParaRPr lang="en-GB" sz="24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GB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</a:t>
            </a:r>
            <a:r>
              <a:rPr lang="en-US" sz="2400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branchNo</a:t>
            </a:r>
            <a:r>
              <a:rPr lang="en-US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myCount</a:t>
            </a:r>
            <a:r>
              <a:rPr lang="en-US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mySum</a:t>
            </a:r>
            <a:r>
              <a:rPr lang="en-US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2400" b="1" baseline="-25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branchNo</a:t>
            </a:r>
            <a:r>
              <a:rPr lang="en-US" sz="2400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 </a:t>
            </a:r>
            <a:r>
              <a:rPr lang="en-US" sz="2400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COUNT </a:t>
            </a:r>
            <a:r>
              <a:rPr lang="en-US" sz="2400" b="1" baseline="-25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staffNo</a:t>
            </a:r>
            <a:r>
              <a:rPr lang="en-US" sz="2400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SUM salary</a:t>
            </a:r>
            <a:r>
              <a:rPr lang="en-US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(Staff)</a:t>
            </a:r>
            <a:r>
              <a:rPr lang="en-US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lang="en-GB" sz="24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61B37-4A45-96C3-F39C-0B178299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783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5CE8-80FD-CDF6-E3A3-37D57B85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n>
                  <a:noFill/>
                </a:ln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Example – Grouping Operation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F904B-3914-1856-C66A-35F734A4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D923F3-BEE8-B705-6C59-078AF9366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898" y="930003"/>
            <a:ext cx="4230120" cy="1758198"/>
          </a:xfrm>
        </p:spPr>
      </p:pic>
      <p:pic>
        <p:nvPicPr>
          <p:cNvPr id="7" name="Picture 6" descr="C04NF14">
            <a:extLst>
              <a:ext uri="{FF2B5EF4-FFF2-40B4-BE49-F238E27FC236}">
                <a16:creationId xmlns:a16="http://schemas.microsoft.com/office/drawing/2014/main" id="{E89E6564-16C8-4812-D3EB-565CEA66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2505" y="2701264"/>
            <a:ext cx="3438226" cy="1712424"/>
          </a:xfrm>
          <a:prstGeom prst="rect">
            <a:avLst/>
          </a:prstGeo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7A0A93-2016-8B13-EB99-CD936B2F7228}"/>
              </a:ext>
            </a:extLst>
          </p:cNvPr>
          <p:cNvSpPr txBox="1"/>
          <p:nvPr/>
        </p:nvSpPr>
        <p:spPr>
          <a:xfrm>
            <a:off x="524759" y="2690948"/>
            <a:ext cx="4497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</a:t>
            </a:r>
            <a:r>
              <a:rPr lang="en-US" sz="1600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n-US" sz="1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branchNo</a:t>
            </a:r>
            <a:r>
              <a:rPr lang="en-US" sz="1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myCount</a:t>
            </a:r>
            <a:r>
              <a:rPr lang="en-US" sz="1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mySum</a:t>
            </a:r>
            <a:r>
              <a:rPr lang="en-US" sz="1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1600" b="1" baseline="-25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branchNo</a:t>
            </a:r>
            <a:r>
              <a:rPr lang="en-US" sz="1600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Symbol" charset="0"/>
              </a:rPr>
              <a:t> </a:t>
            </a:r>
            <a:r>
              <a:rPr lang="en-US" sz="1600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COUNT </a:t>
            </a:r>
            <a:r>
              <a:rPr lang="en-US" sz="1600" b="1" baseline="-25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staffNo</a:t>
            </a:r>
            <a:r>
              <a:rPr lang="en-US" sz="1600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en-US" sz="1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SUM salary</a:t>
            </a:r>
            <a:r>
              <a:rPr lang="en-US" sz="1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(Staff)</a:t>
            </a:r>
            <a:r>
              <a:rPr lang="en-US" sz="16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lang="en-GB" sz="16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F24CEA17-4F4B-A354-A9AA-FE576FBB21D2}"/>
              </a:ext>
            </a:extLst>
          </p:cNvPr>
          <p:cNvSpPr/>
          <p:nvPr/>
        </p:nvSpPr>
        <p:spPr>
          <a:xfrm rot="5400000">
            <a:off x="3329398" y="3075333"/>
            <a:ext cx="600892" cy="1712424"/>
          </a:xfrm>
          <a:prstGeom prst="bent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F0AA-26CC-917B-B33D-233F1EF1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GB" sz="4800" b="1" i="0" u="none" strike="noStrike" kern="0" cap="none" spc="-150" normalizeH="0" baseline="0" noProof="0" dirty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Relational Algebra Operations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E13F7-B680-65A9-159C-4D959C6F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  <a:defRPr/>
            </a:pPr>
            <a:r>
              <a:rPr lang="en-GB" sz="1200" dirty="0">
                <a:cs typeface="+mn-cs"/>
              </a:rPr>
              <a:t>Pearson Education © 2014</a:t>
            </a:r>
          </a:p>
        </p:txBody>
      </p:sp>
      <p:pic>
        <p:nvPicPr>
          <p:cNvPr id="6" name="Picture 2056" descr="C04NF01a">
            <a:extLst>
              <a:ext uri="{FF2B5EF4-FFF2-40B4-BE49-F238E27FC236}">
                <a16:creationId xmlns:a16="http://schemas.microsoft.com/office/drawing/2014/main" id="{BB125D6E-A018-CFED-D0A1-62DDAF793F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6627" y="1018060"/>
            <a:ext cx="4941596" cy="3670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46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9D7-6762-E108-F7A8-B93D8CDB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70" y="141035"/>
            <a:ext cx="7735148" cy="65998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kumimoji="0" lang="en-GB" sz="4100" b="1" i="0" u="none" strike="noStrike" kern="0" cap="none" spc="-150" normalizeH="0" baseline="0" noProof="0" dirty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Relational Algebra Operations</a:t>
            </a:r>
            <a:endParaRPr lang="en-US" sz="41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Picture 2053" descr="C04NF01b">
            <a:extLst>
              <a:ext uri="{FF2B5EF4-FFF2-40B4-BE49-F238E27FC236}">
                <a16:creationId xmlns:a16="http://schemas.microsoft.com/office/drawing/2014/main" id="{DA6588BB-643A-CDD4-95E8-5954228F90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955" y="923701"/>
            <a:ext cx="5669377" cy="3670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CCC9D-7657-6BDF-DFAD-CE454B7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41618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/>
              <a:t>Pearson Education © 2014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253428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9C39-0A31-FACE-CE96-7251E736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70" y="141035"/>
            <a:ext cx="7735148" cy="6599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GB" sz="3700" b="1" i="0" u="none" strike="noStrike" kern="0" cap="none" spc="-150" normalizeH="0" baseline="0" noProof="0" dirty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Instances of  Branch and Staff Relations</a:t>
            </a:r>
            <a:endParaRPr lang="en-US" sz="37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Picture 4" descr="C03NF01">
            <a:extLst>
              <a:ext uri="{FF2B5EF4-FFF2-40B4-BE49-F238E27FC236}">
                <a16:creationId xmlns:a16="http://schemas.microsoft.com/office/drawing/2014/main" id="{A5924716-7AB7-6D7F-88A8-3BCE112C7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0070" y="1084339"/>
            <a:ext cx="4064486" cy="3766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AA528-444E-55C4-925E-48E3C85C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41618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/>
              <a:t>Pearson Education © 2014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93072-A03C-07B2-EE8A-F40843ADF336}"/>
              </a:ext>
            </a:extLst>
          </p:cNvPr>
          <p:cNvSpPr txBox="1"/>
          <p:nvPr/>
        </p:nvSpPr>
        <p:spPr>
          <a:xfrm>
            <a:off x="5345207" y="1084339"/>
            <a:ext cx="320712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Attributes</a:t>
            </a: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 can appear in any order in the relation and convey the same meaning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04AEF-E345-EAFB-9DB6-FEE8B0A71230}"/>
              </a:ext>
            </a:extLst>
          </p:cNvPr>
          <p:cNvSpPr txBox="1"/>
          <p:nvPr/>
        </p:nvSpPr>
        <p:spPr>
          <a:xfrm>
            <a:off x="5345207" y="3705218"/>
            <a:ext cx="320712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instances of the </a:t>
            </a:r>
            <a:r>
              <a:rPr lang="en-US" sz="2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Branch</a:t>
            </a:r>
            <a:r>
              <a:rPr lang="en-US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and </a:t>
            </a:r>
            <a:r>
              <a:rPr lang="en-US" sz="2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Staff</a:t>
            </a:r>
            <a:r>
              <a:rPr lang="en-US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relations.</a:t>
            </a:r>
          </a:p>
        </p:txBody>
      </p:sp>
    </p:spTree>
    <p:extLst>
      <p:ext uri="{BB962C8B-B14F-4D97-AF65-F5344CB8AC3E}">
        <p14:creationId xmlns:p14="http://schemas.microsoft.com/office/powerpoint/2010/main" val="160995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1B2D-7948-088E-A338-CD830A32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GB" sz="3200" b="1" i="0" u="none" strike="noStrike" kern="0" cap="none" spc="-150" normalizeH="0" baseline="0" noProof="0" dirty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See Page 160 for </a:t>
            </a:r>
            <a:r>
              <a:rPr kumimoji="0" lang="en-GB" sz="3200" b="1" i="0" u="none" strike="noStrike" kern="0" cap="none" spc="-150" normalizeH="0" baseline="0" noProof="0" dirty="0" err="1">
                <a:ln w="3175"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DreamHome</a:t>
            </a:r>
            <a:r>
              <a:rPr kumimoji="0" lang="en-GB" sz="3200" b="1" i="0" u="none" strike="noStrike" kern="0" cap="none" spc="-150" normalizeH="0" baseline="0" noProof="0" dirty="0">
                <a:ln w="3175"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rental</a:t>
            </a:r>
            <a:r>
              <a:rPr kumimoji="0" lang="en-GB" sz="3200" b="1" i="0" u="none" strike="noStrike" kern="0" cap="none" spc="-150" normalizeH="0" baseline="0" noProof="0" dirty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database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9AA1-1BB6-5F5D-8839-1FF4EA0C7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4" y="923701"/>
            <a:ext cx="8046720" cy="3670922"/>
          </a:xfrm>
        </p:spPr>
        <p:txBody>
          <a:bodyPr/>
          <a:lstStyle/>
          <a:p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For the next section we will be using </a:t>
            </a:r>
          </a:p>
          <a:p>
            <a:pPr marL="0" indent="0">
              <a:buNone/>
            </a:pP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Figure 4-3: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Instance of the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DreamHome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rental database. See the Textbook  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page 160,</a:t>
            </a:r>
          </a:p>
          <a:p>
            <a:pPr marL="0" indent="0">
              <a:buNone/>
            </a:pP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page 112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in some other textbooks)</a:t>
            </a: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13D09-CF05-8123-2FCE-E32FA4F5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cs typeface="+mn-cs"/>
              </a:rPr>
              <a:t>Pearson Education ©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4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kansas">
      <a:dk1>
        <a:srgbClr val="000000"/>
      </a:dk1>
      <a:lt1>
        <a:srgbClr val="FFFFFF"/>
      </a:lt1>
      <a:dk2>
        <a:srgbClr val="9D2235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904955"/>
      </a:accent6>
      <a:hlink>
        <a:srgbClr val="808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sharepoint/v3/field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1035</TotalTime>
  <Words>2937</Words>
  <Application>Microsoft Macintosh PowerPoint</Application>
  <PresentationFormat>On-screen Show (16:9)</PresentationFormat>
  <Paragraphs>366</Paragraphs>
  <Slides>59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Courier New</vt:lpstr>
      <vt:lpstr>Times</vt:lpstr>
      <vt:lpstr>Times New Roman</vt:lpstr>
      <vt:lpstr>Wingdings</vt:lpstr>
      <vt:lpstr>Office Theme</vt:lpstr>
      <vt:lpstr>Chapter 5</vt:lpstr>
      <vt:lpstr>Chapter 5 - Objectives</vt:lpstr>
      <vt:lpstr>Introduction</vt:lpstr>
      <vt:lpstr>Relational Algebra</vt:lpstr>
      <vt:lpstr>Relational Algebra</vt:lpstr>
      <vt:lpstr>Relational Algebra Operations</vt:lpstr>
      <vt:lpstr>Relational Algebra Operations</vt:lpstr>
      <vt:lpstr>Instances of  Branch and Staff Relations</vt:lpstr>
      <vt:lpstr>See Page 160 for DreamHome rental database</vt:lpstr>
      <vt:lpstr>Selection</vt:lpstr>
      <vt:lpstr>Example - Selection</vt:lpstr>
      <vt:lpstr>salary &gt; 10000 (Staff) </vt:lpstr>
      <vt:lpstr>Projection</vt:lpstr>
      <vt:lpstr>Example - Projection</vt:lpstr>
      <vt:lpstr>Example – Selection with Projection</vt:lpstr>
      <vt:lpstr>Union  R ∪ S </vt:lpstr>
      <vt:lpstr>Example - Union</vt:lpstr>
      <vt:lpstr> city(Branch) ∪ city(PropertyForRent) </vt:lpstr>
      <vt:lpstr>Renaming  r B1,…,Bn (R) </vt:lpstr>
      <vt:lpstr>Example – Union with Renaming</vt:lpstr>
      <vt:lpstr>Set Difference R – S </vt:lpstr>
      <vt:lpstr>city(Branch) – city(PropertyForRent)</vt:lpstr>
      <vt:lpstr>Intersection R ∩ S </vt:lpstr>
      <vt:lpstr>Example - Intersection</vt:lpstr>
      <vt:lpstr>Cartesian product R X S  </vt:lpstr>
      <vt:lpstr>Example - Cartesian product</vt:lpstr>
      <vt:lpstr>PowerPoint Presentation</vt:lpstr>
      <vt:lpstr>Example - Cartesian product and Selection</vt:lpstr>
      <vt:lpstr>Decomposing Operations</vt:lpstr>
      <vt:lpstr>Join Operations</vt:lpstr>
      <vt:lpstr>Join Operations</vt:lpstr>
      <vt:lpstr>Theta join (-join)</vt:lpstr>
      <vt:lpstr>Theta join (-join)</vt:lpstr>
      <vt:lpstr>Equijoin</vt:lpstr>
      <vt:lpstr>Example - Equijoin </vt:lpstr>
      <vt:lpstr>PowerPoint Presentation</vt:lpstr>
      <vt:lpstr>Natural join R     S  </vt:lpstr>
      <vt:lpstr>Example - Natural join</vt:lpstr>
      <vt:lpstr>PowerPoint Presentation</vt:lpstr>
      <vt:lpstr>Outer join</vt:lpstr>
      <vt:lpstr>Left/Right Outer join</vt:lpstr>
      <vt:lpstr>Example - Left Outer join</vt:lpstr>
      <vt:lpstr>PowerPoint Presentation</vt:lpstr>
      <vt:lpstr>Example</vt:lpstr>
      <vt:lpstr>Example - Left Outer join</vt:lpstr>
      <vt:lpstr>PowerPoint Presentation</vt:lpstr>
      <vt:lpstr>Example:  Left Outer Join</vt:lpstr>
      <vt:lpstr>Full Join</vt:lpstr>
      <vt:lpstr>Semijoin</vt:lpstr>
      <vt:lpstr>Example - Semijoin</vt:lpstr>
      <vt:lpstr>Example - Semijoin</vt:lpstr>
      <vt:lpstr>Staff       Staff.branchNo=Branch.branchNo(city=‘Glasgow’(Branch)) </vt:lpstr>
      <vt:lpstr>Division R  S </vt:lpstr>
      <vt:lpstr>Example - Division</vt:lpstr>
      <vt:lpstr>Aggregate Operations</vt:lpstr>
      <vt:lpstr>Example – Aggregate Operations</vt:lpstr>
      <vt:lpstr>Grouping Operation</vt:lpstr>
      <vt:lpstr>Example – Grouping Operation</vt:lpstr>
      <vt:lpstr>Example – Grouping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John Michael Gauch</cp:lastModifiedBy>
  <cp:revision>50</cp:revision>
  <dcterms:created xsi:type="dcterms:W3CDTF">2010-04-12T23:12:02Z</dcterms:created>
  <dcterms:modified xsi:type="dcterms:W3CDTF">2023-02-15T18:02:45Z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