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4" r:id="rId4"/>
    <p:sldId id="278" r:id="rId5"/>
    <p:sldId id="283" r:id="rId6"/>
    <p:sldId id="300" r:id="rId7"/>
    <p:sldId id="298" r:id="rId8"/>
    <p:sldId id="287" r:id="rId9"/>
    <p:sldId id="295" r:id="rId10"/>
    <p:sldId id="281" r:id="rId11"/>
    <p:sldId id="282" r:id="rId12"/>
    <p:sldId id="284" r:id="rId13"/>
    <p:sldId id="299" r:id="rId14"/>
    <p:sldId id="294" r:id="rId15"/>
    <p:sldId id="292" r:id="rId16"/>
    <p:sldId id="290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02"/>
    <p:restoredTop sz="94674"/>
  </p:normalViewPr>
  <p:slideViewPr>
    <p:cSldViewPr>
      <p:cViewPr varScale="1">
        <p:scale>
          <a:sx n="124" d="100"/>
          <a:sy n="124" d="100"/>
        </p:scale>
        <p:origin x="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59B57486-8746-274D-B8B4-2BB831F655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01FCC18E-7556-F747-8314-C8B2EEFBFC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CD3E0CB3-6FE4-DC47-9E89-FC261DD60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34C15F58-1F42-2842-9708-9DD89E60A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54504C8-C5B5-5743-9B5F-715F12983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38D0725F-6841-6549-979B-C8E6B84E8D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DBB9BDCF-2C86-A34C-B391-580C3D9F98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809C8252-26E4-8C4A-A9D8-65C827FC47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1029">
            <a:extLst>
              <a:ext uri="{FF2B5EF4-FFF2-40B4-BE49-F238E27FC236}">
                <a16:creationId xmlns:a16="http://schemas.microsoft.com/office/drawing/2014/main" id="{C556EB0F-732C-A64C-A9E0-C674D3273B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1030">
            <a:extLst>
              <a:ext uri="{FF2B5EF4-FFF2-40B4-BE49-F238E27FC236}">
                <a16:creationId xmlns:a16="http://schemas.microsoft.com/office/drawing/2014/main" id="{4F38E205-6313-3940-AB00-B0FF625A51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1031">
            <a:extLst>
              <a:ext uri="{FF2B5EF4-FFF2-40B4-BE49-F238E27FC236}">
                <a16:creationId xmlns:a16="http://schemas.microsoft.com/office/drawing/2014/main" id="{6EA46917-0526-C840-BC51-81D97F4CD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BBF7648-28B0-A64A-8E46-7A1F53622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34C4D02-F43A-EA4B-A066-EEA4308B3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01AF637-EB7C-F24D-84EC-FB8B8EAB2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59979EA-C102-9C4A-9987-B0A922C6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CBA0B29-CA18-D74F-AD73-49C882B82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E9EA304-6AD6-7A45-A0C2-D265EFA77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A786550-EEAE-A644-A4D2-195D1CB96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897E752-60F9-6541-A8B4-D5C304674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CCE6E13-CED4-CE44-993D-ABAFFC3F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99D8E25-A20F-1545-BF7D-634B340953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77230339-F6A3-E84E-ADA9-F3EF476AC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6EBEFAE7-4219-E545-9C40-6F95C926AE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345735A-F199-0E45-AAE7-1A478E515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00BC7601-9289-F642-BE95-6D31E984A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49A20B3-9C9E-6448-8822-41D015106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4083AF51-5FFE-D148-B473-14A188113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8A2D4EF0-13C8-2847-8C4C-7F2D40BB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823D973-CF73-E34B-B7AE-2C218534C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BF3F612-9262-674C-9F63-1CE712BCB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B3822A3-D8A2-CF4A-9124-E9D8A6F74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CB7E6D3-5795-6143-83D5-2D80B5DA1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B4E95EE-2C01-6D4C-A42C-779BA3A45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EEE547BD-B774-5D49-9CF9-B7AF3BB55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21BB08C-A616-9346-9F42-E70174D75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53A67637-BAB0-7A4E-B8AA-36BB60B1D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505BC68-B260-5E4A-90CB-B3EFDD3B5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9BD6778D-B831-0947-8FC0-8415EA36D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16313C5-64B0-0446-B0D6-DE819E71A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3F64CF9-5CA3-EC41-8FE0-AC12FBFB8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DACE48C1-63EA-2648-8514-2770D51A9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864317D-F84F-BA40-919B-3AC138139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F9A87B6-DEBB-694D-BC86-0561F9AE0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0A01E590-3776-F945-B7E3-F28353994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79FB20-7DD9-0E4D-AF8D-CF1D749353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5F147E-164A-BD40-9E42-A020A98D5631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7C1342A-C188-574A-906C-A6D972387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0698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9B216A-2E82-D341-92B9-A0214DF209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EE4E3BE-A5BA-E640-B531-2381E309B9F4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342ECA3-379C-254A-8586-E85805C82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2293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42365D-2981-8548-838E-1B6C217133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1C7171C-3F58-EE43-BCA4-84F1F395FC89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DFC2F65-8171-8E43-9D61-F55CFD7280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1425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35B59E-84DD-DB44-AA72-BFCDD435CD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6C4C6AA-0550-484A-AA81-25248D2A8E6E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5D76BA1-9EF1-8E48-996B-41DF6984E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53579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419ABE-9996-204F-AC20-78E46B6761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F2F806A-6833-4843-9F58-82A8B680A69C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71B401-5379-144E-A07F-E7F7B8855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68601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FC2CF-8E1D-9E4A-8C03-7FEE570FF5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58FA5FB-BC58-6848-9B12-8CD8E091D8EF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D6EB58-C62C-7F41-B726-B1CB59F55B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76969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BF10FA-BADD-7646-9DD0-D31BE618CF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62A2437-B569-E34E-8D68-4AE50A99DF4B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00A44-F130-1D46-A81F-FAA62A678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4208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E89072-7E9D-6F4E-91B9-888E5E9167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10F80A9-C1CB-0D44-8892-7F8185854B4B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00AFBFD-D699-E840-A1E0-252A5CC42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092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1BC8CD-BCCC-9C4F-9D74-83AA7690C4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F4366D1-AD3E-B940-B55C-6D8054E97ADD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4E9C5F-42BE-BC45-8E85-95E7E7925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8462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F825A-9164-0F4D-8884-C8D6E677A8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6D69FB6-DD91-FD46-AC7B-A9A4642EAA5A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370C37F-A6B2-A548-A0DC-4761A69EEC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1932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98B6E-E05D-4643-9F8A-B4485BC9E6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6BA92E-EE88-1B4F-9DA4-B32ABBF7FB6F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25FEBE0-2A46-DC41-BD46-198D87AF6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03741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3AE6F19-53D3-134B-9F2A-7A0BB6220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383AD50-B6DD-7D4F-A238-EC378F8E7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3860152-C955-2941-8EAD-E6095C280B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17D72F32-72F3-B44E-9BAA-CEEAF40FEAC8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E1DD0BE0-559E-FD48-9A18-ED9112D74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6865153-ABAF-124E-8FD8-DF7B11167E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04F9B54B-0B27-E448-A6BB-E9493A1381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1F89AAD-3AAE-4F4C-A9B2-B72F83EEDBC0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A9EA0B43-E946-0944-9EEF-FDB6354D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A0972BC-6B34-6942-8B39-CC4590C8E6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Transformations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0A6FA573-0358-9144-9A57-D1E4323BE0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FE574D8-218C-B946-805D-678E9C559755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0DEF0A9B-0101-674A-9357-4C5EF4AA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FF1EFE7-07CB-EE4F-9C71-545795534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 in 2D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40A3626-08BE-FE4D-B6F4-4E725021A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Consider rotation of point (x,y) about the origin by </a:t>
            </a:r>
            <a:r>
              <a:rPr lang="en-US" altLang="en-US" sz="2700">
                <a:latin typeface="Symbol" pitchFamily="2" charset="2"/>
              </a:rPr>
              <a:t>q</a:t>
            </a:r>
            <a:r>
              <a:rPr lang="en-US" altLang="en-US" sz="2700"/>
              <a:t> degrees in polar coordinates:</a:t>
            </a:r>
          </a:p>
        </p:txBody>
      </p:sp>
      <p:pic>
        <p:nvPicPr>
          <p:cNvPr id="31749" name="Picture 7" descr="AN04F36">
            <a:extLst>
              <a:ext uri="{FF2B5EF4-FFF2-40B4-BE49-F238E27FC236}">
                <a16:creationId xmlns:a16="http://schemas.microsoft.com/office/drawing/2014/main" id="{C5062F9E-9764-6B47-8160-C51B4241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11">
            <a:extLst>
              <a:ext uri="{FF2B5EF4-FFF2-40B4-BE49-F238E27FC236}">
                <a16:creationId xmlns:a16="http://schemas.microsoft.com/office/drawing/2014/main" id="{7AF3A613-BA20-4E4A-B945-9ACAC619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14600"/>
            <a:ext cx="4343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 = r cos </a:t>
            </a:r>
            <a:r>
              <a:rPr lang="en-US" altLang="en-US">
                <a:latin typeface="Symbol" pitchFamily="2" charset="2"/>
              </a:rPr>
              <a:t>f</a:t>
            </a:r>
          </a:p>
          <a:p>
            <a:r>
              <a:rPr lang="en-US" altLang="en-US"/>
              <a:t>y = r sin </a:t>
            </a:r>
            <a:r>
              <a:rPr lang="en-US" altLang="en-US">
                <a:latin typeface="Symbol" pitchFamily="2" charset="2"/>
              </a:rPr>
              <a:t>f</a:t>
            </a:r>
          </a:p>
          <a:p>
            <a:endParaRPr lang="en-US" altLang="en-US"/>
          </a:p>
          <a:p>
            <a:r>
              <a:rPr lang="en-US" altLang="en-US"/>
              <a:t>x’ = r cos (</a:t>
            </a:r>
            <a:r>
              <a:rPr lang="en-US" altLang="en-US">
                <a:latin typeface="Symbol" pitchFamily="2" charset="2"/>
              </a:rPr>
              <a:t>f </a:t>
            </a:r>
            <a:r>
              <a:rPr lang="en-US" altLang="en-US"/>
              <a:t>+</a:t>
            </a:r>
            <a:r>
              <a:rPr lang="en-US" altLang="en-US">
                <a:latin typeface="Symbol" pitchFamily="2" charset="2"/>
              </a:rPr>
              <a:t> q)</a:t>
            </a:r>
          </a:p>
          <a:p>
            <a:pPr>
              <a:buFont typeface="Symbol" pitchFamily="2" charset="2"/>
              <a:buChar char="="/>
            </a:pPr>
            <a:r>
              <a:rPr lang="en-US" altLang="en-US"/>
              <a:t> </a:t>
            </a:r>
            <a:r>
              <a:rPr lang="en-US" altLang="en-US">
                <a:solidFill>
                  <a:srgbClr val="C00000"/>
                </a:solidFill>
              </a:rPr>
              <a:t>r cos </a:t>
            </a:r>
            <a:r>
              <a:rPr lang="en-US" altLang="en-US">
                <a:solidFill>
                  <a:srgbClr val="C00000"/>
                </a:solidFill>
                <a:latin typeface="Symbol" pitchFamily="2" charset="2"/>
              </a:rPr>
              <a:t>f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cos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 – </a:t>
            </a:r>
            <a:r>
              <a:rPr lang="en-US" altLang="en-US">
                <a:solidFill>
                  <a:srgbClr val="0070C0"/>
                </a:solidFill>
              </a:rPr>
              <a:t>r sin </a:t>
            </a:r>
            <a:r>
              <a:rPr lang="en-US" altLang="en-US">
                <a:solidFill>
                  <a:srgbClr val="0070C0"/>
                </a:solidFill>
                <a:latin typeface="Symbol" pitchFamily="2" charset="2"/>
              </a:rPr>
              <a:t>f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en-US" altLang="en-US"/>
              <a:t>sin </a:t>
            </a:r>
            <a:r>
              <a:rPr lang="en-US" altLang="en-US">
                <a:latin typeface="Symbol" pitchFamily="2" charset="2"/>
              </a:rPr>
              <a:t>q</a:t>
            </a:r>
          </a:p>
          <a:p>
            <a:pPr>
              <a:buFont typeface="Symbol" pitchFamily="2" charset="2"/>
              <a:buChar char="="/>
            </a:pPr>
            <a:r>
              <a:rPr lang="en-US" altLang="en-US"/>
              <a:t> </a:t>
            </a:r>
            <a:r>
              <a:rPr lang="en-US" altLang="en-US">
                <a:solidFill>
                  <a:srgbClr val="C00000"/>
                </a:solidFill>
              </a:rPr>
              <a:t>x</a:t>
            </a:r>
            <a:r>
              <a:rPr lang="en-US" altLang="en-US"/>
              <a:t> cos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 – </a:t>
            </a:r>
            <a:r>
              <a:rPr lang="en-US" altLang="en-US">
                <a:solidFill>
                  <a:srgbClr val="0070C0"/>
                </a:solidFill>
              </a:rPr>
              <a:t>y</a:t>
            </a:r>
            <a:r>
              <a:rPr lang="en-US" altLang="en-US"/>
              <a:t> sin </a:t>
            </a:r>
            <a:r>
              <a:rPr lang="en-US" altLang="en-US">
                <a:latin typeface="Symbol" pitchFamily="2" charset="2"/>
              </a:rPr>
              <a:t>q</a:t>
            </a:r>
          </a:p>
          <a:p>
            <a:pPr>
              <a:buFont typeface="Symbol" pitchFamily="2" charset="2"/>
              <a:buChar char="="/>
            </a:pPr>
            <a:endParaRPr lang="en-US" altLang="en-US">
              <a:latin typeface="Symbol" pitchFamily="2" charset="2"/>
            </a:endParaRPr>
          </a:p>
          <a:p>
            <a:r>
              <a:rPr lang="en-US" altLang="en-US"/>
              <a:t>y’ = r sin (</a:t>
            </a:r>
            <a:r>
              <a:rPr lang="en-US" altLang="en-US">
                <a:latin typeface="Symbol" pitchFamily="2" charset="2"/>
              </a:rPr>
              <a:t>f </a:t>
            </a:r>
            <a:r>
              <a:rPr lang="en-US" altLang="en-US"/>
              <a:t>+</a:t>
            </a:r>
            <a:r>
              <a:rPr lang="en-US" altLang="en-US">
                <a:latin typeface="Symbol" pitchFamily="2" charset="2"/>
              </a:rPr>
              <a:t> q)</a:t>
            </a:r>
          </a:p>
          <a:p>
            <a:r>
              <a:rPr lang="en-US" altLang="en-US">
                <a:latin typeface="Symbol" pitchFamily="2" charset="2"/>
              </a:rPr>
              <a:t>= </a:t>
            </a:r>
            <a:r>
              <a:rPr lang="en-US" altLang="en-US">
                <a:solidFill>
                  <a:srgbClr val="0070C0"/>
                </a:solidFill>
              </a:rPr>
              <a:t>r sin </a:t>
            </a:r>
            <a:r>
              <a:rPr lang="en-US" altLang="en-US">
                <a:solidFill>
                  <a:srgbClr val="0070C0"/>
                </a:solidFill>
                <a:latin typeface="Symbol" pitchFamily="2" charset="2"/>
              </a:rPr>
              <a:t>f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en-US" altLang="en-US"/>
              <a:t>cos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 + </a:t>
            </a:r>
            <a:r>
              <a:rPr lang="en-US" altLang="en-US">
                <a:solidFill>
                  <a:srgbClr val="C00000"/>
                </a:solidFill>
              </a:rPr>
              <a:t>r cos </a:t>
            </a:r>
            <a:r>
              <a:rPr lang="en-US" altLang="en-US">
                <a:solidFill>
                  <a:srgbClr val="C00000"/>
                </a:solidFill>
                <a:latin typeface="Symbol" pitchFamily="2" charset="2"/>
              </a:rPr>
              <a:t>f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sin </a:t>
            </a:r>
            <a:r>
              <a:rPr lang="en-US" altLang="en-US">
                <a:latin typeface="Symbol" pitchFamily="2" charset="2"/>
              </a:rPr>
              <a:t>q</a:t>
            </a:r>
          </a:p>
          <a:p>
            <a:r>
              <a:rPr lang="en-US" altLang="en-US">
                <a:latin typeface="Symbol" pitchFamily="2" charset="2"/>
              </a:rPr>
              <a:t>= </a:t>
            </a:r>
            <a:r>
              <a:rPr lang="en-US" altLang="en-US">
                <a:solidFill>
                  <a:srgbClr val="C00000"/>
                </a:solidFill>
              </a:rPr>
              <a:t>x</a:t>
            </a:r>
            <a:r>
              <a:rPr lang="en-US" altLang="en-US"/>
              <a:t> sin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 + </a:t>
            </a:r>
            <a:r>
              <a:rPr lang="en-US" altLang="en-US">
                <a:solidFill>
                  <a:srgbClr val="0070C0"/>
                </a:solidFill>
              </a:rPr>
              <a:t>y</a:t>
            </a:r>
            <a:r>
              <a:rPr lang="en-US" altLang="en-US"/>
              <a:t> cos </a:t>
            </a:r>
            <a:r>
              <a:rPr lang="en-US" altLang="en-US">
                <a:latin typeface="Symbol" pitchFamily="2" charset="2"/>
              </a:rPr>
              <a:t>q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AF9BB1B6-B107-3748-BE78-466A331D0F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A415DCA-C02E-4A48-A840-18F835111F48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9F89430A-81EC-B345-B888-4A8DDFD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0AEC17A-E986-224C-8C31-2F913671B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 about </a:t>
            </a:r>
            <a:r>
              <a:rPr lang="en-US" altLang="en-US">
                <a:latin typeface="Times New Roman" panose="02020603050405020304" pitchFamily="18" charset="0"/>
              </a:rPr>
              <a:t>z</a:t>
            </a:r>
            <a:r>
              <a:rPr lang="en-US" altLang="en-US"/>
              <a:t> axis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1BE3B92-B27C-D449-BE6B-0DD19FBA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590800"/>
          </a:xfrm>
        </p:spPr>
        <p:txBody>
          <a:bodyPr/>
          <a:lstStyle/>
          <a:p>
            <a:r>
              <a:rPr lang="en-US" altLang="en-US" sz="2400"/>
              <a:t>Rotation about </a:t>
            </a:r>
            <a:r>
              <a:rPr lang="en-US" altLang="en-US" sz="2400">
                <a:latin typeface="Times New Roman" panose="02020603050405020304" pitchFamily="18" charset="0"/>
              </a:rPr>
              <a:t>z</a:t>
            </a:r>
            <a:r>
              <a:rPr lang="en-US" altLang="en-US" sz="2400"/>
              <a:t> axis in 3D leaves all points with the same </a:t>
            </a:r>
            <a:r>
              <a:rPr lang="en-US" altLang="en-US" sz="2400">
                <a:latin typeface="Times New Roman" panose="02020603050405020304" pitchFamily="18" charset="0"/>
              </a:rPr>
              <a:t>z</a:t>
            </a:r>
            <a:r>
              <a:rPr lang="en-US" altLang="en-US" sz="2400"/>
              <a:t> coordinate</a:t>
            </a:r>
          </a:p>
          <a:p>
            <a:pPr>
              <a:buFontTx/>
              <a:buNone/>
            </a:pPr>
            <a:r>
              <a:rPr lang="en-US" altLang="en-US" sz="3500"/>
              <a:t>		</a:t>
            </a:r>
            <a:r>
              <a:rPr lang="en-US" altLang="en-US" sz="2400"/>
              <a:t>x’ = x cos </a:t>
            </a:r>
            <a:r>
              <a:rPr lang="en-US" altLang="en-US" sz="2400">
                <a:latin typeface="Symbol" pitchFamily="2" charset="2"/>
              </a:rPr>
              <a:t>q</a:t>
            </a:r>
            <a:r>
              <a:rPr lang="en-US" altLang="en-US" sz="2400"/>
              <a:t> – y sin </a:t>
            </a:r>
            <a:r>
              <a:rPr lang="en-US" altLang="en-US" sz="2400">
                <a:latin typeface="Symbol" pitchFamily="2" charset="2"/>
              </a:rPr>
              <a:t>q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y’ = x sin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ea typeface="ＭＳ Ｐゴシック" panose="020B0600070205080204" pitchFamily="34" charset="-128"/>
              </a:rPr>
              <a:t> + y cos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z’ = z</a:t>
            </a:r>
          </a:p>
        </p:txBody>
      </p:sp>
      <p:graphicFrame>
        <p:nvGraphicFramePr>
          <p:cNvPr id="33797" name="Object 7">
            <a:extLst>
              <a:ext uri="{FF2B5EF4-FFF2-40B4-BE49-F238E27FC236}">
                <a16:creationId xmlns:a16="http://schemas.microsoft.com/office/drawing/2014/main" id="{59C088CC-C366-6D42-A5C1-5632C76B3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4024313"/>
          <a:ext cx="53975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4" imgW="57048400" imgH="21069300" progId="Equation.3">
                  <p:embed/>
                </p:oleObj>
              </mc:Choice>
              <mc:Fallback>
                <p:oleObj name="Equation" r:id="rId4" imgW="57048400" imgH="21069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024313"/>
                        <a:ext cx="5397500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338819D7-3265-F04B-A32A-F1398DB246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BE693ED-33E4-EC45-BFBA-2E483AC65337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2FF42795-AD05-8743-A109-42C75771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BE46547-827F-434E-93B3-4DBE0C4F1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Rotation about </a:t>
            </a:r>
            <a:r>
              <a:rPr lang="en-US" altLang="en-US">
                <a:latin typeface="Times New Roman" panose="02020603050405020304" pitchFamily="18" charset="0"/>
              </a:rPr>
              <a:t>x</a:t>
            </a:r>
            <a:r>
              <a:rPr lang="en-US" altLang="en-US"/>
              <a:t> axis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F76764D-F16E-3446-86FC-325722AA4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2209800"/>
          </a:xfrm>
        </p:spPr>
        <p:txBody>
          <a:bodyPr/>
          <a:lstStyle/>
          <a:p>
            <a:r>
              <a:rPr lang="en-US" altLang="en-US" sz="2400"/>
              <a:t>Same argument as for rotation about </a:t>
            </a:r>
            <a:r>
              <a:rPr lang="en-US" altLang="en-US" sz="2400" i="1">
                <a:latin typeface="Times New Roman" panose="02020603050405020304" pitchFamily="18" charset="0"/>
              </a:rPr>
              <a:t>z</a:t>
            </a:r>
            <a:r>
              <a:rPr lang="en-US" altLang="en-US" sz="2400"/>
              <a:t> axis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For rotation about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 axis,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 is unchanged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x’ = x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y’ = y cos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ea typeface="ＭＳ Ｐゴシック" panose="020B0600070205080204" pitchFamily="34" charset="-128"/>
              </a:rPr>
              <a:t> – z sin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z’ = y sin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ea typeface="ＭＳ Ｐゴシック" panose="020B0600070205080204" pitchFamily="34" charset="-128"/>
              </a:rPr>
              <a:t> + z cos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endParaRPr lang="en-US" altLang="en-US" sz="1800">
              <a:ea typeface="ＭＳ Ｐゴシック" panose="020B0600070205080204" pitchFamily="34" charset="-128"/>
            </a:endParaRPr>
          </a:p>
        </p:txBody>
      </p:sp>
      <p:graphicFrame>
        <p:nvGraphicFramePr>
          <p:cNvPr id="35845" name="Object 11">
            <a:extLst>
              <a:ext uri="{FF2B5EF4-FFF2-40B4-BE49-F238E27FC236}">
                <a16:creationId xmlns:a16="http://schemas.microsoft.com/office/drawing/2014/main" id="{A26AAD93-1BD3-2344-AAE0-D4560C716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4024313"/>
          <a:ext cx="53975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4" imgW="57048400" imgH="21069300" progId="Equation.3">
                  <p:embed/>
                </p:oleObj>
              </mc:Choice>
              <mc:Fallback>
                <p:oleObj name="Equation" r:id="rId4" imgW="57048400" imgH="21069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024313"/>
                        <a:ext cx="5397500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13CB1AA5-30F5-F548-BFE5-8FBAD744CC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B4EB82AE-8CCE-7D47-871F-227EEEF69168}" type="slidenum">
              <a:rPr lang="es-ES" altLang="en-US" sz="1000">
                <a:latin typeface="Arial" panose="020B0604020202020204" pitchFamily="34" charset="0"/>
              </a:rPr>
              <a:pPr lvl="1" algn="r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3F6F2E5B-19B5-B145-839F-F80BD6C6E9A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920B502-B0CD-4846-BC4D-24D9D23E4D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Rotation about </a:t>
            </a:r>
            <a:r>
              <a:rPr lang="en-US" altLang="en-US">
                <a:latin typeface="Times New Roman" panose="02020603050405020304" pitchFamily="18" charset="0"/>
              </a:rPr>
              <a:t>y</a:t>
            </a:r>
            <a:r>
              <a:rPr lang="en-US" altLang="en-US"/>
              <a:t> axes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374E33F-40A2-264D-AFC6-CC4EF0604C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696200" cy="2362200"/>
          </a:xfrm>
        </p:spPr>
        <p:txBody>
          <a:bodyPr/>
          <a:lstStyle/>
          <a:p>
            <a:r>
              <a:rPr lang="en-US" altLang="en-US" sz="2400"/>
              <a:t>Same argument as for rotation about </a:t>
            </a:r>
            <a:r>
              <a:rPr lang="en-US" altLang="en-US" sz="2400" i="1">
                <a:latin typeface="Times New Roman" panose="02020603050405020304" pitchFamily="18" charset="0"/>
              </a:rPr>
              <a:t>z</a:t>
            </a:r>
            <a:r>
              <a:rPr lang="en-US" altLang="en-US" sz="2400"/>
              <a:t> axis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For rotation about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>
                <a:ea typeface="ＭＳ Ｐゴシック" panose="020B0600070205080204" pitchFamily="34" charset="-128"/>
              </a:rPr>
              <a:t> axis,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>
                <a:ea typeface="ＭＳ Ｐゴシック" panose="020B0600070205080204" pitchFamily="34" charset="-128"/>
              </a:rPr>
              <a:t> is unchanged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x’ = x cos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ea typeface="ＭＳ Ｐゴシック" panose="020B0600070205080204" pitchFamily="34" charset="-128"/>
              </a:rPr>
              <a:t> + z sin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y’ = y</a:t>
            </a:r>
            <a:endParaRPr lang="en-US" altLang="en-US" sz="2400">
              <a:latin typeface="Symbol" pitchFamily="2" charset="2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z’ = - x sin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ea typeface="ＭＳ Ｐゴシック" panose="020B0600070205080204" pitchFamily="34" charset="-128"/>
              </a:rPr>
              <a:t> + z cos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37893" name="Object 6">
            <a:extLst>
              <a:ext uri="{FF2B5EF4-FFF2-40B4-BE49-F238E27FC236}">
                <a16:creationId xmlns:a16="http://schemas.microsoft.com/office/drawing/2014/main" id="{B0C97D52-5F85-2C40-B76F-308CEE755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4024313"/>
          <a:ext cx="53975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4" imgW="57048400" imgH="21069300" progId="Equation.3">
                  <p:embed/>
                </p:oleObj>
              </mc:Choice>
              <mc:Fallback>
                <p:oleObj name="Equation" r:id="rId4" imgW="57048400" imgH="21069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024313"/>
                        <a:ext cx="5397500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20F97A7E-EAAD-094A-BA26-3F5A1BCBEF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BC02530-7440-7A4D-82B0-49D39502DFCA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947FC520-3DF0-1344-9862-67C9A3D8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2E26C1E-8C2C-AD4A-B33F-C1A30ED14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Inverses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3D35B8C-951E-964C-89DE-C00A196BF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Although we could compute inverse matrices by general formulas, we can use simple geometric observations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Translation: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r>
              <a:rPr lang="en-US" altLang="en-US">
                <a:ea typeface="ＭＳ Ｐゴシック" panose="020B0600070205080204" pitchFamily="34" charset="-128"/>
              </a:rPr>
              <a:t>(d</a:t>
            </a:r>
            <a:r>
              <a:rPr lang="en-US" altLang="en-US" baseline="-25000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d</a:t>
            </a:r>
            <a:r>
              <a:rPr lang="en-US" altLang="en-US" baseline="-25000">
                <a:ea typeface="ＭＳ Ｐゴシック" panose="020B0600070205080204" pitchFamily="34" charset="-128"/>
              </a:rPr>
              <a:t>y</a:t>
            </a:r>
            <a:r>
              <a:rPr lang="en-US" altLang="en-US">
                <a:ea typeface="ＭＳ Ｐゴシック" panose="020B0600070205080204" pitchFamily="34" charset="-128"/>
              </a:rPr>
              <a:t>, d</a:t>
            </a:r>
            <a:r>
              <a:rPr lang="en-US" altLang="en-US" baseline="-25000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(-d</a:t>
            </a:r>
            <a:r>
              <a:rPr lang="en-US" altLang="en-US" baseline="-25000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-d</a:t>
            </a:r>
            <a:r>
              <a:rPr lang="en-US" altLang="en-US" baseline="-25000">
                <a:ea typeface="ＭＳ Ｐゴシック" panose="020B0600070205080204" pitchFamily="34" charset="-128"/>
              </a:rPr>
              <a:t>y</a:t>
            </a:r>
            <a:r>
              <a:rPr lang="en-US" altLang="en-US">
                <a:ea typeface="ＭＳ Ｐゴシック" panose="020B0600070205080204" pitchFamily="34" charset="-128"/>
              </a:rPr>
              <a:t>, -d</a:t>
            </a:r>
            <a:r>
              <a:rPr lang="en-US" altLang="en-US" baseline="-25000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Rotation: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(-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pPr lvl="2"/>
            <a:r>
              <a:rPr lang="en-US" altLang="en-US" sz="2600">
                <a:ea typeface="ＭＳ Ｐゴシック" panose="020B0600070205080204" pitchFamily="34" charset="-128"/>
              </a:rPr>
              <a:t>Holds for any rotation matrix because</a:t>
            </a:r>
          </a:p>
          <a:p>
            <a:pPr lvl="2"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cos(-</a:t>
            </a:r>
            <a:r>
              <a:rPr lang="en-US" altLang="en-US" sz="26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6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cos(</a:t>
            </a:r>
            <a:r>
              <a:rPr lang="en-US" altLang="en-US" sz="26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6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and sin(-</a:t>
            </a:r>
            <a:r>
              <a:rPr lang="en-US" altLang="en-US" sz="26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6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)= -sin(</a:t>
            </a:r>
            <a:r>
              <a:rPr lang="en-US" altLang="en-US" sz="26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6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Scaling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s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s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(1/s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1/s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1/s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515837D2-C265-7C4A-A0F0-E2E7CE9816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07FE586-8FAC-3249-B83B-2945C970D048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F2CAD702-A212-D446-83B3-F51A2B2D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0DCFE2C-ED02-F94E-9BAF-EF0B6BE8E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3DE97B5-A592-5342-9A23-ED1EE668C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We can form arbitrary affine transformation matrices by multiplying together rotation, translation, and scaling matrices</a:t>
            </a:r>
          </a:p>
          <a:p>
            <a:r>
              <a:rPr lang="en-US" altLang="en-US" sz="2600"/>
              <a:t>Because the same transformation is applied to many vertices, the cost of forming a matrix </a:t>
            </a:r>
            <a:r>
              <a:rPr lang="en-US" altLang="en-US" sz="2600" b="1">
                <a:latin typeface="Times New Roman" panose="02020603050405020304" pitchFamily="18" charset="0"/>
              </a:rPr>
              <a:t>M</a:t>
            </a:r>
            <a:r>
              <a:rPr lang="en-US" altLang="en-US" sz="2600">
                <a:latin typeface="Times New Roman" panose="02020603050405020304" pitchFamily="18" charset="0"/>
              </a:rPr>
              <a:t>=</a:t>
            </a:r>
            <a:r>
              <a:rPr lang="en-US" altLang="en-US" sz="2600" b="1">
                <a:latin typeface="Times New Roman" panose="02020603050405020304" pitchFamily="18" charset="0"/>
              </a:rPr>
              <a:t>ABCD</a:t>
            </a:r>
            <a:r>
              <a:rPr lang="en-US" altLang="en-US" sz="2600"/>
              <a:t> is not significant compared to the cost of computing </a:t>
            </a:r>
            <a:r>
              <a:rPr lang="en-US" altLang="en-US" sz="2600" b="1">
                <a:latin typeface="Times New Roman" panose="02020603050405020304" pitchFamily="18" charset="0"/>
              </a:rPr>
              <a:t>Mp</a:t>
            </a:r>
            <a:r>
              <a:rPr lang="en-US" altLang="en-US" sz="2600"/>
              <a:t> for many vertices </a:t>
            </a:r>
            <a:r>
              <a:rPr lang="en-US" altLang="en-US" sz="2600" b="1">
                <a:latin typeface="Times New Roman" panose="02020603050405020304" pitchFamily="18" charset="0"/>
              </a:rPr>
              <a:t>p</a:t>
            </a:r>
          </a:p>
          <a:p>
            <a:r>
              <a:rPr lang="en-US" altLang="en-US" sz="2600"/>
              <a:t>The difficult part is how to form a desired transformation from the specifications in the application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B5BC2CAC-7F7A-C447-B4CF-2E6F8F1E31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53B442A-6B50-CE45-BFA5-B586A238A84C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FC736798-7D4B-E54F-A358-E29F3AC6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0378B42-9FA5-9C4F-8B1D-75E76CEB3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Transformations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484BC27-360A-6D49-A3C0-F1D6AD92A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Consider the composite transformation matrix </a:t>
            </a:r>
            <a:r>
              <a:rPr lang="en-US" altLang="en-US" sz="2600" b="1">
                <a:latin typeface="Times New Roman" panose="02020603050405020304" pitchFamily="18" charset="0"/>
              </a:rPr>
              <a:t>M</a:t>
            </a:r>
            <a:r>
              <a:rPr lang="en-US" altLang="en-US" sz="2600">
                <a:latin typeface="Times New Roman" panose="02020603050405020304" pitchFamily="18" charset="0"/>
              </a:rPr>
              <a:t>=</a:t>
            </a:r>
            <a:r>
              <a:rPr lang="en-US" altLang="en-US" sz="2600" b="1">
                <a:latin typeface="Times New Roman" panose="02020603050405020304" pitchFamily="18" charset="0"/>
              </a:rPr>
              <a:t>ABC</a:t>
            </a:r>
            <a:endParaRPr lang="en-US" altLang="en-US" sz="2600"/>
          </a:p>
          <a:p>
            <a:r>
              <a:rPr lang="en-US" altLang="en-US" sz="2600"/>
              <a:t>When we calculate </a:t>
            </a:r>
            <a:r>
              <a:rPr lang="en-US" altLang="en-US" sz="2600" b="1">
                <a:latin typeface="Times New Roman" panose="02020603050405020304" pitchFamily="18" charset="0"/>
              </a:rPr>
              <a:t>Mp, </a:t>
            </a:r>
            <a:r>
              <a:rPr lang="en-US" altLang="en-US" sz="2600"/>
              <a:t>matrix C is the first applied, then B, then A</a:t>
            </a:r>
          </a:p>
          <a:p>
            <a:r>
              <a:rPr lang="en-US" altLang="en-US" sz="2600"/>
              <a:t>Mathematically, the following are equivalent</a:t>
            </a:r>
          </a:p>
          <a:p>
            <a:pPr>
              <a:buFontTx/>
              <a:buNone/>
            </a:pPr>
            <a:r>
              <a:rPr lang="en-US" altLang="en-US" sz="2600" b="1">
                <a:latin typeface="Times New Roman" panose="02020603050405020304" pitchFamily="18" charset="0"/>
              </a:rPr>
              <a:t>        p</a:t>
            </a:r>
            <a:r>
              <a:rPr lang="en-US" altLang="en-US" sz="2600">
                <a:latin typeface="Times New Roman" panose="02020603050405020304" pitchFamily="18" charset="0"/>
              </a:rPr>
              <a:t>’ = </a:t>
            </a:r>
            <a:r>
              <a:rPr lang="en-US" altLang="en-US" sz="2600" b="1">
                <a:latin typeface="Times New Roman" panose="02020603050405020304" pitchFamily="18" charset="0"/>
              </a:rPr>
              <a:t>ABCp</a:t>
            </a:r>
            <a:r>
              <a:rPr lang="en-US" altLang="en-US" sz="2600">
                <a:latin typeface="Times New Roman" panose="02020603050405020304" pitchFamily="18" charset="0"/>
              </a:rPr>
              <a:t> = </a:t>
            </a:r>
            <a:r>
              <a:rPr lang="en-US" altLang="en-US" sz="2600" b="1">
                <a:latin typeface="Times New Roman" panose="02020603050405020304" pitchFamily="18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b="1">
                <a:latin typeface="Times New Roman" panose="02020603050405020304" pitchFamily="18" charset="0"/>
              </a:rPr>
              <a:t>B</a:t>
            </a:r>
            <a:r>
              <a:rPr lang="en-US" altLang="en-US" sz="2600">
                <a:latin typeface="Times New Roman" panose="02020603050405020304" pitchFamily="18" charset="0"/>
              </a:rPr>
              <a:t>(</a:t>
            </a:r>
            <a:r>
              <a:rPr lang="en-US" altLang="en-US" sz="2600" b="1">
                <a:latin typeface="Times New Roman" panose="02020603050405020304" pitchFamily="18" charset="0"/>
              </a:rPr>
              <a:t>Cp</a:t>
            </a:r>
            <a:r>
              <a:rPr lang="en-US" altLang="en-US" sz="2600">
                <a:latin typeface="Times New Roman" panose="02020603050405020304" pitchFamily="18" charset="0"/>
              </a:rPr>
              <a:t>))</a:t>
            </a:r>
          </a:p>
          <a:p>
            <a:r>
              <a:rPr lang="en-US" altLang="en-US" sz="2600"/>
              <a:t>Hence composition order really matters!!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B56896CA-914C-3F44-8CB0-D01B56B497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3F4A684-97A2-EE40-B82E-9E4B3F028970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CFBF1405-97C8-E24F-B257-BDDBE8EF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6E3211C-54A6-5447-A2E4-22E2EC27C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 About Point P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2681D63-2D6A-A44D-925A-EF361AF13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Move fixed point P to origin</a:t>
            </a:r>
          </a:p>
          <a:p>
            <a:r>
              <a:rPr lang="en-US" altLang="en-US" sz="2700"/>
              <a:t>Rotate by desired angle </a:t>
            </a:r>
          </a:p>
          <a:p>
            <a:r>
              <a:rPr lang="en-US" altLang="en-US" sz="2700"/>
              <a:t>Move fixed point P back</a:t>
            </a:r>
          </a:p>
          <a:p>
            <a:pPr>
              <a:buFontTx/>
              <a:buNone/>
            </a:pPr>
            <a:r>
              <a:rPr lang="en-US" altLang="en-US" sz="2700" b="1">
                <a:latin typeface="Times New Roman" panose="02020603050405020304" pitchFamily="18" charset="0"/>
              </a:rPr>
              <a:t>		M</a:t>
            </a:r>
            <a:r>
              <a:rPr lang="en-US" altLang="en-US" sz="2700">
                <a:latin typeface="Times New Roman" panose="02020603050405020304" pitchFamily="18" charset="0"/>
              </a:rPr>
              <a:t> = </a:t>
            </a:r>
            <a:r>
              <a:rPr lang="en-US" altLang="en-US" sz="2700" b="1">
                <a:latin typeface="Times New Roman" panose="02020603050405020304" pitchFamily="18" charset="0"/>
              </a:rPr>
              <a:t>T</a:t>
            </a:r>
            <a:r>
              <a:rPr lang="en-US" altLang="en-US" sz="2700">
                <a:latin typeface="Times New Roman" panose="02020603050405020304" pitchFamily="18" charset="0"/>
              </a:rPr>
              <a:t>(p</a:t>
            </a:r>
            <a:r>
              <a:rPr lang="en-US" altLang="en-US" sz="2700" baseline="-25000">
                <a:latin typeface="Times New Roman" panose="02020603050405020304" pitchFamily="18" charset="0"/>
              </a:rPr>
              <a:t>f</a:t>
            </a:r>
            <a:r>
              <a:rPr lang="en-US" altLang="en-US" sz="2700">
                <a:latin typeface="Times New Roman" panose="02020603050405020304" pitchFamily="18" charset="0"/>
              </a:rPr>
              <a:t>) </a:t>
            </a:r>
            <a:r>
              <a:rPr lang="en-US" altLang="en-US" sz="2700" b="1">
                <a:latin typeface="Times New Roman" panose="02020603050405020304" pitchFamily="18" charset="0"/>
              </a:rPr>
              <a:t>R</a:t>
            </a:r>
            <a:r>
              <a:rPr lang="en-US" altLang="en-US" sz="2700">
                <a:latin typeface="Times New Roman" panose="02020603050405020304" pitchFamily="18" charset="0"/>
              </a:rPr>
              <a:t>(</a:t>
            </a:r>
            <a:r>
              <a:rPr lang="en-US" altLang="en-US" sz="2700">
                <a:latin typeface="Symbol" pitchFamily="2" charset="2"/>
              </a:rPr>
              <a:t>q</a:t>
            </a:r>
            <a:r>
              <a:rPr lang="en-US" altLang="en-US" sz="2700">
                <a:latin typeface="Times New Roman" panose="02020603050405020304" pitchFamily="18" charset="0"/>
              </a:rPr>
              <a:t>) </a:t>
            </a:r>
            <a:r>
              <a:rPr lang="en-US" altLang="en-US" sz="2700" b="1">
                <a:latin typeface="Times New Roman" panose="02020603050405020304" pitchFamily="18" charset="0"/>
              </a:rPr>
              <a:t>T</a:t>
            </a:r>
            <a:r>
              <a:rPr lang="en-US" altLang="en-US" sz="2700">
                <a:latin typeface="Times New Roman" panose="02020603050405020304" pitchFamily="18" charset="0"/>
              </a:rPr>
              <a:t>(</a:t>
            </a:r>
            <a:r>
              <a:rPr lang="en-US" altLang="en-US" sz="2700">
                <a:solidFill>
                  <a:srgbClr val="C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700">
                <a:latin typeface="Times New Roman" panose="02020603050405020304" pitchFamily="18" charset="0"/>
              </a:rPr>
              <a:t>p</a:t>
            </a:r>
            <a:r>
              <a:rPr lang="en-US" altLang="en-US" sz="2700" baseline="-25000">
                <a:latin typeface="Times New Roman" panose="02020603050405020304" pitchFamily="18" charset="0"/>
              </a:rPr>
              <a:t>f</a:t>
            </a:r>
            <a:r>
              <a:rPr lang="en-US" altLang="en-US" sz="270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46085" name="Picture 5" descr="\\Angel\BOOK\OpenGL\Paul Final\Art\jpeg\AN04F48.jpg">
            <a:extLst>
              <a:ext uri="{FF2B5EF4-FFF2-40B4-BE49-F238E27FC236}">
                <a16:creationId xmlns:a16="http://schemas.microsoft.com/office/drawing/2014/main" id="{3D8B9C29-B76B-7E46-8BB7-3FB9A440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745413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0744F077-F120-C245-94D1-0B804A3733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82DC610-9506-BA44-B52B-1C97DA4AFFA5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1BEDAB60-C225-B74A-81B8-A9D33D84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0141084-DA83-AA4A-9480-C68ACA3F3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BC5660B-FEDC-F54D-A8E5-726792CB4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 sz="2800"/>
              <a:t>Introduce affine transformations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Translation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Rotation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Scaling</a:t>
            </a:r>
          </a:p>
          <a:p>
            <a:r>
              <a:rPr lang="en-US" altLang="en-US" sz="2800"/>
              <a:t>Derive homogeneous coordinate transformation matrices</a:t>
            </a:r>
          </a:p>
          <a:p>
            <a:r>
              <a:rPr lang="en-US" altLang="en-US" sz="2800"/>
              <a:t>Learn to build arbitrary transformation matrices from simple transformations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C4A64C23-8C8A-6E4A-AD18-8E509DD3B4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31D2D39-986C-0040-A36D-5C51FEE15EC2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DF90E3B8-5273-F741-8115-0BB9101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6437E8A-F306-844B-824D-7C5A3B959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Transformations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EE9C129-0CBD-A34E-935A-C7BD9B81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transformation maps points to other points and/or vectors to other vectors 	</a:t>
            </a:r>
          </a:p>
          <a:p>
            <a:pPr lvl="2"/>
            <a:r>
              <a:rPr lang="en-US" altLang="en-US" sz="2800">
                <a:ea typeface="ＭＳ Ｐゴシック" panose="020B0600070205080204" pitchFamily="34" charset="-128"/>
              </a:rPr>
              <a:t>(x,y,z) -&gt; (x’,y’,z’)</a:t>
            </a:r>
          </a:p>
          <a:p>
            <a:r>
              <a:rPr lang="en-US" altLang="en-US" sz="2800"/>
              <a:t>Affine transformations such as translation, rotation and scaling are </a:t>
            </a:r>
            <a:r>
              <a:rPr lang="en-US" altLang="en-US" sz="2800" i="1"/>
              <a:t>line preserving</a:t>
            </a:r>
          </a:p>
          <a:p>
            <a:r>
              <a:rPr lang="en-US" altLang="en-US" sz="2800"/>
              <a:t>These </a:t>
            </a:r>
            <a:r>
              <a:rPr lang="en-US" altLang="en-US" sz="2800" i="1"/>
              <a:t>rigid body</a:t>
            </a:r>
            <a:r>
              <a:rPr lang="en-US" altLang="en-US" sz="2800"/>
              <a:t> transformations are used widely in computer graphics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9E30FE9C-E4D6-6F45-B4CB-392BA47F45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699574C-A2F9-C244-91D2-FBE6F13FB9B2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AC7F8544-0100-D343-A97B-451804B5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F3DE71C-ADFC-2F4B-96E3-D7BBFD6DB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1254FDE-C0DE-6C4C-A084-3D5E8F47D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Translate the (x,y,z) coordinates of all points on an object to by displacement d</a:t>
            </a:r>
          </a:p>
        </p:txBody>
      </p:sp>
      <p:pic>
        <p:nvPicPr>
          <p:cNvPr id="21509" name="Picture 5" descr="C:\BOOK\OpenGL\Paul Final\Art\jpeg\AN04F35a.jpg">
            <a:extLst>
              <a:ext uri="{FF2B5EF4-FFF2-40B4-BE49-F238E27FC236}">
                <a16:creationId xmlns:a16="http://schemas.microsoft.com/office/drawing/2014/main" id="{6C28D4ED-8607-1D4F-9C8A-3D1A0739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21113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 descr="C:\BOOK\OpenGL\Paul Final\Art\jpeg\AN04F35b.jpg">
            <a:extLst>
              <a:ext uri="{FF2B5EF4-FFF2-40B4-BE49-F238E27FC236}">
                <a16:creationId xmlns:a16="http://schemas.microsoft.com/office/drawing/2014/main" id="{208FF2BA-388D-CB44-A477-93035397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4237038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8">
            <a:extLst>
              <a:ext uri="{FF2B5EF4-FFF2-40B4-BE49-F238E27FC236}">
                <a16:creationId xmlns:a16="http://schemas.microsoft.com/office/drawing/2014/main" id="{FA2A7327-99FE-1946-AC4B-A682A91A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562600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object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72143567-B8FB-6444-A4D2-63B0971514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71ECFA2-0646-3D45-9F22-8BEBD1119638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9A641AD3-B462-C749-81EA-CC471690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D6BD14C-6AF5-6D4C-BBB5-2582B7BB6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E34F9D-E6BC-F641-A4A7-81A04F610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239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Translate a point P=(x,y,z) to a new location P’=(</a:t>
            </a:r>
            <a:r>
              <a:rPr lang="en-US" altLang="en-US" sz="2600" dirty="0" err="1"/>
              <a:t>x’,y’,z</a:t>
            </a:r>
            <a:r>
              <a:rPr lang="en-US" altLang="en-US" sz="2600" dirty="0"/>
              <a:t>’)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Displacement given by vector d=(</a:t>
            </a:r>
            <a:r>
              <a:rPr lang="en-US" altLang="en-US" sz="2600" dirty="0" err="1"/>
              <a:t>dx,dy,dz</a:t>
            </a:r>
            <a:r>
              <a:rPr lang="en-US" altLang="en-US" sz="26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Hence P’=(</a:t>
            </a:r>
            <a:r>
              <a:rPr lang="en-US" altLang="en-US" sz="2600" dirty="0" err="1"/>
              <a:t>x’,y’,z</a:t>
            </a:r>
            <a:r>
              <a:rPr lang="en-US" altLang="en-US" sz="2600" dirty="0"/>
              <a:t>’) = (x+dx, y+dy, </a:t>
            </a:r>
            <a:r>
              <a:rPr lang="en-US" altLang="en-US" sz="2600" dirty="0" err="1"/>
              <a:t>z+dz</a:t>
            </a:r>
            <a:r>
              <a:rPr lang="en-US" altLang="en-US" sz="26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3513DB-8363-2C4D-9372-0EAD4EC52516}"/>
              </a:ext>
            </a:extLst>
          </p:cNvPr>
          <p:cNvGrpSpPr/>
          <p:nvPr/>
        </p:nvGrpSpPr>
        <p:grpSpPr>
          <a:xfrm>
            <a:off x="2692400" y="2327275"/>
            <a:ext cx="2690813" cy="2016125"/>
            <a:chOff x="2692400" y="2327275"/>
            <a:chExt cx="2690813" cy="2016125"/>
          </a:xfrm>
        </p:grpSpPr>
        <p:sp>
          <p:nvSpPr>
            <p:cNvPr id="23557" name="Text Box 4">
              <a:extLst>
                <a:ext uri="{FF2B5EF4-FFF2-40B4-BE49-F238E27FC236}">
                  <a16:creationId xmlns:a16="http://schemas.microsoft.com/office/drawing/2014/main" id="{CC12A533-6AF4-174A-93C8-E70B8A331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400" y="385127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</a:t>
              </a:r>
            </a:p>
          </p:txBody>
        </p:sp>
        <p:sp>
          <p:nvSpPr>
            <p:cNvPr id="23558" name="Text Box 5">
              <a:extLst>
                <a:ext uri="{FF2B5EF4-FFF2-40B4-BE49-F238E27FC236}">
                  <a16:creationId xmlns:a16="http://schemas.microsoft.com/office/drawing/2014/main" id="{EC78A0C3-3608-384B-B82B-F8FBFB51B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7600" y="2327275"/>
              <a:ext cx="455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P’</a:t>
              </a:r>
            </a:p>
          </p:txBody>
        </p:sp>
        <p:sp>
          <p:nvSpPr>
            <p:cNvPr id="23559" name="Oval 6">
              <a:extLst>
                <a:ext uri="{FF2B5EF4-FFF2-40B4-BE49-F238E27FC236}">
                  <a16:creationId xmlns:a16="http://schemas.microsoft.com/office/drawing/2014/main" id="{A5991E34-A320-E24E-96C1-6F90F1FA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013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0" name="Oval 7">
              <a:extLst>
                <a:ext uri="{FF2B5EF4-FFF2-40B4-BE49-F238E27FC236}">
                  <a16:creationId xmlns:a16="http://schemas.microsoft.com/office/drawing/2014/main" id="{23B563C7-F7B7-0F4F-9DB8-433E9CAF8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813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Line 8">
              <a:extLst>
                <a:ext uri="{FF2B5EF4-FFF2-40B4-BE49-F238E27FC236}">
                  <a16:creationId xmlns:a16="http://schemas.microsoft.com/office/drawing/2014/main" id="{E153E6A6-2E0B-B74B-BF5A-26DF01B73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3413" y="2819400"/>
              <a:ext cx="167640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62" name="Text Box 9">
              <a:extLst>
                <a:ext uri="{FF2B5EF4-FFF2-40B4-BE49-F238E27FC236}">
                  <a16:creationId xmlns:a16="http://schemas.microsoft.com/office/drawing/2014/main" id="{C89986F1-DDDD-FD42-B785-9238077F6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138" y="33178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07181B5A-69E9-0E4C-9EA9-19B7BAD1C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Homogeneous coords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70F94DC2-A4C5-5542-99BE-87F87FE23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(x,y,z) in </a:t>
            </a:r>
            <a:r>
              <a:rPr lang="en-US" altLang="en-US" sz="3200" i="1"/>
              <a:t>Homogeneous coordinates 		= </a:t>
            </a:r>
            <a:r>
              <a:rPr lang="en-US" altLang="en-US" sz="3200"/>
              <a:t>(x,y,z,1)</a:t>
            </a:r>
          </a:p>
          <a:p>
            <a:endParaRPr lang="en-US" altLang="en-US" sz="3200"/>
          </a:p>
          <a:p>
            <a:r>
              <a:rPr lang="en-US" altLang="en-US"/>
              <a:t>(x,y,z,w) in </a:t>
            </a:r>
            <a:r>
              <a:rPr lang="en-US" altLang="en-US" i="1"/>
              <a:t>Euclidean coordinates </a:t>
            </a:r>
            <a:r>
              <a:rPr lang="en-US" altLang="en-US"/>
              <a:t>			= (x/w, y/w, z/w)</a:t>
            </a:r>
          </a:p>
          <a:p>
            <a:endParaRPr lang="en-US" altLang="en-US"/>
          </a:p>
          <a:p>
            <a:r>
              <a:rPr lang="en-US" altLang="en-US"/>
              <a:t>(x,y,z,1) in </a:t>
            </a:r>
            <a:r>
              <a:rPr lang="en-US" altLang="en-US" i="1"/>
              <a:t>Euclidean coordinates </a:t>
            </a:r>
            <a:r>
              <a:rPr lang="en-US" altLang="en-US"/>
              <a:t>			= (x, y, z)</a:t>
            </a:r>
          </a:p>
          <a:p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9539D17B-200F-7A47-A167-34EC39B5AC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3A483E1-EC6C-B94C-B1EB-BCFEB09798A1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8132" name="Footer Placeholder 4">
            <a:extLst>
              <a:ext uri="{FF2B5EF4-FFF2-40B4-BE49-F238E27FC236}">
                <a16:creationId xmlns:a16="http://schemas.microsoft.com/office/drawing/2014/main" id="{1D3EB837-4AF6-944C-9772-F53EDD983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001AA664-F91E-7D4C-8625-80F836496C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59C254F3-B0FA-5945-9F5A-022313D44B71}" type="slidenum">
              <a:rPr lang="es-ES" altLang="en-US" sz="1000">
                <a:latin typeface="Arial" panose="020B0604020202020204" pitchFamily="34" charset="0"/>
              </a:rPr>
              <a:pPr lvl="1" algn="r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8C9F21C5-EECB-9149-80C6-BF7D9C003F73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982CA20-66A5-2C43-BDCC-3085F12E39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Translation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03E2268-D35E-6741-A482-FD330B08C8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2390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Translation can be expressed in terms of a matrix multiplication by representing 3D points (x,y,z) in </a:t>
            </a:r>
            <a:r>
              <a:rPr lang="en-US" altLang="en-US" sz="2600" i="1"/>
              <a:t>Homogeneous coordinates </a:t>
            </a:r>
            <a:r>
              <a:rPr lang="en-US" altLang="en-US" sz="2600"/>
              <a:t>(x,y,z,1) </a:t>
            </a:r>
          </a:p>
        </p:txBody>
      </p:sp>
      <p:graphicFrame>
        <p:nvGraphicFramePr>
          <p:cNvPr id="25605" name="Object 12">
            <a:extLst>
              <a:ext uri="{FF2B5EF4-FFF2-40B4-BE49-F238E27FC236}">
                <a16:creationId xmlns:a16="http://schemas.microsoft.com/office/drawing/2014/main" id="{11745561-093B-844E-A5CA-CFEDD615B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33713"/>
          <a:ext cx="4346575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45935900" imgH="21069300" progId="Equation.3">
                  <p:embed/>
                </p:oleObj>
              </mc:Choice>
              <mc:Fallback>
                <p:oleObj name="Equation" r:id="rId4" imgW="45935900" imgH="21069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33713"/>
                        <a:ext cx="4346575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Box 1">
            <a:extLst>
              <a:ext uri="{FF2B5EF4-FFF2-40B4-BE49-F238E27FC236}">
                <a16:creationId xmlns:a16="http://schemas.microsoft.com/office/drawing/2014/main" id="{9FDB8722-3799-624E-8AEF-FC1C86AF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10200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x’ = x+dx, y’=y+dy, z’=z+dz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BC6EF88C-C112-B246-AD7A-FCBDECDEF6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D2A2D23-1F90-F64A-AF8C-BF0D23FBBFB7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ECBFA9A5-6415-534A-B63D-00C5768E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7F340A-07E5-1F4B-A2E3-A61D9A06F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</a:t>
            </a:r>
          </a:p>
        </p:txBody>
      </p:sp>
      <p:pic>
        <p:nvPicPr>
          <p:cNvPr id="27652" name="Picture 5" descr="\\Angel\BOOK\OpenGL\Paul Final\Art\jpeg\AN04F40.jpg">
            <a:extLst>
              <a:ext uri="{FF2B5EF4-FFF2-40B4-BE49-F238E27FC236}">
                <a16:creationId xmlns:a16="http://schemas.microsoft.com/office/drawing/2014/main" id="{9CBF7AD2-DB68-504B-AD53-6324AB15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74863"/>
            <a:ext cx="3203575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836BA0F1-7249-154B-AB59-E4237256D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4818063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5" imgW="47980600" imgH="21069300" progId="Equation.3">
                  <p:embed/>
                </p:oleObj>
              </mc:Choice>
              <mc:Fallback>
                <p:oleObj name="Equation" r:id="rId5" imgW="47980600" imgH="2106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4818063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9">
            <a:extLst>
              <a:ext uri="{FF2B5EF4-FFF2-40B4-BE49-F238E27FC236}">
                <a16:creationId xmlns:a16="http://schemas.microsoft.com/office/drawing/2014/main" id="{5648BFE2-C6A5-DE48-ACB1-11A03BD71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2317750"/>
            <a:ext cx="1058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x’=s</a:t>
            </a:r>
            <a:r>
              <a:rPr lang="en-US" altLang="en-US" baseline="-25000"/>
              <a:t>x </a:t>
            </a:r>
            <a:r>
              <a:rPr lang="en-US" altLang="en-US"/>
              <a:t>x</a:t>
            </a:r>
          </a:p>
          <a:p>
            <a:r>
              <a:rPr lang="en-US" altLang="en-US"/>
              <a:t>y’=s</a:t>
            </a:r>
            <a:r>
              <a:rPr lang="en-US" altLang="en-US" baseline="-25000"/>
              <a:t>y</a:t>
            </a:r>
            <a:r>
              <a:rPr lang="en-US" altLang="en-US"/>
              <a:t> y</a:t>
            </a:r>
          </a:p>
          <a:p>
            <a:r>
              <a:rPr lang="en-US" altLang="en-US"/>
              <a:t>z’=s</a:t>
            </a:r>
            <a:r>
              <a:rPr lang="en-US" altLang="en-US" baseline="-25000"/>
              <a:t>z</a:t>
            </a:r>
            <a:r>
              <a:rPr lang="en-US" altLang="en-US"/>
              <a:t> z</a:t>
            </a:r>
          </a:p>
        </p:txBody>
      </p:sp>
      <p:sp>
        <p:nvSpPr>
          <p:cNvPr id="27655" name="Text Box 11">
            <a:extLst>
              <a:ext uri="{FF2B5EF4-FFF2-40B4-BE49-F238E27FC236}">
                <a16:creationId xmlns:a16="http://schemas.microsoft.com/office/drawing/2014/main" id="{93F89F1E-62CF-104F-AA17-026B20E73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603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Expand or contract object along each axis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720EB7B3-F7B7-EC44-AF57-DF1170F8B2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6DA690C-AC87-B646-8660-7C1CE9A163D9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37B1E6FD-FEC9-6F40-8E2C-93298AB8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pic>
        <p:nvPicPr>
          <p:cNvPr id="29699" name="Picture 5" descr="\\Angel\BOOK\OpenGL\Paul Final\Art\jpeg\AN04F42.jpg">
            <a:extLst>
              <a:ext uri="{FF2B5EF4-FFF2-40B4-BE49-F238E27FC236}">
                <a16:creationId xmlns:a16="http://schemas.microsoft.com/office/drawing/2014/main" id="{C33DC004-55BA-BC41-A592-E92266E2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377825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2">
            <a:extLst>
              <a:ext uri="{FF2B5EF4-FFF2-40B4-BE49-F238E27FC236}">
                <a16:creationId xmlns:a16="http://schemas.microsoft.com/office/drawing/2014/main" id="{FDB86BCF-7361-C145-949B-E6EC57859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Reflection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82517ED5-82D5-AC46-B1EE-A872B9B21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corresponds to negative scale factors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CD9B806A-D99C-2A48-A7EF-1EABE25BB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19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original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321443D5-B8B4-1346-9A91-0F313BC2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784475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</a:t>
            </a:r>
            <a:r>
              <a:rPr lang="en-US" altLang="en-US" baseline="-25000"/>
              <a:t>x</a:t>
            </a:r>
            <a:r>
              <a:rPr lang="en-US" altLang="en-US"/>
              <a:t> = -1 s</a:t>
            </a:r>
            <a:r>
              <a:rPr lang="en-US" altLang="en-US" baseline="-25000"/>
              <a:t>y</a:t>
            </a:r>
            <a:r>
              <a:rPr lang="en-US" altLang="en-US"/>
              <a:t> = 1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39EBE427-9C13-184A-9327-ACC367FAA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4876800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</a:t>
            </a:r>
            <a:r>
              <a:rPr lang="en-US" altLang="en-US" baseline="-25000"/>
              <a:t>x</a:t>
            </a:r>
            <a:r>
              <a:rPr lang="en-US" altLang="en-US"/>
              <a:t> = -1 s</a:t>
            </a:r>
            <a:r>
              <a:rPr lang="en-US" altLang="en-US" baseline="-25000"/>
              <a:t>y</a:t>
            </a:r>
            <a:r>
              <a:rPr lang="en-US" altLang="en-US"/>
              <a:t> = -1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7D18DC60-876C-A14A-BB96-229855E1B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</a:t>
            </a:r>
            <a:r>
              <a:rPr lang="en-US" altLang="en-US" baseline="-25000"/>
              <a:t>x</a:t>
            </a:r>
            <a:r>
              <a:rPr lang="en-US" altLang="en-US"/>
              <a:t> = 1 s</a:t>
            </a:r>
            <a:r>
              <a:rPr lang="en-US" altLang="en-US" baseline="-25000"/>
              <a:t>y</a:t>
            </a:r>
            <a:r>
              <a:rPr lang="en-US" altLang="en-US"/>
              <a:t> = 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13979</TotalTime>
  <Words>994</Words>
  <Application>Microsoft Macintosh PowerPoint</Application>
  <PresentationFormat>On-screen Show (4:3)</PresentationFormat>
  <Paragraphs>133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Symbol</vt:lpstr>
      <vt:lpstr>Times New Roman</vt:lpstr>
      <vt:lpstr>ULA1</vt:lpstr>
      <vt:lpstr>Equation</vt:lpstr>
      <vt:lpstr>Transformations</vt:lpstr>
      <vt:lpstr>Objectives</vt:lpstr>
      <vt:lpstr>General Transformations</vt:lpstr>
      <vt:lpstr>Translation</vt:lpstr>
      <vt:lpstr>Translation</vt:lpstr>
      <vt:lpstr>Homogeneous coords</vt:lpstr>
      <vt:lpstr>Translation</vt:lpstr>
      <vt:lpstr>Scaling</vt:lpstr>
      <vt:lpstr>Reflection</vt:lpstr>
      <vt:lpstr>Rotation in 2D</vt:lpstr>
      <vt:lpstr>Rotation about z axis</vt:lpstr>
      <vt:lpstr>Rotation about x axis</vt:lpstr>
      <vt:lpstr>Rotation about y axes</vt:lpstr>
      <vt:lpstr>Inverses</vt:lpstr>
      <vt:lpstr>Concatenation</vt:lpstr>
      <vt:lpstr>Order of Transformations</vt:lpstr>
      <vt:lpstr>Rotation About Point 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120</cp:revision>
  <dcterms:created xsi:type="dcterms:W3CDTF">2002-08-02T19:17:07Z</dcterms:created>
  <dcterms:modified xsi:type="dcterms:W3CDTF">2024-01-22T05:22:57Z</dcterms:modified>
</cp:coreProperties>
</file>