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3" r:id="rId4"/>
    <p:sldId id="274" r:id="rId5"/>
    <p:sldId id="280" r:id="rId6"/>
    <p:sldId id="281" r:id="rId7"/>
    <p:sldId id="295" r:id="rId8"/>
    <p:sldId id="276" r:id="rId9"/>
    <p:sldId id="283" r:id="rId10"/>
    <p:sldId id="296" r:id="rId11"/>
    <p:sldId id="297" r:id="rId12"/>
    <p:sldId id="277" r:id="rId13"/>
    <p:sldId id="284" r:id="rId14"/>
    <p:sldId id="285" r:id="rId15"/>
    <p:sldId id="289" r:id="rId16"/>
    <p:sldId id="294" r:id="rId17"/>
    <p:sldId id="291" r:id="rId18"/>
    <p:sldId id="293" r:id="rId19"/>
  </p:sldIdLst>
  <p:sldSz cx="9144000" cy="6858000" type="screen4x3"/>
  <p:notesSz cx="6877050" cy="91630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85"/>
    <p:restoredTop sz="94674"/>
  </p:normalViewPr>
  <p:slideViewPr>
    <p:cSldViewPr>
      <p:cViewPr varScale="1">
        <p:scale>
          <a:sx n="124" d="100"/>
          <a:sy n="124" d="100"/>
        </p:scale>
        <p:origin x="36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5BEA1087-36C3-294C-BDDB-E6F412E8D0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275B0AF1-5490-8449-A222-7950A5593DC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797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6" name="Rectangle 4">
            <a:extLst>
              <a:ext uri="{FF2B5EF4-FFF2-40B4-BE49-F238E27FC236}">
                <a16:creationId xmlns:a16="http://schemas.microsoft.com/office/drawing/2014/main" id="{19B31A1E-7CFF-A746-88EB-EA08FF34D25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7" name="Rectangle 5">
            <a:extLst>
              <a:ext uri="{FF2B5EF4-FFF2-40B4-BE49-F238E27FC236}">
                <a16:creationId xmlns:a16="http://schemas.microsoft.com/office/drawing/2014/main" id="{E6147403-9705-B347-81BB-915F47D57A6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D2A03098-C4CC-564C-A838-967965FD736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A0EADD8-063B-544C-8EAA-5D137AC4BC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26C69B0-B92B-E544-910E-B6AA6BCE29E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797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71505FF3-E42D-DC41-B611-B5E23B1E54C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87388"/>
            <a:ext cx="4579938" cy="3435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3455C0D7-236B-2D4C-AD6F-3C8C78BCA8A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352925"/>
            <a:ext cx="5041900" cy="412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DC578F74-8DC3-C84F-A30D-F8FD79DA9E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F52A618F-BDCE-734A-BD97-E117BFB835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5CE725B8-2763-4645-8C82-7106ABFE604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410C789-17E7-C54B-A606-70B630A16C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DDAE058-1992-B64F-BCB4-3E60D0D0B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9B8F0CB-5766-154F-855F-18F0C7A1CF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D2EAF0E-1905-A24E-9079-AE7EA25404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7019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9B8F0CB-5766-154F-855F-18F0C7A1CF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D2EAF0E-1905-A24E-9079-AE7EA25404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2818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D0A0C1B-26FF-FB43-BFB8-46F6FBA75C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2B63527-454B-C240-9D95-8C01C47997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7732CA1E-FCA0-3E4C-AA01-D6991B9973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C7D48A0-6C58-E24D-916A-5786F1D1DA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CAC37BB-5E3B-C14E-BB34-B07A2678E0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7D7A70E-B0C1-D647-A5C0-F2715BAF2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E376C75-8C3D-6F41-AF27-72829C69EC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C0D0850-BF67-D64C-A195-4BAA7084E1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1220582C-43C7-1A49-9234-B36FB34B9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26FC1F29-FA11-F94E-BC30-C853C391FF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EA99CD40-7117-4D49-A2CD-CE4DB39A95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7FAA41F-FDFC-D34F-A039-796DBE37A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027C874-3E0D-7E4B-9472-864704C5A8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A763551-375C-384B-8AF8-C9DF03F3F7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2197AA8-090D-CA4C-A735-DEA03D17D5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BC1CB59-77FA-A04E-BAAD-AA7AF578CB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FCBA131-63A5-D94C-90FF-5EF0D35C13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EC746C7-1FD8-FD40-87EB-E246FDA372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FD782C0-E789-AD4C-B791-4C6FDE6A9E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62DFAD1-8CCD-B64F-B975-DDD6D82C29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4A8AD73-70DA-7C4E-9F63-6D898BC616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8341772-1104-BA49-9006-FBD23234F0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73BBEE1-41A2-DD4C-BECA-7576CCD2D1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98BA34F-20A6-994C-BA31-20176076C1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E912C37-3A93-0B44-9163-CCB5AAEFF3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FD959C8-42D5-5342-9A73-1F2DAB779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5E99A76-D131-AE40-A336-FDBF5D93D7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536E4930-A1BC-DD4B-806F-AF0069D3E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9B8F0CB-5766-154F-855F-18F0C7A1CF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D2EAF0E-1905-A24E-9079-AE7EA25404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0160B5-74B3-8D4E-BB02-7CD5420D007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9BE402D4-EE25-1D46-967D-06B4358F3628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DF38870-EF02-DB4A-9E4C-2A81FCEDF0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10952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19FDC4-DB29-BB49-8D6E-1B2FB61A40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61D100E6-5806-4849-BF53-F456F45B238B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726681F-7028-D04F-9D48-17010F3C36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5510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834172-A12E-1A45-8D2C-7C33565B7AB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F92C1E62-9E78-9A4B-9DA2-CBB26CB8DB40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2C132C1-1A11-2A45-A06E-F208E2408E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62469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4AC5019-1593-8C4C-B62F-2997CC7BA66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BF92E134-2A76-8846-8288-97AB3C659339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E882E1B-E1A9-914A-A97A-CCF2FA7F59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21268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6987B3-735C-E643-9F9E-C53CCB78B8B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D7329426-91A5-F94E-BBEE-4BD69DD535AE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D26449A-64DE-8C4E-8A5B-1A6C94F118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85593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CB7670-F231-C143-8094-9C71D3276E7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AF9B1852-DE75-DD40-A1B2-561877CE9F1A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443DC52-3036-0B4B-B37B-D45B613516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62066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797A957-716B-AE4A-A5FC-2232CB7F00B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5CED1C93-86E5-C64F-909C-7AFFCDDECBEB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BA92EA-DE90-8E4F-9DE0-2C9403CE65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16962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BBBE2A9-FDEC-2343-93C9-E30DD8BEBE5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2136FF9C-5880-BA4A-B141-3FA10B2EBA22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6D5301F-9196-C34D-871F-59CA384F8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61886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987D406-C04E-194E-A640-6D013E147E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E42FDAD4-E4BF-FF49-A66B-99EB268CD46F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803B31A-ECED-2644-9A37-9F30AB02B2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428523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5DAB88-F70D-2640-80D2-65401F3F6E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7DE211D4-B60D-654E-A504-3F3E4C4B2126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541A683-5CE8-7740-97EC-F48E0509D7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414208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6D0F2D-3F5E-E049-83F3-9D1FDE2D0A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FBC7277E-4079-F041-98F2-CFA293D1BF86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171AF51-F0D8-4647-8BA4-989D7C76C3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46942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BFCE19C-5377-E546-9E3E-22A984AEB4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8AE1D8F-7F33-0E4D-8398-D463BDD48E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Click to Edit Master Text Styles</a:t>
            </a:r>
          </a:p>
          <a:p>
            <a:pPr lvl="1"/>
            <a:r>
              <a:rPr lang="es-ES" altLang="en-US"/>
              <a:t>SECOND LEVEL</a:t>
            </a:r>
          </a:p>
          <a:p>
            <a:pPr lvl="2"/>
            <a:r>
              <a:rPr lang="es-ES" altLang="en-US"/>
              <a:t>THIRD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99D7194-B720-A545-BE9E-E7233C54D69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panose="020B0604020202020204" pitchFamily="34" charset="0"/>
              </a:defRPr>
            </a:lvl2pPr>
          </a:lstStyle>
          <a:p>
            <a:pPr lvl="1"/>
            <a:fld id="{0E2C28DE-091C-344E-84B4-0E4A2E621B35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3077" name="Line 5">
            <a:extLst>
              <a:ext uri="{FF2B5EF4-FFF2-40B4-BE49-F238E27FC236}">
                <a16:creationId xmlns:a16="http://schemas.microsoft.com/office/drawing/2014/main" id="{C5E36155-E6D8-5F4C-A4A1-F96EA81AA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436461BB-4CCE-0B4F-8262-5B552DE9D8B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51D3867F-915A-3F44-86E4-8D8C7CA719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A182D557-F61B-FB46-8520-3693A4D0157F}" type="slidenum">
              <a:rPr lang="es-ES" altLang="en-US" sz="1000">
                <a:latin typeface="Arial" panose="020B0604020202020204" pitchFamily="34" charset="0"/>
              </a:rPr>
              <a:pPr lvl="1"/>
              <a:t>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5363" name="Footer Placeholder 4">
            <a:extLst>
              <a:ext uri="{FF2B5EF4-FFF2-40B4-BE49-F238E27FC236}">
                <a16:creationId xmlns:a16="http://schemas.microsoft.com/office/drawing/2014/main" id="{AE04EC9E-A060-CA47-9178-5C789AFA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B30D709-2B51-5641-9879-0CA9F4D33E3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7724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OpenGL Transformations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>
            <a:extLst>
              <a:ext uri="{FF2B5EF4-FFF2-40B4-BE49-F238E27FC236}">
                <a16:creationId xmlns:a16="http://schemas.microsoft.com/office/drawing/2014/main" id="{764F1185-50BD-A54D-B72C-0A8B99AA9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9B79F4C6-A4AE-8240-8FAF-99F508F46754}" type="slidenum">
              <a:rPr lang="es-ES" altLang="en-US" sz="1000">
                <a:latin typeface="Arial" panose="020B0604020202020204" pitchFamily="34" charset="0"/>
              </a:rPr>
              <a:pPr lvl="1"/>
              <a:t>10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3795" name="Footer Placeholder 4">
            <a:extLst>
              <a:ext uri="{FF2B5EF4-FFF2-40B4-BE49-F238E27FC236}">
                <a16:creationId xmlns:a16="http://schemas.microsoft.com/office/drawing/2014/main" id="{BB52DEC6-9AE9-294D-9AE4-4FD2CAD7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63DCD5D8-8431-574A-B467-469AA2EBE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5372FD50-A9FA-EE4D-9C67-9A7C6B0C5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Draw </a:t>
            </a:r>
            <a:r>
              <a:rPr lang="en-US" altLang="en-US" sz="2700" dirty="0" err="1">
                <a:ea typeface="ＭＳ Ｐゴシック" panose="020B0600070205080204" pitchFamily="34" charset="-128"/>
              </a:rPr>
              <a:t>tetris</a:t>
            </a:r>
            <a:r>
              <a:rPr lang="en-US" altLang="en-US" sz="2700" dirty="0">
                <a:ea typeface="ＭＳ Ｐゴシック" panose="020B0600070205080204" pitchFamily="34" charset="-128"/>
              </a:rPr>
              <a:t> piece at (</a:t>
            </a:r>
            <a:r>
              <a:rPr lang="en-US" altLang="en-US" sz="2700" dirty="0" err="1">
                <a:ea typeface="ＭＳ Ｐゴシック" panose="020B0600070205080204" pitchFamily="34" charset="-128"/>
              </a:rPr>
              <a:t>x,y</a:t>
            </a:r>
            <a:r>
              <a:rPr lang="en-US" altLang="en-US" sz="2700" dirty="0">
                <a:ea typeface="ＭＳ Ｐゴシック" panose="020B0600070205080204" pitchFamily="34" charset="-128"/>
              </a:rPr>
              <a:t>) with rotation a.</a:t>
            </a:r>
          </a:p>
          <a:p>
            <a:pPr marL="0" indent="0">
              <a:buNone/>
            </a:pPr>
            <a:endParaRPr lang="en-US" altLang="en-US" sz="27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7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700" dirty="0">
              <a:ea typeface="ＭＳ Ｐゴシック" panose="020B0600070205080204" pitchFamily="34" charset="-128"/>
            </a:endParaRPr>
          </a:p>
          <a:p>
            <a:endParaRPr lang="en-US" altLang="en-US" sz="2700" dirty="0">
              <a:ea typeface="ＭＳ Ｐゴシック" panose="020B0600070205080204" pitchFamily="34" charset="-128"/>
            </a:endParaRPr>
          </a:p>
          <a:p>
            <a:endParaRPr lang="en-US" altLang="en-US" sz="2700" dirty="0">
              <a:ea typeface="ＭＳ Ｐゴシック" panose="020B0600070205080204" pitchFamily="34" charset="-128"/>
            </a:endParaRPr>
          </a:p>
          <a:p>
            <a:endParaRPr lang="en-US" altLang="en-US" sz="2700" dirty="0">
              <a:ea typeface="ＭＳ Ｐゴシック" panose="020B0600070205080204" pitchFamily="34" charset="-128"/>
            </a:endParaRPr>
          </a:p>
          <a:p>
            <a:r>
              <a:rPr lang="en-US" altLang="en-US" sz="2700" dirty="0">
                <a:ea typeface="ＭＳ Ｐゴシック" panose="020B0600070205080204" pitchFamily="34" charset="-128"/>
              </a:rPr>
              <a:t>Remember that last matrix specified in the program is the first applied</a:t>
            </a:r>
          </a:p>
        </p:txBody>
      </p:sp>
      <p:sp>
        <p:nvSpPr>
          <p:cNvPr id="33798" name="Text Box 4">
            <a:extLst>
              <a:ext uri="{FF2B5EF4-FFF2-40B4-BE49-F238E27FC236}">
                <a16:creationId xmlns:a16="http://schemas.microsoft.com/office/drawing/2014/main" id="{8CB86A4B-E274-6E4B-9250-8D29A768B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590800"/>
            <a:ext cx="534633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dirty="0" err="1">
                <a:latin typeface="Courier New" panose="02070309020205020404" pitchFamily="49" charset="0"/>
              </a:rPr>
              <a:t>glMatrixMode</a:t>
            </a:r>
            <a:r>
              <a:rPr lang="en-US" altLang="en-US" b="1" dirty="0">
                <a:latin typeface="Courier New" panose="02070309020205020404" pitchFamily="49" charset="0"/>
              </a:rPr>
              <a:t>(GL_MODELVIEW);</a:t>
            </a:r>
          </a:p>
          <a:p>
            <a:r>
              <a:rPr lang="en-US" altLang="en-US" b="1" dirty="0" err="1">
                <a:latin typeface="Courier New" panose="02070309020205020404" pitchFamily="49" charset="0"/>
              </a:rPr>
              <a:t>glLoadIdentity</a:t>
            </a:r>
            <a:r>
              <a:rPr lang="en-US" altLang="en-US" b="1" dirty="0">
                <a:latin typeface="Courier New" panose="02070309020205020404" pitchFamily="49" charset="0"/>
              </a:rPr>
              <a:t>();</a:t>
            </a:r>
          </a:p>
          <a:p>
            <a:r>
              <a:rPr lang="en-US" altLang="en-US" b="1" dirty="0" err="1">
                <a:latin typeface="Courier New" panose="02070309020205020404" pitchFamily="49" charset="0"/>
              </a:rPr>
              <a:t>glTranslatef</a:t>
            </a:r>
            <a:r>
              <a:rPr lang="en-US" altLang="en-US" b="1" dirty="0">
                <a:latin typeface="Courier New" panose="02070309020205020404" pitchFamily="49" charset="0"/>
              </a:rPr>
              <a:t>(x, y, 0);</a:t>
            </a:r>
          </a:p>
          <a:p>
            <a:r>
              <a:rPr lang="en-US" altLang="en-US" b="1" dirty="0" err="1">
                <a:latin typeface="Courier New" panose="02070309020205020404" pitchFamily="49" charset="0"/>
              </a:rPr>
              <a:t>glRotatef</a:t>
            </a:r>
            <a:r>
              <a:rPr lang="en-US" altLang="en-US" b="1" dirty="0">
                <a:latin typeface="Courier New" panose="02070309020205020404" pitchFamily="49" charset="0"/>
              </a:rPr>
              <a:t>(a, 0.0, 0.0, 1.0);</a:t>
            </a:r>
          </a:p>
          <a:p>
            <a:r>
              <a:rPr lang="en-US" altLang="en-US" b="1" dirty="0" err="1">
                <a:latin typeface="Courier New" panose="02070309020205020404" pitchFamily="49" charset="0"/>
              </a:rPr>
              <a:t>drawJ</a:t>
            </a:r>
            <a:r>
              <a:rPr lang="en-US" altLang="en-US" b="1" dirty="0">
                <a:latin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0,0</a:t>
            </a:r>
            <a:r>
              <a:rPr lang="en-US" altLang="en-US" b="1" dirty="0">
                <a:latin typeface="Courier New" panose="02070309020205020404" pitchFamily="49" charset="0"/>
              </a:rPr>
              <a:t>,1, R,G,B);</a:t>
            </a:r>
          </a:p>
        </p:txBody>
      </p:sp>
    </p:spTree>
    <p:extLst>
      <p:ext uri="{BB962C8B-B14F-4D97-AF65-F5344CB8AC3E}">
        <p14:creationId xmlns:p14="http://schemas.microsoft.com/office/powerpoint/2010/main" val="4109167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>
            <a:extLst>
              <a:ext uri="{FF2B5EF4-FFF2-40B4-BE49-F238E27FC236}">
                <a16:creationId xmlns:a16="http://schemas.microsoft.com/office/drawing/2014/main" id="{764F1185-50BD-A54D-B72C-0A8B99AA9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9B79F4C6-A4AE-8240-8FAF-99F508F46754}" type="slidenum">
              <a:rPr lang="es-ES" altLang="en-US" sz="1000">
                <a:latin typeface="Arial" panose="020B0604020202020204" pitchFamily="34" charset="0"/>
              </a:rPr>
              <a:pPr lvl="1"/>
              <a:t>11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3795" name="Footer Placeholder 4">
            <a:extLst>
              <a:ext uri="{FF2B5EF4-FFF2-40B4-BE49-F238E27FC236}">
                <a16:creationId xmlns:a16="http://schemas.microsoft.com/office/drawing/2014/main" id="{BB52DEC6-9AE9-294D-9AE4-4FD2CAD7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63DCD5D8-8431-574A-B467-469AA2EBE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5372FD50-A9FA-EE4D-9C67-9A7C6B0C5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Draw </a:t>
            </a:r>
            <a:r>
              <a:rPr lang="en-US" altLang="en-US" sz="2700" dirty="0" err="1">
                <a:ea typeface="ＭＳ Ｐゴシック" panose="020B0600070205080204" pitchFamily="34" charset="-128"/>
              </a:rPr>
              <a:t>tetris</a:t>
            </a:r>
            <a:r>
              <a:rPr lang="en-US" altLang="en-US" sz="2700" dirty="0">
                <a:ea typeface="ＭＳ Ｐゴシック" panose="020B0600070205080204" pitchFamily="34" charset="-128"/>
              </a:rPr>
              <a:t> piece at (</a:t>
            </a:r>
            <a:r>
              <a:rPr lang="en-US" altLang="en-US" sz="2700" dirty="0" err="1">
                <a:ea typeface="ＭＳ Ｐゴシック" panose="020B0600070205080204" pitchFamily="34" charset="-128"/>
              </a:rPr>
              <a:t>x,y</a:t>
            </a:r>
            <a:r>
              <a:rPr lang="en-US" altLang="en-US" sz="2700" dirty="0">
                <a:ea typeface="ＭＳ Ｐゴシック" panose="020B0600070205080204" pitchFamily="34" charset="-128"/>
              </a:rPr>
              <a:t>) with rotation a.</a:t>
            </a:r>
          </a:p>
          <a:p>
            <a:pPr marL="0" indent="0">
              <a:buNone/>
            </a:pPr>
            <a:endParaRPr lang="en-US" altLang="en-US" sz="27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7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700" dirty="0">
              <a:ea typeface="ＭＳ Ｐゴシック" panose="020B0600070205080204" pitchFamily="34" charset="-128"/>
            </a:endParaRPr>
          </a:p>
          <a:p>
            <a:endParaRPr lang="en-US" altLang="en-US" sz="2700" dirty="0">
              <a:ea typeface="ＭＳ Ｐゴシック" panose="020B0600070205080204" pitchFamily="34" charset="-128"/>
            </a:endParaRPr>
          </a:p>
          <a:p>
            <a:endParaRPr lang="en-US" altLang="en-US" sz="2700" dirty="0">
              <a:ea typeface="ＭＳ Ｐゴシック" panose="020B0600070205080204" pitchFamily="34" charset="-128"/>
            </a:endParaRPr>
          </a:p>
          <a:p>
            <a:endParaRPr lang="en-US" altLang="en-US" sz="2700" dirty="0">
              <a:ea typeface="ＭＳ Ｐゴシック" panose="020B0600070205080204" pitchFamily="34" charset="-128"/>
            </a:endParaRPr>
          </a:p>
          <a:p>
            <a:r>
              <a:rPr lang="en-US" altLang="en-US" sz="2700" dirty="0">
                <a:ea typeface="ＭＳ Ｐゴシック" panose="020B0600070205080204" pitchFamily="34" charset="-128"/>
              </a:rPr>
              <a:t>Remember that last matrix specified in the program is the first applied</a:t>
            </a:r>
          </a:p>
        </p:txBody>
      </p:sp>
      <p:sp>
        <p:nvSpPr>
          <p:cNvPr id="33798" name="Text Box 4">
            <a:extLst>
              <a:ext uri="{FF2B5EF4-FFF2-40B4-BE49-F238E27FC236}">
                <a16:creationId xmlns:a16="http://schemas.microsoft.com/office/drawing/2014/main" id="{8CB86A4B-E274-6E4B-9250-8D29A768B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416076"/>
            <a:ext cx="534633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dirty="0" err="1">
                <a:latin typeface="Courier New" panose="02070309020205020404" pitchFamily="49" charset="0"/>
              </a:rPr>
              <a:t>glMatrixMode</a:t>
            </a:r>
            <a:r>
              <a:rPr lang="en-US" altLang="en-US" b="1" dirty="0">
                <a:latin typeface="Courier New" panose="02070309020205020404" pitchFamily="49" charset="0"/>
              </a:rPr>
              <a:t>(GL_MODELVIEW);</a:t>
            </a:r>
          </a:p>
          <a:p>
            <a:r>
              <a:rPr lang="en-US" altLang="en-US" b="1" dirty="0" err="1">
                <a:latin typeface="Courier New" panose="02070309020205020404" pitchFamily="49" charset="0"/>
              </a:rPr>
              <a:t>glLoadIdentity</a:t>
            </a:r>
            <a:r>
              <a:rPr lang="en-US" altLang="en-US" b="1" dirty="0">
                <a:latin typeface="Courier New" panose="02070309020205020404" pitchFamily="49" charset="0"/>
              </a:rPr>
              <a:t>();</a:t>
            </a:r>
          </a:p>
          <a:p>
            <a:r>
              <a:rPr lang="en-US" altLang="en-US" b="1" dirty="0" err="1">
                <a:latin typeface="Courier New" panose="02070309020205020404" pitchFamily="49" charset="0"/>
              </a:rPr>
              <a:t>glTranslatef</a:t>
            </a:r>
            <a:r>
              <a:rPr lang="en-US" altLang="en-US" b="1" dirty="0">
                <a:latin typeface="Courier New" panose="02070309020205020404" pitchFamily="49" charset="0"/>
              </a:rPr>
              <a:t>(x, y, 0);</a:t>
            </a:r>
          </a:p>
          <a:p>
            <a:r>
              <a:rPr lang="en-US" altLang="en-US" b="1" dirty="0" err="1">
                <a:latin typeface="Courier New" panose="02070309020205020404" pitchFamily="49" charset="0"/>
              </a:rPr>
              <a:t>glRotatef</a:t>
            </a:r>
            <a:r>
              <a:rPr lang="en-US" altLang="en-US" b="1" dirty="0">
                <a:latin typeface="Courier New" panose="02070309020205020404" pitchFamily="49" charset="0"/>
              </a:rPr>
              <a:t>(a, 0.0, 0.0, 1.0);</a:t>
            </a:r>
          </a:p>
          <a:p>
            <a:r>
              <a:rPr lang="en-US" altLang="en-US" b="1" dirty="0" err="1">
                <a:latin typeface="Courier New" panose="02070309020205020404" pitchFamily="49" charset="0"/>
              </a:rPr>
              <a:t>glTranslatef</a:t>
            </a:r>
            <a:r>
              <a:rPr lang="en-US" altLang="en-US" b="1" dirty="0">
                <a:latin typeface="Courier New" panose="02070309020205020404" pitchFamily="49" charset="0"/>
              </a:rPr>
              <a:t>(-x, -y, 0);</a:t>
            </a:r>
          </a:p>
          <a:p>
            <a:r>
              <a:rPr lang="en-US" altLang="en-US" b="1" dirty="0" err="1">
                <a:latin typeface="Courier New" panose="02070309020205020404" pitchFamily="49" charset="0"/>
              </a:rPr>
              <a:t>drawJ</a:t>
            </a:r>
            <a:r>
              <a:rPr lang="en-US" altLang="en-US" b="1" dirty="0">
                <a:latin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x,y</a:t>
            </a:r>
            <a:r>
              <a:rPr lang="en-US" altLang="en-US" b="1" dirty="0">
                <a:latin typeface="Courier New" panose="02070309020205020404" pitchFamily="49" charset="0"/>
              </a:rPr>
              <a:t>,1, R,G,B);</a:t>
            </a:r>
          </a:p>
        </p:txBody>
      </p:sp>
    </p:spTree>
    <p:extLst>
      <p:ext uri="{BB962C8B-B14F-4D97-AF65-F5344CB8AC3E}">
        <p14:creationId xmlns:p14="http://schemas.microsoft.com/office/powerpoint/2010/main" val="3150202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>
            <a:extLst>
              <a:ext uri="{FF2B5EF4-FFF2-40B4-BE49-F238E27FC236}">
                <a16:creationId xmlns:a16="http://schemas.microsoft.com/office/drawing/2014/main" id="{CE980604-6A7A-C74B-8103-FD234C3781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ECBB9E42-C46D-B040-A946-4D419C4BEA8A}" type="slidenum">
              <a:rPr lang="es-ES" altLang="en-US" sz="1000">
                <a:latin typeface="Arial" panose="020B0604020202020204" pitchFamily="34" charset="0"/>
              </a:rPr>
              <a:pPr lvl="1"/>
              <a:t>12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5843" name="Footer Placeholder 4">
            <a:extLst>
              <a:ext uri="{FF2B5EF4-FFF2-40B4-BE49-F238E27FC236}">
                <a16:creationId xmlns:a16="http://schemas.microsoft.com/office/drawing/2014/main" id="{47B61829-BF7A-7F4A-AE87-88621BD6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B7FB744F-433B-9740-956A-03D3C22391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Arbitrary Matrices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1499D7FA-8975-7749-8023-DC1E1F30B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Can load and multiply by matrices defined in the application program</a:t>
            </a:r>
          </a:p>
          <a:p>
            <a:pPr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matrix 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</a:rPr>
              <a:t> is a one dimension array of 16 elements which are the components of the desired 4 x 4 matrix stored by </a:t>
            </a:r>
            <a:r>
              <a:rPr lang="en-US" altLang="en-US" u="sng" dirty="0">
                <a:ea typeface="ＭＳ Ｐゴシック" panose="020B0600070205080204" pitchFamily="34" charset="-128"/>
              </a:rPr>
              <a:t>columns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In </a:t>
            </a:r>
            <a:r>
              <a:rPr lang="en-US" altLang="en-US" sz="27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glMultMatrixf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</a:rPr>
              <a:t> multiplies the existing matrix on the right</a:t>
            </a:r>
          </a:p>
        </p:txBody>
      </p:sp>
      <p:sp>
        <p:nvSpPr>
          <p:cNvPr id="35846" name="Text Box 4">
            <a:extLst>
              <a:ext uri="{FF2B5EF4-FFF2-40B4-BE49-F238E27FC236}">
                <a16:creationId xmlns:a16="http://schemas.microsoft.com/office/drawing/2014/main" id="{64F969E0-4ED0-CB44-955B-5AD7DF180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3" y="2590800"/>
            <a:ext cx="3105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dirty="0" err="1">
                <a:latin typeface="Courier New" panose="02070309020205020404" pitchFamily="49" charset="0"/>
              </a:rPr>
              <a:t>glLoadMatrixf</a:t>
            </a:r>
            <a:r>
              <a:rPr lang="en-US" altLang="en-US" b="1" dirty="0">
                <a:latin typeface="Courier New" panose="02070309020205020404" pitchFamily="49" charset="0"/>
              </a:rPr>
              <a:t>(m)</a:t>
            </a:r>
          </a:p>
          <a:p>
            <a:r>
              <a:rPr lang="en-US" altLang="en-US" b="1" dirty="0" err="1">
                <a:latin typeface="Courier New" panose="02070309020205020404" pitchFamily="49" charset="0"/>
              </a:rPr>
              <a:t>glMultMatrixf</a:t>
            </a:r>
            <a:r>
              <a:rPr lang="en-US" altLang="en-US" b="1" dirty="0">
                <a:latin typeface="Courier New" panose="02070309020205020404" pitchFamily="49" charset="0"/>
              </a:rPr>
              <a:t>(m)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>
            <a:extLst>
              <a:ext uri="{FF2B5EF4-FFF2-40B4-BE49-F238E27FC236}">
                <a16:creationId xmlns:a16="http://schemas.microsoft.com/office/drawing/2014/main" id="{0F0C9BF5-5248-7B4B-B5AA-C687A2A436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A8D6DD99-F1E2-4349-AB9B-312064E9C9FC}" type="slidenum">
              <a:rPr lang="es-ES" altLang="en-US" sz="1000">
                <a:latin typeface="Arial" panose="020B0604020202020204" pitchFamily="34" charset="0"/>
              </a:rPr>
              <a:pPr lvl="1"/>
              <a:t>13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7891" name="Footer Placeholder 4">
            <a:extLst>
              <a:ext uri="{FF2B5EF4-FFF2-40B4-BE49-F238E27FC236}">
                <a16:creationId xmlns:a16="http://schemas.microsoft.com/office/drawing/2014/main" id="{78BDA8D2-BC9C-A247-8EE1-B1CACEE5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3312AC1A-A122-6347-B238-06B775FC1D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Matrix Stacks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D417907D-B38F-724C-A63B-C38D01ADBA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7244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 many situations we want to save transformation matrices for use later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Traversing hierarchical data structures (Chapter 10)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Avoiding state changes when executing display lists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OpenGL maintains stacks for each type of matrix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Access present type (as set by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glMatrixMode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  <a:r>
              <a:rPr lang="en-US" altLang="en-US" dirty="0">
                <a:ea typeface="ＭＳ Ｐゴシック" panose="020B0600070205080204" pitchFamily="34" charset="-128"/>
              </a:rPr>
              <a:t> by</a:t>
            </a:r>
          </a:p>
        </p:txBody>
      </p:sp>
      <p:sp>
        <p:nvSpPr>
          <p:cNvPr id="37894" name="Text Box 4">
            <a:extLst>
              <a:ext uri="{FF2B5EF4-FFF2-40B4-BE49-F238E27FC236}">
                <a16:creationId xmlns:a16="http://schemas.microsoft.com/office/drawing/2014/main" id="{785075FB-D6E9-8446-8489-A3391EEDD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105400"/>
            <a:ext cx="31623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b="1" dirty="0" err="1">
                <a:latin typeface="Courier New" panose="02070309020205020404" pitchFamily="49" charset="0"/>
              </a:rPr>
              <a:t>glPushMatrix</a:t>
            </a:r>
            <a:r>
              <a:rPr lang="en-US" altLang="en-US" sz="2800" b="1" dirty="0">
                <a:latin typeface="Courier New" panose="02070309020205020404" pitchFamily="49" charset="0"/>
              </a:rPr>
              <a:t>()</a:t>
            </a:r>
          </a:p>
          <a:p>
            <a:r>
              <a:rPr lang="en-US" altLang="en-US" sz="2800" b="1" dirty="0" err="1">
                <a:latin typeface="Courier New" panose="02070309020205020404" pitchFamily="49" charset="0"/>
              </a:rPr>
              <a:t>glPopMatrix</a:t>
            </a:r>
            <a:r>
              <a:rPr lang="en-US" altLang="en-US" sz="2800" b="1" dirty="0">
                <a:latin typeface="Courier New" panose="02070309020205020404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>
            <a:extLst>
              <a:ext uri="{FF2B5EF4-FFF2-40B4-BE49-F238E27FC236}">
                <a16:creationId xmlns:a16="http://schemas.microsoft.com/office/drawing/2014/main" id="{9B823564-8856-B84D-A2ED-F6C11AC9DF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DC7FBE11-24CB-1647-A66F-945D6F827B8B}" type="slidenum">
              <a:rPr lang="es-ES" altLang="en-US" sz="1000">
                <a:latin typeface="Arial" panose="020B0604020202020204" pitchFamily="34" charset="0"/>
              </a:rPr>
              <a:pPr lvl="1"/>
              <a:t>14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9939" name="Footer Placeholder 4">
            <a:extLst>
              <a:ext uri="{FF2B5EF4-FFF2-40B4-BE49-F238E27FC236}">
                <a16:creationId xmlns:a16="http://schemas.microsoft.com/office/drawing/2014/main" id="{0B4C4F8D-929C-B94F-891B-5DE9158D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235ACECA-E4B7-D744-8E6A-A569FAC799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Reading Back Matrices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82352E73-7EC2-BE43-9E3A-8D5C0BED88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>
                <a:ea typeface="ＭＳ Ｐゴシック" panose="020B0600070205080204" pitchFamily="34" charset="-128"/>
              </a:rPr>
              <a:t>Can also access matrices (and other parts of the state) by </a:t>
            </a:r>
            <a:r>
              <a:rPr lang="en-US" altLang="en-US" sz="2700" i="1">
                <a:ea typeface="ＭＳ Ｐゴシック" panose="020B0600070205080204" pitchFamily="34" charset="-128"/>
              </a:rPr>
              <a:t>query </a:t>
            </a:r>
            <a:r>
              <a:rPr lang="en-US" altLang="en-US" sz="2700">
                <a:ea typeface="ＭＳ Ｐゴシック" panose="020B0600070205080204" pitchFamily="34" charset="-128"/>
              </a:rPr>
              <a:t>functions</a:t>
            </a:r>
          </a:p>
          <a:p>
            <a:endParaRPr lang="en-US" altLang="en-US" sz="2700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 sz="2700">
                <a:ea typeface="ＭＳ Ｐゴシック" panose="020B0600070205080204" pitchFamily="34" charset="-128"/>
              </a:rPr>
              <a:t>For matrices, we use as</a:t>
            </a:r>
          </a:p>
        </p:txBody>
      </p:sp>
      <p:sp>
        <p:nvSpPr>
          <p:cNvPr id="39942" name="Text Box 4">
            <a:extLst>
              <a:ext uri="{FF2B5EF4-FFF2-40B4-BE49-F238E27FC236}">
                <a16:creationId xmlns:a16="http://schemas.microsoft.com/office/drawing/2014/main" id="{7839F029-672F-3E4E-90BC-23F1DECEA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667000"/>
            <a:ext cx="2557463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glGetIntegerv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glGetFloatv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glGetBooleanv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glGetDoublev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glIsEnabled</a:t>
            </a:r>
          </a:p>
        </p:txBody>
      </p:sp>
      <p:sp>
        <p:nvSpPr>
          <p:cNvPr id="39943" name="Text Box 5">
            <a:extLst>
              <a:ext uri="{FF2B5EF4-FFF2-40B4-BE49-F238E27FC236}">
                <a16:creationId xmlns:a16="http://schemas.microsoft.com/office/drawing/2014/main" id="{4EEA722F-F710-1B46-A54C-524A2D38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257800"/>
            <a:ext cx="5540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dirty="0">
                <a:latin typeface="Courier New" panose="02070309020205020404" pitchFamily="49" charset="0"/>
              </a:rPr>
              <a:t>float m[16];</a:t>
            </a:r>
          </a:p>
          <a:p>
            <a:r>
              <a:rPr lang="en-US" altLang="en-US" b="1" dirty="0" err="1">
                <a:latin typeface="Courier New" panose="02070309020205020404" pitchFamily="49" charset="0"/>
              </a:rPr>
              <a:t>glGetFloatv</a:t>
            </a:r>
            <a:r>
              <a:rPr lang="en-US" altLang="en-US" b="1" dirty="0">
                <a:latin typeface="Courier New" panose="02070309020205020404" pitchFamily="49" charset="0"/>
              </a:rPr>
              <a:t>(GL_MODELVIEW, m);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>
            <a:extLst>
              <a:ext uri="{FF2B5EF4-FFF2-40B4-BE49-F238E27FC236}">
                <a16:creationId xmlns:a16="http://schemas.microsoft.com/office/drawing/2014/main" id="{DE838E1B-97E6-B24E-AB0A-E5484EAF64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F9F6C43D-4383-764A-9960-885187D104B0}" type="slidenum">
              <a:rPr lang="es-ES" altLang="en-US" sz="1000">
                <a:latin typeface="Arial" panose="020B0604020202020204" pitchFamily="34" charset="0"/>
              </a:rPr>
              <a:pPr lvl="1"/>
              <a:t>15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41987" name="Footer Placeholder 4">
            <a:extLst>
              <a:ext uri="{FF2B5EF4-FFF2-40B4-BE49-F238E27FC236}">
                <a16:creationId xmlns:a16="http://schemas.microsoft.com/office/drawing/2014/main" id="{2D681119-EF3A-9343-918C-3D69D77B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D8301C37-2C56-1547-82AE-DDC67F722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300">
                <a:ea typeface="ＭＳ Ｐゴシック" panose="020B0600070205080204" pitchFamily="34" charset="-128"/>
              </a:rPr>
              <a:t>Using Transformations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4BBB5199-1601-5645-AB46-13A67F5E4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>
                <a:ea typeface="ＭＳ Ｐゴシック" panose="020B0600070205080204" pitchFamily="34" charset="-128"/>
              </a:rPr>
              <a:t>Example: use idle function to rotate a cube and mouse function to change direction of rotation </a:t>
            </a:r>
          </a:p>
          <a:p>
            <a:r>
              <a:rPr lang="en-US" altLang="en-US" sz="2700">
                <a:ea typeface="ＭＳ Ｐゴシック" panose="020B0600070205080204" pitchFamily="34" charset="-128"/>
              </a:rPr>
              <a:t>Start with a program that draws a cube</a:t>
            </a:r>
            <a:r>
              <a:rPr lang="en-US" altLang="en-US">
                <a:ea typeface="ＭＳ Ｐゴシック" panose="020B0600070205080204" pitchFamily="34" charset="-128"/>
              </a:rPr>
              <a:t> (</a:t>
            </a: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colorcube.c</a:t>
            </a:r>
            <a:r>
              <a:rPr lang="en-US" altLang="en-US">
                <a:ea typeface="ＭＳ Ｐゴシック" panose="020B0600070205080204" pitchFamily="34" charset="-128"/>
              </a:rPr>
              <a:t>) </a:t>
            </a:r>
            <a:r>
              <a:rPr lang="en-US" altLang="en-US" sz="2700">
                <a:ea typeface="ＭＳ Ｐゴシック" panose="020B0600070205080204" pitchFamily="34" charset="-128"/>
              </a:rPr>
              <a:t>in a standard way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Centered at origin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Sides aligned with axes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Will discuss modeling in next lecture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>
            <a:extLst>
              <a:ext uri="{FF2B5EF4-FFF2-40B4-BE49-F238E27FC236}">
                <a16:creationId xmlns:a16="http://schemas.microsoft.com/office/drawing/2014/main" id="{04E224DF-AA2A-9644-A5F1-E553AD91AC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43947686-23ED-5D44-8D1B-3E93C6739467}" type="slidenum">
              <a:rPr lang="es-ES" altLang="en-US" sz="1000">
                <a:latin typeface="Arial" panose="020B0604020202020204" pitchFamily="34" charset="0"/>
              </a:rPr>
              <a:pPr lvl="1"/>
              <a:t>16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44035" name="Footer Placeholder 4">
            <a:extLst>
              <a:ext uri="{FF2B5EF4-FFF2-40B4-BE49-F238E27FC236}">
                <a16:creationId xmlns:a16="http://schemas.microsoft.com/office/drawing/2014/main" id="{975DEEB5-14E3-A24F-9190-2E934E76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A580C7B8-F753-B34D-A532-89D52068B9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main.c </a:t>
            </a:r>
          </a:p>
        </p:txBody>
      </p:sp>
      <p:sp>
        <p:nvSpPr>
          <p:cNvPr id="44037" name="Text Box 5">
            <a:extLst>
              <a:ext uri="{FF2B5EF4-FFF2-40B4-BE49-F238E27FC236}">
                <a16:creationId xmlns:a16="http://schemas.microsoft.com/office/drawing/2014/main" id="{B22F50A1-17DD-A04B-B66F-540E9943FE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main(int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argc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char **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argv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{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glutInit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(&amp;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argc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argv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glutInitDisplayMode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(GLUT_DOUBLE | GLUT_RGB |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GLUT_DEPTH);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glutInitWindowSize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(500, 500);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glutCreateWindow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("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colorcube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glutReshapeFunc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myReshape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glutDisplayFunc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(display);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glutIdleFunc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spinCube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glutMouseFunc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(mouse);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glEnable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(GL_DEPTH_TEST);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glutMainLoop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>
            <a:extLst>
              <a:ext uri="{FF2B5EF4-FFF2-40B4-BE49-F238E27FC236}">
                <a16:creationId xmlns:a16="http://schemas.microsoft.com/office/drawing/2014/main" id="{7B970F92-5134-0A46-BF8C-6F3E7F150B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040AEF85-02BC-F04D-A1C7-683B2227C82A}" type="slidenum">
              <a:rPr lang="es-ES" altLang="en-US" sz="1000">
                <a:latin typeface="Arial" panose="020B0604020202020204" pitchFamily="34" charset="0"/>
              </a:rPr>
              <a:pPr lvl="1"/>
              <a:t>17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46083" name="Footer Placeholder 4">
            <a:extLst>
              <a:ext uri="{FF2B5EF4-FFF2-40B4-BE49-F238E27FC236}">
                <a16:creationId xmlns:a16="http://schemas.microsoft.com/office/drawing/2014/main" id="{72A3860B-395F-954D-B649-D91482ED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32FF08E0-D6EB-DC4B-B16D-97115F57A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Idle and Mouse callbacks</a:t>
            </a:r>
          </a:p>
        </p:txBody>
      </p:sp>
      <p:sp>
        <p:nvSpPr>
          <p:cNvPr id="46085" name="Text Box 5">
            <a:extLst>
              <a:ext uri="{FF2B5EF4-FFF2-40B4-BE49-F238E27FC236}">
                <a16:creationId xmlns:a16="http://schemas.microsoft.com/office/drawing/2014/main" id="{F2D4E5D0-B479-9E48-957A-D9FB61D2B0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spinCube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theta[axis] += 2.0;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if( theta[axis] &gt; 360.0 ) theta[axis] -= 360.0;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glutPostRedisplay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46086" name="Text Box 6">
            <a:extLst>
              <a:ext uri="{FF2B5EF4-FFF2-40B4-BE49-F238E27FC236}">
                <a16:creationId xmlns:a16="http://schemas.microsoft.com/office/drawing/2014/main" id="{2B43ACCC-F1D5-5A40-9C97-9D9C4607A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" y="3498850"/>
            <a:ext cx="826135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void mouse(int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btn</a:t>
            </a:r>
            <a:r>
              <a:rPr lang="en-US" altLang="en-US" sz="2000" b="1" dirty="0">
                <a:latin typeface="Courier New" panose="02070309020205020404" pitchFamily="49" charset="0"/>
              </a:rPr>
              <a:t>, int state, int x, int y)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if(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btn</a:t>
            </a:r>
            <a:r>
              <a:rPr lang="en-US" altLang="en-US" sz="2000" b="1" dirty="0">
                <a:latin typeface="Courier New" panose="02070309020205020404" pitchFamily="49" charset="0"/>
              </a:rPr>
              <a:t>==GLUT_LEFT_BUTTON &amp;&amp; state == GLUT_DOWN) 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axis = 0;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if(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btn</a:t>
            </a:r>
            <a:r>
              <a:rPr lang="en-US" altLang="en-US" sz="2000" b="1" dirty="0">
                <a:latin typeface="Courier New" panose="02070309020205020404" pitchFamily="49" charset="0"/>
              </a:rPr>
              <a:t>==GLUT_MIDDLE_BUTTON &amp;&amp; state == GLUT_DOWN) 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axis = 1;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if(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btn</a:t>
            </a:r>
            <a:r>
              <a:rPr lang="en-US" altLang="en-US" sz="2000" b="1" dirty="0">
                <a:latin typeface="Courier New" panose="02070309020205020404" pitchFamily="49" charset="0"/>
              </a:rPr>
              <a:t>==GLUT_RIGHT_BUTTON &amp;&amp; state == GLUT_DOWN) 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axis = 2;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>
            <a:extLst>
              <a:ext uri="{FF2B5EF4-FFF2-40B4-BE49-F238E27FC236}">
                <a16:creationId xmlns:a16="http://schemas.microsoft.com/office/drawing/2014/main" id="{29B55A21-274A-E54E-A78A-FFA8900A2F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E8861E8A-CB40-8645-9683-8889A37E12E4}" type="slidenum">
              <a:rPr lang="es-ES" altLang="en-US" sz="1000">
                <a:latin typeface="Arial" panose="020B0604020202020204" pitchFamily="34" charset="0"/>
              </a:rPr>
              <a:pPr lvl="1"/>
              <a:t>18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48131" name="Footer Placeholder 4">
            <a:extLst>
              <a:ext uri="{FF2B5EF4-FFF2-40B4-BE49-F238E27FC236}">
                <a16:creationId xmlns:a16="http://schemas.microsoft.com/office/drawing/2014/main" id="{54A1EC6F-167A-FB40-9594-04E4150F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338991E9-2EC1-4A42-9C6C-4C5206CE2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Display callback</a:t>
            </a:r>
          </a:p>
        </p:txBody>
      </p:sp>
      <p:sp>
        <p:nvSpPr>
          <p:cNvPr id="48133" name="Text Box 5">
            <a:extLst>
              <a:ext uri="{FF2B5EF4-FFF2-40B4-BE49-F238E27FC236}">
                <a16:creationId xmlns:a16="http://schemas.microsoft.com/office/drawing/2014/main" id="{B15B9E96-4A2A-174E-8A38-71391F969A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724400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display()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glClear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(GL_COLOR_BUFFER_BIT | GL_DEPTH_BUFFER_BIT);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glLoadIdentity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glRotatef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(theta[0], 1.0, 0.0, 0.0);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glRotatef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(theta[1], 0.0, 1.0, 0.0);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glRotatef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(theta[2], 0.0, 0.0, 1.0);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colorcube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();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glutSwapBuffers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48134" name="Text Box 6">
            <a:extLst>
              <a:ext uri="{FF2B5EF4-FFF2-40B4-BE49-F238E27FC236}">
                <a16:creationId xmlns:a16="http://schemas.microsoft.com/office/drawing/2014/main" id="{1651B3AA-C72B-B746-88DA-72C935C34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724400"/>
            <a:ext cx="75580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Note that because of fixed from of callbacks, variables </a:t>
            </a:r>
          </a:p>
          <a:p>
            <a:r>
              <a:rPr lang="en-US" altLang="en-US">
                <a:latin typeface="Arial" panose="020B0604020202020204" pitchFamily="34" charset="0"/>
              </a:rPr>
              <a:t>such as  </a:t>
            </a:r>
            <a:r>
              <a:rPr lang="en-US" altLang="en-US" sz="2000" b="1">
                <a:latin typeface="Courier New" panose="02070309020205020404" pitchFamily="49" charset="0"/>
              </a:rPr>
              <a:t>theta</a:t>
            </a:r>
            <a:r>
              <a:rPr lang="en-US" altLang="en-US">
                <a:latin typeface="Arial" panose="020B0604020202020204" pitchFamily="34" charset="0"/>
              </a:rPr>
              <a:t> and </a:t>
            </a:r>
            <a:r>
              <a:rPr lang="en-US" altLang="en-US" sz="2000" b="1">
                <a:latin typeface="Courier New" panose="02070309020205020404" pitchFamily="49" charset="0"/>
              </a:rPr>
              <a:t>axis</a:t>
            </a:r>
            <a:r>
              <a:rPr lang="en-US" altLang="en-US">
                <a:latin typeface="Arial" panose="020B0604020202020204" pitchFamily="34" charset="0"/>
              </a:rPr>
              <a:t> must be defined as globals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2054E722-58AF-234E-85EB-56FFCE60CC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65E82D8E-7F1F-BF47-8D4C-5A00B54DDB93}" type="slidenum">
              <a:rPr lang="es-ES" altLang="en-US" sz="1000">
                <a:latin typeface="Arial" panose="020B0604020202020204" pitchFamily="34" charset="0"/>
              </a:rPr>
              <a:pPr lvl="1"/>
              <a:t>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7411" name="Footer Placeholder 4">
            <a:extLst>
              <a:ext uri="{FF2B5EF4-FFF2-40B4-BE49-F238E27FC236}">
                <a16:creationId xmlns:a16="http://schemas.microsoft.com/office/drawing/2014/main" id="{589ED9BB-B589-5A40-A57F-A15D926D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234BF0EC-8B15-F646-AFD5-CAC5E6AFA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248400" cy="1066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Objectives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9A948378-8D54-5446-9B99-2E972BC15F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20000" cy="47244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Learn how to carry out transformations in OpenGL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Rotation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Translation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Scaling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Introduce OpenGL matrix modes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Model-View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Projection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35EB64EE-163E-EE4B-92BA-2635624EC6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9CF046C5-4A5E-F64A-BBBD-8CFB158B4EFD}" type="slidenum">
              <a:rPr lang="es-ES" altLang="en-US" sz="1000">
                <a:latin typeface="Arial" panose="020B0604020202020204" pitchFamily="34" charset="0"/>
              </a:rPr>
              <a:pPr lvl="1"/>
              <a:t>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9459" name="Footer Placeholder 4">
            <a:extLst>
              <a:ext uri="{FF2B5EF4-FFF2-40B4-BE49-F238E27FC236}">
                <a16:creationId xmlns:a16="http://schemas.microsoft.com/office/drawing/2014/main" id="{F72A1AB4-133A-244D-A78C-8AF2F86D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B7E21239-F63B-0049-818E-2E381E227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OpenGL Matrices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BD17C6BB-DE4C-A44C-9CB0-0B1D6561A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In OpenGL matrices are part of the state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Multiple types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Model-View (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GL_MODELVIEW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Projection (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GL_PROJECTION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Single set of functions for manipulation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Select which to manipulated by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glMatrixMode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(GL_MODELVIEW);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glMatrixMode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(GL_PROJECTION);</a:t>
            </a:r>
          </a:p>
          <a:p>
            <a:pPr>
              <a:lnSpc>
                <a:spcPct val="90000"/>
              </a:lnSpc>
            </a:pPr>
            <a:endParaRPr lang="en-US" altLang="en-US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A884D0DF-4B53-584B-954A-6618C90EC7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1E1AF7C9-94C3-E94A-A512-B578A14BADE7}" type="slidenum">
              <a:rPr lang="es-ES" altLang="en-US" sz="1000">
                <a:latin typeface="Arial" panose="020B0604020202020204" pitchFamily="34" charset="0"/>
              </a:rPr>
              <a:pPr lvl="1"/>
              <a:t>4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1507" name="Footer Placeholder 4">
            <a:extLst>
              <a:ext uri="{FF2B5EF4-FFF2-40B4-BE49-F238E27FC236}">
                <a16:creationId xmlns:a16="http://schemas.microsoft.com/office/drawing/2014/main" id="{01018E05-A957-0C4F-95D5-D54F1F01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78B2B12E-CE08-7042-8BFE-1CCA111E4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Current Transformation Matrix (CTM)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711C6BBA-CDAB-0E46-ACAD-5624C750F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There is a 4 x 4 homogeneous coordinate matrix, the </a:t>
            </a:r>
            <a:r>
              <a:rPr lang="en-US" altLang="en-US" sz="2700" i="1" dirty="0">
                <a:ea typeface="ＭＳ Ｐゴシック" panose="020B0600070205080204" pitchFamily="34" charset="-128"/>
              </a:rPr>
              <a:t>current transformation matrix</a:t>
            </a:r>
            <a:r>
              <a:rPr lang="en-US" altLang="en-US" sz="2700" dirty="0">
                <a:ea typeface="ＭＳ Ｐゴシック" panose="020B0600070205080204" pitchFamily="34" charset="-128"/>
              </a:rPr>
              <a:t> (CTM) that is part of the state and is applied to all vertices that pass down the pipeline</a:t>
            </a:r>
          </a:p>
          <a:p>
            <a:r>
              <a:rPr lang="en-US" altLang="en-US" sz="2700" dirty="0">
                <a:ea typeface="ＭＳ Ｐゴシック" panose="020B0600070205080204" pitchFamily="34" charset="-128"/>
              </a:rPr>
              <a:t>The CTM is defined in the user program and loaded into a transformation unit</a:t>
            </a:r>
          </a:p>
        </p:txBody>
      </p:sp>
      <p:grpSp>
        <p:nvGrpSpPr>
          <p:cNvPr id="21510" name="Group 7">
            <a:extLst>
              <a:ext uri="{FF2B5EF4-FFF2-40B4-BE49-F238E27FC236}">
                <a16:creationId xmlns:a16="http://schemas.microsoft.com/office/drawing/2014/main" id="{4755F7B4-8127-1E44-8EEF-AD537800A21A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5334000"/>
            <a:ext cx="4267200" cy="685800"/>
            <a:chOff x="1056" y="2400"/>
            <a:chExt cx="2688" cy="432"/>
          </a:xfrm>
        </p:grpSpPr>
        <p:sp>
          <p:nvSpPr>
            <p:cNvPr id="21518" name="Rectangle 4">
              <a:extLst>
                <a:ext uri="{FF2B5EF4-FFF2-40B4-BE49-F238E27FC236}">
                  <a16:creationId xmlns:a16="http://schemas.microsoft.com/office/drawing/2014/main" id="{1521EE13-23F6-8E45-9F18-EE2B96050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400"/>
              <a:ext cx="1248" cy="43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19" name="Line 5">
              <a:extLst>
                <a:ext uri="{FF2B5EF4-FFF2-40B4-BE49-F238E27FC236}">
                  <a16:creationId xmlns:a16="http://schemas.microsoft.com/office/drawing/2014/main" id="{09EBF8A2-4561-7549-8F98-38876ED94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640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1520" name="Line 6">
              <a:extLst>
                <a:ext uri="{FF2B5EF4-FFF2-40B4-BE49-F238E27FC236}">
                  <a16:creationId xmlns:a16="http://schemas.microsoft.com/office/drawing/2014/main" id="{06FCBC83-1F14-F74F-9DFB-DA4C394478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640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</p:grpSp>
      <p:sp>
        <p:nvSpPr>
          <p:cNvPr id="21511" name="Text Box 8">
            <a:extLst>
              <a:ext uri="{FF2B5EF4-FFF2-40B4-BE49-F238E27FC236}">
                <a16:creationId xmlns:a16="http://schemas.microsoft.com/office/drawing/2014/main" id="{04322436-2250-DD44-961F-F4FE0003A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486400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CTM</a:t>
            </a:r>
          </a:p>
        </p:txBody>
      </p:sp>
      <p:sp>
        <p:nvSpPr>
          <p:cNvPr id="21512" name="Text Box 9">
            <a:extLst>
              <a:ext uri="{FF2B5EF4-FFF2-40B4-BE49-F238E27FC236}">
                <a16:creationId xmlns:a16="http://schemas.microsoft.com/office/drawing/2014/main" id="{16C37C5E-45E9-B744-A856-BD6F96FC6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86400"/>
            <a:ext cx="113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vertices</a:t>
            </a:r>
          </a:p>
        </p:txBody>
      </p:sp>
      <p:sp>
        <p:nvSpPr>
          <p:cNvPr id="21513" name="Text Box 10">
            <a:extLst>
              <a:ext uri="{FF2B5EF4-FFF2-40B4-BE49-F238E27FC236}">
                <a16:creationId xmlns:a16="http://schemas.microsoft.com/office/drawing/2014/main" id="{8DFD0359-1DB1-6741-A6C9-12739BAC2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486400"/>
            <a:ext cx="113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vertices</a:t>
            </a:r>
          </a:p>
        </p:txBody>
      </p:sp>
      <p:sp>
        <p:nvSpPr>
          <p:cNvPr id="21514" name="Text Box 11">
            <a:extLst>
              <a:ext uri="{FF2B5EF4-FFF2-40B4-BE49-F238E27FC236}">
                <a16:creationId xmlns:a16="http://schemas.microsoft.com/office/drawing/2014/main" id="{C34D6D0D-F769-2C42-86B9-768748A2D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0292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p</a:t>
            </a:r>
          </a:p>
        </p:txBody>
      </p:sp>
      <p:sp>
        <p:nvSpPr>
          <p:cNvPr id="21515" name="Text Box 12">
            <a:extLst>
              <a:ext uri="{FF2B5EF4-FFF2-40B4-BE49-F238E27FC236}">
                <a16:creationId xmlns:a16="http://schemas.microsoft.com/office/drawing/2014/main" id="{7E1CA4F8-1E3C-A845-A977-BF7ECA5ED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953000"/>
            <a:ext cx="1017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dirty="0"/>
              <a:t>p</a:t>
            </a:r>
            <a:r>
              <a:rPr lang="en-US" altLang="en-US" dirty="0"/>
              <a:t>’=</a:t>
            </a:r>
            <a:r>
              <a:rPr lang="en-US" altLang="en-US" b="1" dirty="0" err="1"/>
              <a:t>Cp</a:t>
            </a:r>
            <a:endParaRPr lang="en-US" altLang="en-US" b="1" dirty="0"/>
          </a:p>
        </p:txBody>
      </p:sp>
      <p:sp>
        <p:nvSpPr>
          <p:cNvPr id="21516" name="Line 13">
            <a:extLst>
              <a:ext uri="{FF2B5EF4-FFF2-40B4-BE49-F238E27FC236}">
                <a16:creationId xmlns:a16="http://schemas.microsoft.com/office/drawing/2014/main" id="{079C1D54-61EC-EE4A-B220-3C359EA16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876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1517" name="Text Box 14">
            <a:extLst>
              <a:ext uri="{FF2B5EF4-FFF2-40B4-BE49-F238E27FC236}">
                <a16:creationId xmlns:a16="http://schemas.microsoft.com/office/drawing/2014/main" id="{318C733A-5670-8742-B2F5-5C81DACB6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6482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34078838-6DD1-9741-AFC8-0EF7B4687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A27DF66F-1CCB-6A48-8249-C62EE30B208C}" type="slidenum">
              <a:rPr lang="es-ES" altLang="en-US" sz="1000">
                <a:latin typeface="Arial" panose="020B0604020202020204" pitchFamily="34" charset="0"/>
              </a:rPr>
              <a:pPr lvl="1"/>
              <a:t>5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3555" name="Footer Placeholder 4">
            <a:extLst>
              <a:ext uri="{FF2B5EF4-FFF2-40B4-BE49-F238E27FC236}">
                <a16:creationId xmlns:a16="http://schemas.microsoft.com/office/drawing/2014/main" id="{CDDE595F-4372-AA4C-81C5-7720C3FC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4D422426-E6E8-2A43-B92D-7EDA3F0626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300" dirty="0">
                <a:ea typeface="ＭＳ Ｐゴシック" panose="020B0600070205080204" pitchFamily="34" charset="-128"/>
              </a:rPr>
              <a:t>CTM operations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7EDD820D-D48A-7A45-95C0-1EE4A8F116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>
                <a:ea typeface="ＭＳ Ｐゴシック" panose="020B0600070205080204" pitchFamily="34" charset="-128"/>
              </a:rPr>
              <a:t>The CTM can be altered either by loading a new CTM or by postmutiplication</a:t>
            </a:r>
          </a:p>
        </p:txBody>
      </p:sp>
      <p:sp>
        <p:nvSpPr>
          <p:cNvPr id="23558" name="Text Box 4">
            <a:extLst>
              <a:ext uri="{FF2B5EF4-FFF2-40B4-BE49-F238E27FC236}">
                <a16:creationId xmlns:a16="http://schemas.microsoft.com/office/drawing/2014/main" id="{1DFA752E-1281-314E-8916-3E8D15E7C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384425"/>
            <a:ext cx="5875326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C00000"/>
                </a:solidFill>
              </a:rPr>
              <a:t>Load an identity matrix:</a:t>
            </a:r>
            <a:r>
              <a:rPr lang="en-US" altLang="en-US" b="1" dirty="0">
                <a:solidFill>
                  <a:srgbClr val="C00000"/>
                </a:solidFill>
              </a:rPr>
              <a:t> C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2" charset="2"/>
              </a:rPr>
              <a:t>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b="1" dirty="0">
                <a:solidFill>
                  <a:srgbClr val="C00000"/>
                </a:solidFill>
              </a:rPr>
              <a:t>I</a:t>
            </a:r>
          </a:p>
          <a:p>
            <a:r>
              <a:rPr lang="en-US" altLang="en-US" dirty="0"/>
              <a:t>Load an arbitrary matrix:</a:t>
            </a:r>
            <a:r>
              <a:rPr lang="en-US" altLang="en-US" b="1" dirty="0"/>
              <a:t> C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2" charset="2"/>
              </a:rPr>
              <a:t></a:t>
            </a:r>
            <a:r>
              <a:rPr lang="en-US" altLang="en-US" dirty="0"/>
              <a:t> </a:t>
            </a:r>
            <a:r>
              <a:rPr lang="en-US" altLang="en-US" b="1" dirty="0"/>
              <a:t>M</a:t>
            </a:r>
          </a:p>
          <a:p>
            <a:endParaRPr lang="en-US" altLang="en-US" b="1" dirty="0"/>
          </a:p>
          <a:p>
            <a:r>
              <a:rPr lang="en-US" altLang="en-US" dirty="0"/>
              <a:t>Load a translation matrix:</a:t>
            </a:r>
            <a:r>
              <a:rPr lang="en-US" altLang="en-US" b="1" dirty="0"/>
              <a:t> C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2" charset="2"/>
              </a:rPr>
              <a:t></a:t>
            </a:r>
            <a:r>
              <a:rPr lang="en-US" altLang="en-US" dirty="0"/>
              <a:t> </a:t>
            </a:r>
            <a:r>
              <a:rPr lang="en-US" altLang="en-US" b="1" dirty="0"/>
              <a:t>T</a:t>
            </a:r>
          </a:p>
          <a:p>
            <a:r>
              <a:rPr lang="en-US" altLang="en-US" dirty="0"/>
              <a:t>Load a rotation matrix:</a:t>
            </a:r>
            <a:r>
              <a:rPr lang="en-US" altLang="en-US" b="1" dirty="0"/>
              <a:t> C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2" charset="2"/>
              </a:rPr>
              <a:t></a:t>
            </a:r>
            <a:r>
              <a:rPr lang="en-US" altLang="en-US" dirty="0"/>
              <a:t> </a:t>
            </a:r>
            <a:r>
              <a:rPr lang="en-US" altLang="en-US" b="1" dirty="0"/>
              <a:t>R</a:t>
            </a:r>
          </a:p>
          <a:p>
            <a:r>
              <a:rPr lang="en-US" altLang="en-US" dirty="0"/>
              <a:t>Load a scaling matrix:</a:t>
            </a:r>
            <a:r>
              <a:rPr lang="en-US" altLang="en-US" b="1" dirty="0"/>
              <a:t> C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2" charset="2"/>
              </a:rPr>
              <a:t></a:t>
            </a:r>
            <a:r>
              <a:rPr lang="en-US" altLang="en-US" dirty="0"/>
              <a:t> </a:t>
            </a:r>
            <a:r>
              <a:rPr lang="en-US" altLang="en-US" b="1" dirty="0"/>
              <a:t>S</a:t>
            </a:r>
          </a:p>
          <a:p>
            <a:endParaRPr lang="en-US" altLang="en-US" b="1" dirty="0"/>
          </a:p>
          <a:p>
            <a:r>
              <a:rPr lang="en-US" altLang="en-US" dirty="0" err="1"/>
              <a:t>Postmultiply</a:t>
            </a:r>
            <a:r>
              <a:rPr lang="en-US" altLang="en-US" dirty="0"/>
              <a:t> by an arbitrary matrix:</a:t>
            </a:r>
            <a:r>
              <a:rPr lang="en-US" altLang="en-US" b="1" dirty="0"/>
              <a:t> C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2" charset="2"/>
              </a:rPr>
              <a:t></a:t>
            </a:r>
            <a:r>
              <a:rPr lang="en-US" altLang="en-US" dirty="0"/>
              <a:t> </a:t>
            </a:r>
            <a:r>
              <a:rPr lang="en-US" altLang="en-US" b="1" dirty="0"/>
              <a:t>CM</a:t>
            </a:r>
          </a:p>
          <a:p>
            <a:r>
              <a:rPr lang="en-US" altLang="en-US" dirty="0" err="1">
                <a:solidFill>
                  <a:srgbClr val="C00000"/>
                </a:solidFill>
              </a:rPr>
              <a:t>Postmultiply</a:t>
            </a:r>
            <a:r>
              <a:rPr lang="en-US" altLang="en-US" dirty="0">
                <a:solidFill>
                  <a:srgbClr val="C00000"/>
                </a:solidFill>
              </a:rPr>
              <a:t> by a translation matrix:</a:t>
            </a:r>
            <a:r>
              <a:rPr lang="en-US" altLang="en-US" b="1" dirty="0">
                <a:solidFill>
                  <a:srgbClr val="C00000"/>
                </a:solidFill>
              </a:rPr>
              <a:t> C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2" charset="2"/>
              </a:rPr>
              <a:t>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b="1" dirty="0">
                <a:solidFill>
                  <a:srgbClr val="C00000"/>
                </a:solidFill>
              </a:rPr>
              <a:t>CT</a:t>
            </a:r>
          </a:p>
          <a:p>
            <a:r>
              <a:rPr lang="en-US" altLang="en-US" dirty="0" err="1">
                <a:solidFill>
                  <a:srgbClr val="C00000"/>
                </a:solidFill>
              </a:rPr>
              <a:t>Postmultiply</a:t>
            </a:r>
            <a:r>
              <a:rPr lang="en-US" altLang="en-US" dirty="0">
                <a:solidFill>
                  <a:srgbClr val="C00000"/>
                </a:solidFill>
              </a:rPr>
              <a:t> by a rotation matrix:</a:t>
            </a:r>
            <a:r>
              <a:rPr lang="en-US" altLang="en-US" b="1" dirty="0">
                <a:solidFill>
                  <a:srgbClr val="C00000"/>
                </a:solidFill>
              </a:rPr>
              <a:t> C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2" charset="2"/>
              </a:rPr>
              <a:t>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b="1" dirty="0">
                <a:solidFill>
                  <a:srgbClr val="C00000"/>
                </a:solidFill>
              </a:rPr>
              <a:t>C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b="1" dirty="0">
                <a:solidFill>
                  <a:srgbClr val="C00000"/>
                </a:solidFill>
              </a:rPr>
              <a:t>R</a:t>
            </a:r>
          </a:p>
          <a:p>
            <a:r>
              <a:rPr lang="en-US" altLang="en-US" dirty="0" err="1">
                <a:solidFill>
                  <a:srgbClr val="C00000"/>
                </a:solidFill>
              </a:rPr>
              <a:t>Postmultiply</a:t>
            </a:r>
            <a:r>
              <a:rPr lang="en-US" altLang="en-US" dirty="0">
                <a:solidFill>
                  <a:srgbClr val="C00000"/>
                </a:solidFill>
              </a:rPr>
              <a:t> by a scaling matrix:</a:t>
            </a:r>
            <a:r>
              <a:rPr lang="en-US" altLang="en-US" b="1" dirty="0">
                <a:solidFill>
                  <a:srgbClr val="C00000"/>
                </a:solidFill>
              </a:rPr>
              <a:t> C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  <a:sym typeface="Symbol" pitchFamily="2" charset="2"/>
              </a:rPr>
              <a:t>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b="1" dirty="0">
                <a:solidFill>
                  <a:srgbClr val="C00000"/>
                </a:solidFill>
              </a:rPr>
              <a:t>C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b="1" dirty="0">
                <a:solidFill>
                  <a:srgbClr val="C00000"/>
                </a:solidFill>
              </a:rPr>
              <a:t>S</a:t>
            </a:r>
          </a:p>
          <a:p>
            <a:endParaRPr lang="en-US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>
            <a:extLst>
              <a:ext uri="{FF2B5EF4-FFF2-40B4-BE49-F238E27FC236}">
                <a16:creationId xmlns:a16="http://schemas.microsoft.com/office/drawing/2014/main" id="{736FAD67-40F9-5F40-BCA0-7E8E54ED50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C341319F-5CB7-9B44-AF54-25047857F715}" type="slidenum">
              <a:rPr lang="es-ES" altLang="en-US" sz="1000">
                <a:latin typeface="Arial" panose="020B0604020202020204" pitchFamily="34" charset="0"/>
              </a:rPr>
              <a:pPr lvl="1"/>
              <a:t>6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5603" name="Footer Placeholder 4">
            <a:extLst>
              <a:ext uri="{FF2B5EF4-FFF2-40B4-BE49-F238E27FC236}">
                <a16:creationId xmlns:a16="http://schemas.microsoft.com/office/drawing/2014/main" id="{379B12BD-ED2C-E843-B38F-6C8C1733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7A075DFF-DCC6-6B44-A5C4-6F18B128AB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629400" cy="10668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Rotation about a Fixed Point</a:t>
            </a:r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4E1C902D-949E-0346-AA90-C8BCCAB6BD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Start with identity matrix:</a:t>
            </a: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 C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sym typeface="Symbol" pitchFamily="2" charset="2"/>
              </a:rPr>
              <a:t>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Move fixed point to origin:  </a:t>
            </a: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sym typeface="Symbol" pitchFamily="2" charset="2"/>
              </a:rPr>
              <a:t>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CT</a:t>
            </a:r>
            <a:endParaRPr lang="en-US" altLang="en-US" sz="2400" baseline="30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Rotate by angle:  </a:t>
            </a: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sym typeface="Symbol" pitchFamily="2" charset="2"/>
              </a:rPr>
              <a:t>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Move fixed point back:  </a:t>
            </a: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sym typeface="Symbol" pitchFamily="2" charset="2"/>
              </a:rPr>
              <a:t>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CT </a:t>
            </a:r>
            <a:r>
              <a:rPr lang="en-US" altLang="en-US" sz="2400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-1</a:t>
            </a:r>
            <a:endParaRPr lang="en-US" altLang="en-US" sz="2400" b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Result of post multiplications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:</a:t>
            </a: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 C = TR T </a:t>
            </a:r>
            <a:r>
              <a:rPr lang="en-US" altLang="en-US" sz="2400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–1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Transformed points are calculated using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ea typeface="ＭＳ Ｐゴシック" panose="020B0600070205080204" pitchFamily="34" charset="-128"/>
              </a:rPr>
              <a:t>’=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Cp</a:t>
            </a:r>
            <a:endParaRPr lang="en-US" altLang="en-US" sz="2400" b="1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Hence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ea typeface="ＭＳ Ｐゴシック" panose="020B0600070205080204" pitchFamily="34" charset="-128"/>
              </a:rPr>
              <a:t>’=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(</a:t>
            </a: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TR T </a:t>
            </a:r>
            <a:r>
              <a:rPr lang="en-US" altLang="en-US" sz="2400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–1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)p</a:t>
            </a: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which is </a:t>
            </a: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backwards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We actually want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ea typeface="ＭＳ Ｐゴシック" panose="020B0600070205080204" pitchFamily="34" charset="-128"/>
              </a:rPr>
              <a:t>’=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(</a:t>
            </a: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 </a:t>
            </a:r>
            <a:r>
              <a:rPr lang="en-US" altLang="en-US" sz="2400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–1</a:t>
            </a: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 T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)p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Let’s try again.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3976F3A7-B1B5-4F4A-8E62-929C97004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0A82945A-422C-AE42-8610-B1155DACF687}" type="slidenum">
              <a:rPr lang="es-ES" altLang="en-US" sz="1000">
                <a:latin typeface="Arial" panose="020B0604020202020204" pitchFamily="34" charset="0"/>
              </a:rPr>
              <a:pPr lvl="1"/>
              <a:t>7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7651" name="Footer Placeholder 4">
            <a:extLst>
              <a:ext uri="{FF2B5EF4-FFF2-40B4-BE49-F238E27FC236}">
                <a16:creationId xmlns:a16="http://schemas.microsoft.com/office/drawing/2014/main" id="{5238AAF1-05C5-3C4A-9A7A-7CF99BF5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46B02084-72F6-9D48-A606-6CC7DFA8AC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ea typeface="ＭＳ Ｐゴシック" panose="020B0600070205080204" pitchFamily="34" charset="-128"/>
              </a:rPr>
              <a:t>Reversing the Order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2C4701B7-68F8-354A-B9D5-B0CA983C58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Reverse the order of operations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sym typeface="Symbol" pitchFamily="2" charset="2"/>
              </a:rPr>
              <a:t>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sym typeface="Symbol" pitchFamily="2" charset="2"/>
              </a:rPr>
              <a:t>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CT </a:t>
            </a:r>
            <a:r>
              <a:rPr lang="en-US" altLang="en-US" sz="2400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-1</a:t>
            </a:r>
            <a:endParaRPr lang="en-US" altLang="en-US" sz="2400" b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sym typeface="Symbol" pitchFamily="2" charset="2"/>
              </a:rPr>
              <a:t>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sym typeface="Symbol" pitchFamily="2" charset="2"/>
              </a:rPr>
              <a:t>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</a:t>
            </a: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 = T </a:t>
            </a:r>
            <a:r>
              <a:rPr lang="en-US" altLang="en-US" sz="2400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–1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 T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ea typeface="ＭＳ Ｐゴシック" panose="020B0600070205080204" pitchFamily="34" charset="-128"/>
              </a:rPr>
              <a:t>’=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(</a:t>
            </a: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 </a:t>
            </a:r>
            <a:r>
              <a:rPr lang="en-US" altLang="en-US" sz="2400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–1</a:t>
            </a: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 </a:t>
            </a: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)p </a:t>
            </a:r>
            <a:r>
              <a:rPr lang="en-US" altLang="en-US" sz="2400" dirty="0">
                <a:ea typeface="ＭＳ Ｐゴシック" panose="020B0600070205080204" pitchFamily="34" charset="-128"/>
              </a:rPr>
              <a:t>which is correct</a:t>
            </a:r>
            <a:endParaRPr lang="en-US" altLang="en-US" sz="24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400" b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Each operation corresponds to one function call in the program.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Note that the </a:t>
            </a:r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last </a:t>
            </a:r>
            <a:r>
              <a:rPr lang="en-US" altLang="en-US" sz="2400" dirty="0">
                <a:ea typeface="ＭＳ Ｐゴシック" panose="020B0600070205080204" pitchFamily="34" charset="-128"/>
              </a:rPr>
              <a:t>operation specified is the </a:t>
            </a:r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first</a:t>
            </a:r>
            <a:r>
              <a:rPr lang="en-US" altLang="en-US" sz="2400" dirty="0">
                <a:ea typeface="ＭＳ Ｐゴシック" panose="020B0600070205080204" pitchFamily="34" charset="-128"/>
              </a:rPr>
              <a:t> executed in the program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>
            <a:extLst>
              <a:ext uri="{FF2B5EF4-FFF2-40B4-BE49-F238E27FC236}">
                <a16:creationId xmlns:a16="http://schemas.microsoft.com/office/drawing/2014/main" id="{A233C9C8-A4AB-E341-871A-E948F80D1D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C676C137-8615-154B-B649-7048910237D7}" type="slidenum">
              <a:rPr lang="es-ES" altLang="en-US" sz="1000">
                <a:latin typeface="Arial" panose="020B0604020202020204" pitchFamily="34" charset="0"/>
              </a:rPr>
              <a:pPr lvl="1"/>
              <a:t>8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1747" name="Footer Placeholder 4">
            <a:extLst>
              <a:ext uri="{FF2B5EF4-FFF2-40B4-BE49-F238E27FC236}">
                <a16:creationId xmlns:a16="http://schemas.microsoft.com/office/drawing/2014/main" id="{755D5290-1C92-DF48-A098-93DAD440A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dirty="0"/>
              <a:t>Angel: Interactive Computer Graphics 5E © Addison-Wesley 2009</a:t>
            </a: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A23C503C-0754-2E45-8277-EB0642D772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858000" cy="10668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Rotation, Translation, Scaling</a:t>
            </a: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E095EE9D-2BDE-8E42-8854-9579754F0B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7800" y="3505200"/>
            <a:ext cx="5943600" cy="533400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glRotatef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(theta,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vx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vy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vz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CEBDA63A-A670-5B4B-B4B9-79FF649C0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648200"/>
            <a:ext cx="495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dirty="0" err="1">
                <a:latin typeface="Courier New" panose="02070309020205020404" pitchFamily="49" charset="0"/>
              </a:rPr>
              <a:t>glTranslatef</a:t>
            </a:r>
            <a:r>
              <a:rPr lang="en-US" altLang="en-US" b="1" dirty="0">
                <a:latin typeface="Courier New" panose="02070309020205020404" pitchFamily="49" charset="0"/>
              </a:rPr>
              <a:t>(dx, </a:t>
            </a:r>
            <a:r>
              <a:rPr lang="en-US" altLang="en-US" b="1" dirty="0" err="1">
                <a:latin typeface="Courier New" panose="02070309020205020404" pitchFamily="49" charset="0"/>
              </a:rPr>
              <a:t>dy</a:t>
            </a:r>
            <a:r>
              <a:rPr lang="en-US" altLang="en-US" b="1" dirty="0">
                <a:latin typeface="Courier New" panose="02070309020205020404" pitchFamily="49" charset="0"/>
              </a:rPr>
              <a:t>, </a:t>
            </a:r>
            <a:r>
              <a:rPr lang="en-US" altLang="en-US" b="1" dirty="0" err="1">
                <a:latin typeface="Courier New" panose="02070309020205020404" pitchFamily="49" charset="0"/>
              </a:rPr>
              <a:t>dz</a:t>
            </a:r>
            <a:r>
              <a:rPr lang="en-US" altLang="en-US" b="1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1751" name="Text Box 7">
            <a:extLst>
              <a:ext uri="{FF2B5EF4-FFF2-40B4-BE49-F238E27FC236}">
                <a16:creationId xmlns:a16="http://schemas.microsoft.com/office/drawing/2014/main" id="{0F90D3D6-4F27-EB42-B4ED-224176A87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81600"/>
            <a:ext cx="457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dirty="0" err="1">
                <a:latin typeface="Courier New" panose="02070309020205020404" pitchFamily="49" charset="0"/>
              </a:rPr>
              <a:t>glScalef</a:t>
            </a:r>
            <a:r>
              <a:rPr lang="en-US" altLang="en-US" b="1" dirty="0">
                <a:latin typeface="Courier New" panose="02070309020205020404" pitchFamily="49" charset="0"/>
              </a:rPr>
              <a:t>( </a:t>
            </a:r>
            <a:r>
              <a:rPr lang="en-US" altLang="en-US" b="1" dirty="0" err="1">
                <a:latin typeface="Courier New" panose="02070309020205020404" pitchFamily="49" charset="0"/>
              </a:rPr>
              <a:t>sx</a:t>
            </a:r>
            <a:r>
              <a:rPr lang="en-US" altLang="en-US" b="1" dirty="0">
                <a:latin typeface="Courier New" panose="02070309020205020404" pitchFamily="49" charset="0"/>
              </a:rPr>
              <a:t>, </a:t>
            </a:r>
            <a:r>
              <a:rPr lang="en-US" altLang="en-US" b="1" dirty="0" err="1">
                <a:latin typeface="Courier New" panose="02070309020205020404" pitchFamily="49" charset="0"/>
              </a:rPr>
              <a:t>sy</a:t>
            </a:r>
            <a:r>
              <a:rPr lang="en-US" altLang="en-US" b="1" dirty="0">
                <a:latin typeface="Courier New" panose="02070309020205020404" pitchFamily="49" charset="0"/>
              </a:rPr>
              <a:t>, </a:t>
            </a:r>
            <a:r>
              <a:rPr lang="en-US" altLang="en-US" b="1" dirty="0" err="1">
                <a:latin typeface="Courier New" panose="02070309020205020404" pitchFamily="49" charset="0"/>
              </a:rPr>
              <a:t>sz</a:t>
            </a:r>
            <a:r>
              <a:rPr lang="en-US" altLang="en-US" b="1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1752" name="Text Box 8">
            <a:extLst>
              <a:ext uri="{FF2B5EF4-FFF2-40B4-BE49-F238E27FC236}">
                <a16:creationId xmlns:a16="http://schemas.microsoft.com/office/drawing/2014/main" id="{5E6BB573-3B0D-2C4A-A116-4A1F6352A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86000"/>
            <a:ext cx="310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glLoadIdentity()</a:t>
            </a:r>
          </a:p>
        </p:txBody>
      </p:sp>
      <p:sp>
        <p:nvSpPr>
          <p:cNvPr id="31753" name="Text Box 9">
            <a:extLst>
              <a:ext uri="{FF2B5EF4-FFF2-40B4-BE49-F238E27FC236}">
                <a16:creationId xmlns:a16="http://schemas.microsoft.com/office/drawing/2014/main" id="{3FE43E93-C494-3343-981F-18AC0D2C5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1674813"/>
            <a:ext cx="333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Load an identity matrix:</a:t>
            </a:r>
          </a:p>
        </p:txBody>
      </p:sp>
      <p:sp>
        <p:nvSpPr>
          <p:cNvPr id="31754" name="Text Box 10">
            <a:extLst>
              <a:ext uri="{FF2B5EF4-FFF2-40B4-BE49-F238E27FC236}">
                <a16:creationId xmlns:a16="http://schemas.microsoft.com/office/drawing/2014/main" id="{54BE320B-72D9-1244-87A6-1A22C5F0E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971800"/>
            <a:ext cx="2365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Multiply on right:</a:t>
            </a:r>
          </a:p>
        </p:txBody>
      </p:sp>
      <p:sp>
        <p:nvSpPr>
          <p:cNvPr id="31755" name="Text Box 11">
            <a:extLst>
              <a:ext uri="{FF2B5EF4-FFF2-40B4-BE49-F238E27FC236}">
                <a16:creationId xmlns:a16="http://schemas.microsoft.com/office/drawing/2014/main" id="{60B582B2-4049-984C-B8E7-A8537CE81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114800"/>
            <a:ext cx="7786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dirty="0">
                <a:latin typeface="Courier New" panose="02070309020205020404" pitchFamily="49" charset="0"/>
              </a:rPr>
              <a:t>theta</a:t>
            </a:r>
            <a:r>
              <a:rPr lang="en-US" altLang="en-US" dirty="0">
                <a:latin typeface="Arial" panose="020B0604020202020204" pitchFamily="34" charset="0"/>
              </a:rPr>
              <a:t> in degrees, (</a:t>
            </a:r>
            <a:r>
              <a:rPr lang="en-US" altLang="en-US" b="1" dirty="0" err="1">
                <a:latin typeface="Courier New" panose="02070309020205020404" pitchFamily="49" charset="0"/>
              </a:rPr>
              <a:t>vx</a:t>
            </a:r>
            <a:r>
              <a:rPr lang="en-US" altLang="en-US" b="1" dirty="0">
                <a:latin typeface="Courier New" panose="02070309020205020404" pitchFamily="49" charset="0"/>
              </a:rPr>
              <a:t>, </a:t>
            </a:r>
            <a:r>
              <a:rPr lang="en-US" altLang="en-US" b="1" dirty="0" err="1">
                <a:latin typeface="Courier New" panose="02070309020205020404" pitchFamily="49" charset="0"/>
              </a:rPr>
              <a:t>vy</a:t>
            </a:r>
            <a:r>
              <a:rPr lang="en-US" altLang="en-US" b="1" dirty="0">
                <a:latin typeface="Courier New" panose="02070309020205020404" pitchFamily="49" charset="0"/>
              </a:rPr>
              <a:t>, </a:t>
            </a:r>
            <a:r>
              <a:rPr lang="en-US" altLang="en-US" b="1" dirty="0" err="1">
                <a:latin typeface="Courier New" panose="02070309020205020404" pitchFamily="49" charset="0"/>
              </a:rPr>
              <a:t>vz</a:t>
            </a:r>
            <a:r>
              <a:rPr lang="en-US" altLang="en-US" dirty="0">
                <a:latin typeface="Arial" panose="020B0604020202020204" pitchFamily="34" charset="0"/>
              </a:rPr>
              <a:t>) define axis of rotation</a:t>
            </a:r>
          </a:p>
        </p:txBody>
      </p:sp>
      <p:sp>
        <p:nvSpPr>
          <p:cNvPr id="31756" name="Text Box 12">
            <a:extLst>
              <a:ext uri="{FF2B5EF4-FFF2-40B4-BE49-F238E27FC236}">
                <a16:creationId xmlns:a16="http://schemas.microsoft.com/office/drawing/2014/main" id="{F63ECF8D-0B79-364C-9B87-ACECD2A27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715000"/>
            <a:ext cx="6980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Each has a float (f) and double (d) format (</a:t>
            </a:r>
            <a:r>
              <a:rPr lang="en-US" altLang="en-US" b="1">
                <a:latin typeface="Courier New" panose="02070309020205020404" pitchFamily="49" charset="0"/>
              </a:rPr>
              <a:t>glScaled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>
            <a:extLst>
              <a:ext uri="{FF2B5EF4-FFF2-40B4-BE49-F238E27FC236}">
                <a16:creationId xmlns:a16="http://schemas.microsoft.com/office/drawing/2014/main" id="{764F1185-50BD-A54D-B72C-0A8B99AA9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9B79F4C6-A4AE-8240-8FAF-99F508F46754}" type="slidenum">
              <a:rPr lang="es-ES" altLang="en-US" sz="1000">
                <a:latin typeface="Arial" panose="020B0604020202020204" pitchFamily="34" charset="0"/>
              </a:rPr>
              <a:pPr lvl="1"/>
              <a:t>9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3795" name="Footer Placeholder 4">
            <a:extLst>
              <a:ext uri="{FF2B5EF4-FFF2-40B4-BE49-F238E27FC236}">
                <a16:creationId xmlns:a16="http://schemas.microsoft.com/office/drawing/2014/main" id="{BB52DEC6-9AE9-294D-9AE4-4FD2CAD7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63DCD5D8-8431-574A-B467-469AA2EBE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5372FD50-A9FA-EE4D-9C67-9A7C6B0C5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 dirty="0">
                <a:ea typeface="ＭＳ Ｐゴシック" panose="020B0600070205080204" pitchFamily="34" charset="-128"/>
              </a:rPr>
              <a:t>Rotation about z axis by 30 degrees with a fixed point of (1.0, 2.0, 3.0)</a:t>
            </a:r>
          </a:p>
          <a:p>
            <a:endParaRPr lang="en-US" altLang="en-US" sz="2700" dirty="0">
              <a:ea typeface="ＭＳ Ｐゴシック" panose="020B0600070205080204" pitchFamily="34" charset="-128"/>
            </a:endParaRPr>
          </a:p>
          <a:p>
            <a:endParaRPr lang="en-US" altLang="en-US" sz="2700" dirty="0">
              <a:ea typeface="ＭＳ Ｐゴシック" panose="020B0600070205080204" pitchFamily="34" charset="-128"/>
            </a:endParaRPr>
          </a:p>
          <a:p>
            <a:endParaRPr lang="en-US" altLang="en-US" sz="2700" dirty="0">
              <a:ea typeface="ＭＳ Ｐゴシック" panose="020B0600070205080204" pitchFamily="34" charset="-128"/>
            </a:endParaRPr>
          </a:p>
          <a:p>
            <a:endParaRPr lang="en-US" altLang="en-US" sz="2700" dirty="0">
              <a:ea typeface="ＭＳ Ｐゴシック" panose="020B0600070205080204" pitchFamily="34" charset="-128"/>
            </a:endParaRPr>
          </a:p>
          <a:p>
            <a:endParaRPr lang="en-US" altLang="en-US" sz="2700" dirty="0">
              <a:ea typeface="ＭＳ Ｐゴシック" panose="020B0600070205080204" pitchFamily="34" charset="-128"/>
            </a:endParaRPr>
          </a:p>
          <a:p>
            <a:r>
              <a:rPr lang="en-US" altLang="en-US" sz="2700" dirty="0">
                <a:ea typeface="ＭＳ Ｐゴシック" panose="020B0600070205080204" pitchFamily="34" charset="-128"/>
              </a:rPr>
              <a:t>Remember that last matrix specified in the program is the first applied</a:t>
            </a:r>
          </a:p>
        </p:txBody>
      </p:sp>
      <p:sp>
        <p:nvSpPr>
          <p:cNvPr id="33798" name="Text Box 4">
            <a:extLst>
              <a:ext uri="{FF2B5EF4-FFF2-40B4-BE49-F238E27FC236}">
                <a16:creationId xmlns:a16="http://schemas.microsoft.com/office/drawing/2014/main" id="{8CB86A4B-E274-6E4B-9250-8D29A768B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743200"/>
            <a:ext cx="5843588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dirty="0" err="1">
                <a:latin typeface="Courier New" panose="02070309020205020404" pitchFamily="49" charset="0"/>
              </a:rPr>
              <a:t>glMatrixMode</a:t>
            </a:r>
            <a:r>
              <a:rPr lang="en-US" altLang="en-US" b="1" dirty="0">
                <a:latin typeface="Courier New" panose="02070309020205020404" pitchFamily="49" charset="0"/>
              </a:rPr>
              <a:t>(GL_MODELVIEW);</a:t>
            </a:r>
          </a:p>
          <a:p>
            <a:r>
              <a:rPr lang="en-US" altLang="en-US" b="1" dirty="0" err="1">
                <a:latin typeface="Courier New" panose="02070309020205020404" pitchFamily="49" charset="0"/>
              </a:rPr>
              <a:t>glLoadIdentity</a:t>
            </a:r>
            <a:r>
              <a:rPr lang="en-US" altLang="en-US" b="1" dirty="0">
                <a:latin typeface="Courier New" panose="02070309020205020404" pitchFamily="49" charset="0"/>
              </a:rPr>
              <a:t>();</a:t>
            </a:r>
          </a:p>
          <a:p>
            <a:r>
              <a:rPr lang="en-US" altLang="en-US" b="1" dirty="0" err="1">
                <a:latin typeface="Courier New" panose="02070309020205020404" pitchFamily="49" charset="0"/>
              </a:rPr>
              <a:t>glTranslatef</a:t>
            </a:r>
            <a:r>
              <a:rPr lang="en-US" altLang="en-US" b="1" dirty="0">
                <a:latin typeface="Courier New" panose="02070309020205020404" pitchFamily="49" charset="0"/>
              </a:rPr>
              <a:t>(1.0, 2.0, 3.0);</a:t>
            </a:r>
          </a:p>
          <a:p>
            <a:r>
              <a:rPr lang="en-US" altLang="en-US" b="1" dirty="0" err="1">
                <a:latin typeface="Courier New" panose="02070309020205020404" pitchFamily="49" charset="0"/>
              </a:rPr>
              <a:t>glRotatef</a:t>
            </a:r>
            <a:r>
              <a:rPr lang="en-US" altLang="en-US" b="1" dirty="0">
                <a:latin typeface="Courier New" panose="02070309020205020404" pitchFamily="49" charset="0"/>
              </a:rPr>
              <a:t>(30.0, 0.0, 0.0, 1.0);</a:t>
            </a:r>
          </a:p>
          <a:p>
            <a:r>
              <a:rPr lang="en-US" altLang="en-US" b="1" dirty="0" err="1">
                <a:latin typeface="Courier New" panose="02070309020205020404" pitchFamily="49" charset="0"/>
              </a:rPr>
              <a:t>glTranslatef</a:t>
            </a:r>
            <a:r>
              <a:rPr lang="en-US" altLang="en-US" b="1" dirty="0">
                <a:latin typeface="Courier New" panose="02070309020205020404" pitchFamily="49" charset="0"/>
              </a:rPr>
              <a:t>(-1.0, -2.0, -3.0);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A1">
  <a:themeElements>
    <a:clrScheme name="ULA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L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LA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A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C:\PPT\VENEZUELA\ULA1.PPT</Template>
  <TotalTime>13851</TotalTime>
  <Words>1328</Words>
  <Application>Microsoft Macintosh PowerPoint</Application>
  <PresentationFormat>On-screen Show (4:3)</PresentationFormat>
  <Paragraphs>234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ＭＳ Ｐゴシック</vt:lpstr>
      <vt:lpstr>Arial</vt:lpstr>
      <vt:lpstr>Courier New</vt:lpstr>
      <vt:lpstr>Symbol</vt:lpstr>
      <vt:lpstr>Times New Roman</vt:lpstr>
      <vt:lpstr>ULA1</vt:lpstr>
      <vt:lpstr>OpenGL Transformations</vt:lpstr>
      <vt:lpstr>Objectives</vt:lpstr>
      <vt:lpstr>OpenGL Matrices</vt:lpstr>
      <vt:lpstr>Current Transformation Matrix (CTM)</vt:lpstr>
      <vt:lpstr>CTM operations</vt:lpstr>
      <vt:lpstr>Rotation about a Fixed Point</vt:lpstr>
      <vt:lpstr>Reversing the Order</vt:lpstr>
      <vt:lpstr>Rotation, Translation, Scaling</vt:lpstr>
      <vt:lpstr>Example</vt:lpstr>
      <vt:lpstr>Example</vt:lpstr>
      <vt:lpstr>Example</vt:lpstr>
      <vt:lpstr>Arbitrary Matrices</vt:lpstr>
      <vt:lpstr>Matrix Stacks</vt:lpstr>
      <vt:lpstr>Reading Back Matrices</vt:lpstr>
      <vt:lpstr>Using Transformations</vt:lpstr>
      <vt:lpstr>main.c </vt:lpstr>
      <vt:lpstr>Idle and Mouse callbacks</vt:lpstr>
      <vt:lpstr>Display callback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Angel</dc:creator>
  <cp:lastModifiedBy>Microsoft Office User</cp:lastModifiedBy>
  <cp:revision>120</cp:revision>
  <dcterms:created xsi:type="dcterms:W3CDTF">2002-08-02T19:17:07Z</dcterms:created>
  <dcterms:modified xsi:type="dcterms:W3CDTF">2021-02-10T15:51:09Z</dcterms:modified>
</cp:coreProperties>
</file>