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1" r:id="rId4"/>
    <p:sldId id="277" r:id="rId5"/>
    <p:sldId id="260" r:id="rId6"/>
    <p:sldId id="273" r:id="rId7"/>
    <p:sldId id="270" r:id="rId8"/>
    <p:sldId id="258" r:id="rId9"/>
    <p:sldId id="259" r:id="rId10"/>
    <p:sldId id="261" r:id="rId11"/>
    <p:sldId id="262" r:id="rId12"/>
    <p:sldId id="276" r:id="rId13"/>
    <p:sldId id="265" r:id="rId14"/>
    <p:sldId id="275" r:id="rId15"/>
    <p:sldId id="266" r:id="rId16"/>
    <p:sldId id="274" r:id="rId17"/>
    <p:sldId id="267" r:id="rId18"/>
    <p:sldId id="268" r:id="rId19"/>
    <p:sldId id="269" r:id="rId20"/>
    <p:sldId id="278" r:id="rId2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/>
    <p:restoredTop sz="94720"/>
  </p:normalViewPr>
  <p:slideViewPr>
    <p:cSldViewPr>
      <p:cViewPr varScale="1">
        <p:scale>
          <a:sx n="121" d="100"/>
          <a:sy n="121" d="100"/>
        </p:scale>
        <p:origin x="184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347986F0-A905-3A40-A0AB-E1C53006A7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C2E4C957-0B5A-B342-B41B-33E6760321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>
            <a:extLst>
              <a:ext uri="{FF2B5EF4-FFF2-40B4-BE49-F238E27FC236}">
                <a16:creationId xmlns:a16="http://schemas.microsoft.com/office/drawing/2014/main" id="{F5062631-FFFD-924F-BCCD-D5BE3D38FF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3F423B0E-F4BB-9B49-89F0-2CD76C0EF8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D1EFF80-804B-9C4C-B931-6A0912CD83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07FD89C-5FCB-9744-A4E5-50B034DAD0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BFEFFA1-8E14-0949-A8D0-127A60FEAA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3177923-0105-E64A-9213-B32E22BE397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25879A86-F8B6-264D-B73B-081773BFF7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03EBE004-7ECE-6A44-A98E-C5810160A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91027ADE-4098-5D47-AC5C-B5C1712AC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A4F7E61-90DC-E948-A94D-C4ECEB825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F7D1B07-AC77-5047-A7F2-12CA673B0E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A4F84DD-3CEF-3A4B-BAAE-999CF1753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0B158718-503F-B84E-85C9-96A27C4D2C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DB6FEF74-C05E-7F4C-9153-FBE406971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74B2EAC-683C-7545-AB16-9662DBA4C6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E1E34723-7C84-CD49-B4D5-59022A43B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B4E38FC8-A032-184B-BFF1-59EB8E3A95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767108B-0465-9C43-A608-57AA324BE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F58FCF9-1335-444D-802F-987FE08287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C22752EE-C2C8-8149-BC98-8C930BC34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0DBDE042-5E71-E74E-BD9C-E9BFD3D3B1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C5888018-0793-EF4D-BB40-B84F931FA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71705021-AF54-3B4F-B5AD-2A55FDC961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BC568CD2-5633-E448-AF79-FECDE4B46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BCD1CE11-2E0B-264B-B968-54585A9A6A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B8BE7B27-D891-8C4F-9217-05CDD967B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97FE09CB-C292-A54A-93F9-088A4B516E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F587EB5A-DDDF-5449-B872-088393229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A99986C6-21C5-EB47-A739-7E03D4897D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1F524A5F-E93D-EA4C-A645-6BAB7B96E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3FF24A8-D3AF-CF44-BED2-D66493AC14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968572F4-ED63-C54A-B06D-F05D8B36C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E9CC8D9C-044E-1440-B91F-34C704955A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6E8B682-A67B-9A4C-A890-AB7C0808A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FA66B22-10E9-CD42-8A34-A6E14C8D3B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C065551E-E3D0-D146-BE20-44DA53DCB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DBEA6676-5EE3-D64D-B92C-47B06FFA0D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AA289F8-301C-B74C-BA70-2E5F8E60F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248226BE-0CEF-3944-862E-42D001BE78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6F4CF9F-78EB-E348-8838-779259D87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433FE81-2BFD-604A-9B8F-BE8DEF789E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7F733C97-9FE1-3845-9FCB-D2272E131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7D5A57F8-9C69-364F-934E-A0D9A384CD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FBBACC4-29B0-F144-A3C7-D6CD29CC3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9EF8B28-BE58-D842-BAC7-5AC4F011AB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FDA7A7B-C929-F34D-B8C2-F82E9FA95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84C9A07D-40CB-574A-A573-AC4409D2CD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F03D42A-0A20-8649-A3E4-F23EE9B58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5FF62AA3-6BC2-1B4B-B646-FE2BF5F5DC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3FF0B317-12E7-5541-B872-B77992486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C14D27-6C17-C947-AE4F-A84D3D3E00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8D01207-586F-C04F-BAD7-435BB6C4EB08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D51768F-6F3D-B047-9222-D97FDD50D0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12226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5B5EFA-76ED-5245-8B1E-4A3E837134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B1A68AE-5A3A-3947-B67D-CD239D49B851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6C1036D-92AC-454A-97F6-8D45A0D7C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53940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AAAC2B-362F-7848-8285-CAECAD2068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5C31871-36F6-F941-ADB9-3B65A903E163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11529A0-FB00-464F-B389-CD9331390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55693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D4820C-8ECD-6A48-8307-4BF5290CC0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F02C4EA-255F-5347-82C3-BB71B54DFC32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9A4CC22-0F49-3D40-A627-80A718763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11512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8F30F6-2881-4341-A81A-6A180A8A4F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399D632-02EF-C742-8ECE-451A409CD9CA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5106E9-EA80-034A-8088-AC34653C04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7755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BBC56-83EF-2D47-B17D-10E8AA1A49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96CE4A7-BDF1-594E-A393-3AC545F6D9A6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FC3C6BE-441E-8342-A500-884101909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6044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12B823-0E13-FD42-8231-09AB3C243D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D13EE6E-6DBC-5A4E-BD6C-EB328ED0C131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B842DA-2F5C-6249-A644-159C3FA895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8072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FA3EEE-C55A-F64A-B29B-878C42AEF6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EFFB612-7882-F042-B948-ADD5A88D48BA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92447C9-04AC-A946-9D07-37E3B8AA57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02792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B4CFBC-667D-2744-A8D3-E66C856AC8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6FF71EA-7B23-1E43-891C-28215C4CA180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811C82F-8500-904A-AD58-5C1C23EE67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48753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C5C7E8-965C-E747-AD27-167EBF3B3D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2561B0C-95AC-6F41-A91A-0934C118FD83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A6FEF3A-BF0C-0F42-BCFC-884CDFD2A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29468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DD-CC41-554B-A3C8-491128ACB4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7269A8-AF80-3F4A-A426-EE6AE2E591CA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7E32EA6-9CDE-C045-81B1-D242B8EA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41184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9DD7FF-6EF7-C742-91E7-A2EDC2661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DC41DEA-F99A-C04A-9E81-B649556D2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6284E9C-7E0F-C44B-96CA-5E5D413C3E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 smtClean="0">
                <a:latin typeface="Arial" panose="020B0604020202020204" pitchFamily="34" charset="0"/>
              </a:defRPr>
            </a:lvl2pPr>
          </a:lstStyle>
          <a:p>
            <a:pPr lvl="1">
              <a:defRPr/>
            </a:pPr>
            <a:fld id="{4667AE1B-1708-DB4D-B154-3ABB709B79C2}" type="slidenum">
              <a:rPr lang="es-ES" altLang="en-US"/>
              <a:pPr lvl="1">
                <a:defRPr/>
              </a:pPr>
              <a:t>‹#›</a:t>
            </a:fld>
            <a:endParaRPr lang="es-E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1F569E6F-AA97-5D41-B5C2-280DCA68E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118C4B2-D394-C147-97CE-A0D95FDECE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>
            <a:extLst>
              <a:ext uri="{FF2B5EF4-FFF2-40B4-BE49-F238E27FC236}">
                <a16:creationId xmlns:a16="http://schemas.microsoft.com/office/drawing/2014/main" id="{1A3014C6-A264-8344-B12B-3E988A589E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348EBBB7-F05E-554A-AAB2-D6497C1C1934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</a:t>
            </a:fld>
            <a:endParaRPr lang="es-ES" altLang="en-US" sz="1000"/>
          </a:p>
        </p:txBody>
      </p:sp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DD107A7E-9B63-7D44-8735-1E643E72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0B681EC-CEE0-A84D-B39E-14EE0A0DF1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Classical Viewing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D3EDB541-0613-3748-929E-A527D69D4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EA06B363-C826-B148-B663-C9D8CE24B5E5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10</a:t>
            </a:fld>
            <a:endParaRPr lang="es-ES" altLang="en-US" sz="1000"/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9A9B2C48-193A-D14C-98C9-D3D8EBD9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1321EBC-F2D5-7242-BFAC-D5E1C8E22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Orthographic Projection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92266E2-B251-0845-93A1-4D6A31610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239000" cy="3810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700">
                <a:ea typeface="ＭＳ Ｐゴシック" panose="020B0600070205080204" pitchFamily="34" charset="-128"/>
              </a:rPr>
              <a:t>Projectors are orthogonal to projection surface</a:t>
            </a:r>
          </a:p>
        </p:txBody>
      </p:sp>
      <p:pic>
        <p:nvPicPr>
          <p:cNvPr id="33797" name="Picture 5" descr="C:\BOOK\OpenGL\Paul Final\Art\jpeg\AN05F04.jpg">
            <a:extLst>
              <a:ext uri="{FF2B5EF4-FFF2-40B4-BE49-F238E27FC236}">
                <a16:creationId xmlns:a16="http://schemas.microsoft.com/office/drawing/2014/main" id="{1D7199F9-9A8C-3940-B94A-93B2B351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4114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BBBB4869-3414-E94B-8921-59DB19D6E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5DF37B88-DE6B-9C47-8FD0-05DE5088EAD5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11</a:t>
            </a:fld>
            <a:endParaRPr lang="es-ES" altLang="en-US" sz="1000"/>
          </a:p>
        </p:txBody>
      </p:sp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94CDEEE6-48E8-694B-BAB1-221D38D8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5F8D347-CB23-EF42-85A5-98585C27C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Multiview Orthographic Projection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3ACB713-45F8-1A42-ADF1-F28F3C273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Projection plane parallel to principal face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Usually form front, top, side views</a:t>
            </a:r>
          </a:p>
        </p:txBody>
      </p:sp>
      <p:pic>
        <p:nvPicPr>
          <p:cNvPr id="35845" name="Picture 5" descr="C:\BOOK\OpenGL\Paul Final\Art\jpeg\AN05F05.jpg">
            <a:extLst>
              <a:ext uri="{FF2B5EF4-FFF2-40B4-BE49-F238E27FC236}">
                <a16:creationId xmlns:a16="http://schemas.microsoft.com/office/drawing/2014/main" id="{607B343B-2548-5B43-B9F7-635297A0B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90800"/>
            <a:ext cx="3810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 Box 6">
            <a:extLst>
              <a:ext uri="{FF2B5EF4-FFF2-40B4-BE49-F238E27FC236}">
                <a16:creationId xmlns:a16="http://schemas.microsoft.com/office/drawing/2014/main" id="{308A5694-8D85-3F4E-8318-29687CE7E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741613"/>
            <a:ext cx="33543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isometric (not multiview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orthographic view)</a:t>
            </a:r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67385335-2834-2346-9BF3-800643BCE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429000"/>
            <a:ext cx="609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5B18B690-4508-CF4B-BA72-091ABA586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3" y="32750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front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999E7B23-8BD4-DD40-9F35-A7F74757F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5332413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side</a:t>
            </a:r>
          </a:p>
        </p:txBody>
      </p:sp>
      <p:sp>
        <p:nvSpPr>
          <p:cNvPr id="35850" name="Text Box 11">
            <a:extLst>
              <a:ext uri="{FF2B5EF4-FFF2-40B4-BE49-F238E27FC236}">
                <a16:creationId xmlns:a16="http://schemas.microsoft.com/office/drawing/2014/main" id="{53EBF0E1-1859-C04D-A483-743130FA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341813"/>
            <a:ext cx="36750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 CAD and  architecture,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often display three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multiviews plus isometric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270ACFF3-13CD-8A4A-9160-AF7A1754B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85CA39A6-ADCD-4544-9D00-FAB92ACE4239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12</a:t>
            </a:fld>
            <a:endParaRPr lang="es-ES" altLang="en-US" sz="1000"/>
          </a:p>
        </p:txBody>
      </p:sp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23723717-474B-B74D-80BF-E081B305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E7B5570-ADDE-B744-8B6F-FCE95DAA1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Advantages and Disadvantages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A06469E-CE2E-4048-8F77-B628419CF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Preserves both distances and angles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Shapes preserved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be used for measurements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Building plans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Manuals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Cannot see what object really looks like because many surfaces hidden from view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Often we add the isometric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FEAA1360-D302-8B4A-B983-3BF609B8D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6998BAED-2DDD-4A4E-8FF5-422195C0DB61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13</a:t>
            </a:fld>
            <a:endParaRPr lang="es-ES" altLang="en-US" sz="1000"/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D7EEA03B-1954-5541-9AF7-AFBAA29A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3ECC681-B1CA-6F45-B1D8-25F524562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Oblique Projection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E095A60-DC08-864F-961D-5B9903D48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700">
                <a:ea typeface="ＭＳ Ｐゴシック" panose="020B0600070205080204" pitchFamily="34" charset="-128"/>
              </a:rPr>
              <a:t>Arbitrary relationship between projectors and projection plane</a:t>
            </a:r>
          </a:p>
        </p:txBody>
      </p:sp>
      <p:pic>
        <p:nvPicPr>
          <p:cNvPr id="39941" name="Picture 5" descr="C:\BOOK\OpenGL\Paul Final\Art\jpeg\AN05F08.jpg">
            <a:extLst>
              <a:ext uri="{FF2B5EF4-FFF2-40B4-BE49-F238E27FC236}">
                <a16:creationId xmlns:a16="http://schemas.microsoft.com/office/drawing/2014/main" id="{29BE6143-C138-9A49-9A58-5976738B9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4"/>
          <a:stretch>
            <a:fillRect/>
          </a:stretch>
        </p:blipFill>
        <p:spPr bwMode="auto">
          <a:xfrm>
            <a:off x="609600" y="2362200"/>
            <a:ext cx="8096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>
            <a:extLst>
              <a:ext uri="{FF2B5EF4-FFF2-40B4-BE49-F238E27FC236}">
                <a16:creationId xmlns:a16="http://schemas.microsoft.com/office/drawing/2014/main" id="{026F8820-A775-0149-B0BC-472A9B1FF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44319A94-AFA8-544C-BE34-48D4D62271C1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14</a:t>
            </a:fld>
            <a:endParaRPr lang="es-ES" altLang="en-US" sz="1000"/>
          </a:p>
        </p:txBody>
      </p:sp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5CC12231-503F-C84C-9247-2869C83A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66431A5-9C85-9F44-A25B-C3341466D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Advantages and Disadvantages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861D5ED-712A-AF4C-B48B-A90B5DBB4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500" dirty="0">
                <a:ea typeface="ＭＳ Ｐゴシック" panose="020B0600070205080204" pitchFamily="34" charset="-128"/>
              </a:rPr>
              <a:t>Can pick the angles to emphasize a particular face.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500" dirty="0">
                <a:ea typeface="ＭＳ Ｐゴシック" panose="020B0600070205080204" pitchFamily="34" charset="-128"/>
              </a:rPr>
              <a:t>Architecture: plan oblique, elevation oblique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500" dirty="0">
                <a:ea typeface="ＭＳ Ｐゴシック" panose="020B0600070205080204" pitchFamily="34" charset="-128"/>
              </a:rPr>
              <a:t>Angles in faces parallel to projection plane are preserved while we can still see </a:t>
            </a:r>
            <a:r>
              <a:rPr lang="ja-JP" altLang="en-US" sz="2500">
                <a:ea typeface="ＭＳ Ｐゴシック" panose="020B0600070205080204" pitchFamily="34" charset="-128"/>
              </a:rPr>
              <a:t>“</a:t>
            </a:r>
            <a:r>
              <a:rPr lang="en-US" altLang="ja-JP" sz="2500" dirty="0">
                <a:ea typeface="ＭＳ Ｐゴシック" panose="020B0600070205080204" pitchFamily="34" charset="-128"/>
              </a:rPr>
              <a:t>around</a:t>
            </a:r>
            <a:r>
              <a:rPr lang="ja-JP" altLang="en-US" sz="2500">
                <a:ea typeface="ＭＳ Ｐゴシック" panose="020B0600070205080204" pitchFamily="34" charset="-128"/>
              </a:rPr>
              <a:t>”</a:t>
            </a:r>
            <a:r>
              <a:rPr lang="en-US" altLang="ja-JP" sz="2500" dirty="0">
                <a:ea typeface="ＭＳ Ｐゴシック" panose="020B0600070205080204" pitchFamily="34" charset="-128"/>
              </a:rPr>
              <a:t> side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500" dirty="0">
                <a:ea typeface="ＭＳ Ｐゴシック" panose="020B0600070205080204" pitchFamily="34" charset="-128"/>
              </a:rPr>
              <a:t>In physical world, cannot create with simple camera; possible with bellows camera or special lens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>
            <a:extLst>
              <a:ext uri="{FF2B5EF4-FFF2-40B4-BE49-F238E27FC236}">
                <a16:creationId xmlns:a16="http://schemas.microsoft.com/office/drawing/2014/main" id="{E6527A5F-A992-0347-8A55-162C9DFB5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676AAC8B-A97C-B342-BE13-94D960A1ED1A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15</a:t>
            </a:fld>
            <a:endParaRPr lang="es-ES" altLang="en-US" sz="1000"/>
          </a:p>
        </p:txBody>
      </p:sp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EBC4DB25-03A4-8D43-B3FA-1A3A8DB6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280EF1A-952C-FA44-BDF7-BA33D4D92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Perspective Projection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C93AD1C-07EA-014D-B7BC-A299E8360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Projectors coverge at center of projection</a:t>
            </a:r>
          </a:p>
        </p:txBody>
      </p:sp>
      <p:pic>
        <p:nvPicPr>
          <p:cNvPr id="44037" name="Picture 5" descr="C:\BOOK\OpenGL\Paul Final\Art\jpeg\AN05F09.jpg">
            <a:extLst>
              <a:ext uri="{FF2B5EF4-FFF2-40B4-BE49-F238E27FC236}">
                <a16:creationId xmlns:a16="http://schemas.microsoft.com/office/drawing/2014/main" id="{C5A70316-A3F8-E340-A773-4F14775D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39020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1A698FF7-1120-CE4F-ACE0-CEFE575BAC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5F7906B7-BA7C-A641-9BA7-63BF681623B3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16</a:t>
            </a:fld>
            <a:endParaRPr lang="es-ES" altLang="en-US" sz="1000"/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059675F9-5538-D145-BB5A-AC0A74A7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12C45BE-B853-C647-BCB7-085251BFF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Vanishing Points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2DCB68A-AB51-5844-A8A5-FD4819A92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Parallel lines (not parallel to the projection plan) on the object converge at a single point in the projection (the </a:t>
            </a:r>
            <a:r>
              <a:rPr lang="en-US" altLang="en-US" sz="2700" i="1">
                <a:ea typeface="ＭＳ Ｐゴシック" panose="020B0600070205080204" pitchFamily="34" charset="-128"/>
              </a:rPr>
              <a:t>vanishing point</a:t>
            </a:r>
            <a:r>
              <a:rPr lang="en-US" altLang="en-US" sz="2700">
                <a:ea typeface="ＭＳ Ｐゴシック" panose="020B0600070205080204" pitchFamily="34" charset="-128"/>
              </a:rPr>
              <a:t>) 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Drawing simple perspectives by hand uses these vanishing point(s)</a:t>
            </a:r>
          </a:p>
        </p:txBody>
      </p:sp>
      <p:grpSp>
        <p:nvGrpSpPr>
          <p:cNvPr id="46085" name="Group 8">
            <a:extLst>
              <a:ext uri="{FF2B5EF4-FFF2-40B4-BE49-F238E27FC236}">
                <a16:creationId xmlns:a16="http://schemas.microsoft.com/office/drawing/2014/main" id="{3270C840-05B7-1B42-8464-215EA645A2B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657600"/>
            <a:ext cx="3048000" cy="2286000"/>
            <a:chOff x="1488" y="1536"/>
            <a:chExt cx="1920" cy="1440"/>
          </a:xfrm>
        </p:grpSpPr>
        <p:sp>
          <p:nvSpPr>
            <p:cNvPr id="46088" name="Rectangle 4">
              <a:extLst>
                <a:ext uri="{FF2B5EF4-FFF2-40B4-BE49-F238E27FC236}">
                  <a16:creationId xmlns:a16="http://schemas.microsoft.com/office/drawing/2014/main" id="{A91731B2-70B7-FA4D-B314-E364F0127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00"/>
              <a:ext cx="1104" cy="57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­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089" name="Line 5">
              <a:extLst>
                <a:ext uri="{FF2B5EF4-FFF2-40B4-BE49-F238E27FC236}">
                  <a16:creationId xmlns:a16="http://schemas.microsoft.com/office/drawing/2014/main" id="{77945E26-2F62-FC44-AB8E-0D2A82808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536"/>
              <a:ext cx="816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6090" name="Line 6">
              <a:extLst>
                <a:ext uri="{FF2B5EF4-FFF2-40B4-BE49-F238E27FC236}">
                  <a16:creationId xmlns:a16="http://schemas.microsoft.com/office/drawing/2014/main" id="{8E5ECAE3-224A-7A4B-B580-7FC0965F1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536"/>
              <a:ext cx="81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6091" name="Line 7">
              <a:extLst>
                <a:ext uri="{FF2B5EF4-FFF2-40B4-BE49-F238E27FC236}">
                  <a16:creationId xmlns:a16="http://schemas.microsoft.com/office/drawing/2014/main" id="{AFA0C155-D1AD-F447-838B-7461774A0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536"/>
              <a:ext cx="192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46086" name="Line 9">
            <a:extLst>
              <a:ext uri="{FF2B5EF4-FFF2-40B4-BE49-F238E27FC236}">
                <a16:creationId xmlns:a16="http://schemas.microsoft.com/office/drawing/2014/main" id="{6AE3750D-2D6C-AD43-B27B-F80E558F15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3733800"/>
            <a:ext cx="914400" cy="914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46087" name="Text Box 10">
            <a:extLst>
              <a:ext uri="{FF2B5EF4-FFF2-40B4-BE49-F238E27FC236}">
                <a16:creationId xmlns:a16="http://schemas.microsoft.com/office/drawing/2014/main" id="{926AFDBB-FCB4-8D49-BAF1-906FCB127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0"/>
            <a:ext cx="222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vanishing point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23E03C4B-010B-C54F-8116-EA1A5DC0D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56928309-084C-344D-80AC-B57400A895EA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17</a:t>
            </a:fld>
            <a:endParaRPr lang="es-ES" altLang="en-US" sz="1000"/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3ED9D8B2-1ABF-394E-976A-D4A52DE0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08967F1-CCA4-B84F-BCDB-77BBCC18D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Three-Point Perspective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BD848BD-70C2-6648-8BBB-EA1197C7D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No principal face parallel to projection plane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Three vanishing points for cube</a:t>
            </a:r>
          </a:p>
        </p:txBody>
      </p:sp>
      <p:pic>
        <p:nvPicPr>
          <p:cNvPr id="48133" name="Picture 5" descr="C:\BOOK\OpenGL\Paul Final\Art\jpeg\AN05F10a.jpg">
            <a:extLst>
              <a:ext uri="{FF2B5EF4-FFF2-40B4-BE49-F238E27FC236}">
                <a16:creationId xmlns:a16="http://schemas.microsoft.com/office/drawing/2014/main" id="{799DA232-EE3C-B343-8934-EC1BC18A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7"/>
          <a:stretch>
            <a:fillRect/>
          </a:stretch>
        </p:blipFill>
        <p:spPr bwMode="auto">
          <a:xfrm>
            <a:off x="3352800" y="2895600"/>
            <a:ext cx="27543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>
            <a:extLst>
              <a:ext uri="{FF2B5EF4-FFF2-40B4-BE49-F238E27FC236}">
                <a16:creationId xmlns:a16="http://schemas.microsoft.com/office/drawing/2014/main" id="{A22A74AB-6276-734A-B925-39A2A7367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2E896DFF-E8A6-EB4C-AF58-FF0E86A1B34E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18</a:t>
            </a:fld>
            <a:endParaRPr lang="es-ES" altLang="en-US" sz="1000"/>
          </a:p>
        </p:txBody>
      </p:sp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9BFB0636-D57A-7246-9B97-3839111F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50016E3-A516-C14E-85F8-C5ED2F3BC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Two-Point Perspective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511AA28-16D6-A84D-BC84-4A180F6EE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On principal direction parallel to projection plane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Two vanishing points for cube</a:t>
            </a:r>
          </a:p>
        </p:txBody>
      </p:sp>
      <p:pic>
        <p:nvPicPr>
          <p:cNvPr id="50181" name="Picture 5" descr="C:\BOOK\OpenGL\Paul Final\Art\jpeg\AN05F10b.jpg">
            <a:extLst>
              <a:ext uri="{FF2B5EF4-FFF2-40B4-BE49-F238E27FC236}">
                <a16:creationId xmlns:a16="http://schemas.microsoft.com/office/drawing/2014/main" id="{1C88127B-A0E9-044F-BEC6-068EEADB6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3"/>
          <a:stretch>
            <a:fillRect/>
          </a:stretch>
        </p:blipFill>
        <p:spPr bwMode="auto">
          <a:xfrm>
            <a:off x="2895600" y="2590800"/>
            <a:ext cx="30861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B0DF031D-6256-2143-9AB8-0B3AAD3AA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0ABE8F40-D67B-4640-9220-38A222A8AC66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19</a:t>
            </a:fld>
            <a:endParaRPr lang="es-ES" altLang="en-US" sz="1000"/>
          </a:p>
        </p:txBody>
      </p:sp>
      <p:sp>
        <p:nvSpPr>
          <p:cNvPr id="52226" name="Footer Placeholder 4">
            <a:extLst>
              <a:ext uri="{FF2B5EF4-FFF2-40B4-BE49-F238E27FC236}">
                <a16:creationId xmlns:a16="http://schemas.microsoft.com/office/drawing/2014/main" id="{81E9FA1E-4851-DC45-8ABF-D2BB13CE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D1584E6-A9F8-E24E-B7A7-2AB4C318B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One-Point Perspective 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5E96A4F-7B21-1848-8656-3037B98C8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One principal face parallel to projection plane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One vanishing point for cube</a:t>
            </a:r>
          </a:p>
        </p:txBody>
      </p:sp>
      <p:pic>
        <p:nvPicPr>
          <p:cNvPr id="52229" name="Picture 5" descr="C:\BOOK\OpenGL\Paul Final\Art\jpeg\AN05F10c.jpg">
            <a:extLst>
              <a:ext uri="{FF2B5EF4-FFF2-40B4-BE49-F238E27FC236}">
                <a16:creationId xmlns:a16="http://schemas.microsoft.com/office/drawing/2014/main" id="{D77BEB9E-61A3-AF44-B1E8-4A7DDD07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52"/>
          <a:stretch>
            <a:fillRect/>
          </a:stretch>
        </p:blipFill>
        <p:spPr bwMode="auto">
          <a:xfrm>
            <a:off x="3048000" y="2895600"/>
            <a:ext cx="3063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C14D39CC-7FE4-1145-B930-780F693893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018FBA4E-CCDC-4944-9EED-A7B2ABA5D4FF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2</a:t>
            </a:fld>
            <a:endParaRPr lang="es-ES" altLang="en-US" sz="10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30826145-3D4F-0746-8258-0B63C06B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79D9A05-69FF-6142-989E-3C6D099EF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2CCA117-1EA6-A149-98E4-FC66B950D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Introduce the classical views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Compare and contrast image formation by computer with how images have been formed by architects, artists, and engineers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Learn the benefits and drawbacks of each type of 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F92105FB-9B02-7B42-B846-DD1C149E5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4E95AA3B-9532-0D49-AE87-114F99200052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20</a:t>
            </a:fld>
            <a:endParaRPr lang="es-ES" altLang="en-US" sz="1000"/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1FAE21B1-6ADF-2840-A8B4-5B539D32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FF21E53-24C7-5D4B-AFAB-EDCFB5512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Advantages and Disadvantages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B99876D-70F1-B348-86AF-A79AFE834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Objects further from viewer are projected smaller than the same sized objects closer to the viewer (</a:t>
            </a:r>
            <a:r>
              <a:rPr lang="en-US" altLang="en-US" sz="2700" i="1">
                <a:ea typeface="ＭＳ Ｐゴシック" panose="020B0600070205080204" pitchFamily="34" charset="-128"/>
              </a:rPr>
              <a:t>diminution</a:t>
            </a:r>
            <a:r>
              <a:rPr lang="en-US" altLang="en-US" sz="2700">
                <a:ea typeface="ＭＳ Ｐゴシック" panose="020B0600070205080204" pitchFamily="34" charset="-128"/>
              </a:rPr>
              <a:t>) so it looks realistic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Equal distances along a line are not projected into equal distances (</a:t>
            </a:r>
            <a:r>
              <a:rPr lang="en-US" altLang="en-US" sz="2700" i="1">
                <a:ea typeface="ＭＳ Ｐゴシック" panose="020B0600070205080204" pitchFamily="34" charset="-128"/>
              </a:rPr>
              <a:t>nonuniform foreshortening</a:t>
            </a:r>
            <a:r>
              <a:rPr lang="en-US" altLang="en-US" sz="270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Angles preserved only in planes parallel to the projection plane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More difficult to construct by hand than parallel projections (</a:t>
            </a:r>
            <a:r>
              <a:rPr lang="en-US" altLang="en-US" sz="2700" i="1">
                <a:ea typeface="ＭＳ Ｐゴシック" panose="020B0600070205080204" pitchFamily="34" charset="-128"/>
              </a:rPr>
              <a:t>but not more difficult by computer</a:t>
            </a:r>
            <a:r>
              <a:rPr lang="en-US" altLang="en-US" sz="270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D5A34034-C7C4-514A-8998-4A376B6C8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919394C8-7C32-EC49-9880-FFD7D2DFBA4A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3</a:t>
            </a:fld>
            <a:endParaRPr lang="es-ES" altLang="en-US" sz="1000"/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E2B7972A-182B-F84C-AA00-C3793935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9459" name="Rectangle 1026">
            <a:extLst>
              <a:ext uri="{FF2B5EF4-FFF2-40B4-BE49-F238E27FC236}">
                <a16:creationId xmlns:a16="http://schemas.microsoft.com/office/drawing/2014/main" id="{FC905A5E-9802-C843-908C-FB5671EA4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Classical Viewing</a:t>
            </a:r>
          </a:p>
        </p:txBody>
      </p:sp>
      <p:sp>
        <p:nvSpPr>
          <p:cNvPr id="19460" name="Rectangle 1027">
            <a:extLst>
              <a:ext uri="{FF2B5EF4-FFF2-40B4-BE49-F238E27FC236}">
                <a16:creationId xmlns:a16="http://schemas.microsoft.com/office/drawing/2014/main" id="{BB72FA62-2411-424B-B129-7B6C95733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Viewing requires three basic elements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One or more objects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A viewer with a projection surface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Projectors that go from the object(s) to the projection surface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Classical views are based on the relationship among these elements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The viewer picks up the object and orients it how she would like to see it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Each object is assumed to constructed from flat </a:t>
            </a:r>
            <a:r>
              <a:rPr lang="en-US" altLang="en-US" sz="2400" i="1">
                <a:ea typeface="ＭＳ Ｐゴシック" panose="020B0600070205080204" pitchFamily="34" charset="-128"/>
              </a:rPr>
              <a:t>principal faces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Buildings, polyhedra, manufactured objects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CAB2A261-2806-344E-A385-0C65B2288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CE894B0C-3563-E54B-95D6-C9120F9CC2F7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4</a:t>
            </a:fld>
            <a:endParaRPr lang="es-ES" altLang="en-US" sz="1000"/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53257607-63F2-6246-89AF-9561D103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1507" name="Rectangle 1026">
            <a:extLst>
              <a:ext uri="{FF2B5EF4-FFF2-40B4-BE49-F238E27FC236}">
                <a16:creationId xmlns:a16="http://schemas.microsoft.com/office/drawing/2014/main" id="{4381DBDB-EB9B-3E44-8F21-8B2D8074B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Planar Geometric Projections</a:t>
            </a:r>
          </a:p>
        </p:txBody>
      </p:sp>
      <p:sp>
        <p:nvSpPr>
          <p:cNvPr id="21508" name="Rectangle 1027">
            <a:extLst>
              <a:ext uri="{FF2B5EF4-FFF2-40B4-BE49-F238E27FC236}">
                <a16:creationId xmlns:a16="http://schemas.microsoft.com/office/drawing/2014/main" id="{0DE3457C-3B39-2442-A60B-64FDD891A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Standard projections project onto a plane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Projectors are lines that either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converge at a center of projection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are parallel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Such projections preserve lines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but not necessarily angles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Nonplanar projections are needed for applications such as map construction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A8DCE261-E6EC-4C4F-ADBE-929C2D2F6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A82500E2-873F-1A42-B8C1-2E5B474B3C30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5</a:t>
            </a:fld>
            <a:endParaRPr lang="es-ES" altLang="en-US" sz="1000"/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51C3501C-7229-C343-8297-41EE4712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A51B4B4-FF34-5548-B20B-EBFF46D4C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Classical Projections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B09BCDD-4310-444D-94E1-B11212B30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3557" name="Picture 5" descr="C:\BOOK\OpenGL\Paul Final\Art\jpeg\AN05F03.jpg">
            <a:extLst>
              <a:ext uri="{FF2B5EF4-FFF2-40B4-BE49-F238E27FC236}">
                <a16:creationId xmlns:a16="http://schemas.microsoft.com/office/drawing/2014/main" id="{2CC4A859-09FF-EE46-9658-180A73CA6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993063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AFE86D34-131B-D749-AE85-4EF311EDE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E3F9CA29-3486-B242-A62D-073D9BC1E83A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6</a:t>
            </a:fld>
            <a:endParaRPr lang="es-ES" altLang="en-US" sz="10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544D41BC-D518-924D-A9DF-3D799906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5603" name="Rectangle 1026">
            <a:extLst>
              <a:ext uri="{FF2B5EF4-FFF2-40B4-BE49-F238E27FC236}">
                <a16:creationId xmlns:a16="http://schemas.microsoft.com/office/drawing/2014/main" id="{8BA0F6F1-83BA-9B45-8BCF-A1EBAC64E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Perspective vs Parallel</a:t>
            </a:r>
          </a:p>
        </p:txBody>
      </p:sp>
      <p:sp>
        <p:nvSpPr>
          <p:cNvPr id="25604" name="Rectangle 1027">
            <a:extLst>
              <a:ext uri="{FF2B5EF4-FFF2-40B4-BE49-F238E27FC236}">
                <a16:creationId xmlns:a16="http://schemas.microsoft.com/office/drawing/2014/main" id="{EE193030-24C7-6B44-869F-3F968D09D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Computer graphics treats all projections the same and implements them with a single pipeline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Classical viewing developed different techniques for drawing each type of projection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Fundamental distinction is between parallel and perspective viewing even though mathematically parallel viewing is the limit of perspective viewing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4BFC970D-BE0D-A84A-81F6-11225611F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EE3BB579-B735-2748-8854-7C18893014B5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7</a:t>
            </a:fld>
            <a:endParaRPr lang="es-ES" altLang="en-US" sz="1000"/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68A570AE-BCB7-5C4A-BFB6-34E0938A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57A723D-776E-8D4D-844F-85C27398F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Taxonomy of Planar Geometric Projections</a:t>
            </a:r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3F2C295A-0446-A24B-9C00-D7837A432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5146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36E27B55-B4F8-0243-8897-EC8BD81EE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514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0475813F-6F9D-2442-ADA7-7EC8C6102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14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55" name="Text Box 8">
            <a:extLst>
              <a:ext uri="{FF2B5EF4-FFF2-40B4-BE49-F238E27FC236}">
                <a16:creationId xmlns:a16="http://schemas.microsoft.com/office/drawing/2014/main" id="{1E96DDA0-867E-3445-9614-401CCBE4D1D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209800" y="2971800"/>
            <a:ext cx="12192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parallel</a:t>
            </a:r>
          </a:p>
        </p:txBody>
      </p:sp>
      <p:sp>
        <p:nvSpPr>
          <p:cNvPr id="27656" name="Text Box 9">
            <a:extLst>
              <a:ext uri="{FF2B5EF4-FFF2-40B4-BE49-F238E27FC236}">
                <a16:creationId xmlns:a16="http://schemas.microsoft.com/office/drawing/2014/main" id="{5937DDC2-2DFB-AB45-8875-D1C39A3BA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71800"/>
            <a:ext cx="174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perspective</a:t>
            </a:r>
          </a:p>
        </p:txBody>
      </p:sp>
      <p:sp>
        <p:nvSpPr>
          <p:cNvPr id="27657" name="Line 10">
            <a:extLst>
              <a:ext uri="{FF2B5EF4-FFF2-40B4-BE49-F238E27FC236}">
                <a16:creationId xmlns:a16="http://schemas.microsoft.com/office/drawing/2014/main" id="{B527036B-0096-CC4E-A493-09BD47CB5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352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58" name="Line 11">
            <a:extLst>
              <a:ext uri="{FF2B5EF4-FFF2-40B4-BE49-F238E27FC236}">
                <a16:creationId xmlns:a16="http://schemas.microsoft.com/office/drawing/2014/main" id="{EABF3F1E-D1E7-AD43-9DCF-EF5345C9A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962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59" name="Line 12">
            <a:extLst>
              <a:ext uri="{FF2B5EF4-FFF2-40B4-BE49-F238E27FC236}">
                <a16:creationId xmlns:a16="http://schemas.microsoft.com/office/drawing/2014/main" id="{F2F831EB-62F3-5D4A-858B-12088363A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0" name="Line 13">
            <a:extLst>
              <a:ext uri="{FF2B5EF4-FFF2-40B4-BE49-F238E27FC236}">
                <a16:creationId xmlns:a16="http://schemas.microsoft.com/office/drawing/2014/main" id="{A49F781C-ACF4-B740-9F23-AB10B2FA0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1" name="Line 14">
            <a:extLst>
              <a:ext uri="{FF2B5EF4-FFF2-40B4-BE49-F238E27FC236}">
                <a16:creationId xmlns:a16="http://schemas.microsoft.com/office/drawing/2014/main" id="{F38483B7-495B-CE40-8E47-7B5ABDD09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962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2" name="Line 15">
            <a:extLst>
              <a:ext uri="{FF2B5EF4-FFF2-40B4-BE49-F238E27FC236}">
                <a16:creationId xmlns:a16="http://schemas.microsoft.com/office/drawing/2014/main" id="{DD13CEC8-3C01-964D-B99E-08B46C624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62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3" name="Text Box 16">
            <a:extLst>
              <a:ext uri="{FF2B5EF4-FFF2-40B4-BE49-F238E27FC236}">
                <a16:creationId xmlns:a16="http://schemas.microsoft.com/office/drawing/2014/main" id="{E688C93D-F508-4C4C-95B5-8B7B33FA1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0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axonometric</a:t>
            </a:r>
          </a:p>
        </p:txBody>
      </p:sp>
      <p:sp>
        <p:nvSpPr>
          <p:cNvPr id="27664" name="Text Box 17">
            <a:extLst>
              <a:ext uri="{FF2B5EF4-FFF2-40B4-BE49-F238E27FC236}">
                <a16:creationId xmlns:a16="http://schemas.microsoft.com/office/drawing/2014/main" id="{A3E452D9-3712-6B46-A5FC-1BA0A646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multiview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orthographic</a:t>
            </a:r>
          </a:p>
        </p:txBody>
      </p:sp>
      <p:sp>
        <p:nvSpPr>
          <p:cNvPr id="27665" name="Text Box 18">
            <a:extLst>
              <a:ext uri="{FF2B5EF4-FFF2-40B4-BE49-F238E27FC236}">
                <a16:creationId xmlns:a16="http://schemas.microsoft.com/office/drawing/2014/main" id="{A46D0387-4E66-DE4F-8872-4663BDC7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5720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oblique</a:t>
            </a:r>
          </a:p>
        </p:txBody>
      </p:sp>
      <p:sp>
        <p:nvSpPr>
          <p:cNvPr id="27666" name="Line 19">
            <a:extLst>
              <a:ext uri="{FF2B5EF4-FFF2-40B4-BE49-F238E27FC236}">
                <a16:creationId xmlns:a16="http://schemas.microsoft.com/office/drawing/2014/main" id="{4415A858-7AD5-0745-BD9B-6FD145E0C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962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7" name="Line 20">
            <a:extLst>
              <a:ext uri="{FF2B5EF4-FFF2-40B4-BE49-F238E27FC236}">
                <a16:creationId xmlns:a16="http://schemas.microsoft.com/office/drawing/2014/main" id="{A5FE6721-088E-444D-A4F8-1147907E5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953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8" name="Line 21">
            <a:extLst>
              <a:ext uri="{FF2B5EF4-FFF2-40B4-BE49-F238E27FC236}">
                <a16:creationId xmlns:a16="http://schemas.microsoft.com/office/drawing/2014/main" id="{4F66C00F-0066-0A41-8330-AB1517639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69" name="Line 22">
            <a:extLst>
              <a:ext uri="{FF2B5EF4-FFF2-40B4-BE49-F238E27FC236}">
                <a16:creationId xmlns:a16="http://schemas.microsoft.com/office/drawing/2014/main" id="{65E7CF42-40F1-4B43-9843-88895DC4F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70" name="Line 23">
            <a:extLst>
              <a:ext uri="{FF2B5EF4-FFF2-40B4-BE49-F238E27FC236}">
                <a16:creationId xmlns:a16="http://schemas.microsoft.com/office/drawing/2014/main" id="{4EBAE1F9-2633-F847-8AC7-C762A729B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334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71" name="Line 24">
            <a:extLst>
              <a:ext uri="{FF2B5EF4-FFF2-40B4-BE49-F238E27FC236}">
                <a16:creationId xmlns:a16="http://schemas.microsoft.com/office/drawing/2014/main" id="{51589416-8C07-094E-8F77-10A993BEE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334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72" name="Text Box 25">
            <a:extLst>
              <a:ext uri="{FF2B5EF4-FFF2-40B4-BE49-F238E27FC236}">
                <a16:creationId xmlns:a16="http://schemas.microsoft.com/office/drawing/2014/main" id="{5AE87DF1-380A-E643-B5E0-67CAE93B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isometric</a:t>
            </a:r>
          </a:p>
        </p:txBody>
      </p:sp>
      <p:sp>
        <p:nvSpPr>
          <p:cNvPr id="27673" name="Text Box 26">
            <a:extLst>
              <a:ext uri="{FF2B5EF4-FFF2-40B4-BE49-F238E27FC236}">
                <a16:creationId xmlns:a16="http://schemas.microsoft.com/office/drawing/2014/main" id="{960FB433-EC69-0A48-9F2F-DDDCFAD87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150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dimetric</a:t>
            </a:r>
          </a:p>
        </p:txBody>
      </p:sp>
      <p:sp>
        <p:nvSpPr>
          <p:cNvPr id="27674" name="Text Box 27">
            <a:extLst>
              <a:ext uri="{FF2B5EF4-FFF2-40B4-BE49-F238E27FC236}">
                <a16:creationId xmlns:a16="http://schemas.microsoft.com/office/drawing/2014/main" id="{C55F70E3-6FC9-164A-8F5F-C07D1C39A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150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trimetric</a:t>
            </a:r>
          </a:p>
        </p:txBody>
      </p:sp>
      <p:sp>
        <p:nvSpPr>
          <p:cNvPr id="27675" name="Line 28">
            <a:extLst>
              <a:ext uri="{FF2B5EF4-FFF2-40B4-BE49-F238E27FC236}">
                <a16:creationId xmlns:a16="http://schemas.microsoft.com/office/drawing/2014/main" id="{B41A2062-F8AD-AA44-93C7-437382543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76" name="Line 29">
            <a:extLst>
              <a:ext uri="{FF2B5EF4-FFF2-40B4-BE49-F238E27FC236}">
                <a16:creationId xmlns:a16="http://schemas.microsoft.com/office/drawing/2014/main" id="{576579AE-F2AB-E14B-9E49-39D075CAA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77" name="Line 30">
            <a:extLst>
              <a:ext uri="{FF2B5EF4-FFF2-40B4-BE49-F238E27FC236}">
                <a16:creationId xmlns:a16="http://schemas.microsoft.com/office/drawing/2014/main" id="{C97696EB-6BBF-B446-9B1E-F7D0F706D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7678" name="Text Box 31">
            <a:extLst>
              <a:ext uri="{FF2B5EF4-FFF2-40B4-BE49-F238E27FC236}">
                <a16:creationId xmlns:a16="http://schemas.microsoft.com/office/drawing/2014/main" id="{BABCD8BE-6BD5-8942-888A-7408EEFA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2 point</a:t>
            </a:r>
          </a:p>
        </p:txBody>
      </p:sp>
      <p:sp>
        <p:nvSpPr>
          <p:cNvPr id="27679" name="Text Box 32">
            <a:extLst>
              <a:ext uri="{FF2B5EF4-FFF2-40B4-BE49-F238E27FC236}">
                <a16:creationId xmlns:a16="http://schemas.microsoft.com/office/drawing/2014/main" id="{66C945F4-5668-3D42-8EDF-844E1BC0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267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1 point</a:t>
            </a:r>
          </a:p>
        </p:txBody>
      </p:sp>
      <p:sp>
        <p:nvSpPr>
          <p:cNvPr id="27680" name="Text Box 33">
            <a:extLst>
              <a:ext uri="{FF2B5EF4-FFF2-40B4-BE49-F238E27FC236}">
                <a16:creationId xmlns:a16="http://schemas.microsoft.com/office/drawing/2014/main" id="{B900FA1B-71BE-274F-9675-BF62E4B2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267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3 point</a:t>
            </a:r>
          </a:p>
        </p:txBody>
      </p:sp>
      <p:sp>
        <p:nvSpPr>
          <p:cNvPr id="27681" name="Text Box 34">
            <a:extLst>
              <a:ext uri="{FF2B5EF4-FFF2-40B4-BE49-F238E27FC236}">
                <a16:creationId xmlns:a16="http://schemas.microsoft.com/office/drawing/2014/main" id="{559E440A-CCFE-B048-AB7D-3D5078775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752600"/>
            <a:ext cx="403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planar geometric projections</a:t>
            </a:r>
          </a:p>
        </p:txBody>
      </p:sp>
      <p:sp>
        <p:nvSpPr>
          <p:cNvPr id="27682" name="Line 35">
            <a:extLst>
              <a:ext uri="{FF2B5EF4-FFF2-40B4-BE49-F238E27FC236}">
                <a16:creationId xmlns:a16="http://schemas.microsoft.com/office/drawing/2014/main" id="{81458FEF-9593-3E4B-A29E-ECEFC0BC6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13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EDC55C7E-5537-5048-A510-075305F1A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35288763-8B8A-584B-8460-752D7B8D2E8E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8</a:t>
            </a:fld>
            <a:endParaRPr lang="es-ES" altLang="en-US" sz="1000"/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2AD41038-9045-CB47-8EED-434E9F54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CEE6B6C-E976-9342-A843-6B443A490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7818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Perspective Projection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09DADF3-1327-D044-98BF-94C3B83EA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9701" name="Picture 5" descr="C:\BOOK\OpenGL\Paul Final\Art\jpeg\AN05F01.jpg">
            <a:extLst>
              <a:ext uri="{FF2B5EF4-FFF2-40B4-BE49-F238E27FC236}">
                <a16:creationId xmlns:a16="http://schemas.microsoft.com/office/drawing/2014/main" id="{E9753964-DBA4-2F49-9B8B-AC34D0A78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71613"/>
            <a:ext cx="66294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13A62C8D-2E7B-0244-BE2D-96B22446FC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57E42BEA-6EAD-1C4A-9423-531C3FCFEEDC}" type="slidenum">
              <a:rPr lang="es-ES" altLang="en-US" sz="1000"/>
              <a:pPr lvl="1">
                <a:spcBef>
                  <a:spcPct val="0"/>
                </a:spcBef>
                <a:buFontTx/>
                <a:buNone/>
              </a:pPr>
              <a:t>9</a:t>
            </a:fld>
            <a:endParaRPr lang="es-ES" altLang="en-US" sz="1000"/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6E8E5140-AECC-7B40-82B2-87337874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37C98C0-7F7B-C540-89DB-938C485A2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Parallel Projection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ED0C537-4474-6B46-A4ED-7F12B662A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1749" name="Picture 5" descr="C:\BOOK\OpenGL\Paul Final\Art\jpeg\AN05F02.jpg">
            <a:extLst>
              <a:ext uri="{FF2B5EF4-FFF2-40B4-BE49-F238E27FC236}">
                <a16:creationId xmlns:a16="http://schemas.microsoft.com/office/drawing/2014/main" id="{EEC5E622-909D-D94F-A6BA-2195069F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21506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14950</TotalTime>
  <Words>732</Words>
  <Application>Microsoft Macintosh PowerPoint</Application>
  <PresentationFormat>On-screen Show (4:3)</PresentationFormat>
  <Paragraphs>133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Times New Roman</vt:lpstr>
      <vt:lpstr>ＭＳ Ｐゴシック</vt:lpstr>
      <vt:lpstr>Arial</vt:lpstr>
      <vt:lpstr>ULA1</vt:lpstr>
      <vt:lpstr>Classical Viewing</vt:lpstr>
      <vt:lpstr>Objectives</vt:lpstr>
      <vt:lpstr>Classical Viewing</vt:lpstr>
      <vt:lpstr>Planar Geometric Projections</vt:lpstr>
      <vt:lpstr>Classical Projections</vt:lpstr>
      <vt:lpstr>Perspective vs Parallel</vt:lpstr>
      <vt:lpstr>Taxonomy of Planar Geometric Projections</vt:lpstr>
      <vt:lpstr>Perspective Projection</vt:lpstr>
      <vt:lpstr>Parallel Projection</vt:lpstr>
      <vt:lpstr>Orthographic Projection</vt:lpstr>
      <vt:lpstr>Multiview Orthographic Projection</vt:lpstr>
      <vt:lpstr>Advantages and Disadvantages</vt:lpstr>
      <vt:lpstr>Oblique Projection</vt:lpstr>
      <vt:lpstr>Advantages and Disadvantages</vt:lpstr>
      <vt:lpstr>Perspective Projection</vt:lpstr>
      <vt:lpstr>Vanishing Points</vt:lpstr>
      <vt:lpstr>Three-Point Perspective</vt:lpstr>
      <vt:lpstr>Two-Point Perspective</vt:lpstr>
      <vt:lpstr>One-Point Perspective </vt:lpstr>
      <vt:lpstr>Advantages and Disadvantages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124</cp:revision>
  <cp:lastPrinted>2013-04-18T14:26:25Z</cp:lastPrinted>
  <dcterms:created xsi:type="dcterms:W3CDTF">2002-08-02T19:17:07Z</dcterms:created>
  <dcterms:modified xsi:type="dcterms:W3CDTF">2021-02-10T16:37:00Z</dcterms:modified>
</cp:coreProperties>
</file>