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77" r:id="rId6"/>
    <p:sldId id="260" r:id="rId7"/>
    <p:sldId id="264" r:id="rId8"/>
    <p:sldId id="261" r:id="rId9"/>
    <p:sldId id="276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2"/>
    <p:restoredTop sz="94619"/>
  </p:normalViewPr>
  <p:slideViewPr>
    <p:cSldViewPr>
      <p:cViewPr varScale="1">
        <p:scale>
          <a:sx n="137" d="100"/>
          <a:sy n="137" d="100"/>
        </p:scale>
        <p:origin x="2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A795028C-1049-5E4D-BD17-B9549FE58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C0DB73A6-13DF-2945-B50D-4963B63850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3FCAD401-FB01-2F4E-B3B4-B153C673CD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5E7A08C0-296A-114B-BE37-DEA46757E3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D3C4C7-D0BD-9048-9B20-6DDA807A3E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72FD283-7E4E-4C4C-B974-80391AE1FD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62B5D93-6D03-AA42-A5E4-62546A0275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9131CB3-8B50-8143-87FB-AFCB2C1F19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D18CE28-2F07-8C49-B3BB-C6EE72E0EA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4065A61-C4AB-1B43-B971-02DF08C069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26DA680-81CF-D24A-B0C9-1FE214D41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E94006-7C76-3E47-9B14-BC9C6CD78D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4CE5A3D-C139-4F43-90C5-7BB76FB9D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5FF8FED-E3A5-104B-ABA4-4CC053C14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9B5F40CC-75CF-EE48-A81C-CFE143B9B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5BE5811-5364-1548-B952-6EF95735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85F01FA-4AFB-A640-A7F5-48AA3F058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25D67B95-A6C2-6843-A097-46CB684D7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5C136A08-D31D-A948-81B0-6F871C5F2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B19CA8F-C79D-9440-8F90-A1A59EA86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5158800-E9A9-A34B-BA61-8539F1A1C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7BE083C0-95B9-5540-933F-880F7510F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10EC732-B5AB-0B49-A208-2B9F6AF01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4596E38F-5581-6049-8211-77AEBC62A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D56313A-E9FA-A342-9875-14A58C6AA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95AAEEC6-A2E1-4845-B9DF-1D53FB277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45CDE5F-DC37-F242-9367-97AFBEB37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5DA9289B-F672-7944-A8AD-6853F41C2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F4FAFD7-02C7-D64F-9B32-C5E5575AC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45358D6-5AEA-3444-BFA8-38664C0A9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6F65E772-CA07-A64F-B2C3-630529A8F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A09FFA2B-54D6-F54B-AB48-1D4A38131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2677B880-2C95-7440-8AA8-D9D63FFE0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0900933-58B4-1949-AD8F-8BA5BA8DC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6077D470-DFB6-3E4A-B372-3923C2C800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1BAEBB6-8C70-3947-98F2-B1173C360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D160350-48E1-0C4A-895D-753C40F80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4D1A5AFE-4B24-C74E-A41D-F3B1EE7B3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5CAEF5C-9E54-CA4A-BB66-2A157BE1B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20E3CA7-9BFE-364A-A8F4-29787DDD5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F0B76ED-40F9-4F43-8A12-115E025F9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709C9376-729C-2B47-95B0-2E5426DAF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7DB43E9-7A4E-AF4F-B937-4B9B90246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BDB873DC-C0C4-5544-B6B0-E29B67F1C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E75A364-E534-2E44-82AA-2BD59722B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5455C972-F8DC-0D4F-92C5-6ACC84DDA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176140D-5B03-7A44-9622-B6BFE08CF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BA29DDCB-6CB1-204A-B37A-2179A7597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9528261-69E6-D847-B490-B11E0FF16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A153306-6FA0-7949-B5AF-68959D619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3838FC5-F104-0B49-BF49-BDB9B15A3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D08AA458-5FF7-E841-A09D-15BDD2A38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427E360-C7BD-F047-B4F0-BC9C01EC8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F7E13B29-CF69-2045-AD97-7A8517703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8E5C0F-5F37-2346-ABF4-9BEF3B4A44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04B2079-E5DC-3C4A-B51B-D6069851591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44BBF4A-7DBC-194C-90E5-AB1C1931C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400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144CF2-9C75-D041-96F3-8D634CCDCF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729796A-2DB3-D541-A5DA-832B849FE39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3E814EE-9400-BE40-BFD4-49303ECC0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6649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0E5AFF-1BA6-7C4F-B8CE-54AE8EF006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A6EB392-B806-2447-BB15-B487B64B37F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D15F38-D5A4-724E-81D1-1F226326A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692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F17B3D-4CB8-FF45-BAE8-256F55B4B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F7A8C4B-88A7-214B-8B9F-ACC4C60DE53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4E1C6A5-E69E-0146-A838-05CDE598C0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6446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4A826E-7A96-EA40-AA2D-F9ED45DAE4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B6C2914-61E2-9749-B3BB-4B59F57D1C8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9BE95B5-C6B5-F44E-8E05-CD109FDB4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657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68424-9B0C-6040-9A7B-C059A6EFBB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AB5A232-F58F-714C-9282-E749379D725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12CEB4-DEFB-2F4A-BF0C-26406EE1D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935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6873C0-4AB7-9B40-A00D-9CA0B1A41F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7B428C5-57CB-0A41-B94D-BD9390CF1FC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A0BF2-5C0D-BD43-974A-F8957AAC8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17694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5D25D2-75B7-1E4C-B7CC-DEEDB459A9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8D3EE80-4B5E-124A-BEC0-9FBDFC8DDD5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4530B99-4007-C94D-8D14-17A86C5B0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9148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8B7232-A211-C948-A354-5341B12D08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5937CB0-104B-CC48-92E9-71340FBD719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39901DD-6EAC-0842-9FBF-966F140CEB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9994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E4B37-FFDA-3342-976A-D89BD8D499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54EB978-2B45-CE42-8DB4-F709D88FDC0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3E5A64E-8517-F649-AD75-A50637C6D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8969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AA026-FB6E-654C-A30B-6D99D23751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667C5C9-E96D-6F4C-8B50-CC1CF16F4CA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548F3-A47A-C044-9A85-49169A8B8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89877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BAF966-1B7C-E54E-8650-B3A33021E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867053-B2A0-9F48-9348-C80E4A276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D3B9548-62A0-DA42-BA75-0F2723A964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2450587D-554D-6744-A230-293534D6861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6583984F-7449-CD43-989D-AEF5DA446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D077647-1D2A-0E4E-964C-08A9D8E872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jpeg"/><Relationship Id="rId9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77817109-EFD7-A745-8214-060DDC243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104199C-0C2B-AC42-A501-C17B9CF3D4A1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89C15C7C-ED62-9E41-94A2-DA70AB65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AEC0569-3B32-A646-A55C-2195492FC9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Computer Viewing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A3E096CB-D222-B948-ADE6-F1D2ED1B5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8A2193C-80F6-5745-8A90-E66A49BFEACE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DF29D53E-07E2-F942-83B5-FB4D6DF7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CDCC521-B56F-8D48-836A-FA4389AA9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The LookAt Function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96BB110-2E6B-3445-98EA-DB1E7DEA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The GLU library contains the function gluLookAt to create the modelview matrix where we specify the eye position, at position, and up direction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Can concatenate with modeling transformations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Example: isometric view of cube aligned with axes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19DF0AF5-E409-7E44-9B02-9D382E12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4114800"/>
            <a:ext cx="68024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sz="2000" b="1" dirty="0">
                <a:latin typeface="Courier New" panose="02070309020205020404" pitchFamily="49" charset="0"/>
              </a:rPr>
              <a:t>(GL_MODELVIEW):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gluLookAt</a:t>
            </a:r>
            <a:r>
              <a:rPr lang="en-US" altLang="en-US" sz="2000" b="1" dirty="0">
                <a:latin typeface="Courier New" panose="02070309020205020404" pitchFamily="49" charset="0"/>
              </a:rPr>
              <a:t>(	1.0, 1.0, 1.0,  // eye position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	0.0, 0.0, 0.0,  // at position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	0.0, 1.0, 0.0); // up direction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2FB0F00F-795C-AF4F-BFBC-ED9F17A7C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BDEE413-7ECA-F540-936F-A21E403A9CC2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53631188-C75A-1B48-9D17-115E2AA0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281C874-36C9-3C4A-884D-93E0CFA6B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gluLookAt</a:t>
            </a:r>
          </a:p>
        </p:txBody>
      </p:sp>
      <p:pic>
        <p:nvPicPr>
          <p:cNvPr id="35844" name="Picture 5" descr="C:\BOOK\OpenGL\Paul Final\Art\jpeg\AN05F18.jpg">
            <a:extLst>
              <a:ext uri="{FF2B5EF4-FFF2-40B4-BE49-F238E27FC236}">
                <a16:creationId xmlns:a16="http://schemas.microsoft.com/office/drawing/2014/main" id="{AB31E4F5-0B87-5C45-A99F-C9AE6083B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294438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7">
            <a:extLst>
              <a:ext uri="{FF2B5EF4-FFF2-40B4-BE49-F238E27FC236}">
                <a16:creationId xmlns:a16="http://schemas.microsoft.com/office/drawing/2014/main" id="{58383F75-1627-8F4F-AE94-8933BB6B0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4724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gluLookAt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eyex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eyey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eyez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atx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aty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atz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upx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upy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upz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9543667C-CCA7-B340-A0EC-CF129537C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391A24E-357F-CF41-B144-7582F4367562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F2C2CCEF-76A1-0949-9BD7-F529C7C5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EB265C0-50AB-0A48-A5DE-1FCC112EB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Other Viewing APIs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86AFEEA-8C91-354A-B9E3-A40BDFE9A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LookAt</a:t>
            </a:r>
            <a:r>
              <a:rPr lang="en-US" altLang="en-US" dirty="0">
                <a:ea typeface="ＭＳ Ｐゴシック" panose="020B0600070205080204" pitchFamily="34" charset="-128"/>
              </a:rPr>
              <a:t> function is only one possible API for positioning the camera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Others include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View reference point, view plane normal, view up (PHIGS, GKS-3D)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Yaw, pitch, roll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Elevation, azimuth, twist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Direction angles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80CFDEF9-81A0-3345-BE56-8BD34F22E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FCA96F-BA9E-9345-AF36-7720F7CA3E11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38874FC0-413D-FF4C-9146-13A082C0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FAF81C6-8238-A149-8E47-E3DC8A1FC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629400" cy="1066800"/>
          </a:xfrm>
        </p:spPr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Projections and Normalization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E415FAF-78BC-724A-8E48-5A4C7EA63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72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default projection in the eye (camera) frame is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orthogonal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points within the default view volume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Most graphics systems use </a:t>
            </a:r>
            <a:r>
              <a:rPr lang="en-US" altLang="en-US" i="1" dirty="0">
                <a:ea typeface="ＭＳ Ｐゴシック" panose="020B0600070205080204" pitchFamily="34" charset="-128"/>
              </a:rPr>
              <a:t>view normalization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other views are converted to the default view by transformations that determine the projection matrix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Allows use of the same pipeline for all views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A2FE436E-85BD-6D42-A876-51D2C64E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914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</a:t>
            </a:r>
            <a:r>
              <a:rPr lang="en-US" altLang="en-US" baseline="-25000"/>
              <a:t>p</a:t>
            </a:r>
            <a:r>
              <a:rPr lang="en-US" altLang="en-US"/>
              <a:t> = x</a:t>
            </a:r>
          </a:p>
          <a:p>
            <a:r>
              <a:rPr lang="en-US" altLang="en-US"/>
              <a:t>y</a:t>
            </a:r>
            <a:r>
              <a:rPr lang="en-US" altLang="en-US" baseline="-25000"/>
              <a:t>p</a:t>
            </a:r>
            <a:r>
              <a:rPr lang="en-US" altLang="en-US"/>
              <a:t> = y</a:t>
            </a:r>
          </a:p>
          <a:p>
            <a:r>
              <a:rPr lang="en-US" altLang="en-US"/>
              <a:t>z</a:t>
            </a:r>
            <a:r>
              <a:rPr lang="en-US" altLang="en-US" baseline="-25000"/>
              <a:t>p</a:t>
            </a:r>
            <a:r>
              <a:rPr lang="en-US" altLang="en-US"/>
              <a:t> =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7492BF97-B10E-5145-832D-AAB2A9E22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14E96D1-4EF9-284B-A8FB-0F764F90C318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C2559CD1-2C9A-5C43-8F01-97DAD417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5429DB6-1580-7C49-9919-02F15CD87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1066800"/>
          </a:xfrm>
        </p:spPr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Homogeneous Coordinate Representation</a:t>
            </a:r>
          </a:p>
        </p:txBody>
      </p:sp>
      <p:sp>
        <p:nvSpPr>
          <p:cNvPr id="41988" name="Text Box 7">
            <a:extLst>
              <a:ext uri="{FF2B5EF4-FFF2-40B4-BE49-F238E27FC236}">
                <a16:creationId xmlns:a16="http://schemas.microsoft.com/office/drawing/2014/main" id="{55EF0842-0CD6-AA47-9BEB-B8BBE8F35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1371600" cy="1676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</a:t>
            </a:r>
          </a:p>
        </p:txBody>
      </p:sp>
      <p:sp>
        <p:nvSpPr>
          <p:cNvPr id="41989" name="Text Box 8">
            <a:extLst>
              <a:ext uri="{FF2B5EF4-FFF2-40B4-BE49-F238E27FC236}">
                <a16:creationId xmlns:a16="http://schemas.microsoft.com/office/drawing/2014/main" id="{B3352C15-1D51-B144-8B9F-655C470C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21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 baseline="-25000"/>
              <a:t>p </a:t>
            </a:r>
            <a:r>
              <a:rPr lang="en-US" altLang="en-US"/>
              <a:t>= </a:t>
            </a:r>
            <a:r>
              <a:rPr lang="en-US" altLang="en-US" b="1"/>
              <a:t>Mp</a:t>
            </a:r>
          </a:p>
        </p:txBody>
      </p:sp>
      <p:sp>
        <p:nvSpPr>
          <p:cNvPr id="41990" name="Text Box 9">
            <a:extLst>
              <a:ext uri="{FF2B5EF4-FFF2-40B4-BE49-F238E27FC236}">
                <a16:creationId xmlns:a16="http://schemas.microsoft.com/office/drawing/2014/main" id="{583CDA40-5291-F44C-A648-66415FE89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381000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M</a:t>
            </a:r>
            <a:r>
              <a:rPr lang="en-US" altLang="en-US"/>
              <a:t> = </a:t>
            </a:r>
          </a:p>
        </p:txBody>
      </p:sp>
      <p:graphicFrame>
        <p:nvGraphicFramePr>
          <p:cNvPr id="41991" name="Object 2">
            <a:extLst>
              <a:ext uri="{FF2B5EF4-FFF2-40B4-BE49-F238E27FC236}">
                <a16:creationId xmlns:a16="http://schemas.microsoft.com/office/drawing/2014/main" id="{CD446AE9-626D-6941-81FD-5D2B1BA5F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3048000"/>
          <a:ext cx="2028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4" imgW="20777200" imgH="21069300" progId="Equation.3">
                  <p:embed/>
                </p:oleObj>
              </mc:Choice>
              <mc:Fallback>
                <p:oleObj name="Equation" r:id="rId4" imgW="207772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048000"/>
                        <a:ext cx="20288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11">
            <a:extLst>
              <a:ext uri="{FF2B5EF4-FFF2-40B4-BE49-F238E27FC236}">
                <a16:creationId xmlns:a16="http://schemas.microsoft.com/office/drawing/2014/main" id="{CFE09809-D277-4C45-8F8C-618FC3BA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5091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In practice, we can let</a:t>
            </a:r>
            <a:r>
              <a:rPr lang="en-US" altLang="en-US" dirty="0"/>
              <a:t> </a:t>
            </a:r>
            <a:r>
              <a:rPr lang="en-US" altLang="en-US" b="1" dirty="0"/>
              <a:t>M</a:t>
            </a:r>
            <a:r>
              <a:rPr lang="en-US" altLang="en-US" dirty="0"/>
              <a:t> = </a:t>
            </a:r>
            <a:r>
              <a:rPr lang="en-US" altLang="en-US" b="1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and set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the</a:t>
            </a:r>
            <a:r>
              <a:rPr lang="en-US" altLang="en-US" i="1" dirty="0"/>
              <a:t> z </a:t>
            </a:r>
            <a:r>
              <a:rPr lang="en-US" altLang="en-US" dirty="0">
                <a:latin typeface="Arial" panose="020B0604020202020204" pitchFamily="34" charset="0"/>
              </a:rPr>
              <a:t>term to zero later</a:t>
            </a:r>
          </a:p>
        </p:txBody>
      </p:sp>
      <p:sp>
        <p:nvSpPr>
          <p:cNvPr id="41993" name="Text Box 12">
            <a:extLst>
              <a:ext uri="{FF2B5EF4-FFF2-40B4-BE49-F238E27FC236}">
                <a16:creationId xmlns:a16="http://schemas.microsoft.com/office/drawing/2014/main" id="{3747F852-C2AB-6345-B7AD-75FF6AF13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1598613"/>
            <a:ext cx="428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default orthographic projection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76884CEA-0583-684E-853C-CFECBA047C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CBC3CA1-1C4D-FE45-8CFE-56C626640AA1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3AB0D544-35EC-B349-8719-F42EE592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7BEC467-83F2-DC4B-9387-C400F6548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Simple Perspective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9F234E8-143A-CB48-8776-2D9B6ECBB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Center of projection at the origin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Projection plane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0</a:t>
            </a:r>
          </a:p>
        </p:txBody>
      </p:sp>
      <p:pic>
        <p:nvPicPr>
          <p:cNvPr id="44037" name="Picture 5" descr="C:\BOOK\OpenGL\Paul Final\Art\jpeg\AN05F22.jpg">
            <a:extLst>
              <a:ext uri="{FF2B5EF4-FFF2-40B4-BE49-F238E27FC236}">
                <a16:creationId xmlns:a16="http://schemas.microsoft.com/office/drawing/2014/main" id="{05F9EBB9-08C9-F84F-9C9B-3BBDFAF8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8" b="9807"/>
          <a:stretch>
            <a:fillRect/>
          </a:stretch>
        </p:blipFill>
        <p:spPr bwMode="auto">
          <a:xfrm>
            <a:off x="2362200" y="2743200"/>
            <a:ext cx="3886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6A748EF1-546D-2A46-9F01-8423D15B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6BB0613-113B-BC46-A675-6F4338991262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93B6724D-13CE-1746-82C4-8CC76389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A519D88-4524-9145-8C62-42C48182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Perspective Equations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4A0AD32-E516-814D-96AD-FE6062970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Consider top and side views</a:t>
            </a:r>
          </a:p>
        </p:txBody>
      </p:sp>
      <p:pic>
        <p:nvPicPr>
          <p:cNvPr id="46085" name="Picture 5" descr="C:\BOOK\OpenGL\Paul Final\Art\jpeg\AN05F22.jpg">
            <a:extLst>
              <a:ext uri="{FF2B5EF4-FFF2-40B4-BE49-F238E27FC236}">
                <a16:creationId xmlns:a16="http://schemas.microsoft.com/office/drawing/2014/main" id="{F5EC93FE-8397-0B4D-93CD-FE49B91B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b="10403"/>
          <a:stretch>
            <a:fillRect/>
          </a:stretch>
        </p:blipFill>
        <p:spPr bwMode="auto">
          <a:xfrm>
            <a:off x="533400" y="2133600"/>
            <a:ext cx="748665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>
            <a:extLst>
              <a:ext uri="{FF2B5EF4-FFF2-40B4-BE49-F238E27FC236}">
                <a16:creationId xmlns:a16="http://schemas.microsoft.com/office/drawing/2014/main" id="{3659B3C2-C3A3-924D-B961-D4DB8A02D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 baseline="-25000"/>
              <a:t>p</a:t>
            </a:r>
            <a:r>
              <a:rPr lang="en-US" altLang="en-US"/>
              <a:t> =</a:t>
            </a:r>
          </a:p>
        </p:txBody>
      </p:sp>
      <p:graphicFrame>
        <p:nvGraphicFramePr>
          <p:cNvPr id="46087" name="Object 2">
            <a:extLst>
              <a:ext uri="{FF2B5EF4-FFF2-40B4-BE49-F238E27FC236}">
                <a16:creationId xmlns:a16="http://schemas.microsoft.com/office/drawing/2014/main" id="{9C07D790-9B25-0647-BBC1-AA2001B23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323215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5" imgW="7607300" imgH="9067800" progId="Equation.3">
                  <p:embed/>
                </p:oleObj>
              </mc:Choice>
              <mc:Fallback>
                <p:oleObj name="Equation" r:id="rId5" imgW="7607300" imgH="906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23215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3">
            <a:extLst>
              <a:ext uri="{FF2B5EF4-FFF2-40B4-BE49-F238E27FC236}">
                <a16:creationId xmlns:a16="http://schemas.microsoft.com/office/drawing/2014/main" id="{5C566E85-D386-C54C-86DD-405D444E8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7" imgW="7607300" imgH="9067800" progId="Equation.3">
                  <p:embed/>
                </p:oleObj>
              </mc:Choice>
              <mc:Fallback>
                <p:oleObj name="Equation" r:id="rId7" imgW="7607300" imgH="906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1">
            <a:extLst>
              <a:ext uri="{FF2B5EF4-FFF2-40B4-BE49-F238E27FC236}">
                <a16:creationId xmlns:a16="http://schemas.microsoft.com/office/drawing/2014/main" id="{7DD2AAA2-0985-B742-8AE5-EB255657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  <a:r>
              <a:rPr lang="en-US" altLang="en-US" baseline="-25000"/>
              <a:t>p</a:t>
            </a:r>
            <a:r>
              <a:rPr lang="en-US" altLang="en-US"/>
              <a:t> =</a:t>
            </a:r>
          </a:p>
        </p:txBody>
      </p:sp>
      <p:graphicFrame>
        <p:nvGraphicFramePr>
          <p:cNvPr id="46090" name="Object 4">
            <a:extLst>
              <a:ext uri="{FF2B5EF4-FFF2-40B4-BE49-F238E27FC236}">
                <a16:creationId xmlns:a16="http://schemas.microsoft.com/office/drawing/2014/main" id="{E0998C59-60A0-D543-94CA-ACC0E4169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8" imgW="7607300" imgH="9067800" progId="Equation.3">
                  <p:embed/>
                </p:oleObj>
              </mc:Choice>
              <mc:Fallback>
                <p:oleObj name="Equation" r:id="rId8" imgW="76073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3">
            <a:extLst>
              <a:ext uri="{FF2B5EF4-FFF2-40B4-BE49-F238E27FC236}">
                <a16:creationId xmlns:a16="http://schemas.microsoft.com/office/drawing/2014/main" id="{18B57DD5-E2C8-7E4A-9E4A-CA08939C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102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  <a:r>
              <a:rPr lang="en-US" altLang="en-US" baseline="-25000"/>
              <a:t>p</a:t>
            </a:r>
            <a:r>
              <a:rPr lang="en-US" altLang="en-US"/>
              <a:t> = </a:t>
            </a:r>
            <a:r>
              <a:rPr lang="en-US" altLang="en-US" i="1"/>
              <a:t>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30397CE0-7601-7343-AA5F-DCE0B29A2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1BFAEAF-AC17-F84B-A242-CD89C279C8B7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593793F8-A59C-5142-8EB4-E62A6D7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B22236F-5E1E-C74D-BDEE-E909FCE86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Homogeneous Coordinate Form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BBEA782F-D552-C346-8923-791E95F50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1336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M</a:t>
            </a:r>
            <a:r>
              <a:rPr lang="en-US" altLang="en-US"/>
              <a:t> = </a:t>
            </a:r>
          </a:p>
        </p:txBody>
      </p:sp>
      <p:graphicFrame>
        <p:nvGraphicFramePr>
          <p:cNvPr id="48133" name="Object 2">
            <a:extLst>
              <a:ext uri="{FF2B5EF4-FFF2-40B4-BE49-F238E27FC236}">
                <a16:creationId xmlns:a16="http://schemas.microsoft.com/office/drawing/2014/main" id="{971B7C5A-028C-8846-983C-34211E476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524000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4" imgW="24282400" imgH="21069300" progId="Equation.3">
                  <p:embed/>
                </p:oleObj>
              </mc:Choice>
              <mc:Fallback>
                <p:oleObj name="Equation" r:id="rId4" imgW="242824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9">
            <a:extLst>
              <a:ext uri="{FF2B5EF4-FFF2-40B4-BE49-F238E27FC236}">
                <a16:creationId xmlns:a16="http://schemas.microsoft.com/office/drawing/2014/main" id="{C721F1A6-5A64-5F46-AE3C-921ED30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33528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consider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q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Mp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where</a:t>
            </a:r>
          </a:p>
        </p:txBody>
      </p:sp>
      <p:graphicFrame>
        <p:nvGraphicFramePr>
          <p:cNvPr id="48135" name="Object 3">
            <a:extLst>
              <a:ext uri="{FF2B5EF4-FFF2-40B4-BE49-F238E27FC236}">
                <a16:creationId xmlns:a16="http://schemas.microsoft.com/office/drawing/2014/main" id="{CED2534E-1959-ED4D-9D3E-BD4AEAEC4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733800"/>
          <a:ext cx="75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6" imgW="6146800" imgH="21069300" progId="Equation.3">
                  <p:embed/>
                </p:oleObj>
              </mc:Choice>
              <mc:Fallback>
                <p:oleObj name="Equation" r:id="rId6" imgW="6146800" imgH="2106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755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4">
            <a:extLst>
              <a:ext uri="{FF2B5EF4-FFF2-40B4-BE49-F238E27FC236}">
                <a16:creationId xmlns:a16="http://schemas.microsoft.com/office/drawing/2014/main" id="{EC641FE4-9B96-AA4C-994B-197AD78E9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733800"/>
          <a:ext cx="1152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8" imgW="9944100" imgH="21069300" progId="Equation.3">
                  <p:embed/>
                </p:oleObj>
              </mc:Choice>
              <mc:Fallback>
                <p:oleObj name="Equation" r:id="rId8" imgW="9944100" imgH="21069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11525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12">
            <a:extLst>
              <a:ext uri="{FF2B5EF4-FFF2-40B4-BE49-F238E27FC236}">
                <a16:creationId xmlns:a16="http://schemas.microsoft.com/office/drawing/2014/main" id="{79786982-4A35-2849-A521-BD09EE286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=</a:t>
            </a:r>
          </a:p>
        </p:txBody>
      </p:sp>
      <p:sp>
        <p:nvSpPr>
          <p:cNvPr id="48138" name="Text Box 13">
            <a:extLst>
              <a:ext uri="{FF2B5EF4-FFF2-40B4-BE49-F238E27FC236}">
                <a16:creationId xmlns:a16="http://schemas.microsoft.com/office/drawing/2014/main" id="{BFE4AFDF-CDBD-854E-9ED0-B299051B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4683125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ym typeface="Symbol" pitchFamily="2" charset="2"/>
              </a:rPr>
              <a:t>     </a:t>
            </a:r>
            <a:r>
              <a:rPr lang="en-US" altLang="en-US" b="1"/>
              <a:t>q</a:t>
            </a:r>
            <a:r>
              <a:rPr lang="en-US" altLang="en-US"/>
              <a:t> =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1163F-24A5-0D46-9FF9-34CE96616417}"/>
              </a:ext>
            </a:extLst>
          </p:cNvPr>
          <p:cNvSpPr txBox="1"/>
          <p:nvPr/>
        </p:nvSpPr>
        <p:spPr>
          <a:xfrm>
            <a:off x="7620000" y="1805970"/>
            <a:ext cx="381000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83E88CEB-86C3-DA4F-866F-2F067DE79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400989B-FDA7-704D-A205-BB9EE9F39308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73E62E4E-B5C9-B144-9A15-B21C23A1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7A3EE13-59A7-A948-ADBD-9C7DC8F7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Perspective Division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A4A442E-25D8-C446-B2A5-F81797784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However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 1, so we must divide by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w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to return from homogeneous coordinates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This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perspective division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yields</a:t>
            </a:r>
          </a:p>
          <a:p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  <a:p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the desired perspective equations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will consider the corresponding clipping volume with the OpenGL functions</a:t>
            </a:r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4AAD2706-3E9B-724A-927D-8974158E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0520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 baseline="-25000"/>
              <a:t>p</a:t>
            </a:r>
            <a:r>
              <a:rPr lang="en-US" altLang="en-US"/>
              <a:t> =</a:t>
            </a:r>
          </a:p>
        </p:txBody>
      </p:sp>
      <p:graphicFrame>
        <p:nvGraphicFramePr>
          <p:cNvPr id="50182" name="Object 2">
            <a:extLst>
              <a:ext uri="{FF2B5EF4-FFF2-40B4-BE49-F238E27FC236}">
                <a16:creationId xmlns:a16="http://schemas.microsoft.com/office/drawing/2014/main" id="{AA78F232-6A13-0245-AC60-4EBFEF23E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3387725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4" imgW="7607300" imgH="9067800" progId="Equation.3">
                  <p:embed/>
                </p:oleObj>
              </mc:Choice>
              <mc:Fallback>
                <p:oleObj name="Equation" r:id="rId4" imgW="7607300" imgH="906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387725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6">
            <a:extLst>
              <a:ext uri="{FF2B5EF4-FFF2-40B4-BE49-F238E27FC236}">
                <a16:creationId xmlns:a16="http://schemas.microsoft.com/office/drawing/2014/main" id="{6790BC32-4DA0-5F41-B1F2-DFF87FD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  <a:r>
              <a:rPr lang="en-US" altLang="en-US" baseline="-25000"/>
              <a:t>p</a:t>
            </a:r>
            <a:r>
              <a:rPr lang="en-US" altLang="en-US"/>
              <a:t> =</a:t>
            </a:r>
          </a:p>
        </p:txBody>
      </p:sp>
      <p:graphicFrame>
        <p:nvGraphicFramePr>
          <p:cNvPr id="50184" name="Object 3">
            <a:extLst>
              <a:ext uri="{FF2B5EF4-FFF2-40B4-BE49-F238E27FC236}">
                <a16:creationId xmlns:a16="http://schemas.microsoft.com/office/drawing/2014/main" id="{08B61932-C769-7949-8F44-B65A82E7D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387725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6" imgW="7607300" imgH="9067800" progId="Equation.3">
                  <p:embed/>
                </p:oleObj>
              </mc:Choice>
              <mc:Fallback>
                <p:oleObj name="Equation" r:id="rId6" imgW="7607300" imgH="906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87725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8">
            <a:extLst>
              <a:ext uri="{FF2B5EF4-FFF2-40B4-BE49-F238E27FC236}">
                <a16:creationId xmlns:a16="http://schemas.microsoft.com/office/drawing/2014/main" id="{C4C21E4C-065C-8A44-8E12-D99AD071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540125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  <a:r>
              <a:rPr lang="en-US" altLang="en-US" baseline="-25000"/>
              <a:t>p</a:t>
            </a:r>
            <a:r>
              <a:rPr lang="en-US" altLang="en-US"/>
              <a:t> = </a:t>
            </a:r>
            <a:r>
              <a:rPr lang="en-US" altLang="en-US" i="1"/>
              <a:t>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A4988F20-AEF6-314B-91D5-851AD4FA4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4B51856-3B5E-F143-89FA-FDF136350F69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688613A8-57B8-F04C-A8FF-4F47DF0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967BBB0-1C52-054F-B44E-10A013AE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OpenGL Orthogonal Viewing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7E926EC-A117-DA46-A184-11A69C328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9144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glOrtho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left,right,bottom,top,near,far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52229" name="Text Box 6">
            <a:extLst>
              <a:ext uri="{FF2B5EF4-FFF2-40B4-BE49-F238E27FC236}">
                <a16:creationId xmlns:a16="http://schemas.microsoft.com/office/drawing/2014/main" id="{66BBAC0D-D309-C04C-9787-A12963E7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611813"/>
            <a:ext cx="51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near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and</a:t>
            </a:r>
            <a:r>
              <a:rPr lang="en-US" altLang="en-US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far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measured </a:t>
            </a:r>
            <a:r>
              <a:rPr lang="en-US" altLang="en-US" u="sng">
                <a:latin typeface="Arial" panose="020B0604020202020204" pitchFamily="34" charset="0"/>
              </a:rPr>
              <a:t>from</a:t>
            </a:r>
            <a:r>
              <a:rPr lang="en-US" altLang="en-US">
                <a:latin typeface="Arial" panose="020B0604020202020204" pitchFamily="34" charset="0"/>
              </a:rPr>
              <a:t> camera</a:t>
            </a:r>
          </a:p>
        </p:txBody>
      </p:sp>
      <p:pic>
        <p:nvPicPr>
          <p:cNvPr id="52230" name="Picture 9">
            <a:extLst>
              <a:ext uri="{FF2B5EF4-FFF2-40B4-BE49-F238E27FC236}">
                <a16:creationId xmlns:a16="http://schemas.microsoft.com/office/drawing/2014/main" id="{09D2D599-D4B3-0640-B232-0B5039AB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06613"/>
            <a:ext cx="50292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9B362266-15A1-EB44-89D2-5A8BDF855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DAD3C67-7257-2D43-93FB-DC505B85B401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F65E07A8-8334-954A-B488-2A2EC404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5610E3B-1C3B-0A47-BCBF-FC01C8922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6A0160F-789A-B041-9FDB-6C682B366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Introduce the mathematics of projection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Introduce OpenGL viewing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Look at alternate viewing APIs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BAF90BBE-DD63-6149-BC37-F0D5CFFCF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9F8DBD4-E71D-8A4F-91BE-E596E08187E8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8E06CCC3-CDDF-014C-9276-F4625BEE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A4262B0-A4A4-644E-827B-B09B7EA8B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OpenGL Perspective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64EBF0-B658-8C43-9367-19BC925B1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glFrustum(left,right,bottom,top,near,far)</a:t>
            </a:r>
          </a:p>
        </p:txBody>
      </p:sp>
      <p:pic>
        <p:nvPicPr>
          <p:cNvPr id="54277" name="Picture 7">
            <a:extLst>
              <a:ext uri="{FF2B5EF4-FFF2-40B4-BE49-F238E27FC236}">
                <a16:creationId xmlns:a16="http://schemas.microsoft.com/office/drawing/2014/main" id="{83F66F18-BB7F-4349-AC1E-EA594081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376988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78" name="Line 9">
            <a:extLst>
              <a:ext uri="{FF2B5EF4-FFF2-40B4-BE49-F238E27FC236}">
                <a16:creationId xmlns:a16="http://schemas.microsoft.com/office/drawing/2014/main" id="{7F8EFE31-B0C3-094C-B29E-41321AE7C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4958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38981C0D-F9A8-DA4F-8A86-40801B99D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C75C0F1-40B9-DB4A-8B35-8C084BE7B881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6887DD17-4324-424D-97D5-6466A63E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FDDD783-FB20-FB45-84AD-349BC248C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Using Field of View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9DE7905-AFED-4D4F-8A7B-C308816C0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glFrustum</a:t>
            </a:r>
            <a:r>
              <a:rPr lang="en-US" altLang="en-US" dirty="0">
                <a:ea typeface="ＭＳ Ｐゴシック" panose="020B0600070205080204" pitchFamily="34" charset="-128"/>
              </a:rPr>
              <a:t> it is often difficult to get the desired view</a:t>
            </a:r>
          </a:p>
          <a:p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gluPerpective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fovy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aspect, near, far)</a:t>
            </a:r>
            <a:r>
              <a:rPr lang="en-US" altLang="en-US" dirty="0">
                <a:ea typeface="ＭＳ Ｐゴシック" panose="020B0600070205080204" pitchFamily="34" charset="-128"/>
              </a:rPr>
              <a:t> often provides a better interface</a:t>
            </a:r>
          </a:p>
        </p:txBody>
      </p:sp>
      <p:pic>
        <p:nvPicPr>
          <p:cNvPr id="56325" name="Picture 5" descr="C:\BOOK\OpenGL\Paul Final\Art\jpeg\AN05F28.jpg">
            <a:extLst>
              <a:ext uri="{FF2B5EF4-FFF2-40B4-BE49-F238E27FC236}">
                <a16:creationId xmlns:a16="http://schemas.microsoft.com/office/drawing/2014/main" id="{A0773EEB-0208-2246-A353-2FA4EE2C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38100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6">
            <a:extLst>
              <a:ext uri="{FF2B5EF4-FFF2-40B4-BE49-F238E27FC236}">
                <a16:creationId xmlns:a16="http://schemas.microsoft.com/office/drawing/2014/main" id="{748D2CFF-44D2-0948-8B4D-B19D43F6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4449763"/>
            <a:ext cx="200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aspect </a:t>
            </a:r>
            <a:r>
              <a:rPr lang="en-US" altLang="en-US" sz="2000"/>
              <a:t>=</a:t>
            </a:r>
            <a:r>
              <a:rPr lang="en-US" altLang="en-US" sz="2000" b="1">
                <a:latin typeface="Courier New" panose="02070309020205020404" pitchFamily="49" charset="0"/>
              </a:rPr>
              <a:t> w/h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40F73A02-8909-EE48-BB98-5352663F87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886200"/>
            <a:ext cx="762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9829CA42-5B2F-5A45-8C17-E22B0635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6576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front plane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CD5EA9B7-A2E6-1047-AC56-E0027C816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25313DE-4B12-E94F-91F2-53C89AA5B0DF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820727B6-86A6-FB4E-B29D-F287A732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E1A440-A599-6044-AAA7-AEE88A22B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Computer Viewing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B9B6D9C-DBBD-4641-9812-9ED31427F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There are three aspects of the viewing process, all of which are implemented in the pipeline,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Positioning the camera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Setting the model-view matrix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Selecting a lens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Setting the projection matrix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Clipping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Setting the view volume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75253E6A-AB95-E64A-A10B-B5A333BE1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2803E1E-D58C-4E4C-876D-289DC5925DCE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05D9F2BD-6CDA-2648-A87D-687F5255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1C64DDA-BBE7-254C-91BC-EC3805BD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The OpenGL Camera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1403F3A-E7E7-A546-A4B4-673242251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OpenGL, initially the object and camera frames are the same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Default model-view matrix is an identity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camera is located at origin and points in the negative z direction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OpenGL also specifies a default view volume that is a cube with sides of length 2 centered at the origin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Default projection matrix is an identity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D6832AB2-79CC-734F-A1C5-6544493EB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33FBE2B-18D9-C349-B2CA-271B6100807A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804C8824-DD98-344B-A2A1-3CE62633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C840415-BBF2-9F48-B87F-A3BB8DDAF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Default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sz="4100">
                <a:ea typeface="ＭＳ Ｐゴシック" panose="020B0600070205080204" pitchFamily="34" charset="-128"/>
              </a:rPr>
              <a:t>Projection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059EE5C-90C6-D344-8358-B21D08DE4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Default projection is orthogonal</a:t>
            </a:r>
          </a:p>
        </p:txBody>
      </p:sp>
      <p:pic>
        <p:nvPicPr>
          <p:cNvPr id="23557" name="Picture 5" descr="C:\BOOK\OpenGL\Paul Final\Art\jpeg\AN05F11.jpg">
            <a:extLst>
              <a:ext uri="{FF2B5EF4-FFF2-40B4-BE49-F238E27FC236}">
                <a16:creationId xmlns:a16="http://schemas.microsoft.com/office/drawing/2014/main" id="{3510AA5E-B656-6144-8C7E-2A04D7F1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0275"/>
            <a:ext cx="43434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Line 6">
            <a:extLst>
              <a:ext uri="{FF2B5EF4-FFF2-40B4-BE49-F238E27FC236}">
                <a16:creationId xmlns:a16="http://schemas.microsoft.com/office/drawing/2014/main" id="{10A46F31-7D75-2F44-9ED8-26CD2222C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0480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660F5186-2619-B146-8013-CDF55BED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667000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clipped out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92B0DF7D-495A-C544-ADED-A081D1EF9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60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z=0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9D956459-7DD0-1144-8A5E-B0935A4617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2004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1BFFDE4E-A0CB-5243-B8A3-E741E4F90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09FE4C9F-0221-6245-A217-73264B0C9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2E43A69-80B8-E643-A32F-EE56573FD187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D4895358-985A-4E44-924B-E34C93E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B2AFA12-0C52-F540-87D8-57F08903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1066800"/>
          </a:xfrm>
        </p:spPr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Moving the Camera Frame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8CFFBB7-053F-954F-8C82-CB3267E9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If we want to visualize object with both positive and negative z values we can either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Move the camera in the positive z direction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Translate the camera frame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Move the objects in the negative z direction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Translate the world frame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Both of these views are equivalent and are determined by the model-view matrix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translation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glTranslatef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(0.0,0.0,-d)</a:t>
            </a:r>
          </a:p>
          <a:p>
            <a:pPr lvl="1"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where 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 &gt;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5152B483-3218-E34F-B208-F97810AD0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EA7429F-95B0-524D-8FB3-94A7D29B09C0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87E54BD6-703C-9B48-BE23-DAA97A8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4C4A51D-648D-E846-8A22-B8504764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Moving Camera back from Origin </a:t>
            </a:r>
          </a:p>
        </p:txBody>
      </p:sp>
      <p:pic>
        <p:nvPicPr>
          <p:cNvPr id="27652" name="Picture 5" descr="C:\BOOK\OpenGL\Paul Final\Art\jpeg\AN05F13.jpg">
            <a:extLst>
              <a:ext uri="{FF2B5EF4-FFF2-40B4-BE49-F238E27FC236}">
                <a16:creationId xmlns:a16="http://schemas.microsoft.com/office/drawing/2014/main" id="{94101311-48EB-0D40-81E1-E346E1DE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44683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7">
            <a:extLst>
              <a:ext uri="{FF2B5EF4-FFF2-40B4-BE49-F238E27FC236}">
                <a16:creationId xmlns:a16="http://schemas.microsoft.com/office/drawing/2014/main" id="{DB80A3DB-1227-5F4C-9913-9B7655C99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2438400"/>
            <a:ext cx="2209800" cy="609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default frames</a:t>
            </a:r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ADA2722C-8FE1-D544-AC50-C8E5B124C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00200"/>
            <a:ext cx="4132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frames after translation by –d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          d &gt;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BBD5B865-2B26-C940-8220-F5131D0F7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B452D75-8AA1-7F48-9245-941560E2F61E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67E35190-B1F9-614A-A625-299318F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051FD29-971E-8C40-AB6B-A0A425E64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Moving the Camera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20EEFC-7B80-094C-AE38-5C5C05E2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can move the camera to any desired position by a sequence of rotations and translations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Example: side view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Rotate the camera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Move it away from origin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Model-view matrix C = TR</a:t>
            </a:r>
          </a:p>
        </p:txBody>
      </p:sp>
      <p:pic>
        <p:nvPicPr>
          <p:cNvPr id="29701" name="Picture 5" descr="C:\BOOK\OpenGL\Paul Final\Art\jpeg\AN05F14.jpg">
            <a:extLst>
              <a:ext uri="{FF2B5EF4-FFF2-40B4-BE49-F238E27FC236}">
                <a16:creationId xmlns:a16="http://schemas.microsoft.com/office/drawing/2014/main" id="{82E4179A-8D56-2A4B-9FEC-D5BF649C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227388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C842C877-DDB7-1744-B080-D8D1B38EA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9E283C8-1A8A-9945-BD46-AFEAAC14E5E9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B89C4AF0-CCE4-4241-BC53-1899A0A4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7" name="Rectangle 1026">
            <a:extLst>
              <a:ext uri="{FF2B5EF4-FFF2-40B4-BE49-F238E27FC236}">
                <a16:creationId xmlns:a16="http://schemas.microsoft.com/office/drawing/2014/main" id="{314ABFC4-C23A-424D-9B8D-90DC52CCD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code</a:t>
            </a:r>
          </a:p>
        </p:txBody>
      </p:sp>
      <p:sp>
        <p:nvSpPr>
          <p:cNvPr id="31748" name="Rectangle 1027">
            <a:extLst>
              <a:ext uri="{FF2B5EF4-FFF2-40B4-BE49-F238E27FC236}">
                <a16:creationId xmlns:a16="http://schemas.microsoft.com/office/drawing/2014/main" id="{7516E3F9-8A32-EE4B-A7BA-F5CB9169F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Remember that last transformation specified is first to be applied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9" name="Text Box 1028">
            <a:extLst>
              <a:ext uri="{FF2B5EF4-FFF2-40B4-BE49-F238E27FC236}">
                <a16:creationId xmlns:a16="http://schemas.microsoft.com/office/drawing/2014/main" id="{6CA0524C-10CA-D244-AE33-AB3C2A42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4908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glMatrixMode(GL_MODELVIEW)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glLoadIdentity();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glTranslatef(0.0, 0.0, -d);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glRotatef(90.0, 0.0, 1.0, 0.0);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15389</TotalTime>
  <Words>921</Words>
  <Application>Microsoft Macintosh PowerPoint</Application>
  <PresentationFormat>On-screen Show (4:3)</PresentationFormat>
  <Paragraphs>167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Courier New</vt:lpstr>
      <vt:lpstr>Symbol</vt:lpstr>
      <vt:lpstr>Times New Roman</vt:lpstr>
      <vt:lpstr>ULA1</vt:lpstr>
      <vt:lpstr>Equation</vt:lpstr>
      <vt:lpstr>Computer Viewing</vt:lpstr>
      <vt:lpstr>Objectives</vt:lpstr>
      <vt:lpstr>Computer Viewing</vt:lpstr>
      <vt:lpstr>The OpenGL Camera</vt:lpstr>
      <vt:lpstr>Default Projection</vt:lpstr>
      <vt:lpstr>Moving the Camera Frame</vt:lpstr>
      <vt:lpstr>Moving Camera back from Origin </vt:lpstr>
      <vt:lpstr>Moving the Camera</vt:lpstr>
      <vt:lpstr>OpenGL code</vt:lpstr>
      <vt:lpstr>The LookAt Function</vt:lpstr>
      <vt:lpstr>gluLookAt</vt:lpstr>
      <vt:lpstr>Other Viewing APIs</vt:lpstr>
      <vt:lpstr>Projections and Normalization</vt:lpstr>
      <vt:lpstr>Homogeneous Coordinate Representation</vt:lpstr>
      <vt:lpstr>Simple Perspective</vt:lpstr>
      <vt:lpstr>Perspective Equations</vt:lpstr>
      <vt:lpstr>Homogeneous Coordinate Form</vt:lpstr>
      <vt:lpstr>Perspective Division</vt:lpstr>
      <vt:lpstr>OpenGL Orthogonal Viewing</vt:lpstr>
      <vt:lpstr>OpenGL Perspective</vt:lpstr>
      <vt:lpstr>Using Field of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144</cp:revision>
  <cp:lastPrinted>2013-04-18T14:26:59Z</cp:lastPrinted>
  <dcterms:created xsi:type="dcterms:W3CDTF">2002-08-02T19:17:07Z</dcterms:created>
  <dcterms:modified xsi:type="dcterms:W3CDTF">2021-02-12T16:35:22Z</dcterms:modified>
</cp:coreProperties>
</file>