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92" r:id="rId4"/>
    <p:sldId id="291" r:id="rId5"/>
    <p:sldId id="275" r:id="rId6"/>
    <p:sldId id="276" r:id="rId7"/>
    <p:sldId id="278" r:id="rId8"/>
    <p:sldId id="277" r:id="rId9"/>
    <p:sldId id="279" r:id="rId10"/>
    <p:sldId id="280" r:id="rId11"/>
    <p:sldId id="283" r:id="rId12"/>
    <p:sldId id="281" r:id="rId13"/>
    <p:sldId id="282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3" r:id="rId22"/>
    <p:sldId id="294" r:id="rId2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82C366A-8A4A-E14C-BA75-0B38CD638A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DE0C196-EA42-ED4A-B16A-98920C06C1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>
            <a:extLst>
              <a:ext uri="{FF2B5EF4-FFF2-40B4-BE49-F238E27FC236}">
                <a16:creationId xmlns:a16="http://schemas.microsoft.com/office/drawing/2014/main" id="{4C3A82C5-D5B4-AF45-90E4-6E02AF6418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13001693-4BA3-9341-812C-E915FAF080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78A99-1222-F54B-AD8D-719548813B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8991792-BAC8-214E-90DD-47521B9412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CDA8BBD-A9FE-9D47-9EDD-34DCCF2C3B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B45CEFD-FF74-744B-AF63-02CE40629D9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9574261-C3E1-C846-B6A4-0D8BE7E52F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001ECAF-7EB3-0D49-ADD5-E4842C5D25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376F1CB-75FB-6046-BB69-F6AB0598B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9557EC-9696-4747-9E21-E65BFA01B2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2EA01C52-3FCB-F94B-8394-25D0217A68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E59DF57-DBBF-A443-9BA4-FA3EE261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F468C84-C519-B44D-8B7E-3AD1DB425E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64260519-7AAB-7743-B8D7-996F82C2F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13D8580-F37A-ED46-BD07-A5764A9ABC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10C5ECE-EAA1-1F48-A272-9F5154B7F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2DFB3A5-439A-2A4E-B3AF-E53D9CA18D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A8C103B1-BE72-424B-81D2-1DCA7505D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78DFA654-5487-8849-953D-7AF854DF53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29358684-8802-9842-9A7A-B2B20268A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0970F062-79E9-734D-977C-CACB316F74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43988A91-6E32-9344-B713-B00D30B28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2F299796-3844-E849-9807-C0AA77E8A5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6AE1439B-ADF4-794A-B9EB-58D5A76A8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46D416AD-90E6-2645-A173-6947586BBA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7EE2F11-911B-714A-B14D-4A5A1E9D9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0951EBF3-8466-964A-A7E0-E6291DA544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9ED14BDE-57C0-7B4B-9141-607B079BF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F671FD49-B7F6-C343-97CB-F4C6E7DB40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D0F4C6A6-6AC2-6845-94A1-7242E2FD5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4E40E6F1-2D9D-C448-9292-A6AF0156D8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5C75066-9F42-7F47-9360-638EC6EAD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35B6180-A191-A54B-BB86-BFAC8DFDC8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1837A111-BC4F-A64C-A7A7-92F0B9C3C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35EAF1E0-D535-B74B-A06F-442D04071E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58F4D7FF-541E-DB4C-9E9A-CE9B1E1B3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14F93AF8-8D0F-824B-9F11-EA5A1FC03D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D06CF659-D620-4D49-AFC1-FA333A661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5D79A8C2-6D8E-A349-8B67-882469229B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DC382535-076E-7442-96A4-BAFF86F99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D9CFB8E7-49D4-D74C-8A6C-CF393113BB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9358C83-8B3F-534C-9FE8-6B9E09B78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B5BAF30-96F5-B24B-8EF3-0E0202D712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91B5B62C-1735-1E4F-8229-965744064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3596EEB-68FD-C24F-BC6F-38AFD6534F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A2CF8752-E841-BA47-AC5A-6302D214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63178AC-E59D-0343-9269-7F80B52D11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818700C-551D-9141-8E14-14E57CDA8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6523C99-A18B-4F47-B509-DDA8FF9CF3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176D7704-9EAD-AD49-B385-044854716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C50B453-DBE8-684F-9FC0-7183177630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E4A47EAB-7FAB-6747-9F14-5B2275192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A171571-23F3-184B-879F-CE0D415FEF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79B7987-5E7C-8E49-87D2-BE5C3ADC6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6565F2-6CC7-5841-8859-1FD917F435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0BE1A08-CCDD-5345-97FC-0CC375CFC03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B97BE0-183E-8A4F-B14A-41ECE1636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9174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D793C1-61D4-5C44-84A8-BB6EB0723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7B6DA57-4D3D-2145-B84B-93640B59FD4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142BCA-A52D-1344-8110-AD6EC51CB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01205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7AF745-F58F-BF46-91FD-86C732622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0AD246C-C7E5-2147-B376-8681FE23AAC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0BC8F92-1116-8A46-A8A6-7ACBA4427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9946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DD9C1E-1F78-4E4F-A5B6-9E0B10E004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379E6BD-5863-844C-BB18-A072AA3A6E3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DEB5EBD-B298-994E-85AE-96F74B989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8939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D7C27D-4D75-464E-BEDA-99516FC6E5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C1B0EBE-35B4-804C-A26D-554827E6E42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82A2E3-6C98-0747-8274-E25E6EF3D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04023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4F3C2-85F0-B74F-83CA-E336A4B48D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66DE8F8-5388-1C41-801A-250E9AF2D6E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16D9201-2BD8-3A44-817B-58B1748093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21401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7437ED-F397-9C41-90CD-A89DBE19F4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F8C4124D-F7F2-924F-8E54-8425EF9BC1D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0DA00-BE7C-9845-8232-B5BEAC356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95289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D67AAB-5679-FA40-B802-54DF3319DA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8998F900-D76C-AA40-814D-A11B67D5B1D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A60A8AD-2155-334B-A0FA-EADBBBDC2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0265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ED20BD-A1B0-D440-B3B1-4E553EE456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965A261-C8BA-9A4B-B7E9-E720B9A0877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7626AA2-F97D-AB40-A3A1-370409C7C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27439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E2078-3DEB-6942-B70D-E12424DF1B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8B2459A-480D-764A-9474-51BA6858989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FE30118-4C99-5E45-9EB4-76721F84C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1035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8C996-E8CC-C742-8E3F-E2162D454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E260B29-3B81-CC42-9FC6-DC0228A3F3D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4FB94CD-36EF-3C41-8FCD-9589F79E2C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18513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312484-469A-5945-B1C5-B555F9098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309F8C7-81BB-4547-99AE-1E9DFA1AE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439D7C8-0D61-2F49-B6CB-66CC6FA38B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4CF32BC9-FA1C-A34E-B5DC-35803B998FD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F7C9EFFE-30C0-5A4B-929C-0846EBA2B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0B5B82F-07A6-7446-B0DB-024D139F05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 5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B5483D5E-C19F-9746-AD59-2930328E6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1621EE4-BAB0-9B45-82CE-9DD7EC93F4CF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098B9711-47F5-6744-BD66-2F28928C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3983707-04EF-F747-9F15-C31D083A4A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Projection Matrices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4F4E10A8-BC84-304D-9A47-19C76D146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F030400-6E29-B544-9603-59F0A204555A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D77070C7-2CC3-524D-AE96-2C614B9E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F41F719-0563-3F42-A3C6-E69D46A8E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General Shear</a:t>
            </a:r>
          </a:p>
        </p:txBody>
      </p:sp>
      <p:pic>
        <p:nvPicPr>
          <p:cNvPr id="33796" name="Picture 5" descr="C:\BOOK\OpenGL\Paul Final\Art\jpeg\AN05F36.jpg">
            <a:extLst>
              <a:ext uri="{FF2B5EF4-FFF2-40B4-BE49-F238E27FC236}">
                <a16:creationId xmlns:a16="http://schemas.microsoft.com/office/drawing/2014/main" id="{04B4DF41-52F3-694B-83D5-E6CF4120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4860925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C:\BOOK\OpenGL\Paul Final\Art\jpeg\AN05F37.jpg">
            <a:extLst>
              <a:ext uri="{FF2B5EF4-FFF2-40B4-BE49-F238E27FC236}">
                <a16:creationId xmlns:a16="http://schemas.microsoft.com/office/drawing/2014/main" id="{C6ABDDF5-F0E5-4343-8AF7-0CF19C5A7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417195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 Box 8">
            <a:extLst>
              <a:ext uri="{FF2B5EF4-FFF2-40B4-BE49-F238E27FC236}">
                <a16:creationId xmlns:a16="http://schemas.microsoft.com/office/drawing/2014/main" id="{4530EBD5-5A4F-324D-8347-707AA0A22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57800"/>
            <a:ext cx="124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top view</a:t>
            </a:r>
          </a:p>
        </p:txBody>
      </p:sp>
      <p:sp>
        <p:nvSpPr>
          <p:cNvPr id="33799" name="Text Box 10">
            <a:extLst>
              <a:ext uri="{FF2B5EF4-FFF2-40B4-BE49-F238E27FC236}">
                <a16:creationId xmlns:a16="http://schemas.microsoft.com/office/drawing/2014/main" id="{B63DF823-0153-FC4D-B968-D3C52BFC472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477000" y="5486400"/>
            <a:ext cx="1447800" cy="457200"/>
          </a:xfrm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side 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DE85E356-EC29-CB40-89C2-F8BD2AF87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2AB1B39-E3EA-CE4B-A6B6-2DEBF041CEBC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D0BD0819-749F-B94C-9C68-9134A37B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01CA32A-0563-5D43-A96F-5419DE26F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Shear Matrix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8DE198D-9CA0-2F4C-B560-C173833E6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xy </a:t>
            </a:r>
            <a:r>
              <a:rPr lang="en-US" altLang="en-US">
                <a:ea typeface="ＭＳ Ｐゴシック" panose="020B0600070205080204" pitchFamily="34" charset="-128"/>
              </a:rPr>
              <a:t>shear (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 values unchanged)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Projection matrix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General case: </a:t>
            </a:r>
          </a:p>
        </p:txBody>
      </p:sp>
      <p:graphicFrame>
        <p:nvGraphicFramePr>
          <p:cNvPr id="35845" name="Object 2">
            <a:extLst>
              <a:ext uri="{FF2B5EF4-FFF2-40B4-BE49-F238E27FC236}">
                <a16:creationId xmlns:a16="http://schemas.microsoft.com/office/drawing/2014/main" id="{2DAD7778-3101-BF4A-869A-DE69D71FC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209800"/>
          <a:ext cx="26733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4" imgW="28384500" imgH="21069300" progId="Equation.3">
                  <p:embed/>
                </p:oleObj>
              </mc:Choice>
              <mc:Fallback>
                <p:oleObj name="Equation" r:id="rId4" imgW="28384500" imgH="2106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267335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5">
            <a:extLst>
              <a:ext uri="{FF2B5EF4-FFF2-40B4-BE49-F238E27FC236}">
                <a16:creationId xmlns:a16="http://schemas.microsoft.com/office/drawing/2014/main" id="{8FE77702-CACD-A147-BB01-A77BAD5C7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2778125"/>
            <a:ext cx="134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H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f</a:t>
            </a:r>
            <a:r>
              <a:rPr lang="en-US" altLang="en-US"/>
              <a:t>) = </a:t>
            </a:r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6CD991BA-5B68-AA44-8A30-B7A44A27C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4953000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 = </a:t>
            </a:r>
            <a:r>
              <a:rPr lang="en-US" altLang="en-US" b="1"/>
              <a:t>M</a:t>
            </a:r>
            <a:r>
              <a:rPr lang="en-US" altLang="en-US" baseline="-25000"/>
              <a:t>orth</a:t>
            </a:r>
            <a:r>
              <a:rPr lang="en-US" altLang="en-US"/>
              <a:t> </a:t>
            </a:r>
            <a:r>
              <a:rPr lang="en-US" altLang="en-US" b="1"/>
              <a:t>H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f</a:t>
            </a:r>
            <a:r>
              <a:rPr lang="en-US" altLang="en-US"/>
              <a:t>) </a:t>
            </a:r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3D9C7F2A-ADD6-CB4A-8C79-3828D6FC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5562600"/>
            <a:ext cx="2668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 = </a:t>
            </a:r>
            <a:r>
              <a:rPr lang="en-US" altLang="en-US" b="1"/>
              <a:t>M</a:t>
            </a:r>
            <a:r>
              <a:rPr lang="en-US" altLang="en-US" baseline="-25000"/>
              <a:t>orth</a:t>
            </a:r>
            <a:r>
              <a:rPr lang="en-US" altLang="en-US"/>
              <a:t> </a:t>
            </a:r>
            <a:r>
              <a:rPr lang="en-US" altLang="en-US" b="1"/>
              <a:t>STH</a:t>
            </a:r>
            <a:r>
              <a:rPr lang="en-US" altLang="en-US"/>
              <a:t>(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,</a:t>
            </a:r>
            <a:r>
              <a:rPr lang="en-US" altLang="en-US">
                <a:latin typeface="Symbol" pitchFamily="2" charset="2"/>
              </a:rPr>
              <a:t>f</a:t>
            </a:r>
            <a:r>
              <a:rPr lang="en-US" altLang="en-US"/>
              <a:t>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A0BF42A2-D34F-6148-8D57-2DEBA50D9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673484D-43B3-4D46-9478-693979A90403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E4BDED53-B030-6E4B-937E-CE8F03AD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20D584B-6515-B946-AB7D-8EAB9B72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Equivalency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63C4A09-0B31-6945-8CC1-74715603F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7893" name="Picture 5" descr="C:\BOOK\OpenGL\Paul Final\Art\jpeg\AN05F38.jpg">
            <a:extLst>
              <a:ext uri="{FF2B5EF4-FFF2-40B4-BE49-F238E27FC236}">
                <a16:creationId xmlns:a16="http://schemas.microsoft.com/office/drawing/2014/main" id="{960E9878-0375-CF4B-94E0-518714D93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0576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0C7BFE53-88B0-7146-B665-D2F42E0BF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E963DE0-3698-D042-AA1E-0296F786110C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2FB447A1-75E8-884A-AB34-5E29806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847F20F-BBE3-9348-8785-3C60504DD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Effect on Clipping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6EA4953-0BB0-384B-AEDE-7999D2524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projection matrix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</a:t>
            </a:r>
            <a:r>
              <a:rPr lang="en-US" altLang="en-US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STH </a:t>
            </a:r>
            <a:r>
              <a:rPr lang="en-US" altLang="en-US">
                <a:ea typeface="ＭＳ Ｐゴシック" panose="020B0600070205080204" pitchFamily="34" charset="-128"/>
              </a:rPr>
              <a:t>transforms the original clipping volume to the default clipping volume</a:t>
            </a:r>
            <a:endParaRPr lang="en-US" altLang="en-US" b="1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41" name="AutoShape 5">
            <a:extLst>
              <a:ext uri="{FF2B5EF4-FFF2-40B4-BE49-F238E27FC236}">
                <a16:creationId xmlns:a16="http://schemas.microsoft.com/office/drawing/2014/main" id="{95AC0D0A-C171-404B-A5F2-7EF04973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2438400" cy="1219200"/>
          </a:xfrm>
          <a:prstGeom prst="parallelogram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2FA2F957-7357-C143-8FEA-649FF527D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191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A1331984-CEAF-EC49-8A8E-09F0AC440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16764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6139FCFA-F102-0E48-BFA2-100099C9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4800"/>
            <a:ext cx="3048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5" name="AutoShape 9">
            <a:extLst>
              <a:ext uri="{FF2B5EF4-FFF2-40B4-BE49-F238E27FC236}">
                <a16:creationId xmlns:a16="http://schemas.microsoft.com/office/drawing/2014/main" id="{3D0DAA28-F1E9-A54D-B43E-07DE26E5E315}"/>
              </a:ext>
            </a:extLst>
          </p:cNvPr>
          <p:cNvSpPr>
            <a:spLocks noChangeArrowheads="1"/>
          </p:cNvSpPr>
          <p:nvPr/>
        </p:nvSpPr>
        <p:spPr bwMode="auto">
          <a:xfrm rot="-6236451">
            <a:off x="5910262" y="3995738"/>
            <a:ext cx="677863" cy="611188"/>
          </a:xfrm>
          <a:prstGeom prst="parallelogram">
            <a:avLst>
              <a:gd name="adj" fmla="val 2622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70B68FAF-B7C3-514E-AA82-CA225E577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3048000"/>
            <a:ext cx="1254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top view</a:t>
            </a:r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666C3234-668C-5645-A454-342BE11310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3581400"/>
            <a:ext cx="838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6FE14D71-0316-C741-AEA5-EF411821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DOP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885714CF-F918-5F41-90B0-390FB130B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862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DOP</a:t>
            </a:r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2468B3D2-A80D-CF4C-8B8E-DCA03D491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352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51" name="Line 15">
            <a:extLst>
              <a:ext uri="{FF2B5EF4-FFF2-40B4-BE49-F238E27FC236}">
                <a16:creationId xmlns:a16="http://schemas.microsoft.com/office/drawing/2014/main" id="{53C52B35-6C1A-564C-99CE-4364B540BB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4953000"/>
            <a:ext cx="4572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137AF42F-6CD0-474D-911D-6E4E85B6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5603875"/>
            <a:ext cx="144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near plane</a:t>
            </a:r>
          </a:p>
        </p:txBody>
      </p:sp>
      <p:sp>
        <p:nvSpPr>
          <p:cNvPr id="39953" name="Line 17">
            <a:extLst>
              <a:ext uri="{FF2B5EF4-FFF2-40B4-BE49-F238E27FC236}">
                <a16:creationId xmlns:a16="http://schemas.microsoft.com/office/drawing/2014/main" id="{E01BC91C-A67F-A546-808C-0F51B56FF8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733800"/>
            <a:ext cx="381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B7D645AE-C2C0-1345-9924-81C8996E1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00600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far plane</a:t>
            </a:r>
          </a:p>
        </p:txBody>
      </p:sp>
      <p:sp>
        <p:nvSpPr>
          <p:cNvPr id="39955" name="Line 19">
            <a:extLst>
              <a:ext uri="{FF2B5EF4-FFF2-40B4-BE49-F238E27FC236}">
                <a16:creationId xmlns:a16="http://schemas.microsoft.com/office/drawing/2014/main" id="{975CAF06-5C0F-0D46-9AB9-744AC23C2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290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56" name="Text Box 20">
            <a:extLst>
              <a:ext uri="{FF2B5EF4-FFF2-40B4-BE49-F238E27FC236}">
                <a16:creationId xmlns:a16="http://schemas.microsoft.com/office/drawing/2014/main" id="{7048FFB4-7F2F-C04B-8EF6-A299F0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71800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object</a:t>
            </a:r>
          </a:p>
        </p:txBody>
      </p:sp>
      <p:sp>
        <p:nvSpPr>
          <p:cNvPr id="39957" name="Line 22">
            <a:extLst>
              <a:ext uri="{FF2B5EF4-FFF2-40B4-BE49-F238E27FC236}">
                <a16:creationId xmlns:a16="http://schemas.microsoft.com/office/drawing/2014/main" id="{5E001783-0FC6-244F-B52F-2441D9CF7F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953000"/>
            <a:ext cx="609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58" name="Text Box 23">
            <a:extLst>
              <a:ext uri="{FF2B5EF4-FFF2-40B4-BE49-F238E27FC236}">
                <a16:creationId xmlns:a16="http://schemas.microsoft.com/office/drawing/2014/main" id="{D32F6138-3E06-1F48-B2B5-8235EDCE2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1181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clipping</a:t>
            </a:r>
          </a:p>
          <a:p>
            <a:r>
              <a:rPr lang="en-US" altLang="en-US"/>
              <a:t>volume</a:t>
            </a:r>
          </a:p>
        </p:txBody>
      </p:sp>
      <p:sp>
        <p:nvSpPr>
          <p:cNvPr id="39959" name="Text Box 24">
            <a:extLst>
              <a:ext uri="{FF2B5EF4-FFF2-40B4-BE49-F238E27FC236}">
                <a16:creationId xmlns:a16="http://schemas.microsoft.com/office/drawing/2014/main" id="{DF286885-DED6-A541-80BA-29081700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88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z</a:t>
            </a:r>
            <a:r>
              <a:rPr lang="en-US" altLang="en-US"/>
              <a:t> = -1</a:t>
            </a:r>
          </a:p>
        </p:txBody>
      </p:sp>
      <p:sp>
        <p:nvSpPr>
          <p:cNvPr id="39960" name="Text Box 25">
            <a:extLst>
              <a:ext uri="{FF2B5EF4-FFF2-40B4-BE49-F238E27FC236}">
                <a16:creationId xmlns:a16="http://schemas.microsoft.com/office/drawing/2014/main" id="{26A9B28A-C2B4-8643-A905-01C3C5CE2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3048000"/>
            <a:ext cx="85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z</a:t>
            </a:r>
            <a:r>
              <a:rPr lang="en-US" altLang="en-US"/>
              <a:t> =  1</a:t>
            </a:r>
          </a:p>
        </p:txBody>
      </p:sp>
      <p:sp>
        <p:nvSpPr>
          <p:cNvPr id="39961" name="Text Box 26">
            <a:extLst>
              <a:ext uri="{FF2B5EF4-FFF2-40B4-BE49-F238E27FC236}">
                <a16:creationId xmlns:a16="http://schemas.microsoft.com/office/drawing/2014/main" id="{095AB068-033F-5A47-8072-115BB31F2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4343400"/>
            <a:ext cx="89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/>
              <a:t> = -1</a:t>
            </a:r>
          </a:p>
        </p:txBody>
      </p:sp>
      <p:sp>
        <p:nvSpPr>
          <p:cNvPr id="39962" name="Text Box 27">
            <a:extLst>
              <a:ext uri="{FF2B5EF4-FFF2-40B4-BE49-F238E27FC236}">
                <a16:creationId xmlns:a16="http://schemas.microsoft.com/office/drawing/2014/main" id="{79F5269A-72DF-4549-9994-C392D1D3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648200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/>
              <a:t> = 1</a:t>
            </a:r>
          </a:p>
        </p:txBody>
      </p:sp>
      <p:sp>
        <p:nvSpPr>
          <p:cNvPr id="39963" name="Line 28">
            <a:extLst>
              <a:ext uri="{FF2B5EF4-FFF2-40B4-BE49-F238E27FC236}">
                <a16:creationId xmlns:a16="http://schemas.microsoft.com/office/drawing/2014/main" id="{77EE432E-1C93-C848-94F7-8C24DA7C07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4648200"/>
            <a:ext cx="38100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39964" name="Text Box 29">
            <a:extLst>
              <a:ext uri="{FF2B5EF4-FFF2-40B4-BE49-F238E27FC236}">
                <a16:creationId xmlns:a16="http://schemas.microsoft.com/office/drawing/2014/main" id="{90FB1D4F-8EEA-0E46-B0FF-3E89833E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5715000"/>
            <a:ext cx="250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distorted object</a:t>
            </a:r>
          </a:p>
          <a:p>
            <a:r>
              <a:rPr lang="en-US" altLang="en-US"/>
              <a:t>(projects correctly)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1F8990E8-8496-0D4F-9FB3-49FECC6BA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01AF8C7-9428-B54D-B44C-42388FA367B2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22553EA2-23F7-F849-BEF5-2FDBCE0E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BC0DF52-DA3F-1843-83BA-35345A1CD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Simple Perspective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81F55A7-3BC5-6E49-9215-DB8084C65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700">
                <a:ea typeface="ＭＳ Ｐゴシック" panose="020B0600070205080204" pitchFamily="34" charset="-128"/>
              </a:rPr>
              <a:t>Consider a simple perspective with the COP at the origin, the near clipping plane at 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 </a:t>
            </a:r>
            <a:r>
              <a:rPr lang="en-US" altLang="en-US" sz="2700">
                <a:ea typeface="ＭＳ Ｐゴシック" panose="020B0600070205080204" pitchFamily="34" charset="-128"/>
              </a:rPr>
              <a:t>= -1, and a 90 degree field of view determined by the planes </a:t>
            </a:r>
          </a:p>
          <a:p>
            <a:pPr>
              <a:buFontTx/>
              <a:buNone/>
            </a:pPr>
            <a:r>
              <a:rPr lang="en-US" altLang="en-US" sz="2700">
                <a:ea typeface="ＭＳ Ｐゴシック" panose="020B0600070205080204" pitchFamily="34" charset="-128"/>
              </a:rPr>
              <a:t>  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</a:t>
            </a:r>
            <a:r>
              <a:rPr lang="en-US" altLang="en-US" sz="2700">
                <a:ea typeface="ＭＳ Ｐゴシック" panose="020B0600070205080204" pitchFamily="34" charset="-128"/>
              </a:rPr>
              <a:t> </a:t>
            </a:r>
            <a:r>
              <a:rPr lang="en-US" altLang="en-US" sz="2700">
                <a:ea typeface="ＭＳ Ｐゴシック" panose="020B0600070205080204" pitchFamily="34" charset="-128"/>
                <a:sym typeface="Symbol" pitchFamily="2" charset="2"/>
              </a:rPr>
              <a:t>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z</a:t>
            </a:r>
            <a:r>
              <a:rPr lang="en-US" altLang="en-US" sz="2700">
                <a:ea typeface="ＭＳ Ｐゴシック" panose="020B0600070205080204" pitchFamily="34" charset="-128"/>
                <a:sym typeface="Symbol" pitchFamily="2" charset="2"/>
              </a:rPr>
              <a:t>, 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y =</a:t>
            </a:r>
            <a:r>
              <a:rPr lang="en-US" altLang="en-US" sz="2700">
                <a:ea typeface="ＭＳ Ｐゴシック" panose="020B0600070205080204" pitchFamily="34" charset="-128"/>
                <a:sym typeface="Symbol" pitchFamily="2" charset="2"/>
              </a:rPr>
              <a:t> 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  <a:sym typeface="Symbol" pitchFamily="2" charset="2"/>
              </a:rPr>
              <a:t>z</a:t>
            </a:r>
          </a:p>
        </p:txBody>
      </p:sp>
      <p:pic>
        <p:nvPicPr>
          <p:cNvPr id="41989" name="Picture 5" descr="C:\BOOK\OpenGL\Paul Final\Art\jpeg\AN05F39.jpg">
            <a:extLst>
              <a:ext uri="{FF2B5EF4-FFF2-40B4-BE49-F238E27FC236}">
                <a16:creationId xmlns:a16="http://schemas.microsoft.com/office/drawing/2014/main" id="{E42990D7-78D5-7546-AE2E-101BE5386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37338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55402BB8-CB40-C741-A9B1-56871C00C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0FF1AF9-7F43-2646-A797-FA5CFCB2A809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4034" name="Footer Placeholder 4">
            <a:extLst>
              <a:ext uri="{FF2B5EF4-FFF2-40B4-BE49-F238E27FC236}">
                <a16:creationId xmlns:a16="http://schemas.microsoft.com/office/drawing/2014/main" id="{913CD111-1C19-D043-8282-A0C505F3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790CB1E-A25F-8B4C-9B38-1AB6C717B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Perspective Matrices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130138B-D94A-574F-B110-1638A786D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Simple projection matrix in homogeneous coordinates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Note that this matrix is independent of the far clipping plane</a:t>
            </a:r>
          </a:p>
        </p:txBody>
      </p:sp>
      <p:graphicFrame>
        <p:nvGraphicFramePr>
          <p:cNvPr id="44037" name="Object 2">
            <a:extLst>
              <a:ext uri="{FF2B5EF4-FFF2-40B4-BE49-F238E27FC236}">
                <a16:creationId xmlns:a16="http://schemas.microsoft.com/office/drawing/2014/main" id="{0E2CAE3E-FC22-A844-ADE0-D1ECB85C6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590800"/>
          <a:ext cx="21717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4" imgW="22821900" imgH="21069300" progId="Equation.3">
                  <p:embed/>
                </p:oleObj>
              </mc:Choice>
              <mc:Fallback>
                <p:oleObj name="Equation" r:id="rId4" imgW="22821900" imgH="2106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0800"/>
                        <a:ext cx="21717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>
            <a:extLst>
              <a:ext uri="{FF2B5EF4-FFF2-40B4-BE49-F238E27FC236}">
                <a16:creationId xmlns:a16="http://schemas.microsoft.com/office/drawing/2014/main" id="{62FE007B-A015-1D4C-8FDA-B5F40E6C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M</a:t>
            </a:r>
            <a:r>
              <a:rPr lang="en-US" altLang="en-US"/>
              <a:t> =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CEDDF078-2F87-6E43-8126-2C4AF3A7D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F28E53F-63B0-D942-A217-1D9F5898058B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65FCD2E5-C03D-FE49-9F22-0675ADA3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B91845F-0D2C-1044-9EFA-18F0B5EA6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Generalization</a:t>
            </a:r>
          </a:p>
        </p:txBody>
      </p:sp>
      <p:graphicFrame>
        <p:nvGraphicFramePr>
          <p:cNvPr id="46084" name="Object 2">
            <a:extLst>
              <a:ext uri="{FF2B5EF4-FFF2-40B4-BE49-F238E27FC236}">
                <a16:creationId xmlns:a16="http://schemas.microsoft.com/office/drawing/2014/main" id="{5E0D0475-4924-A347-BAD2-078137AF7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6150" y="1600200"/>
          <a:ext cx="21717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4" imgW="22821900" imgH="21069300" progId="Equation.3">
                  <p:embed/>
                </p:oleObj>
              </mc:Choice>
              <mc:Fallback>
                <p:oleObj name="Equation" r:id="rId4" imgW="22821900" imgH="2106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600200"/>
                        <a:ext cx="21717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6">
            <a:extLst>
              <a:ext uri="{FF2B5EF4-FFF2-40B4-BE49-F238E27FC236}">
                <a16:creationId xmlns:a16="http://schemas.microsoft.com/office/drawing/2014/main" id="{27376611-EB38-F841-A867-8D6C1387FF6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2743200" y="2362200"/>
            <a:ext cx="609600" cy="3810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</a:t>
            </a:r>
          </a:p>
        </p:txBody>
      </p:sp>
      <p:sp>
        <p:nvSpPr>
          <p:cNvPr id="46086" name="Text Box 7">
            <a:extLst>
              <a:ext uri="{FF2B5EF4-FFF2-40B4-BE49-F238E27FC236}">
                <a16:creationId xmlns:a16="http://schemas.microsoft.com/office/drawing/2014/main" id="{F0773329-7714-CC45-87A1-94750B014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3810000"/>
            <a:ext cx="671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after perspective division, the point (</a:t>
            </a:r>
            <a:r>
              <a:rPr lang="en-US" altLang="en-US" i="1"/>
              <a:t>x, y, z</a:t>
            </a:r>
            <a:r>
              <a:rPr lang="en-US" altLang="en-US"/>
              <a:t>, 1) goes to</a:t>
            </a:r>
          </a:p>
        </p:txBody>
      </p:sp>
      <p:sp>
        <p:nvSpPr>
          <p:cNvPr id="46087" name="Text Box 8">
            <a:extLst>
              <a:ext uri="{FF2B5EF4-FFF2-40B4-BE49-F238E27FC236}">
                <a16:creationId xmlns:a16="http://schemas.microsoft.com/office/drawing/2014/main" id="{7C3188BD-28DF-BA40-ADA0-60FEA2074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4384675"/>
            <a:ext cx="1919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  <a:r>
              <a:rPr lang="ja-JP" altLang="en-US" i="1"/>
              <a:t>’’</a:t>
            </a:r>
            <a:r>
              <a:rPr lang="en-US" altLang="ja-JP"/>
              <a:t> = </a:t>
            </a:r>
            <a:r>
              <a:rPr lang="en-US" altLang="ja-JP" i="1"/>
              <a:t>x/z</a:t>
            </a:r>
          </a:p>
          <a:p>
            <a:r>
              <a:rPr lang="en-US" altLang="en-US" i="1"/>
              <a:t>y</a:t>
            </a:r>
            <a:r>
              <a:rPr lang="ja-JP" altLang="en-US" i="1"/>
              <a:t>’’</a:t>
            </a:r>
            <a:r>
              <a:rPr lang="en-US" altLang="ja-JP" i="1"/>
              <a:t> = y/z</a:t>
            </a:r>
          </a:p>
          <a:p>
            <a:r>
              <a:rPr lang="en-US" altLang="en-US" i="1"/>
              <a:t>Z</a:t>
            </a:r>
            <a:r>
              <a:rPr lang="ja-JP" altLang="en-US" i="1"/>
              <a:t>’’</a:t>
            </a:r>
            <a:r>
              <a:rPr lang="en-US" altLang="ja-JP"/>
              <a:t> = -(</a:t>
            </a:r>
            <a:r>
              <a:rPr lang="en-US" altLang="ja-JP">
                <a:latin typeface="Symbol" pitchFamily="2" charset="2"/>
              </a:rPr>
              <a:t>a</a:t>
            </a:r>
            <a:r>
              <a:rPr lang="en-US" altLang="ja-JP"/>
              <a:t>+</a:t>
            </a:r>
            <a:r>
              <a:rPr lang="en-US" altLang="ja-JP">
                <a:latin typeface="Symbol" pitchFamily="2" charset="2"/>
              </a:rPr>
              <a:t>b</a:t>
            </a:r>
            <a:r>
              <a:rPr lang="en-US" altLang="ja-JP"/>
              <a:t>/</a:t>
            </a:r>
            <a:r>
              <a:rPr lang="en-US" altLang="ja-JP" i="1"/>
              <a:t>z</a:t>
            </a:r>
            <a:r>
              <a:rPr lang="en-US" altLang="ja-JP"/>
              <a:t>)</a:t>
            </a:r>
            <a:endParaRPr lang="en-US" altLang="en-US"/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C2B2B047-E89E-1640-8F51-C9AF508A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6094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which projects orthogonally to the desired point </a:t>
            </a:r>
          </a:p>
          <a:p>
            <a:r>
              <a:rPr lang="en-US" altLang="en-US"/>
              <a:t>regardless of </a:t>
            </a:r>
            <a:r>
              <a:rPr lang="en-US" altLang="en-US">
                <a:latin typeface="Symbol" pitchFamily="2" charset="2"/>
              </a:rPr>
              <a:t>a </a:t>
            </a:r>
            <a:r>
              <a:rPr lang="en-US" altLang="en-US"/>
              <a:t>and </a:t>
            </a:r>
            <a:r>
              <a:rPr lang="en-US" altLang="en-US">
                <a:latin typeface="Symbol" pitchFamily="2" charset="2"/>
              </a:rPr>
              <a:t>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F59B4207-AD6C-A74E-A11C-79DB862A3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272F7D6-EFAE-F64F-9105-2741373FCA22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0BB1700A-A588-B240-B535-AFA1EEDD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0BDADC8-BD8A-F24E-92D4-AA1247F7F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Picking </a:t>
            </a:r>
            <a:r>
              <a:rPr lang="en-US" altLang="en-US" sz="41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en-US" sz="4100">
                <a:ea typeface="ＭＳ Ｐゴシック" panose="020B0600070205080204" pitchFamily="34" charset="-128"/>
              </a:rPr>
              <a:t> and </a:t>
            </a:r>
            <a:r>
              <a:rPr lang="en-US" altLang="en-US" sz="4100">
                <a:latin typeface="Symbol" pitchFamily="2" charset="2"/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00B2188E-5CC6-0942-A377-A25FEF92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If we pick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5C472BD3-04D0-9B4C-93DD-B89227A7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86000"/>
            <a:ext cx="70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itchFamily="2" charset="2"/>
              </a:rPr>
              <a:t>a</a:t>
            </a:r>
            <a:r>
              <a:rPr lang="en-US" altLang="en-US"/>
              <a:t> = 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682D76DC-7A00-F541-8D42-653B8F95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Symbol" pitchFamily="2" charset="2"/>
              </a:rPr>
              <a:t>b</a:t>
            </a:r>
            <a:r>
              <a:rPr lang="en-US" altLang="en-US"/>
              <a:t> = </a:t>
            </a:r>
          </a:p>
        </p:txBody>
      </p:sp>
      <p:graphicFrame>
        <p:nvGraphicFramePr>
          <p:cNvPr id="48135" name="Object 2">
            <a:extLst>
              <a:ext uri="{FF2B5EF4-FFF2-40B4-BE49-F238E27FC236}">
                <a16:creationId xmlns:a16="http://schemas.microsoft.com/office/drawing/2014/main" id="{70DD5AD0-2C29-8448-A77F-4A32EDFDD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133600"/>
          <a:ext cx="1371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4" imgW="14922500" imgH="9067800" progId="Equation.3">
                  <p:embed/>
                </p:oleObj>
              </mc:Choice>
              <mc:Fallback>
                <p:oleObj name="Equation" r:id="rId4" imgW="14922500" imgH="906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1371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3">
            <a:extLst>
              <a:ext uri="{FF2B5EF4-FFF2-40B4-BE49-F238E27FC236}">
                <a16:creationId xmlns:a16="http://schemas.microsoft.com/office/drawing/2014/main" id="{7E6A519B-E4F8-2C48-9092-80B6D7F63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998788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6" imgW="16090900" imgH="9067800" progId="Equation.3">
                  <p:embed/>
                </p:oleObj>
              </mc:Choice>
              <mc:Fallback>
                <p:oleObj name="Equation" r:id="rId6" imgW="16090900" imgH="906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98788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>
            <a:extLst>
              <a:ext uri="{FF2B5EF4-FFF2-40B4-BE49-F238E27FC236}">
                <a16:creationId xmlns:a16="http://schemas.microsoft.com/office/drawing/2014/main" id="{5ECF546E-FBF4-824D-BD26-2716216A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4191000"/>
            <a:ext cx="59864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the near plane is mapped to</a:t>
            </a:r>
            <a:r>
              <a:rPr lang="en-US" altLang="en-US"/>
              <a:t> </a:t>
            </a:r>
            <a:r>
              <a:rPr lang="en-US" altLang="en-US" i="1"/>
              <a:t>z</a:t>
            </a:r>
            <a:r>
              <a:rPr lang="en-US" altLang="en-US"/>
              <a:t> = -1</a:t>
            </a:r>
          </a:p>
          <a:p>
            <a:r>
              <a:rPr lang="en-US" altLang="en-US">
                <a:latin typeface="Arial" panose="020B0604020202020204" pitchFamily="34" charset="0"/>
              </a:rPr>
              <a:t>the far plane is mapped to</a:t>
            </a:r>
            <a:r>
              <a:rPr lang="en-US" altLang="en-US"/>
              <a:t> </a:t>
            </a:r>
            <a:r>
              <a:rPr lang="en-US" altLang="en-US" i="1"/>
              <a:t>z</a:t>
            </a:r>
            <a:r>
              <a:rPr lang="en-US" altLang="en-US"/>
              <a:t> =1</a:t>
            </a:r>
          </a:p>
          <a:p>
            <a:r>
              <a:rPr lang="en-US" altLang="en-US">
                <a:latin typeface="Arial" panose="020B0604020202020204" pitchFamily="34" charset="0"/>
              </a:rPr>
              <a:t>and the sides are mapped to</a:t>
            </a:r>
            <a:r>
              <a:rPr lang="en-US" altLang="en-US"/>
              <a:t>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>
                <a:sym typeface="Symbol" pitchFamily="2" charset="2"/>
              </a:rPr>
              <a:t> 1, </a:t>
            </a:r>
            <a:r>
              <a:rPr lang="en-US" altLang="en-US" i="1">
                <a:sym typeface="Symbol" pitchFamily="2" charset="2"/>
              </a:rPr>
              <a:t>y</a:t>
            </a:r>
            <a:r>
              <a:rPr lang="en-US" altLang="en-US">
                <a:sym typeface="Symbol" pitchFamily="2" charset="2"/>
              </a:rPr>
              <a:t> =  1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7BB2B171-351C-6E47-991D-E827F48A5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841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Hence the new clipping volume is the default clipping volume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3DD7D209-FCB1-C44D-AF06-71FCB5ADE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30A8798-8D05-D34C-B3E1-B56820A6F1CE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662F385C-3746-4B41-AB3A-6FB957B3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489B847-7B76-2847-AC42-DE6D40D9D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Normalization Transformation</a:t>
            </a:r>
          </a:p>
        </p:txBody>
      </p:sp>
      <p:pic>
        <p:nvPicPr>
          <p:cNvPr id="50180" name="Picture 5" descr="C:\BOOK\OpenGL\Paul Final\Art\jpeg\AN05F40.jpg">
            <a:extLst>
              <a:ext uri="{FF2B5EF4-FFF2-40B4-BE49-F238E27FC236}">
                <a16:creationId xmlns:a16="http://schemas.microsoft.com/office/drawing/2014/main" id="{098D6AE1-6A3D-C04A-86E3-B5AFA806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362200"/>
            <a:ext cx="840105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Line 6">
            <a:extLst>
              <a:ext uri="{FF2B5EF4-FFF2-40B4-BE49-F238E27FC236}">
                <a16:creationId xmlns:a16="http://schemas.microsoft.com/office/drawing/2014/main" id="{129EDCBC-6870-434F-AE14-4A1AD2171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657600"/>
            <a:ext cx="533400" cy="1143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2" name="Line 7">
            <a:extLst>
              <a:ext uri="{FF2B5EF4-FFF2-40B4-BE49-F238E27FC236}">
                <a16:creationId xmlns:a16="http://schemas.microsoft.com/office/drawing/2014/main" id="{B9A4D7F8-19F5-4848-B3A2-8300FC1E56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114800"/>
            <a:ext cx="5334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3" name="Text Box 9">
            <a:extLst>
              <a:ext uri="{FF2B5EF4-FFF2-40B4-BE49-F238E27FC236}">
                <a16:creationId xmlns:a16="http://schemas.microsoft.com/office/drawing/2014/main" id="{0EF53E56-F815-1348-A88E-73E7181821B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0" y="4648200"/>
            <a:ext cx="2286000" cy="5334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original clipping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volume</a:t>
            </a:r>
          </a:p>
        </p:txBody>
      </p:sp>
      <p:sp>
        <p:nvSpPr>
          <p:cNvPr id="50184" name="Text Box 10">
            <a:extLst>
              <a:ext uri="{FF2B5EF4-FFF2-40B4-BE49-F238E27FC236}">
                <a16:creationId xmlns:a16="http://schemas.microsoft.com/office/drawing/2014/main" id="{047BAB51-E96B-D942-89B2-15C5042A9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5029200"/>
            <a:ext cx="194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original object</a:t>
            </a:r>
          </a:p>
        </p:txBody>
      </p:sp>
      <p:sp>
        <p:nvSpPr>
          <p:cNvPr id="50185" name="Line 12">
            <a:extLst>
              <a:ext uri="{FF2B5EF4-FFF2-40B4-BE49-F238E27FC236}">
                <a16:creationId xmlns:a16="http://schemas.microsoft.com/office/drawing/2014/main" id="{58A9FE67-6B60-614B-91C6-C019C82A1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267200"/>
            <a:ext cx="685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6" name="Text Box 13">
            <a:extLst>
              <a:ext uri="{FF2B5EF4-FFF2-40B4-BE49-F238E27FC236}">
                <a16:creationId xmlns:a16="http://schemas.microsoft.com/office/drawing/2014/main" id="{87BFEA1E-ADD1-7C43-9BF5-64E4563A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228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new clipping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   volume</a:t>
            </a:r>
          </a:p>
        </p:txBody>
      </p:sp>
      <p:sp>
        <p:nvSpPr>
          <p:cNvPr id="50187" name="Line 15">
            <a:extLst>
              <a:ext uri="{FF2B5EF4-FFF2-40B4-BE49-F238E27FC236}">
                <a16:creationId xmlns:a16="http://schemas.microsoft.com/office/drawing/2014/main" id="{97509CFD-49C8-F84F-A763-0DB5720F3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667000"/>
            <a:ext cx="4572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0188" name="Text Box 16">
            <a:extLst>
              <a:ext uri="{FF2B5EF4-FFF2-40B4-BE49-F238E27FC236}">
                <a16:creationId xmlns:a16="http://schemas.microsoft.com/office/drawing/2014/main" id="{AF8A3C7C-389D-D243-9207-DD4F4396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23050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distorted object</a:t>
            </a:r>
          </a:p>
          <a:p>
            <a:r>
              <a:rPr lang="en-US" altLang="en-US"/>
              <a:t>projects correctly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E759F772-52B4-9942-B013-E0B5703FC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6342F6F-3B7C-3F46-94E3-C53AF13DED6A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E4A54FF7-3872-814D-94BE-B037C0A1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11DC394-A6EE-884F-80F4-BFCE59483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Normalization and Hidden-Surface Removal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31F0457-3028-8447-9573-A6E99EB6C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Although our selection of the form of the perspective matrices may appear somewhat arbitrary, it was chosen so that if 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7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en-US" altLang="en-US" sz="27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&gt; 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7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700">
                <a:ea typeface="ＭＳ Ｐゴシック" panose="020B0600070205080204" pitchFamily="34" charset="-128"/>
              </a:rPr>
              <a:t> in the original clipping volume then the for the transformed points </a:t>
            </a:r>
            <a:r>
              <a:rPr lang="en-US" altLang="en-US" sz="2700" i="1">
                <a:ea typeface="ＭＳ Ｐゴシック" panose="020B0600070205080204" pitchFamily="34" charset="-128"/>
              </a:rPr>
              <a:t>z</a:t>
            </a:r>
            <a:r>
              <a:rPr lang="en-US" altLang="en-US" sz="27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</a:t>
            </a:r>
            <a:r>
              <a:rPr lang="ja-JP" altLang="en-US" sz="2700">
                <a:ea typeface="ＭＳ Ｐゴシック" panose="020B0600070205080204" pitchFamily="34" charset="-128"/>
              </a:rPr>
              <a:t>’</a:t>
            </a:r>
            <a:r>
              <a:rPr lang="en-US" altLang="ja-JP" sz="2700">
                <a:ea typeface="ＭＳ Ｐゴシック" panose="020B0600070205080204" pitchFamily="34" charset="-128"/>
              </a:rPr>
              <a:t> &gt; </a:t>
            </a:r>
            <a:r>
              <a:rPr lang="en-US" altLang="ja-JP" sz="2700" i="1">
                <a:ea typeface="ＭＳ Ｐゴシック" panose="020B0600070205080204" pitchFamily="34" charset="-128"/>
              </a:rPr>
              <a:t>z</a:t>
            </a:r>
            <a:r>
              <a:rPr lang="en-US" altLang="ja-JP" sz="2700" baseline="-25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ja-JP" altLang="en-US" sz="2700">
                <a:ea typeface="ＭＳ Ｐゴシック" panose="020B0600070205080204" pitchFamily="34" charset="-128"/>
              </a:rPr>
              <a:t>’</a:t>
            </a:r>
            <a:endParaRPr lang="en-US" altLang="ja-JP" sz="27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Thus hidden surface removal works if we first apply the normalization transformation</a:t>
            </a:r>
          </a:p>
          <a:p>
            <a:pPr>
              <a:lnSpc>
                <a:spcPct val="90000"/>
              </a:lnSpc>
            </a:pPr>
            <a:r>
              <a:rPr lang="en-US" altLang="en-US" sz="2700">
                <a:ea typeface="ＭＳ Ｐゴシック" panose="020B0600070205080204" pitchFamily="34" charset="-128"/>
              </a:rPr>
              <a:t>However, the formula </a:t>
            </a:r>
            <a:r>
              <a:rPr lang="en-US" altLang="en-US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ja-JP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’’</a:t>
            </a:r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-(</a:t>
            </a:r>
            <a:r>
              <a:rPr lang="en-US" altLang="ja-JP" sz="2400">
                <a:latin typeface="Symbol" pitchFamily="2" charset="2"/>
                <a:ea typeface="ＭＳ Ｐゴシック" panose="020B0600070205080204" pitchFamily="34" charset="-128"/>
              </a:rPr>
              <a:t>a</a:t>
            </a:r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+</a:t>
            </a:r>
            <a:r>
              <a:rPr lang="en-US" altLang="ja-JP" sz="2400">
                <a:latin typeface="Symbol" pitchFamily="2" charset="2"/>
                <a:ea typeface="ＭＳ Ｐゴシック" panose="020B0600070205080204" pitchFamily="34" charset="-128"/>
              </a:rPr>
              <a:t>b</a:t>
            </a:r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US" altLang="ja-JP" sz="24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ja-JP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) </a:t>
            </a:r>
            <a:r>
              <a:rPr lang="en-US" altLang="ja-JP" sz="2700">
                <a:ea typeface="ＭＳ Ｐゴシック" panose="020B0600070205080204" pitchFamily="34" charset="-128"/>
              </a:rPr>
              <a:t>implies that the distances are distorted by the normalization which can cause numerical problems especially if the near distance is small</a:t>
            </a:r>
          </a:p>
          <a:p>
            <a:pPr>
              <a:lnSpc>
                <a:spcPct val="90000"/>
              </a:lnSpc>
            </a:pPr>
            <a:endParaRPr lang="en-US" altLang="en-US" sz="27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70B2F0EF-C66C-224C-B2C8-E41F6DD00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B55FC75-5BF0-6244-8D1C-E3BF5DE9B433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40BDE1D3-28D6-1B47-A34A-72656411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90EF063-0C8D-7E41-9B87-0484E3BF6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6766A47-4142-3448-9934-7592FE2DF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Derive the projection matrices used for standard OpenGL projections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Introduce oblique projections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Introduce projection normalization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F6CF2F72-493F-A34D-A008-44413E82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C6F478D-E64D-A64A-BE6D-02C5552F0B06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7A26E1FB-0704-C14B-9D4A-59411609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74194BE-636D-314C-BEAA-8F013E0DB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OpenGL Perspective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EE1B82F-E5F1-5842-850B-27C31C0AD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glFrustum</a:t>
            </a:r>
            <a:r>
              <a:rPr lang="en-US" altLang="en-US">
                <a:ea typeface="ＭＳ Ｐゴシック" panose="020B0600070205080204" pitchFamily="34" charset="-128"/>
              </a:rPr>
              <a:t> allows for an unsymmetric viewing frustum (although </a:t>
            </a: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gluPerspective</a:t>
            </a:r>
            <a:r>
              <a:rPr lang="en-US" altLang="en-US">
                <a:ea typeface="ＭＳ Ｐゴシック" panose="020B0600070205080204" pitchFamily="34" charset="-128"/>
              </a:rPr>
              <a:t> does not)</a:t>
            </a:r>
          </a:p>
        </p:txBody>
      </p:sp>
      <p:pic>
        <p:nvPicPr>
          <p:cNvPr id="54277" name="Picture 5" descr="C:\BOOK\OpenGL\Paul Final\Art\jpeg\AN05F41.jpg">
            <a:extLst>
              <a:ext uri="{FF2B5EF4-FFF2-40B4-BE49-F238E27FC236}">
                <a16:creationId xmlns:a16="http://schemas.microsoft.com/office/drawing/2014/main" id="{24EE11A4-C8A9-844B-B0DA-6F91608B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946400"/>
            <a:ext cx="71723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354322FB-41EB-2C45-A0CD-A9FDDAC56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FEC2425-D9DE-3341-A1F7-7E957D768257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6322" name="Footer Placeholder 4">
            <a:extLst>
              <a:ext uri="{FF2B5EF4-FFF2-40B4-BE49-F238E27FC236}">
                <a16:creationId xmlns:a16="http://schemas.microsoft.com/office/drawing/2014/main" id="{6E95A2BB-FFD7-1E4C-8B17-68C26829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FA12983-0317-D746-8C08-76983D327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629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OpenGL Perspective Matrix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CBEF492-0D3E-BE44-8E45-8A331A15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normalization in </a:t>
            </a: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glFrustum </a:t>
            </a:r>
            <a:r>
              <a:rPr lang="en-US" altLang="en-US">
                <a:ea typeface="ＭＳ Ｐゴシック" panose="020B0600070205080204" pitchFamily="34" charset="-128"/>
              </a:rPr>
              <a:t>requires an initial shear to form a right viewing pyramid, followed by a scaling to get the normalized perspective volume. Finally, the perspective matrix results in needing only a final orthogonal transformation</a:t>
            </a:r>
          </a:p>
        </p:txBody>
      </p:sp>
      <p:sp>
        <p:nvSpPr>
          <p:cNvPr id="56325" name="Text Box 4">
            <a:extLst>
              <a:ext uri="{FF2B5EF4-FFF2-40B4-BE49-F238E27FC236}">
                <a16:creationId xmlns:a16="http://schemas.microsoft.com/office/drawing/2014/main" id="{BF5FCBF7-2FDA-5245-A9A1-F9BFB36F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24400"/>
            <a:ext cx="132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 = </a:t>
            </a:r>
            <a:r>
              <a:rPr lang="en-US" altLang="en-US" b="1"/>
              <a:t>NSH</a:t>
            </a: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EC2A0D79-BBAE-6C4D-8CA0-9A0B1B21E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105400"/>
            <a:ext cx="10668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6327" name="Text Box 6">
            <a:extLst>
              <a:ext uri="{FF2B5EF4-FFF2-40B4-BE49-F238E27FC236}">
                <a16:creationId xmlns:a16="http://schemas.microsoft.com/office/drawing/2014/main" id="{CF05EE41-984B-C24D-9FBD-193A31D2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62600"/>
            <a:ext cx="2941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our previously defined</a:t>
            </a:r>
          </a:p>
          <a:p>
            <a:r>
              <a:rPr lang="en-US" altLang="en-US"/>
              <a:t> perspective matrix</a:t>
            </a:r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7827CDFD-C57C-AD4C-817C-5FCE5C2843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5105400"/>
            <a:ext cx="914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56329" name="Text Box 8">
            <a:extLst>
              <a:ext uri="{FF2B5EF4-FFF2-40B4-BE49-F238E27FC236}">
                <a16:creationId xmlns:a16="http://schemas.microsoft.com/office/drawing/2014/main" id="{7371DB13-A766-D14E-870C-BF5B54D8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5680075"/>
            <a:ext cx="202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shear and scale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>
            <a:extLst>
              <a:ext uri="{FF2B5EF4-FFF2-40B4-BE49-F238E27FC236}">
                <a16:creationId xmlns:a16="http://schemas.microsoft.com/office/drawing/2014/main" id="{99E8CA90-40C7-A74E-8936-88A273538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40FAFD3-C1DD-2A4E-9E7A-9BDEE99E91C0}" type="slidenum">
              <a:rPr lang="es-ES" altLang="en-US" sz="1000">
                <a:latin typeface="Arial" panose="020B0604020202020204" pitchFamily="34" charset="0"/>
              </a:rPr>
              <a:pPr lvl="1"/>
              <a:t>22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46DA78D0-FFA5-4B4A-BDC1-81BACCE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3A66627-AF35-A946-9907-334CBDA70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do we do it this way?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60F9B46-DF4F-7F47-A42E-C55D5B39F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Normalization allows for a single pipeline for both perspective and orthogonal viewing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stay in four dimensional homogeneous coordinates as long as possible to retain three-dimensional information needed for hidden-surface removal and shading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simplify clipping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BE147508-005F-D345-8818-0FC79049D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780D1F0-A29A-8245-9616-560B3481040F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D415D5BD-92A8-8342-B3F1-BD825099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E3CFEAC1-4DE2-B149-AE3D-8100D36D0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Normalization</a:t>
            </a:r>
          </a:p>
        </p:txBody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9BE1A7FF-1C3E-3C44-A149-104142D5D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Rather than derive a different projection matrix for each type of projection, we can convert all projections to orthogonal projections with the default view volume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strategy allows us to use standard transformations in the pipeline and makes for efficient clipping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2BA85D41-CDC9-AE49-8722-67CBFF1FF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B22A478-27EF-E74E-9841-AA74EF3514B9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8C1DF6FA-BCC4-7D4C-B02A-575D57BA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2C1B8C0-3690-964B-BBE7-F6568F6AE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Pipeline View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453779ED-6B6D-6742-B45C-E543E67A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86000"/>
            <a:ext cx="1989138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modelview</a:t>
            </a:r>
          </a:p>
          <a:p>
            <a:r>
              <a:rPr lang="en-US" altLang="en-US"/>
              <a:t>transformation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266EF27B-08E8-D34B-8033-2170463EA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86000"/>
            <a:ext cx="1989138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  projection</a:t>
            </a:r>
          </a:p>
          <a:p>
            <a:r>
              <a:rPr lang="en-US" altLang="en-US"/>
              <a:t>transformation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5D7342ED-78B7-2E4A-BAA7-5FB51F990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0"/>
            <a:ext cx="1582738" cy="8350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perspective</a:t>
            </a:r>
          </a:p>
          <a:p>
            <a:r>
              <a:rPr lang="en-US" altLang="en-US"/>
              <a:t> division</a:t>
            </a:r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01515EB3-7251-AB43-A13C-4DB74D63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00600"/>
            <a:ext cx="1193800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clipping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1ACDB698-DA27-3840-A260-64DDC365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800600"/>
            <a:ext cx="1430338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projection</a:t>
            </a:r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44710294-87AE-C84A-8FA2-36546039C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67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4" name="Line 11">
            <a:extLst>
              <a:ext uri="{FF2B5EF4-FFF2-40B4-BE49-F238E27FC236}">
                <a16:creationId xmlns:a16="http://schemas.microsoft.com/office/drawing/2014/main" id="{B72DFB40-FBC6-C540-9649-B58A5325E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67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5" name="Line 12">
            <a:extLst>
              <a:ext uri="{FF2B5EF4-FFF2-40B4-BE49-F238E27FC236}">
                <a16:creationId xmlns:a16="http://schemas.microsoft.com/office/drawing/2014/main" id="{30910C77-F291-6B49-B7DB-4FC8A04F3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953B3CBC-6403-7746-8A62-19337B6E1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667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Line 14">
            <a:extLst>
              <a:ext uri="{FF2B5EF4-FFF2-40B4-BE49-F238E27FC236}">
                <a16:creationId xmlns:a16="http://schemas.microsoft.com/office/drawing/2014/main" id="{3D3D33CC-ECE2-9A44-979C-2CA2FECA4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667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Line 15">
            <a:extLst>
              <a:ext uri="{FF2B5EF4-FFF2-40B4-BE49-F238E27FC236}">
                <a16:creationId xmlns:a16="http://schemas.microsoft.com/office/drawing/2014/main" id="{30CE151E-9274-774C-8B16-3E92D452F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495800"/>
            <a:ext cx="594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9" name="Line 16">
            <a:extLst>
              <a:ext uri="{FF2B5EF4-FFF2-40B4-BE49-F238E27FC236}">
                <a16:creationId xmlns:a16="http://schemas.microsoft.com/office/drawing/2014/main" id="{AC099AA1-E834-2F4A-B085-3A23E80DD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95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20" name="Line 17">
            <a:extLst>
              <a:ext uri="{FF2B5EF4-FFF2-40B4-BE49-F238E27FC236}">
                <a16:creationId xmlns:a16="http://schemas.microsoft.com/office/drawing/2014/main" id="{951326AB-1D0E-954D-B5CA-9B660BA7E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21" name="Line 18">
            <a:extLst>
              <a:ext uri="{FF2B5EF4-FFF2-40B4-BE49-F238E27FC236}">
                <a16:creationId xmlns:a16="http://schemas.microsoft.com/office/drawing/2014/main" id="{25221FD1-039B-684A-854F-89F72DC2F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029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22" name="Line 19">
            <a:extLst>
              <a:ext uri="{FF2B5EF4-FFF2-40B4-BE49-F238E27FC236}">
                <a16:creationId xmlns:a16="http://schemas.microsoft.com/office/drawing/2014/main" id="{8F733E17-724B-3040-90BA-01DD22E96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200400"/>
            <a:ext cx="1905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23" name="Line 20">
            <a:extLst>
              <a:ext uri="{FF2B5EF4-FFF2-40B4-BE49-F238E27FC236}">
                <a16:creationId xmlns:a16="http://schemas.microsoft.com/office/drawing/2014/main" id="{4EEDB19F-88FB-B947-BEFF-FFBBD692A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200400"/>
            <a:ext cx="1524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24" name="Text Box 21">
            <a:extLst>
              <a:ext uri="{FF2B5EF4-FFF2-40B4-BE49-F238E27FC236}">
                <a16:creationId xmlns:a16="http://schemas.microsoft.com/office/drawing/2014/main" id="{FFABA0E6-FDA4-E74D-A3DF-A08DEECD4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nonsingular</a:t>
            </a:r>
          </a:p>
        </p:txBody>
      </p:sp>
      <p:sp>
        <p:nvSpPr>
          <p:cNvPr id="21525" name="Text Box 22">
            <a:extLst>
              <a:ext uri="{FF2B5EF4-FFF2-40B4-BE49-F238E27FC236}">
                <a16:creationId xmlns:a16="http://schemas.microsoft.com/office/drawing/2014/main" id="{F0DC53F4-2288-4F44-8D9F-4A0B7917A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4D </a:t>
            </a:r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/>
              <a:t> 3D</a:t>
            </a:r>
          </a:p>
        </p:txBody>
      </p:sp>
      <p:sp>
        <p:nvSpPr>
          <p:cNvPr id="21526" name="Text Box 23">
            <a:extLst>
              <a:ext uri="{FF2B5EF4-FFF2-40B4-BE49-F238E27FC236}">
                <a16:creationId xmlns:a16="http://schemas.microsoft.com/office/drawing/2014/main" id="{05A44A53-542A-444D-A426-C799385E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261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against default cube</a:t>
            </a:r>
          </a:p>
        </p:txBody>
      </p:sp>
      <p:sp>
        <p:nvSpPr>
          <p:cNvPr id="21527" name="Text Box 24">
            <a:extLst>
              <a:ext uri="{FF2B5EF4-FFF2-40B4-BE49-F238E27FC236}">
                <a16:creationId xmlns:a16="http://schemas.microsoft.com/office/drawing/2014/main" id="{6AE2E96F-C1BB-1D41-B065-E4D3F1147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10200"/>
            <a:ext cx="138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3D </a:t>
            </a:r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/>
              <a:t> 2D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38177E7C-8F13-5841-9A28-D0F885CCB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9B941E6-6371-EC45-8536-347C33DEA4BD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65C2A326-D402-F847-9B9E-674D69B9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40175C0-D586-544E-9455-FACB2B297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Notes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75FFA53-E839-A04A-AE9B-1C0CE0EC0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We stay in four-dimensional homogeneous coordinates through both the modelview and projection transformations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Both these transformations are nonsingular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Default to identity matrices (orthogonal view)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Normalization lets us clip against simple cube regardless of type of projection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Delay final projection until end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Important for hidden-surface removal to retain depth information as long as possible 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7CFD31D4-93EB-594A-B4B1-1DE2924DA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DDFE5A5-2D0D-7B42-A3D9-8D47A9B97618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29502941-B512-7F4A-BCDF-9474C9FE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9208EC4-82FB-2641-91F5-DAEC631D6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705600" cy="1066800"/>
          </a:xfrm>
        </p:spPr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Orthogonal Normalization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714361-97C8-9E48-9201-54284E9C1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glOrtho(left,right,bottom,top,near,far)</a:t>
            </a:r>
          </a:p>
        </p:txBody>
      </p:sp>
      <p:pic>
        <p:nvPicPr>
          <p:cNvPr id="25605" name="Picture 5" descr="C:\BOOK\OpenGL\Paul Final\Art\jpeg\AN05F33.jpg">
            <a:extLst>
              <a:ext uri="{FF2B5EF4-FFF2-40B4-BE49-F238E27FC236}">
                <a16:creationId xmlns:a16="http://schemas.microsoft.com/office/drawing/2014/main" id="{51C3A0CE-387A-D74F-9BA0-4E8953FA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6326188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72EA987E-A5A1-F641-AE78-BC39546D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640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normalization</a:t>
            </a:r>
            <a:r>
              <a:rPr lang="en-US" altLang="en-US"/>
              <a:t>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>
                <a:latin typeface="Arial" panose="020B0604020202020204" pitchFamily="34" charset="0"/>
              </a:rPr>
              <a:t>find transformation to convert</a:t>
            </a:r>
          </a:p>
          <a:p>
            <a:r>
              <a:rPr lang="en-US" altLang="en-US">
                <a:latin typeface="Arial" panose="020B0604020202020204" pitchFamily="34" charset="0"/>
              </a:rPr>
              <a:t>specified clipping volume to default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F3EDCA76-F352-0A47-8FF6-FEDB9F294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E6CF197-D46D-EA40-A153-CC54FAC9A261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BE1B6889-75C8-1B46-9F81-C5ABDFC2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E0AE1B3-D8C0-7E4E-A1C8-B8D9C5518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Orthogonal Matrix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68B6EF0-DE95-DD4F-8C14-D9BC714DE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Two steps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Move center to origin</a:t>
            </a:r>
          </a:p>
          <a:p>
            <a:pPr lvl="2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T(-(left+right)/2, -(bottom+top)/2,(near+far)/2))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Scale to have sides of length 2</a:t>
            </a:r>
          </a:p>
          <a:p>
            <a:pPr lvl="2"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S(2/(left-right),2/(top-bottom),2/(near-far))</a:t>
            </a:r>
          </a:p>
        </p:txBody>
      </p:sp>
      <p:graphicFrame>
        <p:nvGraphicFramePr>
          <p:cNvPr id="27653" name="Object 2">
            <a:extLst>
              <a:ext uri="{FF2B5EF4-FFF2-40B4-BE49-F238E27FC236}">
                <a16:creationId xmlns:a16="http://schemas.microsoft.com/office/drawing/2014/main" id="{046B661E-7FFD-0749-9ED4-3BA167486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962400"/>
          <a:ext cx="52578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4" imgW="82804000" imgH="32181800" progId="Equation.3">
                  <p:embed/>
                </p:oleObj>
              </mc:Choice>
              <mc:Fallback>
                <p:oleObj name="Equation" r:id="rId4" imgW="82804000" imgH="3218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62400"/>
                        <a:ext cx="52578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3">
            <a:extLst>
              <a:ext uri="{FF2B5EF4-FFF2-40B4-BE49-F238E27FC236}">
                <a16:creationId xmlns:a16="http://schemas.microsoft.com/office/drawing/2014/main" id="{FCAA07D2-DB74-E444-B122-3C5FB57E6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6" imgW="2628900" imgH="4978400" progId="Equation.3">
                  <p:embed/>
                </p:oleObj>
              </mc:Choice>
              <mc:Fallback>
                <p:oleObj name="Equation" r:id="rId6" imgW="2628900" imgH="497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8">
            <a:extLst>
              <a:ext uri="{FF2B5EF4-FFF2-40B4-BE49-F238E27FC236}">
                <a16:creationId xmlns:a16="http://schemas.microsoft.com/office/drawing/2014/main" id="{8599B4C3-1EB4-CD4B-8C73-0EBB0AEE1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00600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  <a:r>
              <a:rPr lang="en-US" altLang="en-US"/>
              <a:t> = </a:t>
            </a:r>
            <a:r>
              <a:rPr lang="en-US" altLang="en-US" b="1"/>
              <a:t>ST</a:t>
            </a:r>
            <a:r>
              <a:rPr lang="en-US" altLang="en-US"/>
              <a:t> 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>
            <a:extLst>
              <a:ext uri="{FF2B5EF4-FFF2-40B4-BE49-F238E27FC236}">
                <a16:creationId xmlns:a16="http://schemas.microsoft.com/office/drawing/2014/main" id="{6F415FE6-FC97-A34F-8B1B-73CB67524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7A691C5-8F6B-0C43-A8E1-77C070577CE5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A152F1C2-958B-BB4D-97AE-7BE3788D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9458FDF-CA4A-334F-B2FC-695A823F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Final Projection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934CE5C-D5B4-3145-AD2B-AA78A87C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Set </a:t>
            </a:r>
            <a:r>
              <a:rPr lang="en-US" altLang="en-US" sz="2700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 sz="27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=0 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Equivalent to the homogeneous coordinate transformation</a:t>
            </a:r>
          </a:p>
          <a:p>
            <a:endParaRPr lang="en-US" altLang="en-US" sz="2700">
              <a:ea typeface="ＭＳ Ｐゴシック" panose="020B0600070205080204" pitchFamily="34" charset="-128"/>
            </a:endParaRPr>
          </a:p>
          <a:p>
            <a:endParaRPr lang="en-US" altLang="en-US" sz="2700">
              <a:ea typeface="ＭＳ Ｐゴシック" panose="020B0600070205080204" pitchFamily="34" charset="-128"/>
            </a:endParaRPr>
          </a:p>
          <a:p>
            <a:endParaRPr lang="en-US" altLang="en-US" sz="2700">
              <a:ea typeface="ＭＳ Ｐゴシック" panose="020B0600070205080204" pitchFamily="34" charset="-128"/>
            </a:endParaRPr>
          </a:p>
          <a:p>
            <a:endParaRPr lang="en-US" altLang="en-US" sz="2700">
              <a:ea typeface="ＭＳ Ｐゴシック" panose="020B0600070205080204" pitchFamily="34" charset="-128"/>
            </a:endParaRPr>
          </a:p>
          <a:p>
            <a:r>
              <a:rPr lang="en-US" altLang="en-US" sz="2700">
                <a:ea typeface="ＭＳ Ｐゴシック" panose="020B0600070205080204" pitchFamily="34" charset="-128"/>
              </a:rPr>
              <a:t>Hence, general orthogonal projection in 4D is</a:t>
            </a: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5B5A9E97-34CD-AF43-BE15-5AA7BFF505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971800"/>
          <a:ext cx="1577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20777200" imgH="21069300" progId="Equation.3">
                  <p:embed/>
                </p:oleObj>
              </mc:Choice>
              <mc:Fallback>
                <p:oleObj name="Equation" r:id="rId4" imgW="20777200" imgH="2106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5779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5">
            <a:extLst>
              <a:ext uri="{FF2B5EF4-FFF2-40B4-BE49-F238E27FC236}">
                <a16:creationId xmlns:a16="http://schemas.microsoft.com/office/drawing/2014/main" id="{6C998790-1789-E64B-8B26-49CA8E4D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3546475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M</a:t>
            </a:r>
            <a:r>
              <a:rPr lang="en-US" altLang="en-US" baseline="-25000"/>
              <a:t>orth</a:t>
            </a:r>
            <a:r>
              <a:rPr lang="en-US" altLang="en-US"/>
              <a:t> = </a:t>
            </a: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5F83B440-F5AE-5F49-B6F5-F54B3F01F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5486400"/>
            <a:ext cx="168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 = M</a:t>
            </a:r>
            <a:r>
              <a:rPr lang="en-US" altLang="en-US" baseline="-25000"/>
              <a:t>orth</a:t>
            </a:r>
            <a:r>
              <a:rPr lang="en-US" altLang="en-US" b="1"/>
              <a:t>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>
            <a:extLst>
              <a:ext uri="{FF2B5EF4-FFF2-40B4-BE49-F238E27FC236}">
                <a16:creationId xmlns:a16="http://schemas.microsoft.com/office/drawing/2014/main" id="{23E8055B-B869-254D-B365-71F83778A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6481E6D-B217-364C-AB01-7181884AF7A6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6CC1FFA6-6D34-D64A-8A53-1E35001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 5 © Addison-Wesley 2009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09D755F-F991-7D44-A1AC-DE4090B7D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100">
                <a:ea typeface="ＭＳ Ｐゴシック" panose="020B0600070205080204" pitchFamily="34" charset="-128"/>
              </a:rPr>
              <a:t>Oblique Projections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AFBA74E-F2A2-AE4D-B2F9-0F8B3F71B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The OpenGL projection functions cannot produce general parallel projections such as</a:t>
            </a:r>
          </a:p>
          <a:p>
            <a:pPr>
              <a:lnSpc>
                <a:spcPct val="90000"/>
              </a:lnSpc>
            </a:pPr>
            <a:endParaRPr lang="en-US" altLang="en-US" sz="32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32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32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However if we look at the example of the cube it appears that the cube has been sheared</a:t>
            </a:r>
          </a:p>
          <a:p>
            <a:pPr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Oblique Projection = Shear + Orthogonal Projection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0CBFED42-1DAB-214C-A5A3-DBF3A401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67000"/>
            <a:ext cx="1447800" cy="12954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15746</TotalTime>
  <Words>999</Words>
  <Application>Microsoft Macintosh PowerPoint</Application>
  <PresentationFormat>On-screen Show (4:3)</PresentationFormat>
  <Paragraphs>183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ＭＳ Ｐゴシック</vt:lpstr>
      <vt:lpstr>Arial</vt:lpstr>
      <vt:lpstr>Symbol</vt:lpstr>
      <vt:lpstr>Courier New</vt:lpstr>
      <vt:lpstr>ULA1</vt:lpstr>
      <vt:lpstr>Microsoft Equation 3.0</vt:lpstr>
      <vt:lpstr>Projection Matrices</vt:lpstr>
      <vt:lpstr>Objectives</vt:lpstr>
      <vt:lpstr>Normalization</vt:lpstr>
      <vt:lpstr>Pipeline View</vt:lpstr>
      <vt:lpstr>Notes</vt:lpstr>
      <vt:lpstr>Orthogonal Normalization</vt:lpstr>
      <vt:lpstr>Orthogonal Matrix</vt:lpstr>
      <vt:lpstr>Final Projection</vt:lpstr>
      <vt:lpstr>Oblique Projections</vt:lpstr>
      <vt:lpstr>General Shear</vt:lpstr>
      <vt:lpstr>Shear Matrix</vt:lpstr>
      <vt:lpstr>Equivalency</vt:lpstr>
      <vt:lpstr>Effect on Clipping</vt:lpstr>
      <vt:lpstr>Simple Perspective</vt:lpstr>
      <vt:lpstr>Perspective Matrices</vt:lpstr>
      <vt:lpstr>Generalization</vt:lpstr>
      <vt:lpstr>Picking a and b</vt:lpstr>
      <vt:lpstr>Normalization Transformation</vt:lpstr>
      <vt:lpstr>Normalization and Hidden-Surface Removal</vt:lpstr>
      <vt:lpstr>OpenGL Perspective</vt:lpstr>
      <vt:lpstr>OpenGL Perspective Matrix</vt:lpstr>
      <vt:lpstr>Why do we do it this way?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143</cp:revision>
  <cp:lastPrinted>2013-04-18T14:27:37Z</cp:lastPrinted>
  <dcterms:created xsi:type="dcterms:W3CDTF">2002-08-02T19:17:07Z</dcterms:created>
  <dcterms:modified xsi:type="dcterms:W3CDTF">2021-02-17T15:29:29Z</dcterms:modified>
</cp:coreProperties>
</file>