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76" r:id="rId16"/>
    <p:sldId id="272" r:id="rId17"/>
    <p:sldId id="269" r:id="rId18"/>
    <p:sldId id="273" r:id="rId19"/>
    <p:sldId id="268" r:id="rId20"/>
    <p:sldId id="274" r:id="rId21"/>
    <p:sldId id="275" r:id="rId22"/>
    <p:sldId id="277" r:id="rId2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49"/>
    <p:restoredTop sz="94670"/>
  </p:normalViewPr>
  <p:slideViewPr>
    <p:cSldViewPr>
      <p:cViewPr varScale="1">
        <p:scale>
          <a:sx n="140" d="100"/>
          <a:sy n="140" d="100"/>
        </p:scale>
        <p:origin x="200" y="44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52FE01-7463-0240-BDB1-1C4C93EE1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AD239D-8FE3-F949-9D20-E3ED71CAB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FA2EE2E-80F3-8843-937D-3E611EEC8250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3571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7706D4E-5E02-594A-820C-37CC9F325C63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849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D146787-FECB-AF4B-A049-5682C6806439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7844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74D966F-D2AD-C049-A0E1-2A4F5FC4454A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0545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E24CFE4-631A-F746-BFBE-72DEBB4E68F8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84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D05E1DC-6B0F-1149-9F4A-E6161CDEB1C9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430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6FD0A71-38C5-0042-B579-3C24BFFC18EE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620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44C9456-F2CC-D148-B967-80EAEFEC5C71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8301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789C394-682F-894B-A264-42570516A15C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518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2CD5F89-3077-DC4C-BC40-FE11149D8987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53626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DEA8A87-F924-DB46-903F-40653B42AAB5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9075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>
              <a:defRPr/>
            </a:pPr>
            <a:fld id="{2241BDDF-B259-3241-B726-FFAF5A65E37B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Shading in OpenGL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E0145F5C-9F2F-E448-9F1C-EFD56C06D4EC}" type="slidenum">
              <a:rPr lang="es-ES" sz="100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FE27B2C-D535-D842-80BF-97C8E8264A93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Global Ambient Light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Ambient light depends on color of light sources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 red light in a white room will cause a red ambient term that disappears when the light is turned off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OpenGL also allows a global ambient term that is often helpful for testing</a:t>
            </a:r>
          </a:p>
          <a:p>
            <a:pPr lvl="1"/>
            <a:r>
              <a:rPr lang="en-US" sz="2200" b="1">
                <a:latin typeface="Courier New" charset="0"/>
                <a:ea typeface="ＭＳ Ｐゴシック" charset="0"/>
              </a:rPr>
              <a:t>glLightModelfv(GL_LIGHT_MODEL_AMBIENT, global_ambient)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617CCD7-EB93-0543-BD31-0A81CDD7006F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Moving Light Sources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Light sources are geometric objects whose positions or directions are affected by the model-view matrix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Depending on where we place the position (direction) setting function, we can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Move the light source(s) with the object(s)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Fix the object(s) and move the light source(s)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Fix the light source(s) and move the object(s)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Move the light source(s) and object(s) independently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7F666CE-286B-E647-9071-EFA3164A179A}" type="slidenum">
              <a:rPr lang="es-ES" sz="1000">
                <a:latin typeface="Arial" charset="0"/>
              </a:rPr>
              <a:pPr lvl="1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Material Properties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Material properties are also part of the OpenGL state and match the terms in the modified 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Phong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model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Set by </a:t>
            </a:r>
            <a:r>
              <a:rPr lang="en-US" sz="2300" b="1" dirty="0" err="1">
                <a:latin typeface="Courier New" charset="0"/>
                <a:ea typeface="ＭＳ Ｐゴシック" charset="0"/>
                <a:cs typeface="ＭＳ Ｐゴシック" charset="0"/>
              </a:rPr>
              <a:t>glMaterialv</a:t>
            </a:r>
            <a:r>
              <a:rPr lang="en-US" sz="2300" b="1" dirty="0">
                <a:latin typeface="Courier New" charset="0"/>
                <a:ea typeface="ＭＳ Ｐゴシック" charset="0"/>
                <a:cs typeface="ＭＳ Ｐゴシック" charset="0"/>
              </a:rPr>
              <a:t>()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6425" y="3346450"/>
            <a:ext cx="70421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ambient[] = {0.2, 0.2, 0.2, 1.0};</a:t>
            </a:r>
          </a:p>
          <a:p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diffuse[] = {1.0, 0.8, 0.0, 1.0};</a:t>
            </a:r>
          </a:p>
          <a:p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specular[] = {1.0, 1.0, 1.0, 1.0};</a:t>
            </a:r>
          </a:p>
          <a:p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shine = 100.0</a:t>
            </a:r>
          </a:p>
          <a:p>
            <a:r>
              <a:rPr lang="en-US" sz="2000" b="1" dirty="0" err="1">
                <a:latin typeface="Courier New" charset="0"/>
              </a:rPr>
              <a:t>glMaterialf</a:t>
            </a:r>
            <a:r>
              <a:rPr lang="en-US" sz="2000" b="1" dirty="0">
                <a:latin typeface="Courier New" charset="0"/>
              </a:rPr>
              <a:t>(GL_FRONT, GL_AMBIENT, ambient);</a:t>
            </a:r>
          </a:p>
          <a:p>
            <a:r>
              <a:rPr lang="en-US" sz="2000" b="1" dirty="0" err="1">
                <a:latin typeface="Courier New" charset="0"/>
              </a:rPr>
              <a:t>glMaterialf</a:t>
            </a:r>
            <a:r>
              <a:rPr lang="en-US" sz="2000" b="1" dirty="0">
                <a:latin typeface="Courier New" charset="0"/>
              </a:rPr>
              <a:t>(GL_FRONT, GL_DIFFUSE, diffuse);</a:t>
            </a:r>
          </a:p>
          <a:p>
            <a:r>
              <a:rPr lang="en-US" sz="2000" b="1" dirty="0" err="1">
                <a:latin typeface="Courier New" charset="0"/>
              </a:rPr>
              <a:t>glMaterialf</a:t>
            </a:r>
            <a:r>
              <a:rPr lang="en-US" sz="2000" b="1" dirty="0">
                <a:latin typeface="Courier New" charset="0"/>
              </a:rPr>
              <a:t>(GL_FRONT, GL_SPECULAR, specular);</a:t>
            </a:r>
          </a:p>
          <a:p>
            <a:r>
              <a:rPr lang="en-US" sz="2000" b="1" dirty="0" err="1">
                <a:latin typeface="Courier New" charset="0"/>
              </a:rPr>
              <a:t>glMaterialf</a:t>
            </a:r>
            <a:r>
              <a:rPr lang="en-US" sz="2000" b="1" dirty="0">
                <a:latin typeface="Courier New" charset="0"/>
              </a:rPr>
              <a:t>(GL_FRONT, GL_SHININESS, shine);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2725D89-B059-9041-8CE9-00E51C701334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Front and Back Faces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The default is shade only front faces which works correctly for convex objects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If we set two sided lighting, OpenGL will shade both sides of a surface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Each side can have its own properties which are set by using </a:t>
            </a:r>
            <a:r>
              <a:rPr lang="en-US" sz="2300" b="1" dirty="0">
                <a:latin typeface="Courier New" charset="0"/>
                <a:ea typeface="ＭＳ Ｐゴシック" charset="0"/>
                <a:cs typeface="ＭＳ Ｐゴシック" charset="0"/>
              </a:rPr>
              <a:t>GL_FRONT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300" b="1" dirty="0">
                <a:latin typeface="Courier New" charset="0"/>
                <a:ea typeface="ＭＳ Ｐゴシック" charset="0"/>
                <a:cs typeface="ＭＳ Ｐゴシック" charset="0"/>
              </a:rPr>
              <a:t>GL_BACK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, or </a:t>
            </a:r>
            <a:r>
              <a:rPr lang="en-US" sz="2300" b="1" dirty="0">
                <a:latin typeface="Courier New" charset="0"/>
                <a:ea typeface="ＭＳ Ｐゴシック" charset="0"/>
                <a:cs typeface="ＭＳ Ｐゴシック" charset="0"/>
              </a:rPr>
              <a:t>GL_FRONT_AND_BACK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sz="2300" b="1" dirty="0" err="1">
                <a:latin typeface="Courier New" charset="0"/>
                <a:ea typeface="ＭＳ Ｐゴシック" charset="0"/>
                <a:cs typeface="ＭＳ Ｐゴシック" charset="0"/>
              </a:rPr>
              <a:t>glMaterialf</a:t>
            </a:r>
            <a:endParaRPr lang="en-US" sz="23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9941" name="Picture 5" descr="AN06F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31051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AN06F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24400"/>
            <a:ext cx="3733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762000" y="5943600"/>
            <a:ext cx="308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back faces not visible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5359400" y="594360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back faces visible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1B3199B5-340E-C340-9257-C3772A680276}" type="slidenum">
              <a:rPr lang="es-ES" sz="1000">
                <a:latin typeface="Arial" charset="0"/>
              </a:rPr>
              <a:pPr lvl="1"/>
              <a:t>14</a:t>
            </a:fld>
            <a:endParaRPr lang="es-ES" sz="1000">
              <a:latin typeface="Arial" charset="0"/>
            </a:endParaRP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Emissive Term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can simulate a light source in OpenGL by giving a material an emissive component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component is unaffected by any sources or transformations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63563" y="4489450"/>
            <a:ext cx="704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emission[] = 0.0, 0.3, 0.3, 1.0);</a:t>
            </a:r>
          </a:p>
          <a:p>
            <a:r>
              <a:rPr lang="en-US" sz="2000" b="1" dirty="0" err="1">
                <a:latin typeface="Courier New" charset="0"/>
              </a:rPr>
              <a:t>glMaterialf</a:t>
            </a:r>
            <a:r>
              <a:rPr lang="en-US" sz="2000" b="1" dirty="0">
                <a:latin typeface="Courier New" charset="0"/>
              </a:rPr>
              <a:t>(GL_FRONT, GL_EMISSION, emission);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1F7B471-3024-4644-8700-7FB91A522641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Transparency</a:t>
            </a:r>
          </a:p>
        </p:txBody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Material properties are specified using RGBA values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A value can be used to make the surface translucent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default is that all surfaces are opaque regardless of A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Later we will enable blending and use this feature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5303012A-B1CD-B342-9FE2-AAB7D8B05FE1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Efficiency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Because material properties are part of the state, if we change materials for many surfaces, we can affect performance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We can make the code cleaner by defining a material structure and setting all materials during initialization</a:t>
            </a:r>
          </a:p>
          <a:p>
            <a:pPr>
              <a:lnSpc>
                <a:spcPct val="9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We can then select a material by a pointer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133600" y="3962400"/>
            <a:ext cx="49085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typedef struct materialStruct {</a:t>
            </a:r>
          </a:p>
          <a:p>
            <a:r>
              <a:rPr lang="en-US" sz="2000" b="1">
                <a:latin typeface="Courier New" charset="0"/>
              </a:rPr>
              <a:t>   GLfloat ambient[4];</a:t>
            </a:r>
          </a:p>
          <a:p>
            <a:r>
              <a:rPr lang="en-US" sz="2000" b="1">
                <a:latin typeface="Courier New" charset="0"/>
              </a:rPr>
              <a:t>   GLfloat diffuse[4];</a:t>
            </a:r>
          </a:p>
          <a:p>
            <a:r>
              <a:rPr lang="en-US" sz="2000" b="1">
                <a:latin typeface="Courier New" charset="0"/>
              </a:rPr>
              <a:t>   GLfloat specular[4];</a:t>
            </a:r>
          </a:p>
          <a:p>
            <a:r>
              <a:rPr lang="en-US" sz="2000" b="1">
                <a:latin typeface="Courier New" charset="0"/>
              </a:rPr>
              <a:t>   GLfloat shineness;</a:t>
            </a:r>
          </a:p>
          <a:p>
            <a:r>
              <a:rPr lang="en-US" sz="2000" b="1">
                <a:latin typeface="Courier New" charset="0"/>
              </a:rPr>
              <a:t>} MaterialStruct;</a:t>
            </a:r>
          </a:p>
          <a:p>
            <a:endParaRPr lang="en-US" sz="2000" b="1">
              <a:latin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472C3A6-9095-264F-A5B9-F93B31CAD091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Polygonal Shading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Shading calculations are done for each vertex we specify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we use </a:t>
            </a: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glShadeModel(GL_FLAT)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the color at the first vertex will determine the shade of the whole polygon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we use </a:t>
            </a:r>
            <a:r>
              <a:rPr lang="en-US" sz="2800" b="1">
                <a:latin typeface="Courier New" charset="0"/>
                <a:ea typeface="ＭＳ Ｐゴシック" charset="0"/>
                <a:cs typeface="ＭＳ Ｐゴシック" charset="0"/>
              </a:rPr>
              <a:t>glShadeModel(GL_SMOOTH)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vertex shades are interpolated across the polygon (this is default)</a:t>
            </a:r>
            <a:endParaRPr lang="en-US" b="1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F8C9332-98FB-D445-94D6-118FFE53E7B4}" type="slidenum">
              <a:rPr lang="es-ES" sz="1000">
                <a:latin typeface="Arial" charset="0"/>
              </a:rPr>
              <a:pPr lvl="1"/>
              <a:t>18</a:t>
            </a:fld>
            <a:endParaRPr lang="es-ES" sz="1000">
              <a:latin typeface="Arial" charset="0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Polygon Normals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Polygons have a single normal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Shades at the vertices as computed by the </a:t>
            </a:r>
            <a:r>
              <a:rPr lang="en-US" dirty="0" err="1">
                <a:latin typeface="Arial" charset="0"/>
                <a:ea typeface="ＭＳ Ｐゴシック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</a:rPr>
              <a:t> model can be almost same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Identical for a distant viewer (default) or if there is no specular component 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Consider model of sphere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Want different 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normals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at</a:t>
            </a:r>
          </a:p>
          <a:p>
            <a:pPr>
              <a:buFontTx/>
              <a:buNone/>
            </a:pP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 each vertex even though</a:t>
            </a:r>
          </a:p>
          <a:p>
            <a:pPr>
              <a:buFontTx/>
              <a:buNone/>
            </a:pP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 this concept is not quite</a:t>
            </a:r>
          </a:p>
          <a:p>
            <a:pPr>
              <a:buFontTx/>
              <a:buNone/>
            </a:pP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 correct mathematically</a:t>
            </a:r>
          </a:p>
        </p:txBody>
      </p:sp>
      <p:pic>
        <p:nvPicPr>
          <p:cNvPr id="50181" name="Picture 5" descr="AN06F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298132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EE799B0-1CEC-BB48-9144-04D315C3CF49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Smooth Shading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006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can set a new normal at each vertex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Easy for sphere model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If centered at origin</a:t>
            </a:r>
            <a:r>
              <a:rPr lang="en-US" b="1" dirty="0">
                <a:latin typeface="Times New Roman" charset="0"/>
                <a:ea typeface="ＭＳ Ｐゴシック" charset="0"/>
              </a:rPr>
              <a:t> n</a:t>
            </a:r>
            <a:r>
              <a:rPr lang="en-US" dirty="0">
                <a:latin typeface="Times New Roman" charset="0"/>
                <a:ea typeface="ＭＳ Ｐゴシック" charset="0"/>
              </a:rPr>
              <a:t> = </a:t>
            </a:r>
            <a:r>
              <a:rPr lang="en-US" b="1" dirty="0">
                <a:latin typeface="Times New Roman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Now smooth shading works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silhouette edge</a:t>
            </a:r>
          </a:p>
        </p:txBody>
      </p:sp>
      <p:pic>
        <p:nvPicPr>
          <p:cNvPr id="52229" name="Picture 5" descr="AN06F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198813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4724400" y="4648200"/>
            <a:ext cx="1066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8CF7395-5751-C64F-A5FF-E1CEC812E7A5}" type="slidenum">
              <a:rPr lang="es-ES" sz="1000">
                <a:latin typeface="Arial" charset="0"/>
              </a:rPr>
              <a:pPr lvl="1"/>
              <a:t>2</a:t>
            </a:fld>
            <a:endParaRPr lang="es-ES" sz="1000">
              <a:latin typeface="Arial" charset="0"/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Introduce the OpenGL shading functions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Discuss polygonal shading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Flat (whole polygon one color)</a:t>
            </a:r>
          </a:p>
          <a:p>
            <a:pPr lvl="1"/>
            <a:r>
              <a:rPr lang="en-US" dirty="0" err="1">
                <a:latin typeface="Arial" charset="0"/>
                <a:ea typeface="ＭＳ Ｐゴシック" charset="0"/>
              </a:rPr>
              <a:t>Gouraud</a:t>
            </a:r>
            <a:r>
              <a:rPr lang="en-US" dirty="0">
                <a:latin typeface="Arial" charset="0"/>
                <a:ea typeface="ＭＳ Ｐゴシック" charset="0"/>
              </a:rPr>
              <a:t> (each point is colored and interpolate)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Smooth (interpolate normal to get color)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726C23D-D5B7-EE40-8A49-62E245AF7495}" type="slidenum">
              <a:rPr lang="es-ES" sz="1000">
                <a:latin typeface="Arial" charset="0"/>
              </a:rPr>
              <a:pPr lvl="1"/>
              <a:t>20</a:t>
            </a:fld>
            <a:endParaRPr lang="es-ES" sz="1000">
              <a:latin typeface="Arial" charset="0"/>
            </a:endParaRP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Mesh Shading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previous example is not general because we knew the normal at each vertex analytically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polygonal models,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Gouraud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proposed we use the average of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normals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around a mesh vertex</a:t>
            </a:r>
          </a:p>
        </p:txBody>
      </p:sp>
      <p:pic>
        <p:nvPicPr>
          <p:cNvPr id="54277" name="Picture 5" descr="AN06F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2238375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8" name="Object 2"/>
          <p:cNvGraphicFramePr>
            <a:graphicFrameLocks noChangeAspect="1"/>
          </p:cNvGraphicFramePr>
          <p:nvPr/>
        </p:nvGraphicFramePr>
        <p:xfrm>
          <a:off x="4495800" y="3352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1016000" y="4953000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n</a:t>
            </a:r>
            <a:r>
              <a:rPr lang="en-US"/>
              <a:t> = (</a:t>
            </a:r>
            <a:r>
              <a:rPr lang="en-US" b="1"/>
              <a:t>n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3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4</a:t>
            </a:r>
            <a:r>
              <a:rPr lang="en-US"/>
              <a:t>)/ |</a:t>
            </a:r>
            <a:r>
              <a:rPr lang="en-US" b="1"/>
              <a:t>n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3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4</a:t>
            </a:r>
            <a:r>
              <a:rPr lang="en-US"/>
              <a:t>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416F09D-4C74-1945-A39A-DA855FE9596E}" type="slidenum">
              <a:rPr lang="es-ES" sz="1000">
                <a:latin typeface="Arial" charset="0"/>
              </a:rPr>
              <a:pPr lvl="1"/>
              <a:t>21</a:t>
            </a:fld>
            <a:endParaRPr lang="es-ES" sz="1000">
              <a:latin typeface="Arial" charset="0"/>
            </a:endParaRP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Gouraud and Phong Shading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/>
          <a:lstStyle/>
          <a:p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Gouraud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Shading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Find average normal at each vertex (vertex </a:t>
            </a:r>
            <a:r>
              <a:rPr lang="en-US" dirty="0" err="1">
                <a:latin typeface="Arial" charset="0"/>
                <a:ea typeface="ＭＳ Ｐゴシック" charset="0"/>
              </a:rPr>
              <a:t>normals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Apply modified </a:t>
            </a:r>
            <a:r>
              <a:rPr lang="en-US" dirty="0" err="1">
                <a:latin typeface="Arial" charset="0"/>
                <a:ea typeface="ＭＳ Ｐゴシック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</a:rPr>
              <a:t> model at each vertex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Interpolate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vertex colors </a:t>
            </a:r>
            <a:r>
              <a:rPr lang="en-US" dirty="0">
                <a:latin typeface="Arial" charset="0"/>
                <a:ea typeface="ＭＳ Ｐゴシック" charset="0"/>
              </a:rPr>
              <a:t>across each polygon</a:t>
            </a:r>
          </a:p>
          <a:p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Phong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 shading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Find vertex </a:t>
            </a:r>
            <a:r>
              <a:rPr lang="en-US" dirty="0" err="1">
                <a:latin typeface="Arial" charset="0"/>
                <a:ea typeface="ＭＳ Ｐゴシック" charset="0"/>
              </a:rPr>
              <a:t>normals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Interpolate vertex 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normals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across edges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Interpolate edge </a:t>
            </a:r>
            <a:r>
              <a:rPr lang="en-US" dirty="0" err="1">
                <a:latin typeface="Arial" charset="0"/>
                <a:ea typeface="ＭＳ Ｐゴシック" charset="0"/>
              </a:rPr>
              <a:t>normals</a:t>
            </a:r>
            <a:r>
              <a:rPr lang="en-US" dirty="0">
                <a:latin typeface="Arial" charset="0"/>
                <a:ea typeface="ＭＳ Ｐゴシック" charset="0"/>
              </a:rPr>
              <a:t> across polygon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Apply modified </a:t>
            </a:r>
            <a:r>
              <a:rPr lang="en-US" dirty="0" err="1">
                <a:latin typeface="Arial" charset="0"/>
                <a:ea typeface="ＭＳ Ｐゴシック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</a:rPr>
              <a:t> model at each fragment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E58F1F21-7465-5848-BE28-13E3B19B3F26}" type="slidenum">
              <a:rPr lang="es-ES" sz="1000">
                <a:latin typeface="Arial" charset="0"/>
              </a:rPr>
              <a:pPr lvl="1"/>
              <a:t>22</a:t>
            </a:fld>
            <a:endParaRPr lang="es-ES" sz="1000">
              <a:latin typeface="Arial" charset="0"/>
            </a:endParaRP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Comparison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If the polygon mesh approximates surfaces with a high curvatures, Phong shading may look smooth while Gouraud shading may show edges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Phong shading requires much more work than Gouraud shading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Until recently not available in real time systems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Now can be done using fragment shaders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Both need data structures to represent meshes so we can obtain vertex normals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4387F55-ACD0-4B4A-833F-719A3F126419}" type="slidenum">
              <a:rPr lang="es-ES" sz="100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Steps in OpenGL shading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Enable shading and select model</a:t>
            </a:r>
          </a:p>
          <a:p>
            <a:pPr marL="590550" indent="-590550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Specify surface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normals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90550" indent="-590550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Specify material properties</a:t>
            </a:r>
          </a:p>
          <a:p>
            <a:pPr marL="590550" indent="-590550">
              <a:buFontTx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Specify lights colors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D879FF2-5951-9F4B-9F4F-4EC4DC8E55E7}" type="slidenum">
              <a:rPr lang="es-ES" sz="1000">
                <a:latin typeface="Arial" charset="0"/>
              </a:rPr>
              <a:pPr lvl="1"/>
              <a:t>4</a:t>
            </a:fld>
            <a:endParaRPr lang="es-ES" sz="1000">
              <a:latin typeface="Arial" charset="0"/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Normals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 OpenGL the normal vector is part of the state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Set by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 err="1">
                <a:latin typeface="Courier New" charset="0"/>
                <a:ea typeface="ＭＳ Ｐゴシック" charset="0"/>
                <a:cs typeface="ＭＳ Ｐゴシック" charset="0"/>
              </a:rPr>
              <a:t>glNormal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*()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latin typeface="Courier New" charset="0"/>
                <a:ea typeface="ＭＳ Ｐゴシック" charset="0"/>
              </a:rPr>
              <a:t>glNormal3f(x, y, z);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latin typeface="Courier New" charset="0"/>
                <a:ea typeface="ＭＳ Ｐゴシック" charset="0"/>
              </a:rPr>
              <a:t>glNormal3fv(p);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Usually we want to set the normal to have unit length so cosine calculations are correct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Length can be affected by transformations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Note that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scaling</a:t>
            </a:r>
            <a:r>
              <a:rPr lang="en-US" dirty="0">
                <a:latin typeface="Arial" charset="0"/>
                <a:ea typeface="ＭＳ Ｐゴシック" charset="0"/>
              </a:rPr>
              <a:t> does not preserved length</a:t>
            </a:r>
          </a:p>
          <a:p>
            <a:pPr lvl="1">
              <a:lnSpc>
                <a:spcPct val="90000"/>
              </a:lnSpc>
            </a:pPr>
            <a:r>
              <a:rPr lang="en-US" sz="2200" b="1" dirty="0" err="1">
                <a:latin typeface="Courier New" charset="0"/>
                <a:ea typeface="ＭＳ Ｐゴシック" charset="0"/>
              </a:rPr>
              <a:t>glEnable</a:t>
            </a:r>
            <a:r>
              <a:rPr lang="en-US" sz="2200" b="1" dirty="0">
                <a:latin typeface="Courier New" charset="0"/>
                <a:ea typeface="ＭＳ Ｐゴシック" charset="0"/>
              </a:rPr>
              <a:t>(GL_NORMALIZE)</a:t>
            </a:r>
            <a:r>
              <a:rPr lang="en-US" dirty="0">
                <a:latin typeface="Arial" charset="0"/>
                <a:ea typeface="ＭＳ Ｐゴシック" charset="0"/>
              </a:rPr>
              <a:t> allows for automatic normalization at a performance penalty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4C79BE25-0E7D-C941-BFA8-07749EE4502D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Normal for Triangle</a:t>
            </a:r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4495800" y="2743200"/>
            <a:ext cx="1828800" cy="1219200"/>
          </a:xfrm>
          <a:custGeom>
            <a:avLst/>
            <a:gdLst>
              <a:gd name="T0" fmla="*/ 0 w 1152"/>
              <a:gd name="T1" fmla="*/ 2147483647 h 768"/>
              <a:gd name="T2" fmla="*/ 2147483647 w 1152"/>
              <a:gd name="T3" fmla="*/ 0 h 768"/>
              <a:gd name="T4" fmla="*/ 2147483647 w 1152"/>
              <a:gd name="T5" fmla="*/ 2147483647 h 768"/>
              <a:gd name="T6" fmla="*/ 0 w 1152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192588" y="39274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23558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6400800" y="3505200"/>
            <a:ext cx="457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5867400" y="2209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 flipV="1">
            <a:off x="5562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5181600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n</a:t>
            </a:r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765175" y="2286000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plane</a:t>
            </a:r>
            <a:r>
              <a:rPr lang="en-US"/>
              <a:t>     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·</a:t>
            </a:r>
            <a:r>
              <a:rPr lang="en-US"/>
              <a:t>(</a:t>
            </a:r>
            <a:r>
              <a:rPr lang="en-US" b="1"/>
              <a:t>p</a:t>
            </a:r>
            <a:r>
              <a:rPr lang="en-US"/>
              <a:t> - </a:t>
            </a:r>
            <a:r>
              <a:rPr lang="en-US" b="1"/>
              <a:t>p</a:t>
            </a:r>
            <a:r>
              <a:rPr lang="en-US" baseline="-25000"/>
              <a:t>0</a:t>
            </a:r>
            <a:r>
              <a:rPr lang="en-US"/>
              <a:t> ) = 0</a:t>
            </a:r>
          </a:p>
        </p:txBody>
      </p:sp>
      <p:sp>
        <p:nvSpPr>
          <p:cNvPr id="23563" name="Text Box 14"/>
          <p:cNvSpPr txBox="1">
            <a:spLocks noChangeArrowheads="1"/>
          </p:cNvSpPr>
          <p:nvPr/>
        </p:nvSpPr>
        <p:spPr bwMode="auto">
          <a:xfrm>
            <a:off x="0" y="30480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b="1" dirty="0"/>
              <a:t>p</a:t>
            </a:r>
            <a:r>
              <a:rPr lang="en-US" baseline="-25000" dirty="0"/>
              <a:t>2 </a:t>
            </a:r>
            <a:r>
              <a:rPr lang="en-US" dirty="0"/>
              <a:t>- </a:t>
            </a:r>
            <a:r>
              <a:rPr lang="en-US" b="1" dirty="0"/>
              <a:t>p</a:t>
            </a:r>
            <a:r>
              <a:rPr lang="en-US" baseline="-25000" dirty="0"/>
              <a:t>0 </a:t>
            </a:r>
            <a:r>
              <a:rPr lang="en-US" dirty="0"/>
              <a:t>) </a:t>
            </a:r>
            <a:r>
              <a:rPr lang="en-US" dirty="0">
                <a:cs typeface="Times New Roman" charset="0"/>
              </a:rPr>
              <a:t>×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baseline="-25000" dirty="0"/>
              <a:t>1 </a:t>
            </a:r>
            <a:r>
              <a:rPr lang="en-US" dirty="0"/>
              <a:t>- </a:t>
            </a:r>
            <a:r>
              <a:rPr lang="en-US" b="1" dirty="0"/>
              <a:t>p</a:t>
            </a:r>
            <a:r>
              <a:rPr lang="en-US" baseline="-25000" dirty="0"/>
              <a:t>0 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708025" y="3962400"/>
            <a:ext cx="307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normalize</a:t>
            </a:r>
            <a:r>
              <a:rPr lang="en-US"/>
              <a:t> </a:t>
            </a:r>
            <a:r>
              <a:rPr lang="en-US" b="1"/>
              <a:t>n   </a:t>
            </a:r>
            <a:r>
              <a:rPr lang="en-US" b="1">
                <a:sym typeface="Symbol" charset="0"/>
              </a:rPr>
              <a:t></a:t>
            </a:r>
            <a:r>
              <a:rPr lang="en-US" b="1"/>
              <a:t>  n/ |n|</a:t>
            </a:r>
          </a:p>
        </p:txBody>
      </p:sp>
      <p:sp>
        <p:nvSpPr>
          <p:cNvPr id="23565" name="Text Box 16"/>
          <p:cNvSpPr txBox="1">
            <a:spLocks noChangeArrowheads="1"/>
          </p:cNvSpPr>
          <p:nvPr/>
        </p:nvSpPr>
        <p:spPr bwMode="auto">
          <a:xfrm>
            <a:off x="5562600" y="3276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</a:p>
        </p:txBody>
      </p:sp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573088" y="4953000"/>
            <a:ext cx="627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Note that right-hand rule determines outward 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000BBEB-25A4-F04B-8A7C-956E35EDE2CD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Enabling Shading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Shading calculations are enabled by</a:t>
            </a:r>
          </a:p>
          <a:p>
            <a:pPr lvl="1"/>
            <a:r>
              <a:rPr lang="en-US" sz="2200" b="1" dirty="0" err="1">
                <a:latin typeface="Courier New" charset="0"/>
                <a:ea typeface="ＭＳ Ｐゴシック" charset="0"/>
              </a:rPr>
              <a:t>glEnable</a:t>
            </a:r>
            <a:r>
              <a:rPr lang="en-US" sz="2200" b="1" dirty="0">
                <a:latin typeface="Courier New" charset="0"/>
                <a:ea typeface="ＭＳ Ｐゴシック" charset="0"/>
              </a:rPr>
              <a:t>(GL_LIGHTING)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Once lighting is enabled, </a:t>
            </a:r>
            <a:r>
              <a:rPr lang="en-US" dirty="0" err="1">
                <a:latin typeface="Arial" charset="0"/>
                <a:ea typeface="ＭＳ Ｐゴシック" charset="0"/>
              </a:rPr>
              <a:t>glColor</a:t>
            </a:r>
            <a:r>
              <a:rPr lang="en-US" dirty="0">
                <a:latin typeface="Arial" charset="0"/>
                <a:ea typeface="ＭＳ Ｐゴシック" charset="0"/>
              </a:rPr>
              <a:t>() ignored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Must enable each light source individually</a:t>
            </a:r>
          </a:p>
          <a:p>
            <a:pPr lvl="1"/>
            <a:r>
              <a:rPr lang="en-US" sz="2200" b="1" dirty="0" err="1">
                <a:latin typeface="Courier New" charset="0"/>
                <a:ea typeface="ＭＳ Ｐゴシック" charset="0"/>
              </a:rPr>
              <a:t>glEnable</a:t>
            </a:r>
            <a:r>
              <a:rPr lang="en-US" sz="2200" b="1" dirty="0">
                <a:latin typeface="Courier New" charset="0"/>
                <a:ea typeface="ＭＳ Ｐゴシック" charset="0"/>
              </a:rPr>
              <a:t>(</a:t>
            </a:r>
            <a:r>
              <a:rPr lang="en-US" sz="2200" b="1" dirty="0" err="1">
                <a:latin typeface="Courier New" charset="0"/>
                <a:ea typeface="ＭＳ Ｐゴシック" charset="0"/>
              </a:rPr>
              <a:t>GL_LIGHTi</a:t>
            </a:r>
            <a:r>
              <a:rPr lang="en-US" sz="2200" b="1" dirty="0"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i</a:t>
            </a:r>
            <a:r>
              <a:rPr lang="en-US" dirty="0">
                <a:latin typeface="Arial" charset="0"/>
                <a:ea typeface="ＭＳ Ｐゴシック" charset="0"/>
              </a:rPr>
              <a:t>=0,1..8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Can choose light model parameters</a:t>
            </a:r>
          </a:p>
          <a:p>
            <a:pPr lvl="1"/>
            <a:r>
              <a:rPr lang="en-US" sz="2200" b="1" dirty="0" err="1">
                <a:latin typeface="Courier New" charset="0"/>
                <a:ea typeface="ＭＳ Ｐゴシック" charset="0"/>
              </a:rPr>
              <a:t>glLightModeli</a:t>
            </a:r>
            <a:r>
              <a:rPr lang="en-US" sz="2200" b="1" dirty="0">
                <a:latin typeface="Courier New" charset="0"/>
                <a:ea typeface="ＭＳ Ｐゴシック" charset="0"/>
              </a:rPr>
              <a:t>(parameter, GL_TRUE)</a:t>
            </a:r>
          </a:p>
          <a:p>
            <a:pPr lvl="2"/>
            <a:r>
              <a:rPr lang="en-US" b="1" dirty="0">
                <a:latin typeface="Courier New" charset="0"/>
                <a:ea typeface="ＭＳ Ｐゴシック" charset="0"/>
              </a:rPr>
              <a:t>GL_LIGHT_MODEL_LOCAL_VIEWER </a:t>
            </a:r>
            <a:r>
              <a:rPr lang="en-US" dirty="0">
                <a:latin typeface="Arial" charset="0"/>
                <a:ea typeface="ＭＳ Ｐゴシック" charset="0"/>
              </a:rPr>
              <a:t>do not use simplifying distant viewer assumption in calculation</a:t>
            </a:r>
            <a:endParaRPr lang="en-US" b="1" dirty="0">
              <a:latin typeface="Courier New" charset="0"/>
              <a:ea typeface="ＭＳ Ｐゴシック" charset="0"/>
            </a:endParaRPr>
          </a:p>
          <a:p>
            <a:pPr lvl="2"/>
            <a:r>
              <a:rPr lang="en-US" b="1" dirty="0">
                <a:latin typeface="Courier New" charset="0"/>
                <a:ea typeface="ＭＳ Ｐゴシック" charset="0"/>
              </a:rPr>
              <a:t>GL_LIGHT_MODEL_TWO_SIDED </a:t>
            </a:r>
            <a:r>
              <a:rPr lang="en-US" dirty="0">
                <a:latin typeface="Arial" charset="0"/>
                <a:ea typeface="ＭＳ Ｐゴシック" charset="0"/>
              </a:rPr>
              <a:t>shades both sides of polygons independently</a:t>
            </a:r>
            <a:endParaRPr lang="en-US" b="1" dirty="0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56A0B1C-42A5-CF4B-AED3-0677A76830F5}" type="slidenum">
              <a:rPr lang="es-ES" sz="1000">
                <a:latin typeface="Arial" charset="0"/>
              </a:rPr>
              <a:pPr lvl="1"/>
              <a:t>7</a:t>
            </a:fld>
            <a:endParaRPr lang="es-ES" sz="1000">
              <a:latin typeface="Arial" charset="0"/>
            </a:endParaRP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Defining a Point Light Source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For each light source, we can set an RGBA for the diffuse, specular, and ambient components, and for the position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5146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36600" y="2889250"/>
            <a:ext cx="70421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ourier New" charset="0"/>
              </a:rPr>
              <a:t>GL float diffuse0[]={1.0, 0.0, 0.0, 1.0};</a:t>
            </a:r>
          </a:p>
          <a:p>
            <a:r>
              <a:rPr lang="en-US" sz="2000" b="1" dirty="0">
                <a:latin typeface="Courier New" charset="0"/>
              </a:rPr>
              <a:t>GL float ambient0[]={1.0, 0.0, 0.0, 1.0};</a:t>
            </a:r>
          </a:p>
          <a:p>
            <a:r>
              <a:rPr lang="en-US" sz="2000" b="1" dirty="0">
                <a:latin typeface="Courier New" charset="0"/>
              </a:rPr>
              <a:t>GL float specular0[]={1.0, 0.0, 0.0, 1.0};</a:t>
            </a:r>
          </a:p>
          <a:p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light0_pos[]={1.0, 2.0, 3,0, 1.0};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 err="1">
                <a:latin typeface="Courier New" charset="0"/>
              </a:rPr>
              <a:t>glEnable</a:t>
            </a:r>
            <a:r>
              <a:rPr lang="en-US" sz="2000" b="1" dirty="0">
                <a:latin typeface="Courier New" charset="0"/>
              </a:rPr>
              <a:t>(GL_LIGHTING);</a:t>
            </a:r>
          </a:p>
          <a:p>
            <a:r>
              <a:rPr lang="en-US" sz="2000" b="1" dirty="0" err="1">
                <a:latin typeface="Courier New" charset="0"/>
              </a:rPr>
              <a:t>glEnable</a:t>
            </a:r>
            <a:r>
              <a:rPr lang="en-US" sz="2000" b="1" dirty="0">
                <a:latin typeface="Courier New" charset="0"/>
              </a:rPr>
              <a:t>(GL_LIGHT0);</a:t>
            </a:r>
          </a:p>
          <a:p>
            <a:r>
              <a:rPr lang="en-US" sz="2000" b="1" dirty="0" err="1">
                <a:latin typeface="Courier New" charset="0"/>
              </a:rPr>
              <a:t>glLightv</a:t>
            </a:r>
            <a:r>
              <a:rPr lang="en-US" sz="2000" b="1" dirty="0">
                <a:latin typeface="Courier New" charset="0"/>
              </a:rPr>
              <a:t>(GL_LIGHT0, GL_POSITION, light0_pos);</a:t>
            </a:r>
          </a:p>
          <a:p>
            <a:r>
              <a:rPr lang="en-US" sz="2000" b="1" dirty="0" err="1">
                <a:latin typeface="Courier New" charset="0"/>
              </a:rPr>
              <a:t>glLightv</a:t>
            </a:r>
            <a:r>
              <a:rPr lang="en-US" sz="2000" b="1" dirty="0">
                <a:latin typeface="Courier New" charset="0"/>
              </a:rPr>
              <a:t>(GL_LIGHT0, GL_AMBIENT, ambient0);</a:t>
            </a:r>
          </a:p>
          <a:p>
            <a:r>
              <a:rPr lang="en-US" sz="2000" b="1" dirty="0" err="1">
                <a:latin typeface="Courier New" charset="0"/>
              </a:rPr>
              <a:t>glLightv</a:t>
            </a:r>
            <a:r>
              <a:rPr lang="en-US" sz="2000" b="1" dirty="0">
                <a:latin typeface="Courier New" charset="0"/>
              </a:rPr>
              <a:t>(GL_LIGHT0, GL_DIFFUSE, diffuse0);</a:t>
            </a:r>
          </a:p>
          <a:p>
            <a:r>
              <a:rPr lang="en-US" sz="2000" b="1" dirty="0" err="1">
                <a:latin typeface="Courier New" charset="0"/>
              </a:rPr>
              <a:t>glLightv</a:t>
            </a:r>
            <a:r>
              <a:rPr lang="en-US" sz="2000" b="1" dirty="0">
                <a:latin typeface="Courier New" charset="0"/>
              </a:rPr>
              <a:t>(GL_LIGHT0, GL_SPECULAR, specular0);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A3A10492-E211-C74D-9008-51136F907986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Distance and Direction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The source colors are specified in RGBA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The position is given in homogeneous coordinates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If w =1.0, we are specifying a finite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location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If w =0.0, we are specifying a parallel source with the given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direction</a:t>
            </a:r>
            <a:r>
              <a:rPr lang="en-US" dirty="0">
                <a:latin typeface="Arial" charset="0"/>
                <a:ea typeface="ＭＳ Ｐゴシック" charset="0"/>
              </a:rPr>
              <a:t> vector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The coefficients in the distance terms are by default a=0.8 (constant terms), b=0.0 (linear term) c=0.0 (quadratic term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). 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Change by: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838200" y="5715000"/>
            <a:ext cx="7346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ourier New" charset="0"/>
              </a:rPr>
              <a:t>a= 0.80;</a:t>
            </a:r>
          </a:p>
          <a:p>
            <a:r>
              <a:rPr lang="en-US" sz="2000" b="1" dirty="0" err="1">
                <a:latin typeface="Courier New" charset="0"/>
              </a:rPr>
              <a:t>glLightf</a:t>
            </a:r>
            <a:r>
              <a:rPr lang="en-US" sz="2000" b="1" dirty="0">
                <a:latin typeface="Courier New" charset="0"/>
              </a:rPr>
              <a:t>(GL_LIGHT0, GLCONSTANT_ATTENUATION, a);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2E9C3EB-2E4B-9D4D-AF61-29E79F78303E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Spotlights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6388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700" b="1">
                <a:latin typeface="Courier New" charset="0"/>
                <a:ea typeface="ＭＳ Ｐゴシック" charset="0"/>
                <a:cs typeface="ＭＳ Ｐゴシック" charset="0"/>
              </a:rPr>
              <a:t>glLightv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to set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Direction </a:t>
            </a:r>
            <a:r>
              <a:rPr lang="en-US" sz="2200" b="1">
                <a:latin typeface="Courier New" charset="0"/>
                <a:ea typeface="ＭＳ Ｐゴシック" charset="0"/>
              </a:rPr>
              <a:t>GL_SPOT_DIRECTION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Cutoff</a:t>
            </a:r>
            <a:r>
              <a:rPr lang="en-US" sz="2200" b="1">
                <a:latin typeface="Courier New" charset="0"/>
                <a:ea typeface="ＭＳ Ｐゴシック" charset="0"/>
              </a:rPr>
              <a:t> GL_SPOT_CUTOFF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Attenuation</a:t>
            </a:r>
            <a:r>
              <a:rPr lang="en-US" sz="2200" b="1">
                <a:latin typeface="Courier New" charset="0"/>
                <a:ea typeface="ＭＳ Ｐゴシック" charset="0"/>
              </a:rPr>
              <a:t> GL_SPOT_EXPONENT</a:t>
            </a:r>
          </a:p>
          <a:p>
            <a:pPr lvl="2"/>
            <a:r>
              <a:rPr lang="en-US" sz="2400">
                <a:latin typeface="Arial" charset="0"/>
                <a:ea typeface="ＭＳ Ｐゴシック" charset="0"/>
              </a:rPr>
              <a:t>Proportional to cos</a:t>
            </a:r>
            <a:r>
              <a:rPr lang="en-US" sz="2400" baseline="30000">
                <a:latin typeface="Symbol" charset="0"/>
                <a:ea typeface="ＭＳ Ｐゴシック" charset="0"/>
              </a:rPr>
              <a:t>a</a:t>
            </a:r>
            <a:r>
              <a:rPr lang="en-US" sz="2400">
                <a:latin typeface="Symbol" charset="0"/>
                <a:ea typeface="ＭＳ Ｐゴシック" charset="0"/>
              </a:rPr>
              <a:t>f</a:t>
            </a:r>
          </a:p>
        </p:txBody>
      </p:sp>
      <p:pic>
        <p:nvPicPr>
          <p:cNvPr id="31749" name="Picture 5" descr="AN06F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16192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 descr="AN06F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3"/>
          <a:stretch>
            <a:fillRect/>
          </a:stretch>
        </p:blipFill>
        <p:spPr bwMode="auto">
          <a:xfrm>
            <a:off x="6400800" y="3810000"/>
            <a:ext cx="20272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7905750" y="5292725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Symbol" charset="0"/>
              </a:rPr>
              <a:t>q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6318250" y="53340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Symbol" charset="0"/>
              </a:rPr>
              <a:t>-q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7162800" y="5257800"/>
            <a:ext cx="4159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500">
                <a:latin typeface="Symbol" charset="0"/>
              </a:rPr>
              <a:t>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19018</TotalTime>
  <Words>1538</Words>
  <Application>Microsoft Macintosh PowerPoint</Application>
  <PresentationFormat>On-screen Show (4:3)</PresentationFormat>
  <Paragraphs>207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Courier New</vt:lpstr>
      <vt:lpstr>Symbol</vt:lpstr>
      <vt:lpstr>Times New Roman</vt:lpstr>
      <vt:lpstr>ULA1</vt:lpstr>
      <vt:lpstr>Equation</vt:lpstr>
      <vt:lpstr>Shading in OpenGL</vt:lpstr>
      <vt:lpstr>Objectives</vt:lpstr>
      <vt:lpstr>Steps in OpenGL shading</vt:lpstr>
      <vt:lpstr>Normals</vt:lpstr>
      <vt:lpstr>Normal for Triangle</vt:lpstr>
      <vt:lpstr>Enabling Shading</vt:lpstr>
      <vt:lpstr>Defining a Point Light Source</vt:lpstr>
      <vt:lpstr>Distance and Direction</vt:lpstr>
      <vt:lpstr>Spotlights</vt:lpstr>
      <vt:lpstr>Global Ambient Light</vt:lpstr>
      <vt:lpstr>Moving Light Sources</vt:lpstr>
      <vt:lpstr>Material Properties</vt:lpstr>
      <vt:lpstr>Front and Back Faces</vt:lpstr>
      <vt:lpstr>Emissive Term</vt:lpstr>
      <vt:lpstr>Transparency</vt:lpstr>
      <vt:lpstr>Efficiency</vt:lpstr>
      <vt:lpstr>Polygonal Shading</vt:lpstr>
      <vt:lpstr>Polygon Normals</vt:lpstr>
      <vt:lpstr>Smooth Shading</vt:lpstr>
      <vt:lpstr>Mesh Shading</vt:lpstr>
      <vt:lpstr>Gouraud and Phong Shading</vt:lpstr>
      <vt:lpstr>Comparison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186</cp:revision>
  <cp:lastPrinted>2013-04-18T14:28:49Z</cp:lastPrinted>
  <dcterms:created xsi:type="dcterms:W3CDTF">2002-08-02T19:17:07Z</dcterms:created>
  <dcterms:modified xsi:type="dcterms:W3CDTF">2021-03-03T16:48:30Z</dcterms:modified>
</cp:coreProperties>
</file>