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8" r:id="rId4"/>
    <p:sldId id="275" r:id="rId5"/>
    <p:sldId id="258" r:id="rId6"/>
    <p:sldId id="27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/>
    <p:restoredTop sz="94676"/>
  </p:normalViewPr>
  <p:slideViewPr>
    <p:cSldViewPr>
      <p:cViewPr varScale="1">
        <p:scale>
          <a:sx n="133" d="100"/>
          <a:sy n="133" d="100"/>
        </p:scale>
        <p:origin x="192" y="24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729219D-C4E5-FE48-91BB-1F94CC424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3948A37-695B-FF40-8223-F5E50B869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5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7EAD777-E90E-2A42-AD84-A72A144DC98D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9379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0869D3D-6F22-804E-B5CF-550F13E2A29F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42526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2BD3898-0B5F-344F-A720-9EB7137B5471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9451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FA858C5-F0F1-264A-AE38-788ECA9E300B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0917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51B04C9-BCCA-2241-AA2F-4F6C0C056ECD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90734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1AFC924-3993-C243-9AC2-C71C644EA40B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5357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408D8F1-DEA8-9A47-A0F8-75CEFC3EC1A5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4976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A4391F-DF69-2640-BBF8-ECFCA35C074B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7513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DF873F-3BFE-7648-A6C6-CDA272DAB876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03798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728BC6E-D6D2-6E41-9D4E-CCBCB6013CC0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9269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EB4EA85-9760-E340-AB71-9063A81B6A10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70125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 smtClean="0">
                <a:latin typeface="Arial" charset="0"/>
              </a:defRPr>
            </a:lvl2pPr>
          </a:lstStyle>
          <a:p>
            <a:pPr lvl="1">
              <a:defRPr/>
            </a:pPr>
            <a:fld id="{A4E99421-B628-5A47-913A-8EC6461A80CC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FBFB93B1-C06C-AF4E-9C7A-A313751D4C78}" type="slidenum">
              <a:rPr lang="es-ES" sz="100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Implementation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0B06DDAA-D5D5-E441-9760-72E736AF58F8}" type="slidenum">
              <a:rPr lang="es-ES" sz="1000">
                <a:latin typeface="Arial" charset="0"/>
              </a:rPr>
              <a:pPr lvl="1"/>
              <a:t>10</a:t>
            </a:fld>
            <a:endParaRPr lang="es-ES" sz="1000">
              <a:latin typeface="Arial" charset="0"/>
            </a:endParaRP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Cases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Case 3: One endpoint inside, one outside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Must do at least one intersection</a:t>
            </a:r>
          </a:p>
          <a:p>
            <a:r>
              <a:rPr lang="en-US">
                <a:latin typeface="Arial" charset="0"/>
              </a:rPr>
              <a:t>Case 4: Both outside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May have part inside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Must do at least one intersection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2062163" y="5006975"/>
            <a:ext cx="333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4708525" y="4624388"/>
            <a:ext cx="0" cy="178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2755900" y="44958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1873250" y="5902325"/>
            <a:ext cx="3338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4733925" y="5262563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x = x</a:t>
            </a:r>
            <a:r>
              <a:rPr lang="en-US" baseline="-25000"/>
              <a:t>max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1600200" y="5262563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x = x</a:t>
            </a:r>
            <a:r>
              <a:rPr lang="en-US" baseline="-25000"/>
              <a:t>min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3352800" y="4343400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y = y</a:t>
            </a:r>
            <a:r>
              <a:rPr lang="en-US" baseline="-25000"/>
              <a:t>max</a:t>
            </a:r>
          </a:p>
        </p:txBody>
      </p:sp>
      <p:grpSp>
        <p:nvGrpSpPr>
          <p:cNvPr id="33804" name="Group 11"/>
          <p:cNvGrpSpPr>
            <a:grpSpLocks/>
          </p:cNvGrpSpPr>
          <p:nvPr/>
        </p:nvGrpSpPr>
        <p:grpSpPr bwMode="auto">
          <a:xfrm>
            <a:off x="3810000" y="4724400"/>
            <a:ext cx="685800" cy="741363"/>
            <a:chOff x="2500" y="1953"/>
            <a:chExt cx="555" cy="563"/>
          </a:xfrm>
        </p:grpSpPr>
        <p:sp>
          <p:nvSpPr>
            <p:cNvPr id="33813" name="Line 12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3814" name="Oval 13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Oval 14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5" name="Group 15"/>
          <p:cNvGrpSpPr>
            <a:grpSpLocks/>
          </p:cNvGrpSpPr>
          <p:nvPr/>
        </p:nvGrpSpPr>
        <p:grpSpPr bwMode="auto">
          <a:xfrm>
            <a:off x="2438400" y="4572000"/>
            <a:ext cx="881063" cy="893763"/>
            <a:chOff x="2500" y="1953"/>
            <a:chExt cx="555" cy="563"/>
          </a:xfrm>
        </p:grpSpPr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3811" name="Oval 17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Oval 18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6" name="Group 19"/>
          <p:cNvGrpSpPr>
            <a:grpSpLocks/>
          </p:cNvGrpSpPr>
          <p:nvPr/>
        </p:nvGrpSpPr>
        <p:grpSpPr bwMode="auto">
          <a:xfrm>
            <a:off x="1981200" y="4267200"/>
            <a:ext cx="881063" cy="893763"/>
            <a:chOff x="2500" y="1953"/>
            <a:chExt cx="555" cy="563"/>
          </a:xfrm>
        </p:grpSpPr>
        <p:sp>
          <p:nvSpPr>
            <p:cNvPr id="33807" name="Line 20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3808" name="Oval 21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Oval 22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FB34DB8C-B832-C54B-9D9F-23495509E11D}" type="slidenum">
              <a:rPr lang="es-ES" sz="1000">
                <a:latin typeface="Arial" charset="0"/>
              </a:rPr>
              <a:pPr lvl="1"/>
              <a:t>11</a:t>
            </a:fld>
            <a:endParaRPr lang="es-ES" sz="1000">
              <a:latin typeface="Arial" charset="0"/>
            </a:endParaRP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Defining Outcodes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For each endpoint, define an outcode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Outcodes divide space into 9 regions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Computation of outcode requires at most 4 subtractions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048000" y="2362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b</a:t>
            </a:r>
            <a:r>
              <a:rPr lang="en-US" baseline="-25000"/>
              <a:t>0</a:t>
            </a:r>
            <a:r>
              <a:rPr lang="en-US"/>
              <a:t>b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b</a:t>
            </a:r>
            <a:r>
              <a:rPr lang="en-US" baseline="-25000"/>
              <a:t>3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609600" y="3048000"/>
            <a:ext cx="3797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b</a:t>
            </a:r>
            <a:r>
              <a:rPr lang="en-US" baseline="-25000"/>
              <a:t>0</a:t>
            </a:r>
            <a:r>
              <a:rPr lang="en-US"/>
              <a:t> = 1 if y &gt; y</a:t>
            </a:r>
            <a:r>
              <a:rPr lang="en-US" baseline="-25000"/>
              <a:t>max</a:t>
            </a:r>
            <a:r>
              <a:rPr lang="en-US"/>
              <a:t>, 0 otherwise</a:t>
            </a:r>
          </a:p>
          <a:p>
            <a:r>
              <a:rPr lang="en-US"/>
              <a:t>b</a:t>
            </a:r>
            <a:r>
              <a:rPr lang="en-US" baseline="-25000"/>
              <a:t>1</a:t>
            </a:r>
            <a:r>
              <a:rPr lang="en-US"/>
              <a:t> = 1 if y &lt; y</a:t>
            </a:r>
            <a:r>
              <a:rPr lang="en-US" baseline="-25000"/>
              <a:t>min</a:t>
            </a:r>
            <a:r>
              <a:rPr lang="en-US"/>
              <a:t>, 0 otherwise</a:t>
            </a:r>
          </a:p>
          <a:p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 = 1 if x &gt; x</a:t>
            </a:r>
            <a:r>
              <a:rPr lang="en-US" baseline="-25000"/>
              <a:t>max</a:t>
            </a:r>
            <a:r>
              <a:rPr lang="en-US"/>
              <a:t>, 0 otherwise</a:t>
            </a:r>
          </a:p>
          <a:p>
            <a:r>
              <a:rPr lang="en-US"/>
              <a:t>b</a:t>
            </a:r>
            <a:r>
              <a:rPr lang="en-US" baseline="-25000"/>
              <a:t>3</a:t>
            </a:r>
            <a:r>
              <a:rPr lang="en-US"/>
              <a:t> = 1 if x &lt; x</a:t>
            </a:r>
            <a:r>
              <a:rPr lang="en-US" baseline="-25000"/>
              <a:t>min</a:t>
            </a:r>
            <a:r>
              <a:rPr lang="en-US"/>
              <a:t>, 0 otherwise</a:t>
            </a:r>
          </a:p>
        </p:txBody>
      </p:sp>
      <p:pic>
        <p:nvPicPr>
          <p:cNvPr id="35847" name="Picture 6" descr="C:\BOOK\OpenGL\Paul Final\jpeg_new\AN08F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19400"/>
            <a:ext cx="3733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18772AE-35C3-4E4D-9C27-B36D19B3CF6D}" type="slidenum">
              <a:rPr lang="es-ES" sz="1000">
                <a:latin typeface="Arial" charset="0"/>
              </a:rPr>
              <a:pPr lvl="1"/>
              <a:t>12</a:t>
            </a:fld>
            <a:endParaRPr lang="es-ES" sz="1000">
              <a:latin typeface="Arial" charset="0"/>
            </a:endParaRP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Outcodes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 the 5 cases below</a:t>
            </a:r>
          </a:p>
          <a:p>
            <a:r>
              <a:rPr lang="en-US">
                <a:latin typeface="Arial" charset="0"/>
              </a:rPr>
              <a:t>AB: outcode(A) = outcode(B) = 0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Accept line segment</a:t>
            </a:r>
          </a:p>
        </p:txBody>
      </p:sp>
      <p:pic>
        <p:nvPicPr>
          <p:cNvPr id="37893" name="Picture 4" descr="C:\BOOK\OpenGL\Paul Final\jpeg_new\AN08F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533400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6A95324-9E68-204C-99C5-58BF788380C9}" type="slidenum">
              <a:rPr lang="es-ES" sz="1000">
                <a:latin typeface="Arial" charset="0"/>
              </a:rPr>
              <a:pPr lvl="1"/>
              <a:t>13</a:t>
            </a:fld>
            <a:endParaRPr lang="es-ES" sz="1000">
              <a:latin typeface="Arial" charset="0"/>
            </a:endParaRP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Outcodes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CD: outcode (C) = 0, outcode(D) </a:t>
            </a:r>
            <a:r>
              <a:rPr lang="en-US">
                <a:latin typeface="Arial" charset="0"/>
                <a:sym typeface="Symbol" charset="0"/>
              </a:rPr>
              <a:t></a:t>
            </a:r>
            <a:r>
              <a:rPr lang="en-US">
                <a:latin typeface="Arial" charset="0"/>
              </a:rPr>
              <a:t> 0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Compute intersection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Location of 1 in outcode(D) determines which edge to intersect with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Note if there were a segment from A to a point in a region with 2 ones in outcode, we might have to do two interesections</a:t>
            </a:r>
          </a:p>
        </p:txBody>
      </p:sp>
      <p:pic>
        <p:nvPicPr>
          <p:cNvPr id="39941" name="Picture 4" descr="C:\BOOK\OpenGL\Paul Final\jpeg_new\AN08F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41875"/>
            <a:ext cx="304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3F80B2B-BDFC-2C41-99FF-29636E021F94}" type="slidenum">
              <a:rPr lang="es-ES" sz="1000">
                <a:latin typeface="Arial" charset="0"/>
              </a:rPr>
              <a:pPr lvl="1"/>
              <a:t>14</a:t>
            </a:fld>
            <a:endParaRPr lang="es-ES" sz="1000">
              <a:latin typeface="Arial" charset="0"/>
            </a:endParaRP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Outcodes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EF: </a:t>
            </a:r>
            <a:r>
              <a:rPr lang="en-US" dirty="0" err="1">
                <a:latin typeface="Arial" charset="0"/>
              </a:rPr>
              <a:t>outcode</a:t>
            </a:r>
            <a:r>
              <a:rPr lang="en-US" dirty="0">
                <a:latin typeface="Arial" charset="0"/>
              </a:rPr>
              <a:t>(E) logically ANDed with </a:t>
            </a:r>
            <a:r>
              <a:rPr lang="en-US" dirty="0" err="1">
                <a:latin typeface="Arial" charset="0"/>
              </a:rPr>
              <a:t>outcode</a:t>
            </a:r>
            <a:r>
              <a:rPr lang="en-US" dirty="0">
                <a:latin typeface="Arial" charset="0"/>
              </a:rPr>
              <a:t>(F) (bitwise) </a:t>
            </a:r>
            <a:r>
              <a:rPr lang="en-US" dirty="0">
                <a:latin typeface="Arial" charset="0"/>
                <a:sym typeface="Symbol" charset="0"/>
              </a:rPr>
              <a:t></a:t>
            </a:r>
            <a:r>
              <a:rPr lang="en-US" dirty="0">
                <a:latin typeface="Arial" charset="0"/>
              </a:rPr>
              <a:t> 0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Both </a:t>
            </a:r>
            <a:r>
              <a:rPr lang="en-US" dirty="0" err="1">
                <a:latin typeface="Arial" charset="0"/>
                <a:ea typeface="ＭＳ Ｐゴシック" charset="0"/>
              </a:rPr>
              <a:t>outcodes</a:t>
            </a:r>
            <a:r>
              <a:rPr lang="en-US" dirty="0">
                <a:latin typeface="Arial" charset="0"/>
                <a:ea typeface="ＭＳ Ｐゴシック" charset="0"/>
              </a:rPr>
              <a:t> have a 1 bit in the same place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Line segment is outside of corresponding side of clipping window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reject</a:t>
            </a:r>
          </a:p>
        </p:txBody>
      </p:sp>
      <p:pic>
        <p:nvPicPr>
          <p:cNvPr id="41989" name="Picture 4" descr="C:\BOOK\OpenGL\Paul Final\jpeg_new\AN08F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41875"/>
            <a:ext cx="304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104209EB-C5BD-FE4C-8241-DC170A7187D9}" type="slidenum">
              <a:rPr lang="es-ES" sz="1000">
                <a:latin typeface="Arial" charset="0"/>
              </a:rPr>
              <a:pPr lvl="1"/>
              <a:t>15</a:t>
            </a:fld>
            <a:endParaRPr lang="es-ES" sz="1000">
              <a:latin typeface="Arial" charset="0"/>
            </a:endParaRP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Outcodes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GH and IJ: same outcodes, neither zero but logical AND yields zero</a:t>
            </a:r>
          </a:p>
          <a:p>
            <a:r>
              <a:rPr lang="en-US">
                <a:latin typeface="Arial" charset="0"/>
              </a:rPr>
              <a:t>Shorten line segment by intersecting with one of sides of window</a:t>
            </a:r>
          </a:p>
          <a:p>
            <a:r>
              <a:rPr lang="en-US">
                <a:latin typeface="Arial" charset="0"/>
              </a:rPr>
              <a:t>Compute outcode of intersection (new endpoint of shortened line segment)</a:t>
            </a:r>
          </a:p>
          <a:p>
            <a:r>
              <a:rPr lang="en-US">
                <a:latin typeface="Arial" charset="0"/>
              </a:rPr>
              <a:t>Reexecute algorithm</a:t>
            </a:r>
          </a:p>
        </p:txBody>
      </p:sp>
      <p:pic>
        <p:nvPicPr>
          <p:cNvPr id="44037" name="Picture 4" descr="C:\BOOK\OpenGL\Paul Final\jpeg_new\AN08F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76800"/>
            <a:ext cx="304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7798601-7C68-5941-98E5-E44C0CABC7DE}" type="slidenum">
              <a:rPr lang="es-ES" sz="1000">
                <a:latin typeface="Arial" charset="0"/>
              </a:rPr>
              <a:pPr lvl="1"/>
              <a:t>16</a:t>
            </a:fld>
            <a:endParaRPr lang="es-ES" sz="1000">
              <a:latin typeface="Arial" charset="0"/>
            </a:endParaRP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Efficiency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 many applications, the clipping window is small relative to the size of the entire data base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Most line segments are outside one or more side of the window and can be eliminated based on their outcodes</a:t>
            </a:r>
          </a:p>
          <a:p>
            <a:r>
              <a:rPr lang="en-US">
                <a:latin typeface="Arial" charset="0"/>
              </a:rPr>
              <a:t>Inefficiency when code has to be reexecuted for line segments that must be shortened in more than one step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2261D9E-AED5-584A-B3BF-461EDF3083DE}" type="slidenum">
              <a:rPr lang="es-ES" sz="1000">
                <a:latin typeface="Arial" charset="0"/>
              </a:rPr>
              <a:pPr lvl="1"/>
              <a:t>17</a:t>
            </a:fld>
            <a:endParaRPr lang="es-ES" sz="1000">
              <a:latin typeface="Arial" charset="0"/>
            </a:endParaRP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Cohen Sutherland in 3D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>
                <a:latin typeface="Arial" charset="0"/>
              </a:rPr>
              <a:t>Use 6-bit </a:t>
            </a:r>
            <a:r>
              <a:rPr lang="en-US" sz="2700" dirty="0" err="1">
                <a:latin typeface="Arial" charset="0"/>
              </a:rPr>
              <a:t>outcodes</a:t>
            </a:r>
            <a:r>
              <a:rPr lang="en-US" sz="2700" dirty="0">
                <a:latin typeface="Arial" charset="0"/>
              </a:rPr>
              <a:t> </a:t>
            </a:r>
          </a:p>
          <a:p>
            <a:r>
              <a:rPr lang="en-US" sz="2700" dirty="0">
                <a:latin typeface="Arial" charset="0"/>
              </a:rPr>
              <a:t>When needed, clip line segment against planes</a:t>
            </a:r>
          </a:p>
        </p:txBody>
      </p:sp>
      <p:pic>
        <p:nvPicPr>
          <p:cNvPr id="48133" name="Picture 4" descr="C:\BOOK\OpenGL\Paul Final\jpeg_new\AN08F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5913"/>
            <a:ext cx="41910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5" descr="C:\BOOK\OpenGL\Paul Final\jpeg_new\AN08F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28194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449BFE8-7A42-834F-9FF9-9C5DCB03B867}" type="slidenum">
              <a:rPr lang="es-ES" sz="1000">
                <a:latin typeface="Arial" charset="0"/>
              </a:rPr>
              <a:pPr lvl="1"/>
              <a:t>18</a:t>
            </a:fld>
            <a:endParaRPr lang="es-ES" sz="1000">
              <a:latin typeface="Arial" charset="0"/>
            </a:endParaRP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Liang-Barsky Clipping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>
                <a:latin typeface="Arial" charset="0"/>
              </a:rPr>
              <a:t>Consider the parametric form of a line segment</a:t>
            </a:r>
          </a:p>
          <a:p>
            <a:endParaRPr lang="en-US" sz="2300" dirty="0">
              <a:latin typeface="Arial" charset="0"/>
            </a:endParaRPr>
          </a:p>
          <a:p>
            <a:endParaRPr lang="en-US" sz="2300" dirty="0">
              <a:latin typeface="Arial" charset="0"/>
            </a:endParaRPr>
          </a:p>
          <a:p>
            <a:endParaRPr lang="en-US" sz="2300" dirty="0">
              <a:latin typeface="Arial" charset="0"/>
            </a:endParaRPr>
          </a:p>
          <a:p>
            <a:endParaRPr lang="en-US" sz="2300" dirty="0">
              <a:latin typeface="Arial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sz="2400" baseline="-25000" dirty="0">
              <a:latin typeface="Times New Roman" charset="0"/>
            </a:endParaRPr>
          </a:p>
          <a:p>
            <a:endParaRPr lang="en-US" sz="2300" dirty="0">
              <a:latin typeface="Arial" charset="0"/>
            </a:endParaRPr>
          </a:p>
          <a:p>
            <a:endParaRPr lang="en-US" sz="2300" dirty="0">
              <a:latin typeface="Arial" charset="0"/>
            </a:endParaRPr>
          </a:p>
          <a:p>
            <a:r>
              <a:rPr lang="en-US" sz="2300" dirty="0">
                <a:latin typeface="Arial" charset="0"/>
              </a:rPr>
              <a:t>We can distinguish between the cases by looking at the ordering of the values of </a:t>
            </a:r>
            <a:r>
              <a:rPr lang="en-US" sz="2300" dirty="0">
                <a:latin typeface="Symbol" charset="0"/>
              </a:rPr>
              <a:t>a</a:t>
            </a:r>
            <a:r>
              <a:rPr lang="en-US" sz="2300" dirty="0">
                <a:latin typeface="Arial" charset="0"/>
              </a:rPr>
              <a:t> where the line determined by the line segment crosses the lines that determine the window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2209800" y="2057400"/>
            <a:ext cx="406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dirty="0">
                <a:latin typeface="Symbol" charset="0"/>
              </a:rPr>
              <a:t>a</a:t>
            </a:r>
            <a:r>
              <a:rPr lang="en-US" dirty="0"/>
              <a:t>) = (1-</a:t>
            </a:r>
            <a:r>
              <a:rPr lang="en-US" dirty="0">
                <a:latin typeface="Symbol" charset="0"/>
              </a:rPr>
              <a:t>a</a:t>
            </a:r>
            <a:r>
              <a:rPr lang="en-US" dirty="0"/>
              <a:t>)</a:t>
            </a:r>
            <a:r>
              <a:rPr lang="en-US" b="1" dirty="0"/>
              <a:t>p</a:t>
            </a:r>
            <a:r>
              <a:rPr lang="en-US" baseline="-25000" dirty="0"/>
              <a:t>1</a:t>
            </a:r>
            <a:r>
              <a:rPr lang="en-US" dirty="0"/>
              <a:t>+ </a:t>
            </a:r>
            <a:r>
              <a:rPr lang="en-US" dirty="0">
                <a:latin typeface="Symbol" charset="0"/>
              </a:rPr>
              <a:t>a</a:t>
            </a:r>
            <a:r>
              <a:rPr lang="en-US" b="1" dirty="0"/>
              <a:t>p</a:t>
            </a:r>
            <a:r>
              <a:rPr lang="en-US" baseline="-25000" dirty="0"/>
              <a:t>2</a:t>
            </a:r>
            <a:r>
              <a:rPr lang="en-US" dirty="0"/>
              <a:t>   1 </a:t>
            </a:r>
            <a:r>
              <a:rPr lang="en-US" dirty="0">
                <a:latin typeface="Symbol" charset="0"/>
                <a:sym typeface="Symbol" charset="0"/>
              </a:rPr>
              <a:t> </a:t>
            </a:r>
            <a:r>
              <a:rPr lang="en-US" dirty="0">
                <a:latin typeface="Symbol" charset="0"/>
              </a:rPr>
              <a:t>a </a:t>
            </a:r>
            <a:r>
              <a:rPr lang="en-US" dirty="0">
                <a:latin typeface="Symbol" charset="0"/>
                <a:sym typeface="Symbol" charset="0"/>
              </a:rPr>
              <a:t></a:t>
            </a:r>
            <a:r>
              <a:rPr lang="en-US" dirty="0"/>
              <a:t> 0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124200" y="2971800"/>
            <a:ext cx="1828800" cy="1295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baseline="-2500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V="1">
            <a:off x="3505200" y="3276600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276600" y="3733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aseline="-25000"/>
              <a:t>1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114800" y="3124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FD69877-531E-8F42-B165-D5E3F209ABA3}" type="slidenum">
              <a:rPr lang="es-ES" sz="1000">
                <a:latin typeface="Arial" charset="0"/>
              </a:rPr>
              <a:pPr lvl="1"/>
              <a:t>19</a:t>
            </a:fld>
            <a:endParaRPr lang="es-ES" sz="1000">
              <a:latin typeface="Arial" charset="0"/>
            </a:endParaRP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Liang-Barsky Clipping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 (a): </a:t>
            </a:r>
            <a:r>
              <a:rPr lang="en-US">
                <a:latin typeface="Symbol" charset="0"/>
              </a:rPr>
              <a:t>a</a:t>
            </a:r>
            <a:r>
              <a:rPr lang="en-US" baseline="-25000">
                <a:latin typeface="Times New Roman" charset="0"/>
              </a:rPr>
              <a:t>4</a:t>
            </a:r>
            <a:r>
              <a:rPr lang="en-US">
                <a:latin typeface="Times New Roman" charset="0"/>
              </a:rPr>
              <a:t> &gt; </a:t>
            </a:r>
            <a:r>
              <a:rPr lang="en-US">
                <a:latin typeface="Symbol" charset="0"/>
              </a:rPr>
              <a:t>a</a:t>
            </a:r>
            <a:r>
              <a:rPr lang="en-US" baseline="-25000">
                <a:latin typeface="Times New Roman" charset="0"/>
              </a:rPr>
              <a:t>3</a:t>
            </a:r>
            <a:r>
              <a:rPr lang="en-US">
                <a:latin typeface="Times New Roman" charset="0"/>
              </a:rPr>
              <a:t> &gt; </a:t>
            </a:r>
            <a:r>
              <a:rPr lang="en-US">
                <a:latin typeface="Symbol" charset="0"/>
              </a:rPr>
              <a:t>a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&gt; </a:t>
            </a:r>
            <a:r>
              <a:rPr lang="en-US">
                <a:latin typeface="Symbol" charset="0"/>
              </a:rPr>
              <a:t>a</a:t>
            </a:r>
            <a:r>
              <a:rPr lang="en-US" baseline="-25000">
                <a:latin typeface="Times New Roman" charset="0"/>
              </a:rPr>
              <a:t>1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Intersect right, top, left, bottom: shorten</a:t>
            </a:r>
          </a:p>
          <a:p>
            <a:r>
              <a:rPr lang="en-US">
                <a:latin typeface="Arial" charset="0"/>
              </a:rPr>
              <a:t>In (b): </a:t>
            </a:r>
            <a:r>
              <a:rPr lang="en-US">
                <a:latin typeface="Symbol" charset="0"/>
              </a:rPr>
              <a:t>a</a:t>
            </a:r>
            <a:r>
              <a:rPr lang="en-US" baseline="-25000">
                <a:latin typeface="Times New Roman" charset="0"/>
              </a:rPr>
              <a:t>4</a:t>
            </a:r>
            <a:r>
              <a:rPr lang="en-US">
                <a:latin typeface="Times New Roman" charset="0"/>
              </a:rPr>
              <a:t> &gt; </a:t>
            </a:r>
            <a:r>
              <a:rPr lang="en-US">
                <a:latin typeface="Symbol" charset="0"/>
              </a:rPr>
              <a:t>a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&gt; </a:t>
            </a:r>
            <a:r>
              <a:rPr lang="en-US">
                <a:latin typeface="Symbol" charset="0"/>
              </a:rPr>
              <a:t>a</a:t>
            </a:r>
            <a:r>
              <a:rPr lang="en-US" baseline="-25000">
                <a:latin typeface="Times New Roman" charset="0"/>
              </a:rPr>
              <a:t>3</a:t>
            </a:r>
            <a:r>
              <a:rPr lang="en-US">
                <a:latin typeface="Times New Roman" charset="0"/>
              </a:rPr>
              <a:t> &gt; </a:t>
            </a:r>
            <a:r>
              <a:rPr lang="en-US">
                <a:latin typeface="Symbol" charset="0"/>
              </a:rPr>
              <a:t>a</a:t>
            </a:r>
            <a:r>
              <a:rPr lang="en-US" baseline="-25000">
                <a:latin typeface="Times New Roman" charset="0"/>
              </a:rPr>
              <a:t>1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Intersect right, left, top, bottom: reject</a:t>
            </a:r>
            <a:endParaRPr lang="en-US" baseline="-25000">
              <a:latin typeface="Arial" charset="0"/>
              <a:ea typeface="ＭＳ Ｐゴシック" charset="0"/>
            </a:endParaRPr>
          </a:p>
          <a:p>
            <a:endParaRPr lang="en-US">
              <a:latin typeface="Arial" charset="0"/>
            </a:endParaRPr>
          </a:p>
        </p:txBody>
      </p:sp>
      <p:pic>
        <p:nvPicPr>
          <p:cNvPr id="52229" name="Picture 4" descr="C:\BOOK\OpenGL\Paul Final\jpeg_new\AN08F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669"/>
          <a:stretch>
            <a:fillRect/>
          </a:stretch>
        </p:blipFill>
        <p:spPr bwMode="auto">
          <a:xfrm>
            <a:off x="1600200" y="4038600"/>
            <a:ext cx="5410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A7F8A14-4C31-DE4E-A7F8-C455EF42C03A}" type="slidenum">
              <a:rPr lang="es-ES" sz="1000">
                <a:latin typeface="Arial" charset="0"/>
              </a:rPr>
              <a:pPr lvl="1"/>
              <a:t>2</a:t>
            </a:fld>
            <a:endParaRPr lang="es-ES" sz="1000">
              <a:latin typeface="Arial" charset="0"/>
            </a:endParaRP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Introduce basic implementation strategies</a:t>
            </a:r>
          </a:p>
          <a:p>
            <a:r>
              <a:rPr lang="en-US">
                <a:latin typeface="Arial" charset="0"/>
              </a:rPr>
              <a:t>Clipping </a:t>
            </a:r>
          </a:p>
          <a:p>
            <a:r>
              <a:rPr lang="en-US">
                <a:latin typeface="Arial" charset="0"/>
              </a:rPr>
              <a:t>Scan conversion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83CE00FF-421A-4F4A-8EC2-B3505D84C243}" type="slidenum">
              <a:rPr lang="es-ES" sz="1000">
                <a:latin typeface="Arial" charset="0"/>
              </a:rPr>
              <a:pPr lvl="1"/>
              <a:t>20</a:t>
            </a:fld>
            <a:endParaRPr lang="es-ES" sz="1000">
              <a:latin typeface="Arial" charset="0"/>
            </a:endParaRP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Advantages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accept/reject as easily as with Cohen-Sutherland</a:t>
            </a:r>
          </a:p>
          <a:p>
            <a:r>
              <a:rPr lang="en-US" dirty="0">
                <a:latin typeface="Arial" charset="0"/>
              </a:rPr>
              <a:t>Using values of </a:t>
            </a:r>
            <a:r>
              <a:rPr lang="en-US" dirty="0">
                <a:latin typeface="Symbol" charset="0"/>
              </a:rPr>
              <a:t>a</a:t>
            </a:r>
            <a:r>
              <a:rPr lang="en-US" dirty="0">
                <a:latin typeface="Arial" charset="0"/>
              </a:rPr>
              <a:t>, we do not have to use algorithm multiple times as with C-S</a:t>
            </a:r>
          </a:p>
          <a:p>
            <a:r>
              <a:rPr lang="en-US" dirty="0">
                <a:latin typeface="Arial" charset="0"/>
              </a:rPr>
              <a:t>Extends to 3D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F15C973C-9339-C44B-8C90-A43B9A8AD074}" type="slidenum">
              <a:rPr lang="es-ES" sz="1000">
                <a:latin typeface="Arial" charset="0"/>
              </a:rPr>
              <a:pPr lvl="1"/>
              <a:t>3</a:t>
            </a:fld>
            <a:endParaRPr lang="es-ES" sz="1000">
              <a:latin typeface="Arial" charset="0"/>
            </a:endParaRP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Overview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At end of the geometric pipeline, vertices have been assembled into primitives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Must clip out primitives that are outside the view frustum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Algorithms based on representing primitives by lists of vertices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Must find which pixels can be affected by each primitive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Fragment generation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Rasterization or scan conversion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4DA884AE-9CBA-B94E-8CAF-FE3D4E072666}" type="slidenum">
              <a:rPr lang="es-ES" sz="1000">
                <a:latin typeface="Arial" charset="0"/>
              </a:rPr>
              <a:pPr lvl="1"/>
              <a:t>4</a:t>
            </a:fld>
            <a:endParaRPr lang="es-ES" sz="1000">
              <a:latin typeface="Arial" charset="0"/>
            </a:endParaRP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Required Tasks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Clipping</a:t>
            </a:r>
          </a:p>
          <a:p>
            <a:r>
              <a:rPr lang="en-US">
                <a:latin typeface="Arial" charset="0"/>
              </a:rPr>
              <a:t>Rasterization or scan conversion</a:t>
            </a:r>
          </a:p>
          <a:p>
            <a:r>
              <a:rPr lang="en-US">
                <a:latin typeface="Arial" charset="0"/>
              </a:rPr>
              <a:t>Transformations</a:t>
            </a:r>
          </a:p>
          <a:p>
            <a:r>
              <a:rPr lang="en-US">
                <a:latin typeface="Arial" charset="0"/>
              </a:rPr>
              <a:t>Some tasks deferred until fragement processing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Hidden surface removal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Antialiasing</a:t>
            </a:r>
          </a:p>
        </p:txBody>
      </p:sp>
      <p:pic>
        <p:nvPicPr>
          <p:cNvPr id="21509" name="Picture 5" descr="an07f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0200"/>
            <a:ext cx="8763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47B17E3-A56E-864E-8276-7340341A9D9C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>
                <a:latin typeface="Arial" charset="0"/>
              </a:rPr>
              <a:t>Rasterization Meta Algorithms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Consider two approaches to rendering a scene with opaque objects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For every pixel, determine which object that projects on the pixel is closest to the viewer and compute the shade of this pixel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Ray tracing paradigm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For every object, determine which pixels it covers and shade these pixels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Pipeline approach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Must keep track of depths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289266A-1106-2D40-8248-135EB07880AF}" type="slidenum">
              <a:rPr lang="es-ES" sz="1000">
                <a:latin typeface="Arial" charset="0"/>
              </a:rPr>
              <a:pPr lvl="1"/>
              <a:t>6</a:t>
            </a:fld>
            <a:endParaRPr lang="es-ES" sz="1000">
              <a:latin typeface="Arial" charset="0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Clipping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467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</a:rPr>
              <a:t>2D against clipping window</a:t>
            </a: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</a:rPr>
              <a:t>3D against clipping volume</a:t>
            </a: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</a:rPr>
              <a:t>Easy for line segments polygons</a:t>
            </a:r>
          </a:p>
          <a:p>
            <a:pPr>
              <a:lnSpc>
                <a:spcPct val="90000"/>
              </a:lnSpc>
            </a:pPr>
            <a:r>
              <a:rPr lang="en-US" sz="2700">
                <a:latin typeface="Arial" charset="0"/>
              </a:rPr>
              <a:t>Hard for curves and text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Convert to lines and polygons first</a:t>
            </a:r>
          </a:p>
        </p:txBody>
      </p:sp>
      <p:sp>
        <p:nvSpPr>
          <p:cNvPr id="25605" name="Rectangle 1043"/>
          <p:cNvSpPr>
            <a:spLocks noChangeArrowheads="1"/>
          </p:cNvSpPr>
          <p:nvPr/>
        </p:nvSpPr>
        <p:spPr bwMode="auto">
          <a:xfrm>
            <a:off x="7543800" y="3962400"/>
            <a:ext cx="5334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06" name="Picture 1047" descr="C:\BOOK\OpenGL\Paul Final\jpeg_new\AN08F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3"/>
          <a:stretch>
            <a:fillRect/>
          </a:stretch>
        </p:blipFill>
        <p:spPr bwMode="auto">
          <a:xfrm>
            <a:off x="1143000" y="3962400"/>
            <a:ext cx="6477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6D69D41-C3AA-324B-9C09-ED2FEB782D57}" type="slidenum">
              <a:rPr lang="es-ES" sz="1000">
                <a:latin typeface="Arial" charset="0"/>
              </a:rPr>
              <a:pPr lvl="1"/>
              <a:t>7</a:t>
            </a:fld>
            <a:endParaRPr lang="es-ES" sz="1000">
              <a:latin typeface="Arial" charset="0"/>
            </a:endParaRP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>
                <a:latin typeface="Arial" charset="0"/>
              </a:rPr>
              <a:t>Clipping 2D Line Segments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Brute force approach: compute intersections with all sides of clipping window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Inefficient: one division per intersection</a:t>
            </a:r>
          </a:p>
        </p:txBody>
      </p:sp>
      <p:pic>
        <p:nvPicPr>
          <p:cNvPr id="27653" name="Picture 4" descr="C:\BOOK\OpenGL\Paul Final\jpeg_new\AN08F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4862513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DAA4C5B-BA81-554C-9C5E-46B83ADF216A}" type="slidenum">
              <a:rPr lang="es-ES" sz="1000">
                <a:latin typeface="Arial" charset="0"/>
              </a:rPr>
              <a:pPr lvl="1"/>
              <a:t>8</a:t>
            </a:fld>
            <a:endParaRPr lang="es-ES" sz="1000">
              <a:latin typeface="Arial" charset="0"/>
            </a:endParaRP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>
                <a:latin typeface="Arial" charset="0"/>
              </a:rPr>
              <a:t>Cohen-Sutherland Algorithm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Idea: eliminate as many cases as possible without computing intersections</a:t>
            </a:r>
          </a:p>
          <a:p>
            <a:r>
              <a:rPr lang="en-US">
                <a:latin typeface="Arial" charset="0"/>
              </a:rPr>
              <a:t>Start with four lines that determine the sides of the clipping window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1752600" y="44958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4953000" y="40386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590800" y="38862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524000" y="55626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5105400" y="4800600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x = x</a:t>
            </a:r>
            <a:r>
              <a:rPr lang="en-US" baseline="-25000"/>
              <a:t>max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1311275" y="48006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x = x</a:t>
            </a:r>
            <a:r>
              <a:rPr lang="en-US" baseline="-25000"/>
              <a:t>min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3124200" y="3886200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y = y</a:t>
            </a:r>
            <a:r>
              <a:rPr lang="en-US" baseline="-25000"/>
              <a:t>max</a:t>
            </a: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3200400" y="57150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y = y</a:t>
            </a:r>
            <a:r>
              <a:rPr lang="en-US" baseline="-25000"/>
              <a:t>min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3581400" y="4114800"/>
            <a:ext cx="9144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4419600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3505200" y="4953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317BD72-585D-2C4E-8638-9E0D7C50956B}" type="slidenum">
              <a:rPr lang="es-ES" sz="1000">
                <a:latin typeface="Arial" charset="0"/>
              </a:rPr>
              <a:pPr lvl="1"/>
              <a:t>9</a:t>
            </a:fld>
            <a:endParaRPr lang="es-ES" sz="1000">
              <a:latin typeface="Arial" charset="0"/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Cases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</a:rPr>
              <a:t>Case 1: both endpoints of line segment inside all four lines</a:t>
            </a:r>
          </a:p>
          <a:p>
            <a:pPr lvl="1"/>
            <a:r>
              <a:rPr lang="en-US" sz="2200">
                <a:latin typeface="Arial" charset="0"/>
                <a:ea typeface="ＭＳ Ｐゴシック" charset="0"/>
              </a:rPr>
              <a:t>Draw (accept) line segment as is</a:t>
            </a:r>
          </a:p>
          <a:p>
            <a:pPr lvl="1"/>
            <a:endParaRPr lang="en-US" sz="2200">
              <a:latin typeface="Arial" charset="0"/>
              <a:ea typeface="ＭＳ Ｐゴシック" charset="0"/>
            </a:endParaRPr>
          </a:p>
          <a:p>
            <a:pPr lvl="1"/>
            <a:endParaRPr lang="en-US" sz="2200">
              <a:latin typeface="Arial" charset="0"/>
              <a:ea typeface="ＭＳ Ｐゴシック" charset="0"/>
            </a:endParaRPr>
          </a:p>
          <a:p>
            <a:pPr lvl="1"/>
            <a:endParaRPr lang="en-US" sz="2200">
              <a:latin typeface="Arial" charset="0"/>
              <a:ea typeface="ＭＳ Ｐゴシック" charset="0"/>
            </a:endParaRPr>
          </a:p>
          <a:p>
            <a:pPr lvl="1"/>
            <a:endParaRPr lang="en-US" sz="2200">
              <a:latin typeface="Arial" charset="0"/>
              <a:ea typeface="ＭＳ Ｐゴシック" charset="0"/>
            </a:endParaRPr>
          </a:p>
          <a:p>
            <a:pPr lvl="1"/>
            <a:endParaRPr lang="en-US" sz="2200">
              <a:latin typeface="Arial" charset="0"/>
              <a:ea typeface="ＭＳ Ｐゴシック" charset="0"/>
            </a:endParaRPr>
          </a:p>
          <a:p>
            <a:r>
              <a:rPr lang="en-US" sz="2700">
                <a:latin typeface="Arial" charset="0"/>
              </a:rPr>
              <a:t>Case 2: both endpoints outside all lines and on same side of a line</a:t>
            </a:r>
          </a:p>
          <a:p>
            <a:pPr lvl="1"/>
            <a:r>
              <a:rPr lang="en-US" sz="2200">
                <a:latin typeface="Arial" charset="0"/>
                <a:ea typeface="ＭＳ Ｐゴシック" charset="0"/>
              </a:rPr>
              <a:t>Discard (reject) the line segment</a:t>
            </a:r>
          </a:p>
          <a:p>
            <a:pPr lvl="1"/>
            <a:endParaRPr lang="en-US" sz="2200">
              <a:latin typeface="Arial" charset="0"/>
              <a:ea typeface="ＭＳ Ｐゴシック" charset="0"/>
            </a:endParaRPr>
          </a:p>
          <a:p>
            <a:endParaRPr lang="en-US" sz="2700">
              <a:latin typeface="Arial" charset="0"/>
            </a:endParaRP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519363" y="3482975"/>
            <a:ext cx="333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5165725" y="3100388"/>
            <a:ext cx="0" cy="178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3213100" y="29718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330450" y="4378325"/>
            <a:ext cx="3338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5191125" y="3738563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x = x</a:t>
            </a:r>
            <a:r>
              <a:rPr lang="en-US" baseline="-25000"/>
              <a:t>max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2057400" y="3738563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x = x</a:t>
            </a:r>
            <a:r>
              <a:rPr lang="en-US" baseline="-25000"/>
              <a:t>min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3554413" y="2971800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y = y</a:t>
            </a:r>
            <a:r>
              <a:rPr lang="en-US" baseline="-25000"/>
              <a:t>max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3619500" y="4505325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y = y</a:t>
            </a:r>
            <a:r>
              <a:rPr lang="en-US" baseline="-25000"/>
              <a:t>min</a:t>
            </a:r>
          </a:p>
        </p:txBody>
      </p:sp>
      <p:grpSp>
        <p:nvGrpSpPr>
          <p:cNvPr id="31757" name="Group 16"/>
          <p:cNvGrpSpPr>
            <a:grpSpLocks/>
          </p:cNvGrpSpPr>
          <p:nvPr/>
        </p:nvGrpSpPr>
        <p:grpSpPr bwMode="auto">
          <a:xfrm>
            <a:off x="3429000" y="3581400"/>
            <a:ext cx="685800" cy="741363"/>
            <a:chOff x="2500" y="1953"/>
            <a:chExt cx="555" cy="563"/>
          </a:xfrm>
        </p:grpSpPr>
        <p:sp>
          <p:nvSpPr>
            <p:cNvPr id="31762" name="Line 12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763" name="Oval 13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Oval 14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8" name="Group 17"/>
          <p:cNvGrpSpPr>
            <a:grpSpLocks/>
          </p:cNvGrpSpPr>
          <p:nvPr/>
        </p:nvGrpSpPr>
        <p:grpSpPr bwMode="auto">
          <a:xfrm>
            <a:off x="6705600" y="3200400"/>
            <a:ext cx="881063" cy="893763"/>
            <a:chOff x="2500" y="1953"/>
            <a:chExt cx="555" cy="563"/>
          </a:xfrm>
        </p:grpSpPr>
        <p:sp>
          <p:nvSpPr>
            <p:cNvPr id="31759" name="Line 18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760" name="Oval 19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Oval 20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24519</TotalTime>
  <Words>953</Words>
  <Application>Microsoft Macintosh PowerPoint</Application>
  <PresentationFormat>On-screen Show (4:3)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Symbol</vt:lpstr>
      <vt:lpstr>Times New Roman</vt:lpstr>
      <vt:lpstr>ULA1</vt:lpstr>
      <vt:lpstr>Implementation I</vt:lpstr>
      <vt:lpstr>Objectives</vt:lpstr>
      <vt:lpstr>Overview</vt:lpstr>
      <vt:lpstr>Required Tasks</vt:lpstr>
      <vt:lpstr>Rasterization Meta Algorithms</vt:lpstr>
      <vt:lpstr>Clipping</vt:lpstr>
      <vt:lpstr>Clipping 2D Line Segments</vt:lpstr>
      <vt:lpstr>Cohen-Sutherland Algorithm</vt:lpstr>
      <vt:lpstr>The Cases</vt:lpstr>
      <vt:lpstr>The Cases</vt:lpstr>
      <vt:lpstr>Defining Outcodes</vt:lpstr>
      <vt:lpstr>Using Outcodes</vt:lpstr>
      <vt:lpstr>Using Outcodes</vt:lpstr>
      <vt:lpstr>Using Outcodes</vt:lpstr>
      <vt:lpstr>Using Outcodes</vt:lpstr>
      <vt:lpstr>Efficiency</vt:lpstr>
      <vt:lpstr>Cohen Sutherland in 3D</vt:lpstr>
      <vt:lpstr>Liang-Barsky Clipping</vt:lpstr>
      <vt:lpstr>Liang-Barsky Clipping</vt:lpstr>
      <vt:lpstr>Advantages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222</cp:revision>
  <cp:lastPrinted>2013-04-18T14:29:23Z</cp:lastPrinted>
  <dcterms:created xsi:type="dcterms:W3CDTF">2002-08-02T19:17:07Z</dcterms:created>
  <dcterms:modified xsi:type="dcterms:W3CDTF">2021-03-08T16:32:31Z</dcterms:modified>
</cp:coreProperties>
</file>