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82" r:id="rId14"/>
    <p:sldId id="272" r:id="rId15"/>
    <p:sldId id="273" r:id="rId16"/>
    <p:sldId id="267" r:id="rId17"/>
    <p:sldId id="271" r:id="rId18"/>
    <p:sldId id="268" r:id="rId19"/>
    <p:sldId id="274" r:id="rId20"/>
    <p:sldId id="270" r:id="rId21"/>
    <p:sldId id="275" r:id="rId22"/>
    <p:sldId id="280" r:id="rId23"/>
    <p:sldId id="281" r:id="rId24"/>
    <p:sldId id="276" r:id="rId2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8"/>
    <p:restoredTop sz="94645"/>
  </p:normalViewPr>
  <p:slideViewPr>
    <p:cSldViewPr>
      <p:cViewPr varScale="1">
        <p:scale>
          <a:sx n="120" d="100"/>
          <a:sy n="120" d="100"/>
        </p:scale>
        <p:origin x="184" y="24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E332F12-7482-714F-915D-F907005D7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6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D63DA2-3922-FA40-A08C-EB9D07E8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0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C184C64-E625-394E-9D5C-5BFABDF492B1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3081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22811C0-8923-224F-84C2-9959771BEFA4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58367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AF55FE-8172-CD41-B338-03EDFE44909E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6472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87230AA-9A7F-1141-8008-6AB394F541F9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60313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EA6224F-5252-6642-8756-EC0B344456A9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2640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CDE410A-8555-4046-9C20-7C32190F0D3E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0696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8AD75A3-C251-544D-8C03-466788AC9CBA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6872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9DD1CEC-DAAE-954E-A406-4A937DDCF742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516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A959C52-31F3-F94F-9046-30B4445AD586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3904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0069428-41E9-744F-92F9-E315BDCF10CF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5910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39DDA8A-80B4-7F45-8A31-38D29568CE86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85683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charset="0"/>
              </a:defRPr>
            </a:lvl2pPr>
          </a:lstStyle>
          <a:p>
            <a:pPr lvl="1">
              <a:defRPr/>
            </a:pPr>
            <a:fld id="{0FCE0A61-9BD3-F149-9F44-0C9B37932400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Implementation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EE30391-1511-8949-AE24-5FCA948E9854}" type="slidenum">
              <a:rPr lang="es-ES" sz="1000">
                <a:latin typeface="Arial" charset="0"/>
              </a:rPr>
              <a:pPr lvl="1"/>
              <a:t>10</a:t>
            </a:fld>
            <a:endParaRPr lang="es-ES" sz="1000">
              <a:latin typeface="Arial" charset="0"/>
            </a:endParaRP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Clipping and Visibility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Clipping has much in common with hidden-surface removal</a:t>
            </a:r>
          </a:p>
          <a:p>
            <a:r>
              <a:rPr lang="en-US" dirty="0">
                <a:latin typeface="Arial" charset="0"/>
              </a:rPr>
              <a:t>In both cases, we are trying to remove objects that are not visible to the camera</a:t>
            </a:r>
          </a:p>
          <a:p>
            <a:r>
              <a:rPr lang="en-US" dirty="0">
                <a:latin typeface="Arial" charset="0"/>
              </a:rPr>
              <a:t>Often we can use visibility or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occlusion</a:t>
            </a:r>
            <a:r>
              <a:rPr lang="en-US" dirty="0">
                <a:latin typeface="Arial" charset="0"/>
              </a:rPr>
              <a:t> testing early in the process to eliminate as many polygons as possible before going through the entire pipeline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69C2B43-D97D-3345-9957-928C88417644}" type="slidenum">
              <a:rPr lang="es-ES" sz="1000">
                <a:latin typeface="Arial" charset="0"/>
              </a:rPr>
              <a:pPr lvl="1"/>
              <a:t>11</a:t>
            </a:fld>
            <a:endParaRPr lang="es-ES" sz="1000">
              <a:latin typeface="Arial" charset="0"/>
            </a:endParaRP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Hidden Surface Removal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Object-space approach: use pairwise testing between polygons (objects)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Worst case complexity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dirty="0">
                <a:latin typeface="Arial" charset="0"/>
              </a:rPr>
              <a:t>for n polygons</a:t>
            </a:r>
          </a:p>
        </p:txBody>
      </p:sp>
      <p:pic>
        <p:nvPicPr>
          <p:cNvPr id="35845" name="Picture 4" descr="C:\BOOK\OpenGL\Paul Final\jpeg_new\AN08F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5"/>
          <a:stretch>
            <a:fillRect/>
          </a:stretch>
        </p:blipFill>
        <p:spPr bwMode="auto">
          <a:xfrm>
            <a:off x="838200" y="2743200"/>
            <a:ext cx="7086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Line 5"/>
          <p:cNvSpPr>
            <a:spLocks noChangeShapeType="1"/>
          </p:cNvSpPr>
          <p:nvPr/>
        </p:nvSpPr>
        <p:spPr bwMode="auto">
          <a:xfrm flipH="1" flipV="1">
            <a:off x="2057400" y="4114800"/>
            <a:ext cx="304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2819400" y="4114800"/>
            <a:ext cx="457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1379538" y="4800600"/>
            <a:ext cx="247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partially obscuring</a:t>
            </a:r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H="1" flipV="1">
            <a:off x="5867400" y="4038600"/>
            <a:ext cx="304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V="1">
            <a:off x="6629400" y="4038600"/>
            <a:ext cx="457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5214938" y="4800600"/>
            <a:ext cx="309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can draw independently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DB9D9E6-2EB1-A045-B2E8-653842762FA5}" type="slidenum">
              <a:rPr lang="es-ES" sz="1000">
                <a:latin typeface="Arial" charset="0"/>
              </a:rPr>
              <a:pPr lvl="1"/>
              <a:t>12</a:t>
            </a:fld>
            <a:endParaRPr lang="es-ES" sz="1000">
              <a:latin typeface="Arial" charset="0"/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pic>
        <p:nvPicPr>
          <p:cNvPr id="37891" name="Picture 4" descr="C:\BOOK\OpenGL\Paul Final\jpeg_new\AN08F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2"/>
          <a:stretch>
            <a:fillRect/>
          </a:stretch>
        </p:blipFill>
        <p:spPr bwMode="auto">
          <a:xfrm>
            <a:off x="1600200" y="2743200"/>
            <a:ext cx="563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Painter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Algorithm</a:t>
            </a:r>
            <a:endParaRPr lang="en-US">
              <a:latin typeface="Arial" charset="0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Render polygons a back to front order so that polygons behind others are simply painted over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649288" y="4646613"/>
            <a:ext cx="420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B behind A as seen by viewer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6172200" y="45720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Fill B then 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EC5F353-76B9-1C44-929C-9051A53CF38D}" type="slidenum">
              <a:rPr lang="es-ES" sz="1000">
                <a:latin typeface="Arial" charset="0"/>
              </a:rPr>
              <a:pPr lvl="1"/>
              <a:t>13</a:t>
            </a:fld>
            <a:endParaRPr lang="es-ES" sz="1000">
              <a:latin typeface="Arial" charset="0"/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Depth Sort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Requires ordering of polygons first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O(n log n) calculation for ordering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Not every polygon is either in front or behind all other polygons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r>
              <a:rPr lang="en-US" sz="2700">
                <a:latin typeface="Arial" charset="0"/>
              </a:rPr>
              <a:t>Order polygons and deal with 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</a:rPr>
              <a:t>easy cases first, harder later</a:t>
            </a:r>
          </a:p>
          <a:p>
            <a:endParaRPr lang="en-US" sz="2700">
              <a:latin typeface="Arial" charset="0"/>
            </a:endParaRPr>
          </a:p>
        </p:txBody>
      </p:sp>
      <p:pic>
        <p:nvPicPr>
          <p:cNvPr id="39941" name="Picture 4" descr="C:\BOOK\OpenGL\Paul Final\jpeg_new\AN08F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28194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1492250" y="5332413"/>
            <a:ext cx="2862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Polygons sorted by </a:t>
            </a:r>
          </a:p>
          <a:p>
            <a:r>
              <a:rPr lang="en-US">
                <a:latin typeface="Arial" charset="0"/>
              </a:rPr>
              <a:t>distance from COP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V="1">
            <a:off x="4572000" y="5257800"/>
            <a:ext cx="914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76BD81A-5A61-9B4B-BDA4-BE0AB1465F39}" type="slidenum">
              <a:rPr lang="es-ES" sz="1000">
                <a:latin typeface="Arial" charset="0"/>
              </a:rPr>
              <a:pPr lvl="1"/>
              <a:t>14</a:t>
            </a:fld>
            <a:endParaRPr lang="es-ES" sz="1000">
              <a:latin typeface="Arial" charset="0"/>
            </a:endParaRP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Easy Cases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>
                <a:latin typeface="Arial" charset="0"/>
              </a:rPr>
              <a:t>A lies behind all other polygons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render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r>
              <a:rPr lang="en-US">
                <a:latin typeface="Arial" charset="0"/>
              </a:rPr>
              <a:t>Polygons overlap in z but not in either x or 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render independently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989" name="Picture 4" descr="C:\BOOK\OpenGL\Paul Final\jpeg_new\AN08F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6002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 descr="C:\BOOK\OpenGL\Paul Final\jpeg_new\AN08F35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2"/>
          <a:stretch>
            <a:fillRect/>
          </a:stretch>
        </p:blipFill>
        <p:spPr bwMode="auto">
          <a:xfrm>
            <a:off x="1828800" y="4264025"/>
            <a:ext cx="1828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6" descr="C:\BOOK\OpenGL\Paul Final\jpeg_new\AN08F35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4"/>
          <a:stretch>
            <a:fillRect/>
          </a:stretch>
        </p:blipFill>
        <p:spPr bwMode="auto">
          <a:xfrm>
            <a:off x="5562600" y="4267200"/>
            <a:ext cx="198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121825AF-389F-BF4D-974E-C14B95CFA116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Hard Cases</a:t>
            </a:r>
          </a:p>
        </p:txBody>
      </p:sp>
      <p:pic>
        <p:nvPicPr>
          <p:cNvPr id="44036" name="Picture 4" descr="C:\BOOK\OpenGL\Paul Final\jpeg_new\AN08F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15875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C:\BOOK\OpenGL\Paul Final\jpeg_new\AN08F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514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C:\BOOK\OpenGL\Paul Final\jpeg_new\AN08F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18288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46075" y="3808413"/>
            <a:ext cx="3355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Overlap in all directions</a:t>
            </a:r>
          </a:p>
          <a:p>
            <a:r>
              <a:rPr lang="en-US">
                <a:latin typeface="Arial" charset="0"/>
              </a:rPr>
              <a:t>but can one is fully on </a:t>
            </a:r>
          </a:p>
          <a:p>
            <a:r>
              <a:rPr lang="en-US">
                <a:latin typeface="Arial" charset="0"/>
              </a:rPr>
              <a:t>one side of the other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732463" y="350361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cyclic overlap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940425" y="5637213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penetration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DDF37DC-873F-0540-BF05-58AE04FB724F}" type="slidenum">
              <a:rPr lang="es-ES" sz="1000">
                <a:latin typeface="Arial" charset="0"/>
              </a:rPr>
              <a:pPr lvl="1"/>
              <a:t>16</a:t>
            </a:fld>
            <a:endParaRPr lang="es-ES" sz="1000">
              <a:latin typeface="Arial" charset="0"/>
            </a:endParaRP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pic>
        <p:nvPicPr>
          <p:cNvPr id="46083" name="Picture 4" descr="C:\BOOK\OpenGL\Paul Final\jpeg_new\AN08F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124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/>
          <a:lstStyle/>
          <a:p>
            <a:r>
              <a:rPr lang="en-US">
                <a:latin typeface="Arial" charset="0"/>
              </a:rPr>
              <a:t>Back-Face Removal (Culling)</a:t>
            </a:r>
          </a:p>
        </p:txBody>
      </p:sp>
      <p:sp>
        <p:nvSpPr>
          <p:cNvPr id="46085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7315200" y="2286000"/>
            <a:ext cx="304800" cy="304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Times New Roman" charset="0"/>
                <a:sym typeface="Symbol" charset="0"/>
              </a:rPr>
              <a:t></a:t>
            </a:r>
            <a:endParaRPr lang="en-US" sz="2000">
              <a:latin typeface="Times New Roman" charset="0"/>
            </a:endParaRP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381000" y="1981200"/>
            <a:ext cx="40465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latin typeface="Arial" charset="0"/>
              </a:rPr>
              <a:t>face is visible iff</a:t>
            </a:r>
            <a:r>
              <a:rPr lang="en-US"/>
              <a:t>  90 </a:t>
            </a:r>
            <a:r>
              <a:rPr lang="en-US">
                <a:sym typeface="Symbol" charset="0"/>
              </a:rPr>
              <a:t></a:t>
            </a:r>
            <a:r>
              <a:rPr lang="en-US"/>
              <a:t> </a:t>
            </a:r>
            <a:r>
              <a:rPr lang="en-US" sz="2000">
                <a:sym typeface="Symbol" charset="0"/>
              </a:rPr>
              <a:t> </a:t>
            </a:r>
            <a:r>
              <a:rPr lang="en-US">
                <a:sym typeface="Symbol" charset="0"/>
              </a:rPr>
              <a:t> -90</a:t>
            </a:r>
          </a:p>
          <a:p>
            <a:r>
              <a:rPr lang="en-US">
                <a:latin typeface="Arial" charset="0"/>
                <a:sym typeface="Symbol" charset="0"/>
              </a:rPr>
              <a:t>equivalently</a:t>
            </a:r>
            <a:r>
              <a:rPr lang="en-US">
                <a:sym typeface="Symbol" charset="0"/>
              </a:rPr>
              <a:t>  cos </a:t>
            </a:r>
            <a:r>
              <a:rPr lang="en-US" sz="2000">
                <a:sym typeface="Symbol" charset="0"/>
              </a:rPr>
              <a:t> </a:t>
            </a:r>
            <a:r>
              <a:rPr lang="en-US">
                <a:sym typeface="Symbol" charset="0"/>
              </a:rPr>
              <a:t> 0</a:t>
            </a:r>
          </a:p>
          <a:p>
            <a:r>
              <a:rPr lang="en-US">
                <a:latin typeface="Arial" charset="0"/>
                <a:sym typeface="Symbol" charset="0"/>
              </a:rPr>
              <a:t>or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ym typeface="Symbol" charset="0"/>
              </a:rPr>
              <a:t>v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 </a:t>
            </a:r>
            <a:r>
              <a:rPr lang="en-US" b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>
                <a:sym typeface="Symbol" charset="0"/>
              </a:rPr>
              <a:t> 0</a:t>
            </a: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7270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latin typeface="Arial" charset="0"/>
              </a:rPr>
              <a:t>plane of face has form</a:t>
            </a:r>
            <a:r>
              <a:rPr lang="en-US"/>
              <a:t> ax + by +cz +d =0</a:t>
            </a:r>
          </a:p>
          <a:p>
            <a:r>
              <a:rPr lang="en-US">
                <a:latin typeface="Arial" charset="0"/>
              </a:rPr>
              <a:t>but after normalization</a:t>
            </a:r>
            <a:r>
              <a:rPr lang="en-US"/>
              <a:t> </a:t>
            </a:r>
            <a:r>
              <a:rPr lang="en-US" b="1"/>
              <a:t>n</a:t>
            </a:r>
            <a:r>
              <a:rPr lang="en-US"/>
              <a:t> = ( 0 0 1 0)</a:t>
            </a:r>
            <a:r>
              <a:rPr lang="en-US" baseline="30000"/>
              <a:t>T </a:t>
            </a:r>
          </a:p>
          <a:p>
            <a:r>
              <a:rPr lang="en-US">
                <a:latin typeface="Arial" charset="0"/>
              </a:rPr>
              <a:t> 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need only test the sign of </a:t>
            </a:r>
            <a:r>
              <a:rPr lang="en-US"/>
              <a:t>c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In OpenGL we can simply enable culling</a:t>
            </a:r>
          </a:p>
          <a:p>
            <a:r>
              <a:rPr lang="en-US"/>
              <a:t>but may not work correctly if we have nonconvex objects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2398401-471C-EF4D-BAC0-6198B12D1736}" type="slidenum">
              <a:rPr lang="es-ES" sz="1000">
                <a:latin typeface="Arial" charset="0"/>
              </a:rPr>
              <a:pPr lvl="1"/>
              <a:t>17</a:t>
            </a:fld>
            <a:endParaRPr lang="es-ES" sz="1000">
              <a:latin typeface="Arial" charset="0"/>
            </a:endParaRP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pic>
        <p:nvPicPr>
          <p:cNvPr id="48131" name="Picture 4" descr="C:\BOOK\OpenGL\Paul Final\jpeg_new\AN08F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40075"/>
            <a:ext cx="4114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Image Space Approach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Look at each projector (</a:t>
            </a:r>
            <a:r>
              <a:rPr lang="en-US">
                <a:latin typeface="Times New Roman" charset="0"/>
              </a:rPr>
              <a:t>nm</a:t>
            </a:r>
            <a:r>
              <a:rPr lang="en-US">
                <a:latin typeface="Arial" charset="0"/>
              </a:rPr>
              <a:t> for an </a:t>
            </a:r>
            <a:r>
              <a:rPr lang="en-US">
                <a:latin typeface="Times New Roman" charset="0"/>
              </a:rPr>
              <a:t>n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Times New Roman" charset="0"/>
              </a:rPr>
              <a:t>x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Times New Roman" charset="0"/>
              </a:rPr>
              <a:t>m</a:t>
            </a:r>
            <a:r>
              <a:rPr lang="en-US">
                <a:latin typeface="Arial" charset="0"/>
              </a:rPr>
              <a:t> frame buffer) and find closest of </a:t>
            </a:r>
            <a:r>
              <a:rPr lang="en-US">
                <a:latin typeface="Times New Roman" charset="0"/>
              </a:rPr>
              <a:t>k</a:t>
            </a:r>
            <a:r>
              <a:rPr lang="en-US">
                <a:latin typeface="Arial" charset="0"/>
              </a:rPr>
              <a:t> polygons</a:t>
            </a:r>
          </a:p>
          <a:p>
            <a:r>
              <a:rPr lang="en-US">
                <a:latin typeface="Arial" charset="0"/>
              </a:rPr>
              <a:t>Complexity O</a:t>
            </a:r>
            <a:r>
              <a:rPr lang="en-US">
                <a:latin typeface="Times New Roman" charset="0"/>
              </a:rPr>
              <a:t>(nmk)</a:t>
            </a:r>
          </a:p>
          <a:p>
            <a:r>
              <a:rPr lang="en-US">
                <a:latin typeface="Arial" charset="0"/>
              </a:rPr>
              <a:t>Ray tracing </a:t>
            </a:r>
          </a:p>
          <a:p>
            <a:r>
              <a:rPr lang="en-US">
                <a:latin typeface="Times New Roman" charset="0"/>
              </a:rPr>
              <a:t>z</a:t>
            </a:r>
            <a:r>
              <a:rPr lang="en-US">
                <a:latin typeface="Arial" charset="0"/>
              </a:rPr>
              <a:t>-buffer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7DD8EA9-D036-D547-98FB-E49683435CE6}" type="slidenum">
              <a:rPr lang="es-ES" sz="1000">
                <a:latin typeface="Arial" charset="0"/>
              </a:rPr>
              <a:pPr lvl="1"/>
              <a:t>18</a:t>
            </a:fld>
            <a:endParaRPr lang="es-ES" sz="1000">
              <a:latin typeface="Arial" charset="0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pic>
        <p:nvPicPr>
          <p:cNvPr id="50179" name="Picture 4" descr="AN08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2667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z-Buffer Algorithm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</a:rPr>
              <a:t>Use a buffer called the z or depth buffer to store the depth of the closest object at each pixel found so far</a:t>
            </a:r>
          </a:p>
          <a:p>
            <a:r>
              <a:rPr lang="en-US" sz="2700">
                <a:latin typeface="Arial" charset="0"/>
              </a:rPr>
              <a:t>As we render each polygon, compare the depth of each pixel to depth in z buffer</a:t>
            </a:r>
          </a:p>
          <a:p>
            <a:r>
              <a:rPr lang="en-US" sz="2700">
                <a:latin typeface="Arial" charset="0"/>
              </a:rPr>
              <a:t>If less, place shade of pixel in color buffer and update z buffer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743D1FD-14D0-B04A-8EBE-743A3D99C265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Efficiency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If we work scan line by scan line as we move across a scan line, the depth changes satisfy </a:t>
            </a:r>
            <a:r>
              <a:rPr lang="en-US">
                <a:latin typeface="Times New Roman" charset="0"/>
              </a:rPr>
              <a:t>a</a:t>
            </a:r>
            <a:r>
              <a:rPr lang="en-US">
                <a:latin typeface="Times New Roman" charset="0"/>
                <a:sym typeface="Symbol" charset="0"/>
              </a:rPr>
              <a:t></a:t>
            </a:r>
            <a:r>
              <a:rPr lang="en-US">
                <a:latin typeface="Times New Roman" charset="0"/>
              </a:rPr>
              <a:t>x+b</a:t>
            </a:r>
            <a:r>
              <a:rPr lang="en-US">
                <a:latin typeface="Times New Roman" charset="0"/>
                <a:sym typeface="Symbol" charset="0"/>
              </a:rPr>
              <a:t></a:t>
            </a:r>
            <a:r>
              <a:rPr lang="en-US">
                <a:latin typeface="Times New Roman" charset="0"/>
              </a:rPr>
              <a:t>y+c</a:t>
            </a:r>
            <a:r>
              <a:rPr lang="en-US">
                <a:latin typeface="Times New Roman" charset="0"/>
                <a:sym typeface="Symbol" charset="0"/>
              </a:rPr>
              <a:t></a:t>
            </a:r>
            <a:r>
              <a:rPr lang="en-US">
                <a:latin typeface="Times New Roman" charset="0"/>
              </a:rPr>
              <a:t>z=0</a:t>
            </a:r>
          </a:p>
        </p:txBody>
      </p:sp>
      <p:pic>
        <p:nvPicPr>
          <p:cNvPr id="52229" name="Picture 4" descr="C:\BOOK\OpenGL\Paul Final\jpeg_new\AN08F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883025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1676400" y="3810000"/>
            <a:ext cx="233838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Along scan line </a:t>
            </a:r>
          </a:p>
          <a:p>
            <a:r>
              <a:rPr lang="en-US" sz="3100">
                <a:sym typeface="Symbol" charset="0"/>
              </a:rPr>
              <a:t></a:t>
            </a:r>
            <a:r>
              <a:rPr lang="en-US" sz="3100"/>
              <a:t>y = 0</a:t>
            </a:r>
          </a:p>
          <a:p>
            <a:r>
              <a:rPr lang="en-US" sz="3100">
                <a:sym typeface="Symbol" charset="0"/>
              </a:rPr>
              <a:t></a:t>
            </a:r>
            <a:r>
              <a:rPr lang="en-US" sz="3100"/>
              <a:t>z = -     </a:t>
            </a:r>
            <a:r>
              <a:rPr lang="en-US" sz="3100">
                <a:sym typeface="Symbol" charset="0"/>
              </a:rPr>
              <a:t></a:t>
            </a:r>
            <a:r>
              <a:rPr lang="en-US" sz="3100"/>
              <a:t>x</a:t>
            </a:r>
          </a:p>
          <a:p>
            <a:endParaRPr lang="en-US" sz="3100"/>
          </a:p>
        </p:txBody>
      </p:sp>
      <p:graphicFrame>
        <p:nvGraphicFramePr>
          <p:cNvPr id="52231" name="Object 2"/>
          <p:cNvGraphicFramePr>
            <a:graphicFrameLocks noChangeAspect="1"/>
          </p:cNvGraphicFramePr>
          <p:nvPr/>
        </p:nvGraphicFramePr>
        <p:xfrm>
          <a:off x="2819400" y="4572000"/>
          <a:ext cx="382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5" imgW="152334" imgH="393529" progId="Equation.3">
                  <p:embed/>
                </p:oleObj>
              </mc:Choice>
              <mc:Fallback>
                <p:oleObj name="Equation" r:id="rId5" imgW="152334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82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457200" y="5562600"/>
            <a:ext cx="35433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In screen space</a:t>
            </a:r>
            <a:r>
              <a:rPr lang="en-US"/>
              <a:t> </a:t>
            </a:r>
            <a:r>
              <a:rPr lang="en-US" sz="3100">
                <a:sym typeface="Symbol" charset="0"/>
              </a:rPr>
              <a:t></a:t>
            </a:r>
            <a:r>
              <a:rPr lang="en-US" sz="3100"/>
              <a:t>x = 1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BEFD655-93D9-3145-B343-0AB49153C234}" type="slidenum">
              <a:rPr lang="es-ES" sz="1000">
                <a:latin typeface="Arial" charset="0"/>
              </a:rPr>
              <a:pPr lvl="1"/>
              <a:t>2</a:t>
            </a:fld>
            <a:endParaRPr lang="es-ES" sz="1000">
              <a:latin typeface="Arial" charset="0"/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Introduce clipping algorithms for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polygons</a:t>
            </a:r>
          </a:p>
          <a:p>
            <a:r>
              <a:rPr lang="en-US" dirty="0">
                <a:latin typeface="Arial" charset="0"/>
              </a:rPr>
              <a:t>Survey hidden-surface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1FC2447-E1F2-B44E-9252-0C2DAE3DD89A}" type="slidenum">
              <a:rPr lang="es-ES" sz="1000">
                <a:latin typeface="Arial" charset="0"/>
              </a:rPr>
              <a:pPr lvl="1"/>
              <a:t>20</a:t>
            </a:fld>
            <a:endParaRPr lang="es-ES" sz="1000">
              <a:latin typeface="Arial" charset="0"/>
            </a:endParaRP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Scan-Line Algorithm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combine shading and hsr through scan line algorithm</a:t>
            </a:r>
          </a:p>
        </p:txBody>
      </p:sp>
      <p:pic>
        <p:nvPicPr>
          <p:cNvPr id="54277" name="Picture 4" descr="C:\BOOK\OpenGL\Paul Final\jpeg_new\AN08F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0845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4262438" y="2665413"/>
            <a:ext cx="41846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scan line i: no need for depth </a:t>
            </a:r>
          </a:p>
          <a:p>
            <a:r>
              <a:rPr lang="en-US">
                <a:latin typeface="Arial" charset="0"/>
              </a:rPr>
              <a:t>information, can only be in no</a:t>
            </a:r>
          </a:p>
          <a:p>
            <a:r>
              <a:rPr lang="en-US">
                <a:latin typeface="Arial" charset="0"/>
              </a:rPr>
              <a:t>or one polygon 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4486275" y="4495800"/>
            <a:ext cx="34750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scan line j: need depth </a:t>
            </a:r>
          </a:p>
          <a:p>
            <a:r>
              <a:rPr lang="en-US">
                <a:latin typeface="Arial" charset="0"/>
              </a:rPr>
              <a:t>information only when in</a:t>
            </a:r>
          </a:p>
          <a:p>
            <a:r>
              <a:rPr lang="en-US">
                <a:latin typeface="Arial" charset="0"/>
              </a:rPr>
              <a:t>more than one polygon </a:t>
            </a:r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 flipV="1">
            <a:off x="2895600" y="3886200"/>
            <a:ext cx="99060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 flipH="1" flipV="1">
            <a:off x="1981200" y="3886200"/>
            <a:ext cx="190500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6967CEA-D25B-F54A-8F80-22DAA2741572}" type="slidenum">
              <a:rPr lang="es-ES" sz="1000">
                <a:latin typeface="Arial" charset="0"/>
              </a:rPr>
              <a:pPr lvl="1"/>
              <a:t>21</a:t>
            </a:fld>
            <a:endParaRPr lang="es-ES" sz="1000">
              <a:latin typeface="Arial" charset="0"/>
            </a:endParaRP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Implementation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 data structure to store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Flag for each polygon (inside/outside)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Incremental structure for scan lines that stores which edges are encountered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Parameters for planes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A012F04-DD8A-E94D-A91A-A5033FD92CDB}" type="slidenum">
              <a:rPr lang="es-ES" sz="1000">
                <a:latin typeface="Arial" charset="0"/>
              </a:rPr>
              <a:pPr lvl="1"/>
              <a:t>22</a:t>
            </a:fld>
            <a:endParaRPr lang="es-ES" sz="1000">
              <a:latin typeface="Arial" charset="0"/>
            </a:endParaRP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Visibility Testing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 many realtime applications, such as games, we want to eliminate as many objects as possible within the application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Reduce burden on pipeline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Reduce traffic on bus</a:t>
            </a:r>
          </a:p>
          <a:p>
            <a:r>
              <a:rPr lang="en-US">
                <a:latin typeface="Arial" charset="0"/>
              </a:rPr>
              <a:t>Partition space with Binary Spatial Partition (BSP) Tree</a:t>
            </a:r>
          </a:p>
        </p:txBody>
      </p:sp>
      <p:pic>
        <p:nvPicPr>
          <p:cNvPr id="58373" name="Picture 4" descr="C:\BOOK\OpenGL\Paul Final\jpeg_new\AN09F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49990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99F7062-FA07-E240-85B1-9C6C3BCCE982}" type="slidenum">
              <a:rPr lang="es-ES" sz="1000">
                <a:latin typeface="Arial" charset="0"/>
              </a:rPr>
              <a:pPr lvl="1"/>
              <a:t>23</a:t>
            </a:fld>
            <a:endParaRPr lang="es-ES" sz="1000">
              <a:latin typeface="Arial" charset="0"/>
            </a:endParaRP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Simple Example</a:t>
            </a:r>
          </a:p>
        </p:txBody>
      </p:sp>
      <p:pic>
        <p:nvPicPr>
          <p:cNvPr id="60420" name="Picture 4" descr="C:\BOOK\OpenGL\Paul Final\jpeg_new\AN09F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29416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2130425" y="2935288"/>
            <a:ext cx="396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consider 6 parallel polygons</a:t>
            </a:r>
          </a:p>
        </p:txBody>
      </p:sp>
      <p:pic>
        <p:nvPicPr>
          <p:cNvPr id="60422" name="Picture 8" descr="C:\BOOK\OpenGL\Paul Final\jpeg_new\AN09F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49990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5989638" y="4265613"/>
            <a:ext cx="130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top view</a:t>
            </a:r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890588" y="5561013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The plane of A separates B and C from D, E and 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46605A6-FAF4-C945-AA57-1DF3BC52ED48}" type="slidenum">
              <a:rPr lang="es-ES" sz="1000">
                <a:latin typeface="Arial" charset="0"/>
              </a:rPr>
              <a:pPr lvl="1"/>
              <a:t>24</a:t>
            </a:fld>
            <a:endParaRPr lang="es-ES" sz="1000">
              <a:latin typeface="Arial" charset="0"/>
            </a:endParaRP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BSP Tree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continue recursively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Plane of C separates B from A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Plane of D separates E and F</a:t>
            </a:r>
          </a:p>
          <a:p>
            <a:r>
              <a:rPr lang="en-US">
                <a:latin typeface="Arial" charset="0"/>
              </a:rPr>
              <a:t>Can put this information in a BSP tree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Use for visibility and occlusion testing </a:t>
            </a:r>
          </a:p>
        </p:txBody>
      </p:sp>
      <p:pic>
        <p:nvPicPr>
          <p:cNvPr id="62469" name="Picture 4" descr="C:\BOOK\OpenGL\Paul Final\jpeg_new\AN09F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79888"/>
            <a:ext cx="32004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36767BD-02AD-5641-ACD5-897797E26656}" type="slidenum">
              <a:rPr lang="es-ES" sz="1000">
                <a:latin typeface="Arial" charset="0"/>
              </a:rPr>
              <a:pPr lvl="1"/>
              <a:t>3</a:t>
            </a:fld>
            <a:endParaRPr lang="es-ES" sz="1000">
              <a:latin typeface="Arial" charset="0"/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Polygon Clipping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 as simple as line segment clipping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Clipping a line segment yields at most one line segment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Clipping a polygon can yield multiple polygons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</a:rPr>
              <a:t>However, clipping 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convex</a:t>
            </a:r>
            <a:r>
              <a:rPr lang="en-US" dirty="0">
                <a:latin typeface="Arial" charset="0"/>
              </a:rPr>
              <a:t> polygon can yield at most one other polygon</a:t>
            </a:r>
          </a:p>
        </p:txBody>
      </p:sp>
      <p:pic>
        <p:nvPicPr>
          <p:cNvPr id="19461" name="Picture 4" descr="C:\BOOK\OpenGL\Paul Final\jpeg_new\AN08F1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7"/>
          <a:stretch>
            <a:fillRect/>
          </a:stretch>
        </p:blipFill>
        <p:spPr bwMode="auto">
          <a:xfrm>
            <a:off x="2286000" y="3657600"/>
            <a:ext cx="14001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 descr="C:\BOOK\OpenGL\Paul Final\jpeg_new\AN08F1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05"/>
          <a:stretch>
            <a:fillRect/>
          </a:stretch>
        </p:blipFill>
        <p:spPr bwMode="auto">
          <a:xfrm>
            <a:off x="5257800" y="3810000"/>
            <a:ext cx="1152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C0B4D13-5C88-FC48-87D6-A4598F98C096}" type="slidenum">
              <a:rPr lang="es-ES" sz="1000">
                <a:latin typeface="Arial" charset="0"/>
              </a:rPr>
              <a:pPr lvl="1"/>
              <a:t>4</a:t>
            </a:fld>
            <a:endParaRPr lang="es-ES" sz="1000">
              <a:latin typeface="Arial" charset="0"/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>
                <a:latin typeface="Arial" charset="0"/>
              </a:rPr>
              <a:t>Tessellation and Convexity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</a:rPr>
              <a:t>One strategy is to replace nonconvex (</a:t>
            </a:r>
            <a:r>
              <a:rPr lang="en-US" sz="2700" i="1">
                <a:latin typeface="Arial" charset="0"/>
              </a:rPr>
              <a:t>concave</a:t>
            </a:r>
            <a:r>
              <a:rPr lang="en-US" sz="2700">
                <a:latin typeface="Arial" charset="0"/>
              </a:rPr>
              <a:t>) polygons with a set of triangular polygons (a </a:t>
            </a:r>
            <a:r>
              <a:rPr lang="en-US" sz="2700" i="1">
                <a:latin typeface="Arial" charset="0"/>
              </a:rPr>
              <a:t>tessellation</a:t>
            </a:r>
            <a:r>
              <a:rPr lang="en-US" sz="2700">
                <a:latin typeface="Arial" charset="0"/>
              </a:rPr>
              <a:t>)</a:t>
            </a:r>
          </a:p>
          <a:p>
            <a:r>
              <a:rPr lang="en-US" sz="2700">
                <a:latin typeface="Arial" charset="0"/>
              </a:rPr>
              <a:t>Also makes fill easier</a:t>
            </a:r>
          </a:p>
          <a:p>
            <a:r>
              <a:rPr lang="en-US" sz="2700">
                <a:latin typeface="Arial" charset="0"/>
              </a:rPr>
              <a:t>Tessellation code in GLU library</a:t>
            </a:r>
          </a:p>
        </p:txBody>
      </p:sp>
      <p:pic>
        <p:nvPicPr>
          <p:cNvPr id="21509" name="Picture 4" descr="C:\BOOK\OpenGL\Paul Final\jpeg_new\AN08F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57372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A2C74B5-95F8-0B46-93D2-4386ECB5B9B9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Clipping as a Black Box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consider line segment clipping as a process that takes in two vertices and produces either no vertices or the vertices of a clipped line segment</a:t>
            </a:r>
          </a:p>
        </p:txBody>
      </p:sp>
      <p:pic>
        <p:nvPicPr>
          <p:cNvPr id="23557" name="Picture 4" descr="C:\BOOK\OpenGL\Paul Final\jpeg_new\AN08F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6"/>
          <a:stretch>
            <a:fillRect/>
          </a:stretch>
        </p:blipFill>
        <p:spPr bwMode="auto">
          <a:xfrm>
            <a:off x="914400" y="3810000"/>
            <a:ext cx="7315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DECCC7D-538C-9348-860D-2BDBFDB9307F}" type="slidenum">
              <a:rPr lang="es-ES" sz="1000">
                <a:latin typeface="Arial" charset="0"/>
              </a:rPr>
              <a:pPr lvl="1"/>
              <a:t>6</a:t>
            </a:fld>
            <a:endParaRPr lang="es-ES" sz="1000">
              <a:latin typeface="Arial" charset="0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781800" cy="1066800"/>
          </a:xfrm>
        </p:spPr>
        <p:txBody>
          <a:bodyPr/>
          <a:lstStyle/>
          <a:p>
            <a:r>
              <a:rPr lang="en-US">
                <a:latin typeface="Arial" charset="0"/>
              </a:rPr>
              <a:t>Pipeline Clipping of Line Segments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Clipping against each side of window is independent of other sides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use four independent clippers in a pipeline</a:t>
            </a:r>
          </a:p>
        </p:txBody>
      </p:sp>
      <p:pic>
        <p:nvPicPr>
          <p:cNvPr id="25605" name="Picture 4" descr="C:\BOOK\OpenGL\Paul Final\jpeg_new\AN08F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9" r="23866" b="45038"/>
          <a:stretch>
            <a:fillRect/>
          </a:stretch>
        </p:blipFill>
        <p:spPr bwMode="auto">
          <a:xfrm>
            <a:off x="2743200" y="3124200"/>
            <a:ext cx="34290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 descr="C:\BOOK\OpenGL\Paul Final\jpeg_new\AN08F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9" b="5344"/>
          <a:stretch>
            <a:fillRect/>
          </a:stretch>
        </p:blipFill>
        <p:spPr bwMode="auto">
          <a:xfrm>
            <a:off x="1752600" y="4876800"/>
            <a:ext cx="59436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AD76C4C-8839-5148-A5C1-6FFC9B24BA72}" type="slidenum">
              <a:rPr lang="es-ES" sz="1000">
                <a:latin typeface="Arial" charset="0"/>
              </a:rPr>
              <a:pPr lvl="1"/>
              <a:t>7</a:t>
            </a:fld>
            <a:endParaRPr lang="es-ES" sz="1000">
              <a:latin typeface="Arial" charset="0"/>
            </a:endParaRP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239000" cy="1066800"/>
          </a:xfrm>
        </p:spPr>
        <p:txBody>
          <a:bodyPr/>
          <a:lstStyle/>
          <a:p>
            <a:r>
              <a:rPr lang="en-US">
                <a:latin typeface="Arial" charset="0"/>
              </a:rPr>
              <a:t>Pipeline Clipping of Polygons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 sz="2700">
                <a:latin typeface="Arial" charset="0"/>
              </a:rPr>
              <a:t>Three dimensions: add front and back clippers</a:t>
            </a:r>
          </a:p>
          <a:p>
            <a:r>
              <a:rPr lang="en-US" sz="2700">
                <a:latin typeface="Arial" charset="0"/>
              </a:rPr>
              <a:t>Strategy used in SGI Geometry Engine</a:t>
            </a:r>
          </a:p>
          <a:p>
            <a:r>
              <a:rPr lang="en-US" sz="2700">
                <a:latin typeface="Arial" charset="0"/>
              </a:rPr>
              <a:t>Small increase in latency</a:t>
            </a:r>
          </a:p>
        </p:txBody>
      </p:sp>
      <p:pic>
        <p:nvPicPr>
          <p:cNvPr id="27653" name="Picture 4" descr="C:\BOOK\OpenGL\Paul Final\jpeg_new\AN08F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9134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D61CA20-FB8D-F94B-8977-15319C66C205}" type="slidenum">
              <a:rPr lang="es-ES" sz="1000">
                <a:latin typeface="Arial" charset="0"/>
              </a:rPr>
              <a:pPr lvl="1"/>
              <a:t>8</a:t>
            </a:fld>
            <a:endParaRPr lang="es-ES" sz="1000">
              <a:latin typeface="Arial" charset="0"/>
            </a:endParaRP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Bounding Boxes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</a:rPr>
              <a:t>Rather than doing clipping on a complex polygon, we can use an </a:t>
            </a:r>
            <a:r>
              <a:rPr lang="en-US" sz="2700" i="1">
                <a:latin typeface="Arial" charset="0"/>
              </a:rPr>
              <a:t>axis-aligned bounding box</a:t>
            </a:r>
            <a:r>
              <a:rPr lang="en-US" sz="2700">
                <a:latin typeface="Arial" charset="0"/>
              </a:rPr>
              <a:t> or </a:t>
            </a:r>
            <a:r>
              <a:rPr lang="en-US" sz="2700" i="1">
                <a:latin typeface="Arial" charset="0"/>
              </a:rPr>
              <a:t>extent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Smallest rectangle aligned with axes that encloses the polygon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Simple to compute: max and min of x and y</a:t>
            </a:r>
          </a:p>
        </p:txBody>
      </p:sp>
      <p:pic>
        <p:nvPicPr>
          <p:cNvPr id="29701" name="Picture 4" descr="C:\BOOK\OpenGL\Paul Final\jpeg_new\AN08F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5" r="21169" b="64757"/>
          <a:stretch>
            <a:fillRect/>
          </a:stretch>
        </p:blipFill>
        <p:spPr bwMode="auto">
          <a:xfrm>
            <a:off x="2133600" y="434340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C0A98FF-642E-804E-AA27-4B6C08FC3DCA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Bounding boxes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Can usually determine accept/reject based only on bounding box</a:t>
            </a:r>
          </a:p>
        </p:txBody>
      </p:sp>
      <p:pic>
        <p:nvPicPr>
          <p:cNvPr id="31749" name="Picture 5" descr="C:\BOOK\OpenGL\Paul Final\jpeg_new\AN08F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0"/>
            <a:ext cx="2687638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4495800" y="3276600"/>
            <a:ext cx="11430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524000" y="4038600"/>
            <a:ext cx="1524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638800" y="4572000"/>
            <a:ext cx="762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715000" y="2971800"/>
            <a:ext cx="85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reject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066800" y="3581400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172200" y="4038600"/>
            <a:ext cx="2203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requires detailed</a:t>
            </a:r>
          </a:p>
          <a:p>
            <a:r>
              <a:rPr lang="en-US"/>
              <a:t>    clipping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29093</TotalTime>
  <Words>1038</Words>
  <Application>Microsoft Macintosh PowerPoint</Application>
  <PresentationFormat>On-screen Show (4:3)</PresentationFormat>
  <Paragraphs>182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Symbol</vt:lpstr>
      <vt:lpstr>Times New Roman</vt:lpstr>
      <vt:lpstr>ULA1</vt:lpstr>
      <vt:lpstr>Equation</vt:lpstr>
      <vt:lpstr>Implementation II</vt:lpstr>
      <vt:lpstr>Objectives</vt:lpstr>
      <vt:lpstr>Polygon Clipping</vt:lpstr>
      <vt:lpstr>Tessellation and Convexity</vt:lpstr>
      <vt:lpstr>Clipping as a Black Box</vt:lpstr>
      <vt:lpstr>Pipeline Clipping of Line Segments</vt:lpstr>
      <vt:lpstr>Pipeline Clipping of Polygons</vt:lpstr>
      <vt:lpstr>Bounding Boxes</vt:lpstr>
      <vt:lpstr>Bounding boxes</vt:lpstr>
      <vt:lpstr>Clipping and Visibility</vt:lpstr>
      <vt:lpstr>Hidden Surface Removal</vt:lpstr>
      <vt:lpstr>Painter’s Algorithm</vt:lpstr>
      <vt:lpstr>Depth Sort</vt:lpstr>
      <vt:lpstr>Easy Cases</vt:lpstr>
      <vt:lpstr>Hard Cases</vt:lpstr>
      <vt:lpstr>Back-Face Removal (Culling)</vt:lpstr>
      <vt:lpstr>Image Space Approach</vt:lpstr>
      <vt:lpstr>z-Buffer Algorithm</vt:lpstr>
      <vt:lpstr>Efficiency</vt:lpstr>
      <vt:lpstr>Scan-Line Algorithm</vt:lpstr>
      <vt:lpstr>Implementation</vt:lpstr>
      <vt:lpstr>Visibility Testing</vt:lpstr>
      <vt:lpstr>Simple Example</vt:lpstr>
      <vt:lpstr>BSP Tree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237</cp:revision>
  <cp:lastPrinted>2013-04-18T14:29:48Z</cp:lastPrinted>
  <dcterms:created xsi:type="dcterms:W3CDTF">2002-08-02T19:17:07Z</dcterms:created>
  <dcterms:modified xsi:type="dcterms:W3CDTF">2021-03-08T16:32:27Z</dcterms:modified>
</cp:coreProperties>
</file>