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78" r:id="rId3"/>
    <p:sldId id="258" r:id="rId4"/>
    <p:sldId id="261" r:id="rId5"/>
    <p:sldId id="275" r:id="rId6"/>
    <p:sldId id="286" r:id="rId7"/>
    <p:sldId id="287" r:id="rId8"/>
    <p:sldId id="288" r:id="rId9"/>
    <p:sldId id="279" r:id="rId10"/>
    <p:sldId id="280" r:id="rId11"/>
    <p:sldId id="281" r:id="rId12"/>
    <p:sldId id="285" r:id="rId13"/>
    <p:sldId id="282" r:id="rId14"/>
    <p:sldId id="283" r:id="rId15"/>
    <p:sldId id="284" r:id="rId16"/>
    <p:sldId id="276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52DE8E-B4B6-4494-A379-ABF0CED50A21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691233-A7C3-4D0C-A4EF-AC2FC1195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77392"/>
            <a:ext cx="112776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Sublinear Algorithm and Birds Voices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Shajaf</a:t>
            </a:r>
            <a:r>
              <a:rPr lang="en-US" dirty="0" smtClean="0"/>
              <a:t> </a:t>
            </a:r>
            <a:r>
              <a:rPr lang="en-US" dirty="0" err="1" smtClean="0"/>
              <a:t>Gonen</a:t>
            </a:r>
            <a:r>
              <a:rPr lang="en-US" dirty="0" smtClean="0"/>
              <a:t> &amp; Roy </a:t>
            </a:r>
            <a:r>
              <a:rPr lang="en-US" dirty="0" smtClean="0"/>
              <a:t>Sheffer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Pipeline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sample… 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</p:txBody>
      </p:sp>
      <p:grpSp>
        <p:nvGrpSpPr>
          <p:cNvPr id="6" name="קבוצה 5"/>
          <p:cNvGrpSpPr/>
          <p:nvPr/>
        </p:nvGrpSpPr>
        <p:grpSpPr>
          <a:xfrm>
            <a:off x="1706823" y="4076791"/>
            <a:ext cx="1269242" cy="1232896"/>
            <a:chOff x="1067653" y="3227597"/>
            <a:chExt cx="1269242" cy="1232896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623" y="3227597"/>
              <a:ext cx="553303" cy="8239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67653" y="4091161"/>
                  <a:ext cx="126924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𝑠𝑖𝑛𝑔𝑎𝑙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53" y="4091161"/>
                  <a:ext cx="126924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מחבר חץ ישר 6"/>
          <p:cNvCxnSpPr/>
          <p:nvPr/>
        </p:nvCxnSpPr>
        <p:spPr>
          <a:xfrm>
            <a:off x="3163112" y="4594980"/>
            <a:ext cx="1511321" cy="53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76065" y="3588430"/>
            <a:ext cx="215208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Calculate several </a:t>
            </a:r>
            <a:r>
              <a:rPr lang="en-US" dirty="0" err="1" smtClean="0"/>
              <a:t>stft</a:t>
            </a:r>
            <a:r>
              <a:rPr lang="en-US" dirty="0" smtClean="0"/>
              <a:t> from random parts of the signal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46" y="2913852"/>
            <a:ext cx="1068710" cy="80153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80" y="3809801"/>
            <a:ext cx="1088076" cy="816057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84" y="4792817"/>
            <a:ext cx="1211069" cy="807379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71" y="5688142"/>
            <a:ext cx="1183382" cy="886394"/>
          </a:xfrm>
          <a:prstGeom prst="rect">
            <a:avLst/>
          </a:prstGeom>
        </p:spPr>
      </p:pic>
      <p:cxnSp>
        <p:nvCxnSpPr>
          <p:cNvPr id="15" name="מחבר חץ ישר 14"/>
          <p:cNvCxnSpPr/>
          <p:nvPr/>
        </p:nvCxnSpPr>
        <p:spPr>
          <a:xfrm>
            <a:off x="6631203" y="4594980"/>
            <a:ext cx="1511321" cy="53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6856" y="4050095"/>
            <a:ext cx="18827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Sample values!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טבלה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318460"/>
                  </p:ext>
                </p:extLst>
              </p:nvPr>
            </p:nvGraphicFramePr>
            <p:xfrm>
              <a:off x="8457030" y="3030232"/>
              <a:ext cx="1710552" cy="2963056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710552"/>
                  </a:tblGrid>
                  <a:tr h="370382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Values from P</a:t>
                          </a:r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e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e-IL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he-IL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טבלה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318460"/>
                  </p:ext>
                </p:extLst>
              </p:nvPr>
            </p:nvGraphicFramePr>
            <p:xfrm>
              <a:off x="8457030" y="3030232"/>
              <a:ext cx="1710552" cy="2963056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710552"/>
                  </a:tblGrid>
                  <a:tr h="370382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dirty="0" smtClean="0"/>
                            <a:t>Values from P</a:t>
                          </a:r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108197" r="-1779" b="-621311"/>
                          </a:stretch>
                        </a:blipFill>
                      </a:tcPr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208197" r="-1779" b="-521311"/>
                          </a:stretch>
                        </a:blipFill>
                      </a:tcPr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308197" r="-1779" b="-421311"/>
                          </a:stretch>
                        </a:blipFill>
                      </a:tcPr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415000" r="-1779" b="-328333"/>
                          </a:stretch>
                        </a:blipFill>
                      </a:tcPr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506557" r="-1779" b="-222951"/>
                          </a:stretch>
                        </a:blipFill>
                      </a:tcPr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smtClean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</a:tr>
                  <a:tr h="370382">
                    <a:tc>
                      <a:txBody>
                        <a:bodyPr/>
                        <a:lstStyle/>
                        <a:p>
                          <a:pPr marL="0" marR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  <a:endParaRPr lang="he-I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321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Pipeline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𝑇𝑒𝑠𝑡𝐼𝑑𝑒𝑛𝑡𝑖𝑡𝑦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against our ground truth, and identify!</a:t>
                </a:r>
              </a:p>
              <a:p>
                <a:r>
                  <a:rPr lang="en-US" dirty="0" smtClean="0"/>
                  <a:t>For every bird (distribution) in the ground truth, we calculate the above: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we identify the bird with the distribution that is closest to. (The distribution with which the expression above is maximal).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68" r="-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32764" y="3415694"/>
                <a:ext cx="2538484" cy="7253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𝑅𝑒𝑝𝑒𝑡𝑖𝑡𝑜𝑛𝑠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𝑇𝑒𝑠𝑡𝐼𝑑𝑒𝑛𝑡𝑖𝑡𝑦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𝑐𝑎𝑛𝑎𝑟𝑦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he-IL" dirty="0"/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𝑅𝑒𝑝𝑒𝑡𝑖𝑡𝑜𝑛𝑠</m:t>
                          </m:r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64" y="3415694"/>
                <a:ext cx="2538484" cy="725391"/>
              </a:xfrm>
              <a:prstGeom prst="rect">
                <a:avLst/>
              </a:prstGeom>
              <a:blipFill rotWithShape="0">
                <a:blip r:embed="rId3"/>
                <a:stretch>
                  <a:fillRect r="-661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0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birds?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not ornithologists yet.</a:t>
            </a:r>
          </a:p>
          <a:p>
            <a:r>
              <a:rPr lang="en-US" dirty="0" smtClean="0"/>
              <a:t>We presumed low variance in dominating frequencies of bird calls between birds of the same species.</a:t>
            </a:r>
          </a:p>
        </p:txBody>
      </p:sp>
    </p:spTree>
    <p:extLst>
      <p:ext uri="{BB962C8B-B14F-4D97-AF65-F5344CB8AC3E}">
        <p14:creationId xmlns:p14="http://schemas.microsoft.com/office/powerpoint/2010/main" val="353183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 to choose?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82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to choose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01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repetitions?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502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57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2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long .wav file with a bird’s voice recorded.</a:t>
            </a:r>
          </a:p>
          <a:p>
            <a:r>
              <a:rPr lang="en-US" dirty="0" smtClean="0"/>
              <a:t>We wish to identify what bird made that noise (classification).</a:t>
            </a:r>
          </a:p>
          <a:p>
            <a:r>
              <a:rPr lang="en-US" dirty="0" smtClean="0"/>
              <a:t>Given that we’ve many identified recordings. (Ground through).</a:t>
            </a:r>
          </a:p>
          <a:p>
            <a:endParaRPr lang="en-US" dirty="0"/>
          </a:p>
          <a:p>
            <a:r>
              <a:rPr lang="en-US" dirty="0" smtClean="0"/>
              <a:t>We solve this problem, in a sub-linear approach.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1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- Identity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p, q be distributions over [n]</a:t>
            </a:r>
          </a:p>
          <a:p>
            <a:r>
              <a:rPr lang="en-US" dirty="0" smtClean="0"/>
              <a:t>p is a black-box distribution q is explicitly given</a:t>
            </a:r>
          </a:p>
          <a:p>
            <a:r>
              <a:rPr lang="en-US" dirty="0"/>
              <a:t>The task is to distinguish the </a:t>
            </a:r>
            <a:r>
              <a:rPr lang="en-US" dirty="0" smtClean="0"/>
              <a:t>case where </a:t>
            </a:r>
            <a:r>
              <a:rPr lang="en-US" dirty="0"/>
              <a:t>p = q from the case |p − q| &gt;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dirty="0" smtClean="0"/>
              <a:t> </a:t>
            </a:r>
            <a:r>
              <a:rPr lang="en-US" dirty="0"/>
              <a:t>using as few samples (from p) as possible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6" name="Text Box 11"/>
          <p:cNvSpPr txBox="1"/>
          <p:nvPr/>
        </p:nvSpPr>
        <p:spPr>
          <a:xfrm>
            <a:off x="6445885" y="5781674"/>
            <a:ext cx="859790" cy="523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grass</a:t>
            </a:r>
            <a:endParaRPr lang="en-US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Text Box 11"/>
          <p:cNvSpPr txBox="1"/>
          <p:nvPr/>
        </p:nvSpPr>
        <p:spPr>
          <a:xfrm>
            <a:off x="7893685" y="4888069"/>
            <a:ext cx="859790" cy="523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plane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" name="Text Box 11"/>
          <p:cNvSpPr txBox="1"/>
          <p:nvPr/>
        </p:nvSpPr>
        <p:spPr>
          <a:xfrm>
            <a:off x="8148637" y="3612592"/>
            <a:ext cx="859790" cy="523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sky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Text Box 11"/>
          <p:cNvSpPr txBox="1"/>
          <p:nvPr/>
        </p:nvSpPr>
        <p:spPr>
          <a:xfrm>
            <a:off x="9415462" y="4324348"/>
            <a:ext cx="859790" cy="523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tree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0" name="Text Box 11"/>
          <p:cNvSpPr txBox="1"/>
          <p:nvPr/>
        </p:nvSpPr>
        <p:spPr>
          <a:xfrm>
            <a:off x="6760526" y="4278469"/>
            <a:ext cx="1223963" cy="523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building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02" y="4315755"/>
            <a:ext cx="2111178" cy="22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Tugkan</a:t>
            </a:r>
            <a:r>
              <a:rPr lang="en-US" dirty="0"/>
              <a:t> </a:t>
            </a:r>
            <a:r>
              <a:rPr lang="en-US" dirty="0" err="1"/>
              <a:t>Batu</a:t>
            </a:r>
            <a:r>
              <a:rPr lang="en-US" dirty="0" smtClean="0"/>
              <a:t>: "</a:t>
            </a:r>
            <a:r>
              <a:rPr lang="en-US" dirty="0"/>
              <a:t>TESTING PROPERTIES OF DISTRIBUTIONS</a:t>
            </a:r>
            <a:r>
              <a:rPr lang="en-US" dirty="0" smtClean="0"/>
              <a:t>". 2001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7" y="3289111"/>
            <a:ext cx="2654980" cy="26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problem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Tugkan</a:t>
                </a:r>
                <a:r>
                  <a:rPr lang="en-US" dirty="0"/>
                  <a:t> </a:t>
                </a:r>
                <a:r>
                  <a:rPr lang="en-US" dirty="0" err="1" smtClean="0"/>
                  <a:t>Batu</a:t>
                </a:r>
                <a:r>
                  <a:rPr lang="en-US" dirty="0" smtClean="0"/>
                  <a:t> solved the problem by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samples with the </a:t>
                </a:r>
                <a:r>
                  <a:rPr lang="en-US" dirty="0" err="1" smtClean="0"/>
                  <a:t>TestIdentity</a:t>
                </a:r>
                <a:r>
                  <a:rPr lang="en-US" dirty="0" smtClean="0"/>
                  <a:t> algorithm.</a:t>
                </a:r>
              </a:p>
              <a:p>
                <a:pPr marL="109728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8" y="3345073"/>
            <a:ext cx="5368459" cy="32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attempt…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Ideally, we would use the Fourier transform of bird call.</a:t>
                </a:r>
              </a:p>
              <a:p>
                <a:r>
                  <a:rPr lang="en-US" dirty="0" smtClean="0"/>
                  <a:t>Testing Identity – sublinear time.	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 smtClean="0"/>
              </a:p>
              <a:p>
                <a:r>
                  <a:rPr lang="en-US" dirty="0" smtClean="0"/>
                  <a:t>Fourier transform of signal 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We need to use a sublinear approach in the transformation as well…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7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“The discrete Fourier transform of a signal equals the sum of the discrete STFT calculated on all possible windows”.</a:t>
            </a:r>
            <a:endParaRPr lang="en-US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Not accurate for the sum of the absolute values of the STFT of the signal</a:t>
            </a:r>
          </a:p>
          <a:p>
            <a:r>
              <a:rPr lang="en-US" dirty="0" smtClean="0"/>
              <a:t>Leads us to assume that the normalized sum is a good </a:t>
            </a:r>
            <a:r>
              <a:rPr lang="en-US" dirty="0" err="1" smtClean="0"/>
              <a:t>stimation</a:t>
            </a:r>
            <a:endParaRPr lang="en-US" dirty="0" smtClean="0"/>
          </a:p>
          <a:p>
            <a:endParaRPr lang="he-IL" i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90" y="3441064"/>
            <a:ext cx="8128387" cy="15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Key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Apply “Test Identity” </a:t>
                </a:r>
                <a:r>
                  <a:rPr lang="en-US" dirty="0" smtClean="0"/>
                  <a:t>algorithm, but sample from P the following way: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Uniformly choose a window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within the signal</a:t>
                </a:r>
              </a:p>
              <a:p>
                <a:r>
                  <a:rPr lang="en-US" dirty="0" smtClean="0"/>
                  <a:t>Calculate it’s STFT</a:t>
                </a:r>
              </a:p>
              <a:p>
                <a:r>
                  <a:rPr lang="en-US" dirty="0" smtClean="0"/>
                  <a:t>Acquire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random samples according to the normalized  STFT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- Integral of the STFT result before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– Some number chosen in order to make the amount of samples taken every time a small integer.</a:t>
                </a:r>
              </a:p>
              <a:p>
                <a:r>
                  <a:rPr lang="en-US" dirty="0" smtClean="0"/>
                  <a:t>All is done in a sub-linear time!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Identification Pipeline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calculate our ground truth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386686" y="3101044"/>
            <a:ext cx="1414819" cy="1495602"/>
            <a:chOff x="782471" y="3101044"/>
            <a:chExt cx="1414819" cy="1495602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71" y="3101044"/>
              <a:ext cx="1414819" cy="10887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82471" y="4227314"/>
                  <a:ext cx="126924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1" y="4227314"/>
                  <a:ext cx="126924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קבוצה 9"/>
          <p:cNvGrpSpPr/>
          <p:nvPr/>
        </p:nvGrpSpPr>
        <p:grpSpPr>
          <a:xfrm>
            <a:off x="443552" y="4872209"/>
            <a:ext cx="1332932" cy="1692933"/>
            <a:chOff x="782471" y="4919125"/>
            <a:chExt cx="1332932" cy="1692933"/>
          </a:xfrm>
        </p:grpSpPr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71" y="4919125"/>
              <a:ext cx="1332932" cy="13329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82471" y="6242726"/>
                  <a:ext cx="1269242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1" y="6242726"/>
                  <a:ext cx="126924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מחבר חץ ישר 11"/>
          <p:cNvCxnSpPr/>
          <p:nvPr/>
        </p:nvCxnSpPr>
        <p:spPr>
          <a:xfrm>
            <a:off x="1801505" y="4596646"/>
            <a:ext cx="227917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67553" y="4189792"/>
            <a:ext cx="18515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Stft</a:t>
            </a:r>
            <a:r>
              <a:rPr lang="en-US" dirty="0" smtClean="0"/>
              <a:t> on all signal</a:t>
            </a:r>
            <a:endParaRPr lang="he-IL" dirty="0"/>
          </a:p>
        </p:txBody>
      </p:sp>
      <p:pic>
        <p:nvPicPr>
          <p:cNvPr id="23" name="תמונה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2" y="2886240"/>
            <a:ext cx="2034320" cy="1525740"/>
          </a:xfrm>
          <a:prstGeom prst="rect">
            <a:avLst/>
          </a:prstGeom>
        </p:spPr>
      </p:pic>
      <p:pic>
        <p:nvPicPr>
          <p:cNvPr id="24" name="תמונה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2" y="4965979"/>
            <a:ext cx="2144742" cy="1608557"/>
          </a:xfrm>
          <a:prstGeom prst="rect">
            <a:avLst/>
          </a:prstGeom>
        </p:spPr>
      </p:pic>
      <p:cxnSp>
        <p:nvCxnSpPr>
          <p:cNvPr id="26" name="מחבר חץ ישר 25"/>
          <p:cNvCxnSpPr/>
          <p:nvPr/>
        </p:nvCxnSpPr>
        <p:spPr>
          <a:xfrm>
            <a:off x="6304634" y="4611174"/>
            <a:ext cx="242930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30511" y="4189792"/>
            <a:ext cx="20744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Get the distribution</a:t>
            </a:r>
            <a:endParaRPr lang="he-IL" dirty="0"/>
          </a:p>
        </p:txBody>
      </p:sp>
      <p:grpSp>
        <p:nvGrpSpPr>
          <p:cNvPr id="38" name="קבוצה 37"/>
          <p:cNvGrpSpPr/>
          <p:nvPr/>
        </p:nvGrpSpPr>
        <p:grpSpPr>
          <a:xfrm>
            <a:off x="8905624" y="5561413"/>
            <a:ext cx="1739630" cy="766539"/>
            <a:chOff x="8905624" y="5596334"/>
            <a:chExt cx="1739630" cy="766539"/>
          </a:xfrm>
        </p:grpSpPr>
        <p:pic>
          <p:nvPicPr>
            <p:cNvPr id="35" name="תמונה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624" y="5596334"/>
              <a:ext cx="766539" cy="76653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672163" y="5596334"/>
                  <a:ext cx="973091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𝑣𝑢𝑙𝑡𝑢𝑟𝑒</m:t>
                            </m:r>
                          </m:sub>
                        </m:sSub>
                      </m:oMath>
                    </m:oMathPara>
                  </a14:m>
                  <a:endParaRPr lang="he-IL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163" y="5596334"/>
                  <a:ext cx="97309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556986" y="4859143"/>
                <a:ext cx="97309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𝐶𝑟𝑜𝑤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986" y="4859143"/>
                <a:ext cx="97309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תמונה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895" y="4788183"/>
            <a:ext cx="802091" cy="533755"/>
          </a:xfrm>
          <a:prstGeom prst="rect">
            <a:avLst/>
          </a:prstGeom>
        </p:spPr>
      </p:pic>
      <p:pic>
        <p:nvPicPr>
          <p:cNvPr id="44" name="תמונה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24" y="3879097"/>
            <a:ext cx="787021" cy="605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692645" y="4112616"/>
                <a:ext cx="97309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𝑃𝑒𝑎𝑐𝑜𝑐𝑘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5" y="4112616"/>
                <a:ext cx="9730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תמונה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53" y="3008603"/>
            <a:ext cx="782935" cy="7204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658448" y="3305671"/>
                <a:ext cx="973091" cy="39126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𝐶𝑎𝑛𝑎𝑟𝑦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448" y="3305671"/>
                <a:ext cx="973091" cy="391261"/>
              </a:xfrm>
              <a:prstGeom prst="rect">
                <a:avLst/>
              </a:prstGeom>
              <a:blipFill rotWithShape="0"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8604973" y="2002766"/>
            <a:ext cx="1357893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000" b="1" dirty="0" smtClean="0"/>
              <a:t>GT</a:t>
            </a:r>
            <a:endParaRPr lang="he-IL" sz="5000" b="1" dirty="0"/>
          </a:p>
        </p:txBody>
      </p:sp>
    </p:spTree>
    <p:extLst>
      <p:ext uri="{BB962C8B-B14F-4D97-AF65-F5344CB8AC3E}">
        <p14:creationId xmlns:p14="http://schemas.microsoft.com/office/powerpoint/2010/main" val="418137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F86DEF-49BB-4007-A1A3-746DF1FBDCCA}" vid="{CAF08FCF-36E3-4B26-9C57-410A36969A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624</TotalTime>
  <Words>402</Words>
  <Application>Microsoft Office PowerPoint</Application>
  <PresentationFormat>מסך רחב</PresentationFormat>
  <Paragraphs>90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Times New Roman</vt:lpstr>
      <vt:lpstr>Wingdings</vt:lpstr>
      <vt:lpstr>Wingdings 2</vt:lpstr>
      <vt:lpstr>Theme1</vt:lpstr>
      <vt:lpstr>Sublinear Algorithm and Birds Voices </vt:lpstr>
      <vt:lpstr>Motivation</vt:lpstr>
      <vt:lpstr>Reminder - Identity problem</vt:lpstr>
      <vt:lpstr>Identity problem</vt:lpstr>
      <vt:lpstr>Identity problem</vt:lpstr>
      <vt:lpstr>First attempt…</vt:lpstr>
      <vt:lpstr>Key Observation</vt:lpstr>
      <vt:lpstr>Second Key</vt:lpstr>
      <vt:lpstr>Identification Pipeline</vt:lpstr>
      <vt:lpstr>Identification Pipeline</vt:lpstr>
      <vt:lpstr>Identification Pipeline</vt:lpstr>
      <vt:lpstr>Why birds?</vt:lpstr>
      <vt:lpstr>What n to choose?</vt:lpstr>
      <vt:lpstr>What ε to choose?</vt:lpstr>
      <vt:lpstr>How many repetitions?</vt:lpstr>
      <vt:lpstr>Results</vt:lpstr>
      <vt:lpstr>What next?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Forests for Object Class Segmentation </dc:title>
  <dc:creator>Roee Sheffer</dc:creator>
  <cp:lastModifiedBy>shmuelgonen</cp:lastModifiedBy>
  <cp:revision>218</cp:revision>
  <dcterms:created xsi:type="dcterms:W3CDTF">2015-04-30T00:30:25Z</dcterms:created>
  <dcterms:modified xsi:type="dcterms:W3CDTF">2016-01-30T21:43:51Z</dcterms:modified>
</cp:coreProperties>
</file>