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73" r:id="rId4"/>
    <p:sldId id="260" r:id="rId5"/>
    <p:sldId id="257" r:id="rId6"/>
    <p:sldId id="258" r:id="rId7"/>
    <p:sldId id="259" r:id="rId8"/>
    <p:sldId id="262" r:id="rId9"/>
    <p:sldId id="267" r:id="rId10"/>
    <p:sldId id="266" r:id="rId11"/>
    <p:sldId id="263" r:id="rId12"/>
    <p:sldId id="264" r:id="rId13"/>
    <p:sldId id="268" r:id="rId14"/>
    <p:sldId id="272" r:id="rId15"/>
    <p:sldId id="269" r:id="rId16"/>
    <p:sldId id="270" r:id="rId17"/>
    <p:sldId id="271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117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EAE6-7F5E-44C7-AA01-D551108D503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4F0E-C712-487E-B1FC-CE9069FF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Atmel Include: C:\Program Files (x86)\Atmel\Studio\7.0\toolchain\avr8\avr8-gnu-toolchain\avr\include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94F0E-C712-487E-B1FC-CE9069FFBD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C910-1921-438E-9186-424049D5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4A98C-E096-4C7B-9B23-B84F38855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CD37-03D5-4DD8-9D01-24E48A2D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88A5-8CB9-4720-93CD-F0DC14DB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702A-141E-44B3-B877-254EF841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96A1-F80E-48B8-8F81-1F73546E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D621E-ABD1-46A5-8A99-2EBBC83B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5744-7370-4418-B664-7D4F2861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D398-C0E3-4808-AF6F-CF2E130C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39D9-8ABE-41C1-A38F-D6B4D904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C9BF9-DA0B-4F79-BFAA-0B2CEC70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A386F-E43D-4631-8C26-BD8CA880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4D55-B77B-438A-BBB9-D967C516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60FD-7B96-4D2D-9FB0-0309F531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E495-F2A0-45F4-817C-365C0060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7D00-091F-4097-9F7F-F509676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D57E-CA1C-4AC8-8B72-3DE466AC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A54B-C674-493F-A15E-2BD12D3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801E-0E3B-4EEC-BBFA-6751CD41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8A3B-6DFC-4492-A3FC-612B7831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C9A-ADDE-4319-9C16-52BF504A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D76B-881A-425E-8354-3D5CBEC6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42D7-5CEB-48AB-AAE6-AC8AEA61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923E-01C4-4F07-8553-88CBD9F7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E421-6C74-4970-A6F0-77393E59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C42-43E8-4762-85DE-1E8F7BC9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574C-D737-4BD8-9F48-F4FE5B92A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576D-82A8-4D59-BC28-C2D82633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3846-5940-4ECF-ACBA-D8FFC124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3C10-840B-43BC-8D24-1973B70B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D6C65-DE1A-4CFA-9621-3A4B7931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EEF-C7B8-412B-899A-4E056B2C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59F0-6606-4F12-848A-CE021E9B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99A1-2279-49F3-95E2-C0D9BCEB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97E0-26A1-41C0-9A65-21896F24E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92AF2-AB8B-4B25-8F0D-9FA06118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1ADDD-A1D6-42E5-BEE1-B9943B2F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BBA9F-1221-494D-BDE0-57423B5F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346A0-CC14-44E2-9500-B27D7CA5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C1E-4FFB-4E2D-964C-C920B6EC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BCA09-6C00-4C35-AF14-8F74E7F4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FF5E-0240-473B-BCC9-60C9B123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B939D-B5DF-4C08-A28E-223C52C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B19A2-055E-4B9F-93CF-9A66DA30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B749-DFA1-4551-8F72-03A582A7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2CEB-5B9E-4B0D-9D80-EDDD152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5090-44BC-421B-8A6D-6722E18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C182-08DA-4068-A733-DB624626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6DAEF-1869-4DDA-ACF6-20C70446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C5DE-CEA0-406C-86B5-E41BDFCF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3C03-D5BE-4D83-B9AE-97AF8A91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3318-6893-4EBD-9C46-579DC199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E47-356D-48A5-896B-E963E486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C29F-BE58-4EE6-A485-935E83411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5CF93-943E-4CD2-9F4E-B4B90552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DFDE-F599-4A0A-96A1-BC78C835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45604-6CEF-46E9-8374-9392EA78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D23FF-A0BF-4453-86EC-EAA5BB4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30B74-BDF1-4692-9FD9-5FFF60A5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1B81F-E872-4036-894B-5FECD6909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903F-42A4-4913-A109-17AD079B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CA67-F505-4C48-AD4A-1EC18FAC153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EC4B-A925-48EA-9538-9F8BA915E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A16F-4BE6-4B0F-A759-45844B1D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-embedded.github.io/book/intro/index.html" TargetMode="External"/><Relationship Id="rId2" Type="http://schemas.openxmlformats.org/officeDocument/2006/relationships/hyperlink" Target="https://doc.rust-lang.org/boo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26FE-EBBA-4FCB-B447-A12393CC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Making the Case for Rust</a:t>
            </a:r>
            <a:br>
              <a:rPr lang="en-US" dirty="0"/>
            </a:br>
            <a:r>
              <a:rPr lang="en-US" dirty="0"/>
              <a:t>in Embedded Development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D606AB-28AD-46BE-BE1E-67E9C94F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71" y="3509963"/>
            <a:ext cx="3190680" cy="31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9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1325-4C51-4C8F-8423-8E2B2577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1C8E-60BE-449F-B6B1-1EA358A5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managing app stuff</a:t>
            </a:r>
          </a:p>
          <a:p>
            <a:r>
              <a:rPr lang="en-US" dirty="0"/>
              <a:t>Build/new/download package/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73C2-CF2A-4D6B-95EE-098267EC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3879-726E-4CE9-BF40-AFA3E2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package manager</a:t>
            </a:r>
          </a:p>
          <a:p>
            <a:r>
              <a:rPr lang="en-US" dirty="0"/>
              <a:t>Creates for embedded dev</a:t>
            </a:r>
          </a:p>
          <a:p>
            <a:pPr lvl="1"/>
            <a:r>
              <a:rPr lang="en-US" dirty="0"/>
              <a:t>For specific board</a:t>
            </a:r>
          </a:p>
          <a:p>
            <a:pPr lvl="1"/>
            <a:r>
              <a:rPr lang="en-US" dirty="0"/>
              <a:t>Peripherals like serial port</a:t>
            </a:r>
          </a:p>
          <a:p>
            <a:pPr lvl="1"/>
            <a:r>
              <a:rPr lang="en-US" dirty="0"/>
              <a:t>Just like a library from the manufacturer in C/C++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4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49E9-698D-4B86-96C2-92EB4CD7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5E1-FD0D-4FDB-A0A4-1C2CEFDE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variable is immutable</a:t>
            </a:r>
          </a:p>
          <a:p>
            <a:r>
              <a:rPr lang="en-US" dirty="0"/>
              <a:t>Use keyword `</a:t>
            </a:r>
            <a:r>
              <a:rPr lang="en-US" dirty="0" err="1"/>
              <a:t>mut</a:t>
            </a:r>
            <a:r>
              <a:rPr lang="en-US" dirty="0"/>
              <a:t>` to mark is mutable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6A643-18D0-47A4-8BE7-F99FAF63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3341472"/>
            <a:ext cx="6889467" cy="21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1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9A4C-54FB-48CC-B26E-BCFF7EAF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and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10F-3A73-4F10-9FBA-D728D037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#[interrupt] and #[exception] attributes</a:t>
            </a:r>
          </a:p>
          <a:p>
            <a:r>
              <a:rPr lang="en-US" dirty="0"/>
              <a:t>Board specific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D8DC5-3ED5-4175-BDE0-DCF94CD0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4018384"/>
            <a:ext cx="9284848" cy="21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007C-097D-4B50-8900-886A8F1C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98A9-DF5C-4739-9E12-8FDEB5DE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0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2F42-0EC9-4176-9B80-6C9B06BF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2E2E-B498-47E7-B86B-E75ABC34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iterators where possible</a:t>
            </a:r>
          </a:p>
          <a:p>
            <a:pPr lvl="1"/>
            <a:r>
              <a:rPr lang="en-US" dirty="0"/>
              <a:t>Every index is bounds checked, so performance is slower</a:t>
            </a:r>
          </a:p>
          <a:p>
            <a:r>
              <a:rPr lang="en-US" dirty="0"/>
              <a:t>Use references everywhere you can</a:t>
            </a:r>
          </a:p>
          <a:p>
            <a:pPr lvl="1"/>
            <a:r>
              <a:rPr lang="en-US" dirty="0"/>
              <a:t>Pointers are considered unsafe</a:t>
            </a:r>
          </a:p>
          <a:p>
            <a:r>
              <a:rPr lang="en-US" dirty="0"/>
              <a:t>Instead of using `volatile` keyword use </a:t>
            </a:r>
            <a:r>
              <a:rPr lang="en-US" dirty="0" err="1"/>
              <a:t>read_volatile</a:t>
            </a:r>
            <a:r>
              <a:rPr lang="en-US" dirty="0"/>
              <a:t>() and </a:t>
            </a:r>
            <a:r>
              <a:rPr lang="en-US" dirty="0" err="1"/>
              <a:t>write_volatile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0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0E42-102B-47DF-BF49-D760064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5FA4-CDD8-4D93-ADA4-DEB464F5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reference C code through Rust</a:t>
            </a:r>
          </a:p>
          <a:p>
            <a:r>
              <a:rPr lang="en-US" dirty="0"/>
              <a:t>Setup the interface manually or use `</a:t>
            </a:r>
            <a:r>
              <a:rPr lang="en-US" dirty="0" err="1"/>
              <a:t>bindgen</a:t>
            </a:r>
            <a:r>
              <a:rPr lang="en-US" dirty="0"/>
              <a:t>` tool to generate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7513E-CDEC-4766-91F7-EF896F0F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6620"/>
            <a:ext cx="4710404" cy="35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0D82-A889-411B-98D6-61B26E45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8F0D-4C59-434C-B630-957EC324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5872-1BED-49CF-BBD1-CBE92C54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A98E-9ED7-4639-BAA9-EB265C55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7303-6D18-494A-925F-866CCD9F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EC74-7895-4F7C-B694-547AED11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41902"/>
            <a:ext cx="4536234" cy="1402767"/>
          </a:xfrm>
        </p:spPr>
        <p:txBody>
          <a:bodyPr>
            <a:normAutofit/>
          </a:bodyPr>
          <a:lstStyle/>
          <a:p>
            <a:r>
              <a:rPr lang="en-US" dirty="0"/>
              <a:t>Full PC</a:t>
            </a:r>
          </a:p>
          <a:p>
            <a:pPr lvl="1"/>
            <a:r>
              <a:rPr lang="en-US" dirty="0"/>
              <a:t>2 GHz Quad-Core 64-bit CPU</a:t>
            </a:r>
          </a:p>
          <a:p>
            <a:pPr lvl="1"/>
            <a:r>
              <a:rPr lang="en-US" dirty="0"/>
              <a:t>8 GB 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4F3B54-864A-44D2-A965-3B70F97B0CE5}"/>
              </a:ext>
            </a:extLst>
          </p:cNvPr>
          <p:cNvSpPr txBox="1">
            <a:spLocks/>
          </p:cNvSpPr>
          <p:nvPr/>
        </p:nvSpPr>
        <p:spPr>
          <a:xfrm>
            <a:off x="838198" y="3171614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</a:t>
            </a:r>
          </a:p>
          <a:p>
            <a:pPr lvl="1"/>
            <a:r>
              <a:rPr lang="en-US" dirty="0"/>
              <a:t>1.5 GHz Quad-Core 64-bit CPU</a:t>
            </a:r>
          </a:p>
          <a:p>
            <a:pPr lvl="1"/>
            <a:r>
              <a:rPr lang="en-US" dirty="0"/>
              <a:t>1 to 4 GB 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B9404-F310-4AFA-B7B0-FF003EABB871}"/>
              </a:ext>
            </a:extLst>
          </p:cNvPr>
          <p:cNvSpPr txBox="1">
            <a:spLocks/>
          </p:cNvSpPr>
          <p:nvPr/>
        </p:nvSpPr>
        <p:spPr>
          <a:xfrm>
            <a:off x="838198" y="480132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MCU (Arduino)</a:t>
            </a:r>
          </a:p>
          <a:p>
            <a:pPr lvl="1"/>
            <a:r>
              <a:rPr lang="en-US" dirty="0"/>
              <a:t>16 MHz Single-Core 8-bit CPU</a:t>
            </a:r>
          </a:p>
          <a:p>
            <a:pPr lvl="1"/>
            <a:r>
              <a:rPr lang="en-US" dirty="0"/>
              <a:t>2 KB 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E95D9-8D28-4D12-BF97-2E0D62ED7F56}"/>
              </a:ext>
            </a:extLst>
          </p:cNvPr>
          <p:cNvSpPr/>
          <p:nvPr/>
        </p:nvSpPr>
        <p:spPr>
          <a:xfrm>
            <a:off x="838198" y="4758230"/>
            <a:ext cx="4648202" cy="14458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C056C1-F9E3-4513-B424-C31B5E14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70" y="1588496"/>
            <a:ext cx="4779223" cy="316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BAC2A-D8FA-4FD6-A47E-06BA18456944}"/>
              </a:ext>
            </a:extLst>
          </p:cNvPr>
          <p:cNvSpPr txBox="1">
            <a:spLocks/>
          </p:cNvSpPr>
          <p:nvPr/>
        </p:nvSpPr>
        <p:spPr>
          <a:xfrm>
            <a:off x="6817566" y="484500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STM32F303VC</a:t>
            </a:r>
          </a:p>
          <a:p>
            <a:pPr lvl="1"/>
            <a:r>
              <a:rPr lang="en-US" dirty="0"/>
              <a:t>72 MHz Single-Core 32-bit CPU</a:t>
            </a:r>
          </a:p>
          <a:p>
            <a:pPr lvl="1"/>
            <a:r>
              <a:rPr lang="en-US" dirty="0"/>
              <a:t>40 KB SRAM</a:t>
            </a:r>
          </a:p>
        </p:txBody>
      </p:sp>
    </p:spTree>
    <p:extLst>
      <p:ext uri="{BB962C8B-B14F-4D97-AF65-F5344CB8AC3E}">
        <p14:creationId xmlns:p14="http://schemas.microsoft.com/office/powerpoint/2010/main" val="14077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B202-6EB1-4E9D-A772-B851CF40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7D65-BEEF-42D8-8647-D46DF6D4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 Code</a:t>
            </a:r>
          </a:p>
        </p:txBody>
      </p:sp>
    </p:spTree>
    <p:extLst>
      <p:ext uri="{BB962C8B-B14F-4D97-AF65-F5344CB8AC3E}">
        <p14:creationId xmlns:p14="http://schemas.microsoft.com/office/powerpoint/2010/main" val="222439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1F4F-49EA-4521-830A-50B931F4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7433-4AD9-40C0-85E5-A5B079F4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for Speed</a:t>
            </a:r>
          </a:p>
          <a:p>
            <a:r>
              <a:rPr lang="en-US" dirty="0"/>
              <a:t>Not memory safe</a:t>
            </a:r>
          </a:p>
          <a:p>
            <a:pPr lvl="1"/>
            <a:r>
              <a:rPr lang="en-US" dirty="0" err="1"/>
              <a:t>Gotta</a:t>
            </a:r>
            <a:r>
              <a:rPr lang="en-US"/>
              <a:t> love them pointers</a:t>
            </a:r>
            <a:endParaRPr lang="en-US" dirty="0"/>
          </a:p>
          <a:p>
            <a:r>
              <a:rPr lang="en-US" dirty="0"/>
              <a:t>Building</a:t>
            </a:r>
          </a:p>
          <a:p>
            <a:pPr lvl="1"/>
            <a:r>
              <a:rPr lang="en-US" dirty="0"/>
              <a:t>CMake Script</a:t>
            </a:r>
          </a:p>
          <a:p>
            <a:pPr lvl="1"/>
            <a:r>
              <a:rPr lang="en-US" dirty="0"/>
              <a:t>Have fun setting it up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Handful of options</a:t>
            </a:r>
          </a:p>
          <a:p>
            <a:pPr lvl="1"/>
            <a:r>
              <a:rPr lang="en-US" dirty="0"/>
              <a:t>Have fun setting it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588E-2A3E-40A1-8B63-EB2732B5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67E1-8794-48E3-8782-BAF2AB5B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based syntax</a:t>
            </a:r>
          </a:p>
          <a:p>
            <a:r>
              <a:rPr lang="en-US" dirty="0"/>
              <a:t>Performance comparable to C++</a:t>
            </a:r>
          </a:p>
          <a:p>
            <a:r>
              <a:rPr lang="en-US" dirty="0"/>
              <a:t>Created by Mozilla</a:t>
            </a:r>
          </a:p>
          <a:p>
            <a:r>
              <a:rPr lang="en-US" dirty="0"/>
              <a:t>“Most loved programming language“ in Stack Overflow’s Developer Survey 2016-2019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1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226-E041-4079-8DC7-DDA7247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0BD2-0042-44C9-8332-D4D4AE19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Docs</a:t>
            </a:r>
          </a:p>
          <a:p>
            <a:pPr lvl="1"/>
            <a:r>
              <a:rPr lang="en-US" dirty="0"/>
              <a:t>Good Docs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3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A360-5809-4304-ADFF-05BBC2EC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Books!!! and other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1CBE-0B86-48F5-B183-B9A8C8DE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Rust Book: </a:t>
            </a:r>
            <a:r>
              <a:rPr lang="en-US" dirty="0">
                <a:hlinkClick r:id="rId2"/>
              </a:rPr>
              <a:t>https://doc.rust-lang.org/book/</a:t>
            </a:r>
            <a:endParaRPr lang="en-US" dirty="0"/>
          </a:p>
          <a:p>
            <a:r>
              <a:rPr lang="en-US" dirty="0"/>
              <a:t>Embedded Rust Book: </a:t>
            </a:r>
            <a:r>
              <a:rPr lang="en-US" dirty="0">
                <a:hlinkClick r:id="rId3"/>
              </a:rPr>
              <a:t>https://rust-embedded.github.io/book/intro/index.html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2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052D-B90E-4951-A48D-DA0E5037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4FB4-5A4C-4226-8499-E5C40648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to: </a:t>
            </a:r>
            <a:r>
              <a:rPr lang="en-US" dirty="0">
                <a:hlinkClick r:id="rId2"/>
              </a:rPr>
              <a:t>https://www.rust-lang.org/</a:t>
            </a:r>
            <a:endParaRPr lang="en-US" dirty="0"/>
          </a:p>
          <a:p>
            <a:r>
              <a:rPr lang="en-US" dirty="0"/>
              <a:t>Follow Instructions to install</a:t>
            </a:r>
          </a:p>
          <a:p>
            <a:r>
              <a:rPr lang="en-US" dirty="0"/>
              <a:t>Use CLI: `cargo new </a:t>
            </a:r>
            <a:r>
              <a:rPr lang="en-US" dirty="0" err="1"/>
              <a:t>hello_world</a:t>
            </a:r>
            <a:r>
              <a:rPr lang="en-US" dirty="0"/>
              <a:t>`</a:t>
            </a:r>
          </a:p>
          <a:p>
            <a:r>
              <a:rPr lang="en-US" dirty="0"/>
              <a:t>Navigate to </a:t>
            </a:r>
            <a:r>
              <a:rPr lang="en-US" dirty="0" err="1"/>
              <a:t>hello_world</a:t>
            </a:r>
            <a:r>
              <a:rPr lang="en-US" dirty="0"/>
              <a:t> folder</a:t>
            </a:r>
          </a:p>
          <a:p>
            <a:r>
              <a:rPr lang="en-US" dirty="0"/>
              <a:t>Use CLI: `cargo run </a:t>
            </a:r>
            <a:r>
              <a:rPr lang="en-US" dirty="0" err="1"/>
              <a:t>hello_world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16306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DE0A-72C0-4E6C-B546-2CE22D7D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Embedded “Standard Library”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C8C0-D171-4B9C-90C8-5F6F6852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devices are small</a:t>
            </a:r>
          </a:p>
          <a:p>
            <a:r>
              <a:rPr lang="en-US" dirty="0"/>
              <a:t>Alternative: </a:t>
            </a:r>
            <a:r>
              <a:rPr lang="en-US" dirty="0" err="1"/>
              <a:t>no_std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D517B-A24C-4FEA-9437-CB98DD6D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52" y="2701741"/>
            <a:ext cx="7831893" cy="39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394</Words>
  <Application>Microsoft Office PowerPoint</Application>
  <PresentationFormat>Widescreen</PresentationFormat>
  <Paragraphs>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Making the Case for Rust in Embedded Development</vt:lpstr>
      <vt:lpstr>Levels of IoT Devices</vt:lpstr>
      <vt:lpstr>Code Example!</vt:lpstr>
      <vt:lpstr>Let’s talk about C/C++</vt:lpstr>
      <vt:lpstr>What is Rust?</vt:lpstr>
      <vt:lpstr>Why Rust?</vt:lpstr>
      <vt:lpstr>Books!!! and other docs</vt:lpstr>
      <vt:lpstr>Getting Started</vt:lpstr>
      <vt:lpstr>No Embedded “Standard Library”</vt:lpstr>
      <vt:lpstr>Cargo</vt:lpstr>
      <vt:lpstr>Crates</vt:lpstr>
      <vt:lpstr>Immutability by Default</vt:lpstr>
      <vt:lpstr>Interrupts and Exceptions</vt:lpstr>
      <vt:lpstr>Collections</vt:lpstr>
      <vt:lpstr>For C Developers</vt:lpstr>
      <vt:lpstr>Using C Code</vt:lpstr>
      <vt:lpstr>Unit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75</cp:revision>
  <dcterms:created xsi:type="dcterms:W3CDTF">2019-08-27T23:38:10Z</dcterms:created>
  <dcterms:modified xsi:type="dcterms:W3CDTF">2019-11-05T01:42:24Z</dcterms:modified>
</cp:coreProperties>
</file>