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p:regular r:id="rId19"/>
      <p:bold r:id="rId20"/>
      <p:italic r:id="rId21"/>
      <p:boldItalic r:id="rId22"/>
    </p:embeddedFont>
    <p:embeddedFont>
      <p:font typeface="Nuni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BC97490-751F-43D1-8BB6-BD93031A861D}">
  <a:tblStyle styleId="{4BC97490-751F-43D1-8BB6-BD93031A861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boldItalic.fntdata"/><Relationship Id="rId25" Type="http://schemas.openxmlformats.org/officeDocument/2006/relationships/font" Target="fonts/Nuni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511112a1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511112a1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511112a11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511112a11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511112a111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511112a111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0ce841c1b_0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0ce841c1b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50ce841c1b_0_7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50ce841c1b_0_7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0ce841c1b_0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0ce841c1b_0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50ce841c1b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50ce841c1b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50ce841c1b_0_10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50ce841c1b_0_10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50ce841c1b_0_1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50ce841c1b_0_1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50ce841c1b_0_10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50ce841c1b_0_10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50ce841c1b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50ce841c1b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bringin.i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en.wikipedia.org/wiki/Meta_element#The_description_attribute" TargetMode="External"/><Relationship Id="rId4" Type="http://schemas.openxmlformats.org/officeDocument/2006/relationships/hyperlink" Target="http://en.wikipedia.org/wiki/Meta_element#The_description_attribute" TargetMode="External"/><Relationship Id="rId5" Type="http://schemas.openxmlformats.org/officeDocument/2006/relationships/hyperlink" Target="http://googlewebmastercentral.blogspot.com/2007/09/improve-snippets-with-meta-description.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bringin.i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en.wikipedia.org/wiki/Sitemap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127" name="Shape 127"/>
        <p:cNvGrpSpPr/>
        <p:nvPr/>
      </p:nvGrpSpPr>
      <p:grpSpPr>
        <a:xfrm>
          <a:off x="0" y="0"/>
          <a:ext cx="0" cy="0"/>
          <a:chOff x="0" y="0"/>
          <a:chExt cx="0" cy="0"/>
        </a:xfrm>
      </p:grpSpPr>
      <p:sp>
        <p:nvSpPr>
          <p:cNvPr id="128" name="Google Shape;128;p13"/>
          <p:cNvSpPr txBox="1"/>
          <p:nvPr>
            <p:ph type="ctrTitle"/>
          </p:nvPr>
        </p:nvSpPr>
        <p:spPr>
          <a:xfrm>
            <a:off x="1273200" y="698850"/>
            <a:ext cx="65976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400">
                <a:solidFill>
                  <a:srgbClr val="000000"/>
                </a:solidFill>
              </a:rPr>
              <a:t>Site Audit Report for</a:t>
            </a:r>
            <a:endParaRPr>
              <a:solidFill>
                <a:srgbClr val="000000"/>
              </a:solidFill>
            </a:endParaRPr>
          </a:p>
        </p:txBody>
      </p:sp>
      <p:sp>
        <p:nvSpPr>
          <p:cNvPr id="129" name="Google Shape;129;p13"/>
          <p:cNvSpPr txBox="1"/>
          <p:nvPr>
            <p:ph idx="1" type="subTitle"/>
          </p:nvPr>
        </p:nvSpPr>
        <p:spPr>
          <a:xfrm>
            <a:off x="1957950" y="2189550"/>
            <a:ext cx="5228100" cy="76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300">
                <a:solidFill>
                  <a:srgbClr val="000000"/>
                </a:solidFill>
                <a:highlight>
                  <a:schemeClr val="lt1"/>
                </a:highlight>
              </a:rPr>
              <a:t>https://bringin.io/</a:t>
            </a:r>
            <a:endParaRPr sz="4300">
              <a:solidFill>
                <a:srgbClr val="000000"/>
              </a:solidFill>
              <a:highlight>
                <a:schemeClr val="lt1"/>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2"/>
          <p:cNvSpPr txBox="1"/>
          <p:nvPr>
            <p:ph type="title"/>
          </p:nvPr>
        </p:nvSpPr>
        <p:spPr>
          <a:xfrm>
            <a:off x="665400" y="286500"/>
            <a:ext cx="7505700" cy="719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b="1" lang="en" sz="4400" u="sng">
                <a:solidFill>
                  <a:srgbClr val="242852"/>
                </a:solidFill>
                <a:latin typeface="Arial"/>
                <a:ea typeface="Arial"/>
                <a:cs typeface="Arial"/>
                <a:sym typeface="Arial"/>
              </a:rPr>
              <a:t>SOCIAL MEDIA PRESENCE:</a:t>
            </a:r>
            <a:endParaRPr b="1" sz="4400" u="sng">
              <a:solidFill>
                <a:srgbClr val="242852"/>
              </a:solidFill>
              <a:latin typeface="Arial"/>
              <a:ea typeface="Arial"/>
              <a:cs typeface="Arial"/>
              <a:sym typeface="Arial"/>
            </a:endParaRPr>
          </a:p>
          <a:p>
            <a:pPr indent="0" lvl="0" marL="0" rtl="0" algn="l">
              <a:spcBef>
                <a:spcPts val="0"/>
              </a:spcBef>
              <a:spcAft>
                <a:spcPts val="0"/>
              </a:spcAft>
              <a:buNone/>
            </a:pPr>
            <a:r>
              <a:t/>
            </a:r>
            <a:endParaRPr/>
          </a:p>
        </p:txBody>
      </p:sp>
      <p:sp>
        <p:nvSpPr>
          <p:cNvPr id="178" name="Google Shape;178;p22"/>
          <p:cNvSpPr txBox="1"/>
          <p:nvPr>
            <p:ph idx="1" type="body"/>
          </p:nvPr>
        </p:nvSpPr>
        <p:spPr>
          <a:xfrm>
            <a:off x="267150" y="1132200"/>
            <a:ext cx="8609700" cy="4011300"/>
          </a:xfrm>
          <a:prstGeom prst="rect">
            <a:avLst/>
          </a:prstGeom>
        </p:spPr>
        <p:txBody>
          <a:bodyPr anchorCtr="0" anchor="t" bIns="91425" lIns="91425" spcFirstLastPara="1" rIns="91425" wrap="square" tIns="91425">
            <a:normAutofit/>
          </a:bodyPr>
          <a:lstStyle/>
          <a:p>
            <a:pPr indent="0" lvl="0" marL="0" rtl="0" algn="l">
              <a:spcBef>
                <a:spcPts val="500"/>
              </a:spcBef>
              <a:spcAft>
                <a:spcPts val="0"/>
              </a:spcAft>
              <a:buNone/>
            </a:pPr>
            <a:r>
              <a:rPr lang="en" sz="2700">
                <a:solidFill>
                  <a:srgbClr val="FF0000"/>
                </a:solidFill>
                <a:highlight>
                  <a:srgbClr val="FCFCFC"/>
                </a:highlight>
                <a:latin typeface="Arial"/>
                <a:ea typeface="Arial"/>
                <a:cs typeface="Arial"/>
                <a:sym typeface="Arial"/>
              </a:rPr>
              <a:t>Your social media presence is poor.</a:t>
            </a:r>
            <a:endParaRPr sz="2700">
              <a:solidFill>
                <a:srgbClr val="FF0000"/>
              </a:solidFill>
              <a:highlight>
                <a:srgbClr val="FCFCFC"/>
              </a:highlight>
              <a:latin typeface="Arial"/>
              <a:ea typeface="Arial"/>
              <a:cs typeface="Arial"/>
              <a:sym typeface="Arial"/>
            </a:endParaRPr>
          </a:p>
          <a:p>
            <a:pPr indent="0" lvl="0" marL="0" rtl="0" algn="l">
              <a:spcBef>
                <a:spcPts val="500"/>
              </a:spcBef>
              <a:spcAft>
                <a:spcPts val="0"/>
              </a:spcAft>
              <a:buNone/>
            </a:pPr>
            <a:r>
              <a:rPr lang="en" sz="2500">
                <a:solidFill>
                  <a:srgbClr val="7F8FA9"/>
                </a:solidFill>
                <a:latin typeface="Arial"/>
                <a:ea typeface="Arial"/>
                <a:cs typeface="Arial"/>
                <a:sym typeface="Arial"/>
              </a:rPr>
              <a:t>⚫</a:t>
            </a:r>
            <a:r>
              <a:rPr lang="en" sz="2600">
                <a:solidFill>
                  <a:srgbClr val="000000"/>
                </a:solidFill>
                <a:latin typeface="Arial"/>
                <a:ea typeface="Arial"/>
                <a:cs typeface="Arial"/>
                <a:sym typeface="Arial"/>
              </a:rPr>
              <a:t>Facebook Mentions - 0</a:t>
            </a:r>
            <a:endParaRPr sz="2600">
              <a:solidFill>
                <a:srgbClr val="000000"/>
              </a:solidFill>
              <a:latin typeface="Arial"/>
              <a:ea typeface="Arial"/>
              <a:cs typeface="Arial"/>
              <a:sym typeface="Arial"/>
            </a:endParaRPr>
          </a:p>
          <a:p>
            <a:pPr indent="0" lvl="0" marL="0" rtl="0" algn="l">
              <a:spcBef>
                <a:spcPts val="500"/>
              </a:spcBef>
              <a:spcAft>
                <a:spcPts val="0"/>
              </a:spcAft>
              <a:buNone/>
            </a:pPr>
            <a:r>
              <a:rPr lang="en" sz="2500">
                <a:solidFill>
                  <a:srgbClr val="7F8FA9"/>
                </a:solidFill>
                <a:latin typeface="Arial"/>
                <a:ea typeface="Arial"/>
                <a:cs typeface="Arial"/>
                <a:sym typeface="Arial"/>
              </a:rPr>
              <a:t>⚫</a:t>
            </a:r>
            <a:r>
              <a:rPr lang="en" sz="2600">
                <a:solidFill>
                  <a:srgbClr val="000000"/>
                </a:solidFill>
                <a:latin typeface="Arial"/>
                <a:ea typeface="Arial"/>
                <a:cs typeface="Arial"/>
                <a:sym typeface="Arial"/>
              </a:rPr>
              <a:t>Pinterest Mentions - 0</a:t>
            </a:r>
            <a:endParaRPr sz="2600">
              <a:solidFill>
                <a:srgbClr val="000000"/>
              </a:solidFill>
              <a:latin typeface="Arial"/>
              <a:ea typeface="Arial"/>
              <a:cs typeface="Arial"/>
              <a:sym typeface="Arial"/>
            </a:endParaRPr>
          </a:p>
          <a:p>
            <a:pPr indent="0" lvl="0" marL="0" rtl="0" algn="l">
              <a:spcBef>
                <a:spcPts val="500"/>
              </a:spcBef>
              <a:spcAft>
                <a:spcPts val="0"/>
              </a:spcAft>
              <a:buNone/>
            </a:pPr>
            <a:r>
              <a:rPr lang="en" sz="2500">
                <a:solidFill>
                  <a:srgbClr val="7F8FA9"/>
                </a:solidFill>
                <a:latin typeface="Arial"/>
                <a:ea typeface="Arial"/>
                <a:cs typeface="Arial"/>
                <a:sym typeface="Arial"/>
              </a:rPr>
              <a:t>⚫</a:t>
            </a:r>
            <a:r>
              <a:rPr lang="en" sz="2600">
                <a:solidFill>
                  <a:srgbClr val="000000"/>
                </a:solidFill>
                <a:latin typeface="Arial"/>
                <a:ea typeface="Arial"/>
                <a:cs typeface="Arial"/>
                <a:sym typeface="Arial"/>
              </a:rPr>
              <a:t>LinkedIn Mentions - 0</a:t>
            </a:r>
            <a:endParaRPr sz="2600">
              <a:solidFill>
                <a:srgbClr val="000000"/>
              </a:solidFill>
              <a:latin typeface="Arial"/>
              <a:ea typeface="Arial"/>
              <a:cs typeface="Arial"/>
              <a:sym typeface="Arial"/>
            </a:endParaRPr>
          </a:p>
          <a:p>
            <a:pPr indent="0" lvl="0" marL="0" rtl="0" algn="l">
              <a:spcBef>
                <a:spcPts val="500"/>
              </a:spcBef>
              <a:spcAft>
                <a:spcPts val="0"/>
              </a:spcAft>
              <a:buNone/>
            </a:pPr>
            <a:r>
              <a:rPr lang="en" sz="2500">
                <a:solidFill>
                  <a:srgbClr val="7F8FA9"/>
                </a:solidFill>
                <a:latin typeface="Arial"/>
                <a:ea typeface="Arial"/>
                <a:cs typeface="Arial"/>
                <a:sym typeface="Arial"/>
              </a:rPr>
              <a:t>⚫</a:t>
            </a:r>
            <a:r>
              <a:rPr lang="en" sz="2600">
                <a:solidFill>
                  <a:srgbClr val="000000"/>
                </a:solidFill>
                <a:latin typeface="Arial"/>
                <a:ea typeface="Arial"/>
                <a:cs typeface="Arial"/>
                <a:sym typeface="Arial"/>
              </a:rPr>
              <a:t>Reddit Mentions – 0</a:t>
            </a:r>
            <a:endParaRPr sz="2600">
              <a:solidFill>
                <a:srgbClr val="000000"/>
              </a:solidFill>
              <a:latin typeface="Arial"/>
              <a:ea typeface="Arial"/>
              <a:cs typeface="Arial"/>
              <a:sym typeface="Arial"/>
            </a:endParaRPr>
          </a:p>
          <a:p>
            <a:pPr indent="0" lvl="0" marL="0" rtl="0" algn="l">
              <a:spcBef>
                <a:spcPts val="500"/>
              </a:spcBef>
              <a:spcAft>
                <a:spcPts val="0"/>
              </a:spcAft>
              <a:buNone/>
            </a:pPr>
            <a:r>
              <a:rPr lang="en" sz="2500">
                <a:solidFill>
                  <a:srgbClr val="7F8FA9"/>
                </a:solidFill>
                <a:latin typeface="Arial"/>
                <a:ea typeface="Arial"/>
                <a:cs typeface="Arial"/>
                <a:sym typeface="Arial"/>
              </a:rPr>
              <a:t>⚫</a:t>
            </a:r>
            <a:r>
              <a:rPr lang="en" sz="2600">
                <a:solidFill>
                  <a:srgbClr val="000000"/>
                </a:solidFill>
                <a:latin typeface="Arial"/>
                <a:ea typeface="Arial"/>
                <a:cs typeface="Arial"/>
                <a:sym typeface="Arial"/>
              </a:rPr>
              <a:t>Twitter Recent Mentions - 0</a:t>
            </a:r>
            <a:endParaRPr sz="2600">
              <a:solidFill>
                <a:srgbClr val="000000"/>
              </a:solidFill>
              <a:latin typeface="Arial"/>
              <a:ea typeface="Arial"/>
              <a:cs typeface="Arial"/>
              <a:sym typeface="Arial"/>
            </a:endParaRPr>
          </a:p>
          <a:p>
            <a:pPr indent="0" lvl="0" marL="0" rtl="0" algn="l">
              <a:spcBef>
                <a:spcPts val="500"/>
              </a:spcBef>
              <a:spcAft>
                <a:spcPts val="0"/>
              </a:spcAft>
              <a:buNone/>
            </a:pPr>
            <a:r>
              <a:t/>
            </a:r>
            <a:endParaRPr sz="2700">
              <a:solidFill>
                <a:srgbClr val="FF0000"/>
              </a:solidFill>
              <a:highlight>
                <a:srgbClr val="FCFCFC"/>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3"/>
          <p:cNvSpPr txBox="1"/>
          <p:nvPr>
            <p:ph type="title"/>
          </p:nvPr>
        </p:nvSpPr>
        <p:spPr>
          <a:xfrm>
            <a:off x="595500" y="251575"/>
            <a:ext cx="7505700" cy="60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4000" u="sng">
                <a:solidFill>
                  <a:srgbClr val="242852"/>
                </a:solidFill>
                <a:latin typeface="Calibri"/>
                <a:ea typeface="Calibri"/>
                <a:cs typeface="Calibri"/>
                <a:sym typeface="Calibri"/>
              </a:rPr>
              <a:t>Major Issues on Website</a:t>
            </a:r>
            <a:endParaRPr sz="4000">
              <a:solidFill>
                <a:srgbClr val="242852"/>
              </a:solidFill>
            </a:endParaRPr>
          </a:p>
        </p:txBody>
      </p:sp>
      <p:sp>
        <p:nvSpPr>
          <p:cNvPr id="184" name="Google Shape;184;p23"/>
          <p:cNvSpPr txBox="1"/>
          <p:nvPr>
            <p:ph idx="1" type="body"/>
          </p:nvPr>
        </p:nvSpPr>
        <p:spPr>
          <a:xfrm>
            <a:off x="251575" y="1034250"/>
            <a:ext cx="8568000" cy="3871800"/>
          </a:xfrm>
          <a:prstGeom prst="rect">
            <a:avLst/>
          </a:prstGeom>
        </p:spPr>
        <p:txBody>
          <a:bodyPr anchorCtr="0" anchor="t" bIns="91425" lIns="91425" spcFirstLastPara="1" rIns="91425" wrap="square" tIns="91425">
            <a:noAutofit/>
          </a:bodyPr>
          <a:lstStyle/>
          <a:p>
            <a:pPr indent="0" lvl="0" marL="279400" rtl="0" algn="l">
              <a:lnSpc>
                <a:spcPct val="80000"/>
              </a:lnSpc>
              <a:spcBef>
                <a:spcPts val="200"/>
              </a:spcBef>
              <a:spcAft>
                <a:spcPts val="0"/>
              </a:spcAft>
              <a:buNone/>
            </a:pPr>
            <a:r>
              <a:rPr b="1" lang="en" sz="1400">
                <a:solidFill>
                  <a:srgbClr val="FF0000"/>
                </a:solidFill>
                <a:latin typeface="Arial"/>
                <a:ea typeface="Arial"/>
                <a:cs typeface="Arial"/>
                <a:sym typeface="Arial"/>
              </a:rPr>
              <a:t>HIGH PRIORITY :</a:t>
            </a:r>
            <a:endParaRPr b="1" sz="1400">
              <a:solidFill>
                <a:srgbClr val="FF0000"/>
              </a:solidFill>
              <a:latin typeface="Arial"/>
              <a:ea typeface="Arial"/>
              <a:cs typeface="Arial"/>
              <a:sym typeface="Arial"/>
            </a:endParaRPr>
          </a:p>
          <a:p>
            <a:pPr indent="0" lvl="0" marL="0" rtl="0" algn="l">
              <a:lnSpc>
                <a:spcPct val="80000"/>
              </a:lnSpc>
              <a:spcBef>
                <a:spcPts val="200"/>
              </a:spcBef>
              <a:spcAft>
                <a:spcPts val="0"/>
              </a:spcAft>
              <a:buNone/>
            </a:pPr>
            <a:r>
              <a:rPr lang="en" sz="1400">
                <a:solidFill>
                  <a:srgbClr val="000000"/>
                </a:solidFill>
                <a:latin typeface="Arial"/>
                <a:ea typeface="Arial"/>
                <a:cs typeface="Arial"/>
                <a:sym typeface="Arial"/>
              </a:rPr>
              <a:t>⚫You can improve the rank of your site by creating high-quality content that people want.</a:t>
            </a:r>
            <a:endParaRPr sz="1400">
              <a:solidFill>
                <a:srgbClr val="000000"/>
              </a:solidFill>
              <a:latin typeface="Arial"/>
              <a:ea typeface="Arial"/>
              <a:cs typeface="Arial"/>
              <a:sym typeface="Arial"/>
            </a:endParaRPr>
          </a:p>
          <a:p>
            <a:pPr indent="0" lvl="0" marL="0" rtl="0" algn="l">
              <a:lnSpc>
                <a:spcPct val="80000"/>
              </a:lnSpc>
              <a:spcBef>
                <a:spcPts val="200"/>
              </a:spcBef>
              <a:spcAft>
                <a:spcPts val="0"/>
              </a:spcAft>
              <a:buNone/>
            </a:pPr>
            <a:r>
              <a:t/>
            </a:r>
            <a:endParaRPr sz="1400">
              <a:solidFill>
                <a:srgbClr val="000000"/>
              </a:solidFill>
              <a:latin typeface="Arial"/>
              <a:ea typeface="Arial"/>
              <a:cs typeface="Arial"/>
              <a:sym typeface="Arial"/>
            </a:endParaRPr>
          </a:p>
          <a:p>
            <a:pPr indent="0" lvl="0" marL="0" rtl="0" algn="l">
              <a:lnSpc>
                <a:spcPct val="80000"/>
              </a:lnSpc>
              <a:spcBef>
                <a:spcPts val="200"/>
              </a:spcBef>
              <a:spcAft>
                <a:spcPts val="0"/>
              </a:spcAft>
              <a:buNone/>
            </a:pPr>
            <a:r>
              <a:rPr lang="en" sz="1400">
                <a:solidFill>
                  <a:srgbClr val="7F8FA9"/>
                </a:solidFill>
                <a:latin typeface="Arial"/>
                <a:ea typeface="Arial"/>
                <a:cs typeface="Arial"/>
                <a:sym typeface="Arial"/>
              </a:rPr>
              <a:t>⚫</a:t>
            </a:r>
            <a:r>
              <a:rPr lang="en" sz="1400">
                <a:solidFill>
                  <a:srgbClr val="000000"/>
                </a:solidFill>
                <a:latin typeface="Arial"/>
                <a:ea typeface="Arial"/>
                <a:cs typeface="Arial"/>
                <a:sym typeface="Arial"/>
              </a:rPr>
              <a:t>Make your Page Mobile friendly</a:t>
            </a:r>
            <a:endParaRPr sz="1400">
              <a:solidFill>
                <a:srgbClr val="000000"/>
              </a:solidFill>
              <a:latin typeface="Arial"/>
              <a:ea typeface="Arial"/>
              <a:cs typeface="Arial"/>
              <a:sym typeface="Arial"/>
            </a:endParaRPr>
          </a:p>
          <a:p>
            <a:pPr indent="0" lvl="0" marL="0" rtl="0" algn="l">
              <a:lnSpc>
                <a:spcPct val="80000"/>
              </a:lnSpc>
              <a:spcBef>
                <a:spcPts val="200"/>
              </a:spcBef>
              <a:spcAft>
                <a:spcPts val="0"/>
              </a:spcAft>
              <a:buNone/>
            </a:pPr>
            <a:r>
              <a:t/>
            </a:r>
            <a:endParaRPr sz="1400">
              <a:solidFill>
                <a:srgbClr val="000000"/>
              </a:solidFill>
              <a:latin typeface="Arial"/>
              <a:ea typeface="Arial"/>
              <a:cs typeface="Arial"/>
              <a:sym typeface="Arial"/>
            </a:endParaRPr>
          </a:p>
          <a:p>
            <a:pPr indent="0" lvl="0" marL="0" rtl="0" algn="l">
              <a:lnSpc>
                <a:spcPct val="80000"/>
              </a:lnSpc>
              <a:spcBef>
                <a:spcPts val="200"/>
              </a:spcBef>
              <a:spcAft>
                <a:spcPts val="0"/>
              </a:spcAft>
              <a:buNone/>
            </a:pPr>
            <a:r>
              <a:rPr lang="en" sz="1400">
                <a:solidFill>
                  <a:srgbClr val="000000"/>
                </a:solidFill>
                <a:latin typeface="Arial"/>
                <a:ea typeface="Arial"/>
                <a:cs typeface="Arial"/>
                <a:sym typeface="Arial"/>
              </a:rPr>
              <a:t>⚫</a:t>
            </a:r>
            <a:r>
              <a:rPr lang="en" sz="1400">
                <a:solidFill>
                  <a:srgbClr val="000000"/>
                </a:solidFill>
                <a:highlight>
                  <a:srgbClr val="FCFCFC"/>
                </a:highlight>
                <a:latin typeface="Arial"/>
                <a:ea typeface="Arial"/>
                <a:cs typeface="Arial"/>
                <a:sym typeface="Arial"/>
              </a:rPr>
              <a:t>Fix HTML validation errors</a:t>
            </a:r>
            <a:endParaRPr sz="1400">
              <a:solidFill>
                <a:srgbClr val="000000"/>
              </a:solidFill>
              <a:highlight>
                <a:srgbClr val="FCFCFC"/>
              </a:highlight>
              <a:latin typeface="Arial"/>
              <a:ea typeface="Arial"/>
              <a:cs typeface="Arial"/>
              <a:sym typeface="Arial"/>
            </a:endParaRPr>
          </a:p>
          <a:p>
            <a:pPr indent="0" lvl="0" marL="0" rtl="0" algn="l">
              <a:lnSpc>
                <a:spcPct val="80000"/>
              </a:lnSpc>
              <a:spcBef>
                <a:spcPts val="200"/>
              </a:spcBef>
              <a:spcAft>
                <a:spcPts val="0"/>
              </a:spcAft>
              <a:buNone/>
            </a:pPr>
            <a:r>
              <a:t/>
            </a:r>
            <a:endParaRPr sz="1400">
              <a:solidFill>
                <a:srgbClr val="000000"/>
              </a:solidFill>
              <a:highlight>
                <a:srgbClr val="FCFCFC"/>
              </a:highlight>
              <a:latin typeface="Arial"/>
              <a:ea typeface="Arial"/>
              <a:cs typeface="Arial"/>
              <a:sym typeface="Arial"/>
            </a:endParaRPr>
          </a:p>
          <a:p>
            <a:pPr indent="0" lvl="0" marL="0" rtl="0" algn="l">
              <a:lnSpc>
                <a:spcPct val="160000"/>
              </a:lnSpc>
              <a:spcBef>
                <a:spcPts val="0"/>
              </a:spcBef>
              <a:spcAft>
                <a:spcPts val="0"/>
              </a:spcAft>
              <a:buNone/>
            </a:pPr>
            <a:r>
              <a:rPr lang="en" sz="1400">
                <a:solidFill>
                  <a:srgbClr val="000000"/>
                </a:solidFill>
                <a:latin typeface="Arial"/>
                <a:ea typeface="Arial"/>
                <a:cs typeface="Arial"/>
                <a:sym typeface="Arial"/>
              </a:rPr>
              <a:t>⚫</a:t>
            </a:r>
            <a:r>
              <a:rPr lang="en" sz="1400">
                <a:solidFill>
                  <a:srgbClr val="000000"/>
                </a:solidFill>
                <a:highlight>
                  <a:srgbClr val="FCFCFC"/>
                </a:highlight>
                <a:latin typeface="Arial"/>
                <a:ea typeface="Arial"/>
                <a:cs typeface="Arial"/>
                <a:sym typeface="Arial"/>
              </a:rPr>
              <a:t>Promote your organization on social media</a:t>
            </a:r>
            <a:endParaRPr sz="1400">
              <a:solidFill>
                <a:srgbClr val="000000"/>
              </a:solidFill>
              <a:highlight>
                <a:srgbClr val="FCFCFC"/>
              </a:highlight>
              <a:latin typeface="Arial"/>
              <a:ea typeface="Arial"/>
              <a:cs typeface="Arial"/>
              <a:sym typeface="Arial"/>
            </a:endParaRPr>
          </a:p>
          <a:p>
            <a:pPr indent="0" lvl="0" marL="0" rtl="0" algn="l">
              <a:lnSpc>
                <a:spcPct val="160000"/>
              </a:lnSpc>
              <a:spcBef>
                <a:spcPts val="0"/>
              </a:spcBef>
              <a:spcAft>
                <a:spcPts val="0"/>
              </a:spcAft>
              <a:buNone/>
            </a:pPr>
            <a:r>
              <a:rPr lang="en" sz="1400">
                <a:solidFill>
                  <a:srgbClr val="000000"/>
                </a:solidFill>
                <a:latin typeface="Arial"/>
                <a:ea typeface="Arial"/>
                <a:cs typeface="Arial"/>
                <a:sym typeface="Arial"/>
              </a:rPr>
              <a:t>⚫</a:t>
            </a:r>
            <a:r>
              <a:rPr lang="en" sz="1400">
                <a:solidFill>
                  <a:srgbClr val="000000"/>
                </a:solidFill>
                <a:highlight>
                  <a:srgbClr val="FCFCFC"/>
                </a:highlight>
                <a:latin typeface="Arial"/>
                <a:ea typeface="Arial"/>
                <a:cs typeface="Arial"/>
                <a:sym typeface="Arial"/>
              </a:rPr>
              <a:t>Add ALT attribute to images</a:t>
            </a:r>
            <a:endParaRPr sz="1400">
              <a:solidFill>
                <a:srgbClr val="000000"/>
              </a:solidFill>
              <a:highlight>
                <a:srgbClr val="FCFCFC"/>
              </a:highlight>
              <a:latin typeface="Arial"/>
              <a:ea typeface="Arial"/>
              <a:cs typeface="Arial"/>
              <a:sym typeface="Arial"/>
            </a:endParaRPr>
          </a:p>
          <a:p>
            <a:pPr indent="0" lvl="0" marL="0" rtl="0" algn="l">
              <a:lnSpc>
                <a:spcPct val="80000"/>
              </a:lnSpc>
              <a:spcBef>
                <a:spcPts val="200"/>
              </a:spcBef>
              <a:spcAft>
                <a:spcPts val="0"/>
              </a:spcAft>
              <a:buNone/>
            </a:pPr>
            <a:r>
              <a:rPr lang="en" sz="1400">
                <a:solidFill>
                  <a:srgbClr val="000000"/>
                </a:solidFill>
                <a:latin typeface="Arial"/>
                <a:ea typeface="Arial"/>
                <a:cs typeface="Arial"/>
                <a:sym typeface="Arial"/>
              </a:rPr>
              <a:t>⚫You need to increase your Backlinks, you should consider an email outreach program.</a:t>
            </a:r>
            <a:endParaRPr sz="1400">
              <a:solidFill>
                <a:srgbClr val="000000"/>
              </a:solidFill>
              <a:latin typeface="Arial"/>
              <a:ea typeface="Arial"/>
              <a:cs typeface="Arial"/>
              <a:sym typeface="Arial"/>
            </a:endParaRPr>
          </a:p>
          <a:p>
            <a:pPr indent="0" lvl="0" marL="0" rtl="0" algn="l">
              <a:lnSpc>
                <a:spcPct val="80000"/>
              </a:lnSpc>
              <a:spcBef>
                <a:spcPts val="200"/>
              </a:spcBef>
              <a:spcAft>
                <a:spcPts val="0"/>
              </a:spcAft>
              <a:buNone/>
            </a:pPr>
            <a:r>
              <a:t/>
            </a:r>
            <a:endParaRPr sz="1400">
              <a:solidFill>
                <a:srgbClr val="000000"/>
              </a:solidFill>
              <a:latin typeface="Arial"/>
              <a:ea typeface="Arial"/>
              <a:cs typeface="Arial"/>
              <a:sym typeface="Arial"/>
            </a:endParaRPr>
          </a:p>
          <a:p>
            <a:pPr indent="0" lvl="0" marL="0" rtl="0" algn="l">
              <a:lnSpc>
                <a:spcPct val="80000"/>
              </a:lnSpc>
              <a:spcBef>
                <a:spcPts val="200"/>
              </a:spcBef>
              <a:spcAft>
                <a:spcPts val="0"/>
              </a:spcAft>
              <a:buNone/>
            </a:pPr>
            <a:r>
              <a:rPr lang="en" sz="1400">
                <a:solidFill>
                  <a:srgbClr val="000000"/>
                </a:solidFill>
                <a:latin typeface="Arial"/>
                <a:ea typeface="Arial"/>
                <a:cs typeface="Arial"/>
                <a:sym typeface="Arial"/>
              </a:rPr>
              <a:t>⚫Create more content rich pages, as it will help you rank for more long tail keywords.</a:t>
            </a:r>
            <a:endParaRPr sz="1400">
              <a:solidFill>
                <a:srgbClr val="000000"/>
              </a:solidFill>
              <a:latin typeface="Arial"/>
              <a:ea typeface="Arial"/>
              <a:cs typeface="Arial"/>
              <a:sym typeface="Arial"/>
            </a:endParaRPr>
          </a:p>
          <a:p>
            <a:pPr indent="0" lvl="0" marL="0" rtl="0" algn="l">
              <a:lnSpc>
                <a:spcPct val="80000"/>
              </a:lnSpc>
              <a:spcBef>
                <a:spcPts val="200"/>
              </a:spcBef>
              <a:spcAft>
                <a:spcPts val="0"/>
              </a:spcAft>
              <a:buNone/>
            </a:pPr>
            <a:r>
              <a:t/>
            </a:r>
            <a:endParaRPr sz="1400">
              <a:solidFill>
                <a:srgbClr val="000000"/>
              </a:solidFill>
              <a:latin typeface="Arial"/>
              <a:ea typeface="Arial"/>
              <a:cs typeface="Arial"/>
              <a:sym typeface="Arial"/>
            </a:endParaRPr>
          </a:p>
          <a:p>
            <a:pPr indent="0" lvl="0" marL="0" rtl="0" algn="l">
              <a:lnSpc>
                <a:spcPct val="80000"/>
              </a:lnSpc>
              <a:spcBef>
                <a:spcPts val="200"/>
              </a:spcBef>
              <a:spcAft>
                <a:spcPts val="0"/>
              </a:spcAft>
              <a:buNone/>
            </a:pPr>
            <a:r>
              <a:rPr lang="en" sz="1400">
                <a:solidFill>
                  <a:srgbClr val="000000"/>
                </a:solidFill>
                <a:latin typeface="Arial"/>
                <a:ea typeface="Arial"/>
                <a:cs typeface="Arial"/>
                <a:sym typeface="Arial"/>
              </a:rPr>
              <a:t>⚫</a:t>
            </a:r>
            <a:r>
              <a:rPr lang="en" sz="1400">
                <a:solidFill>
                  <a:srgbClr val="000000"/>
                </a:solidFill>
                <a:latin typeface="Arial"/>
                <a:ea typeface="Arial"/>
                <a:cs typeface="Arial"/>
                <a:sym typeface="Arial"/>
              </a:rPr>
              <a:t>No Custom  404 Error Page detected.</a:t>
            </a:r>
            <a:endParaRPr sz="1400">
              <a:solidFill>
                <a:srgbClr val="000000"/>
              </a:solidFill>
              <a:latin typeface="Arial"/>
              <a:ea typeface="Arial"/>
              <a:cs typeface="Arial"/>
              <a:sym typeface="Arial"/>
            </a:endParaRPr>
          </a:p>
          <a:p>
            <a:pPr indent="0" lvl="0" marL="0" rtl="0" algn="l">
              <a:lnSpc>
                <a:spcPct val="80000"/>
              </a:lnSpc>
              <a:spcBef>
                <a:spcPts val="200"/>
              </a:spcBef>
              <a:spcAft>
                <a:spcPts val="0"/>
              </a:spcAft>
              <a:buNone/>
            </a:pPr>
            <a:r>
              <a:t/>
            </a:r>
            <a:endParaRPr b="1" sz="14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8" name="Shape 188"/>
        <p:cNvGrpSpPr/>
        <p:nvPr/>
      </p:nvGrpSpPr>
      <p:grpSpPr>
        <a:xfrm>
          <a:off x="0" y="0"/>
          <a:ext cx="0" cy="0"/>
          <a:chOff x="0" y="0"/>
          <a:chExt cx="0" cy="0"/>
        </a:xfrm>
      </p:grpSpPr>
      <p:pic>
        <p:nvPicPr>
          <p:cNvPr id="189" name="Google Shape;189;p24"/>
          <p:cNvPicPr preferRelativeResize="0"/>
          <p:nvPr/>
        </p:nvPicPr>
        <p:blipFill>
          <a:blip r:embed="rId3">
            <a:alphaModFix/>
          </a:blip>
          <a:stretch>
            <a:fillRect/>
          </a:stretch>
        </p:blipFill>
        <p:spPr>
          <a:xfrm>
            <a:off x="152400" y="152400"/>
            <a:ext cx="8991601"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idx="1" type="body"/>
          </p:nvPr>
        </p:nvSpPr>
        <p:spPr>
          <a:xfrm>
            <a:off x="1315775" y="1505025"/>
            <a:ext cx="7710000" cy="399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000000"/>
                </a:solidFill>
                <a:latin typeface="Arial"/>
                <a:ea typeface="Arial"/>
                <a:cs typeface="Arial"/>
                <a:sym typeface="Arial"/>
              </a:rPr>
              <a:t>As on 9th june 2023, I have conducted an initial audit for the website: </a:t>
            </a:r>
            <a:r>
              <a:rPr lang="en" sz="1800" u="sng">
                <a:solidFill>
                  <a:schemeClr val="hlink"/>
                </a:solidFill>
                <a:latin typeface="Arial"/>
                <a:ea typeface="Arial"/>
                <a:cs typeface="Arial"/>
                <a:sym typeface="Arial"/>
                <a:hlinkClick r:id="rId3"/>
              </a:rPr>
              <a:t>https://bringin.io/</a:t>
            </a:r>
            <a:endParaRPr sz="1800">
              <a:solidFill>
                <a:srgbClr val="000000"/>
              </a:solidFill>
              <a:latin typeface="Arial"/>
              <a:ea typeface="Arial"/>
              <a:cs typeface="Arial"/>
              <a:sym typeface="Arial"/>
            </a:endParaRPr>
          </a:p>
          <a:p>
            <a:pPr indent="0" lvl="0" marL="0" rtl="0" algn="l">
              <a:spcBef>
                <a:spcPts val="1200"/>
              </a:spcBef>
              <a:spcAft>
                <a:spcPts val="0"/>
              </a:spcAft>
              <a:buNone/>
            </a:pPr>
            <a:r>
              <a:rPr lang="en" sz="1800">
                <a:solidFill>
                  <a:srgbClr val="000000"/>
                </a:solidFill>
                <a:latin typeface="Arial"/>
                <a:ea typeface="Arial"/>
                <a:cs typeface="Arial"/>
                <a:sym typeface="Arial"/>
              </a:rPr>
              <a:t>Please go through the following data and revert if you need further clarification and more insight.</a:t>
            </a:r>
            <a:endParaRPr sz="1800">
              <a:solidFill>
                <a:srgbClr val="000000"/>
              </a:solidFill>
              <a:latin typeface="Arial"/>
              <a:ea typeface="Arial"/>
              <a:cs typeface="Arial"/>
              <a:sym typeface="Arial"/>
            </a:endParaRPr>
          </a:p>
          <a:p>
            <a:pPr indent="0" lvl="0" marL="0" rtl="0" algn="l">
              <a:spcBef>
                <a:spcPts val="1200"/>
              </a:spcBef>
              <a:spcAft>
                <a:spcPts val="0"/>
              </a:spcAft>
              <a:buNone/>
            </a:pPr>
            <a:r>
              <a:t/>
            </a:r>
            <a:endParaRPr b="1" sz="1900" u="sng">
              <a:solidFill>
                <a:srgbClr val="002060"/>
              </a:solidFill>
              <a:latin typeface="Arial"/>
              <a:ea typeface="Arial"/>
              <a:cs typeface="Arial"/>
              <a:sym typeface="Arial"/>
            </a:endParaRPr>
          </a:p>
          <a:p>
            <a:pPr indent="0" lvl="0" marL="0" rtl="0" algn="l">
              <a:spcBef>
                <a:spcPts val="0"/>
              </a:spcBef>
              <a:spcAft>
                <a:spcPts val="0"/>
              </a:spcAft>
              <a:buNone/>
            </a:pPr>
            <a:r>
              <a:t/>
            </a:r>
            <a:endParaRPr b="1" sz="1900" u="sng">
              <a:solidFill>
                <a:srgbClr val="002060"/>
              </a:solidFill>
              <a:latin typeface="Arial"/>
              <a:ea typeface="Arial"/>
              <a:cs typeface="Arial"/>
              <a:sym typeface="Arial"/>
            </a:endParaRPr>
          </a:p>
          <a:p>
            <a:pPr indent="0" lvl="0" marL="0" rtl="0" algn="l">
              <a:spcBef>
                <a:spcPts val="0"/>
              </a:spcBef>
              <a:spcAft>
                <a:spcPts val="0"/>
              </a:spcAft>
              <a:buNone/>
            </a:pPr>
            <a:r>
              <a:t/>
            </a:r>
            <a:endParaRPr b="1" sz="1900">
              <a:solidFill>
                <a:srgbClr val="000000"/>
              </a:solidFill>
              <a:latin typeface="Arial"/>
              <a:ea typeface="Arial"/>
              <a:cs typeface="Arial"/>
              <a:sym typeface="Arial"/>
            </a:endParaRPr>
          </a:p>
          <a:p>
            <a:pPr indent="0" lvl="0" marL="0" rtl="0" algn="l">
              <a:spcBef>
                <a:spcPts val="0"/>
              </a:spcBef>
              <a:spcAft>
                <a:spcPts val="0"/>
              </a:spcAft>
              <a:buNone/>
            </a:pPr>
            <a:r>
              <a:t/>
            </a:r>
            <a:endParaRPr sz="1900">
              <a:solidFill>
                <a:srgbClr val="000000"/>
              </a:solidFill>
              <a:latin typeface="Arial"/>
              <a:ea typeface="Arial"/>
              <a:cs typeface="Arial"/>
              <a:sym typeface="Arial"/>
            </a:endParaRPr>
          </a:p>
          <a:p>
            <a:pPr indent="0" lvl="0" marL="0" rtl="0" algn="l">
              <a:spcBef>
                <a:spcPts val="0"/>
              </a:spcBef>
              <a:spcAft>
                <a:spcPts val="1200"/>
              </a:spcAft>
              <a:buNone/>
            </a:pPr>
            <a:r>
              <a:t/>
            </a:r>
            <a:endParaRPr sz="24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642950" y="188700"/>
            <a:ext cx="7444200" cy="817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4500">
                <a:solidFill>
                  <a:srgbClr val="242852"/>
                </a:solidFill>
                <a:latin typeface="Calibri"/>
                <a:ea typeface="Calibri"/>
                <a:cs typeface="Calibri"/>
                <a:sym typeface="Calibri"/>
              </a:rPr>
              <a:t>                   </a:t>
            </a:r>
            <a:r>
              <a:rPr b="1" lang="en" sz="4500" u="sng">
                <a:solidFill>
                  <a:srgbClr val="242852"/>
                </a:solidFill>
                <a:latin typeface="Calibri"/>
                <a:ea typeface="Calibri"/>
                <a:cs typeface="Calibri"/>
                <a:sym typeface="Calibri"/>
              </a:rPr>
              <a:t>META </a:t>
            </a:r>
            <a:r>
              <a:rPr b="1" lang="en" sz="4500" u="sng">
                <a:solidFill>
                  <a:srgbClr val="242852"/>
                </a:solidFill>
                <a:latin typeface="Calibri"/>
                <a:ea typeface="Calibri"/>
                <a:cs typeface="Calibri"/>
                <a:sym typeface="Calibri"/>
              </a:rPr>
              <a:t>TAGS</a:t>
            </a:r>
            <a:endParaRPr u="sng"/>
          </a:p>
        </p:txBody>
      </p:sp>
      <p:sp>
        <p:nvSpPr>
          <p:cNvPr id="140" name="Google Shape;140;p15"/>
          <p:cNvSpPr txBox="1"/>
          <p:nvPr>
            <p:ph idx="1" type="body"/>
          </p:nvPr>
        </p:nvSpPr>
        <p:spPr>
          <a:xfrm>
            <a:off x="237600" y="1006200"/>
            <a:ext cx="8721600" cy="343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100">
              <a:solidFill>
                <a:srgbClr val="000000"/>
              </a:solidFill>
            </a:endParaRPr>
          </a:p>
          <a:p>
            <a:pPr indent="0" lvl="0" marL="0" rtl="0" algn="ctr">
              <a:spcBef>
                <a:spcPts val="0"/>
              </a:spcBef>
              <a:spcAft>
                <a:spcPts val="0"/>
              </a:spcAft>
              <a:buNone/>
            </a:pPr>
            <a:r>
              <a:rPr b="1" lang="en" sz="1100">
                <a:solidFill>
                  <a:srgbClr val="FFC000"/>
                </a:solidFill>
              </a:rPr>
              <a:t>!</a:t>
            </a:r>
            <a:endParaRPr sz="1100">
              <a:solidFill>
                <a:srgbClr val="000000"/>
              </a:solidFill>
            </a:endParaRPr>
          </a:p>
          <a:p>
            <a:pPr indent="0" lvl="0" marL="0" rtl="0" algn="l">
              <a:spcBef>
                <a:spcPts val="0"/>
              </a:spcBef>
              <a:spcAft>
                <a:spcPts val="1200"/>
              </a:spcAft>
              <a:buNone/>
            </a:pPr>
            <a:r>
              <a:t/>
            </a:r>
            <a:endParaRPr/>
          </a:p>
        </p:txBody>
      </p:sp>
      <p:graphicFrame>
        <p:nvGraphicFramePr>
          <p:cNvPr id="141" name="Google Shape;141;p15"/>
          <p:cNvGraphicFramePr/>
          <p:nvPr/>
        </p:nvGraphicFramePr>
        <p:xfrm>
          <a:off x="237600" y="1047750"/>
          <a:ext cx="3000000" cy="3000000"/>
        </p:xfrm>
        <a:graphic>
          <a:graphicData uri="http://schemas.openxmlformats.org/drawingml/2006/table">
            <a:tbl>
              <a:tblPr>
                <a:noFill/>
                <a:tableStyleId>{4BC97490-751F-43D1-8BB6-BD93031A861D}</a:tableStyleId>
              </a:tblPr>
              <a:tblGrid>
                <a:gridCol w="2364225"/>
                <a:gridCol w="6357375"/>
              </a:tblGrid>
              <a:tr h="689350">
                <a:tc>
                  <a:txBody>
                    <a:bodyPr/>
                    <a:lstStyle/>
                    <a:p>
                      <a:pPr indent="0" lvl="0" marL="0" rtl="0" algn="l">
                        <a:spcBef>
                          <a:spcPts val="0"/>
                        </a:spcBef>
                        <a:spcAft>
                          <a:spcPts val="0"/>
                        </a:spcAft>
                        <a:buNone/>
                      </a:pPr>
                      <a:r>
                        <a:rPr b="1" lang="en" sz="1800"/>
                        <a:t>Meta Title </a:t>
                      </a:r>
                      <a:endParaRPr b="1"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highlight>
                            <a:srgbClr val="FFFFFF"/>
                          </a:highlight>
                          <a:latin typeface="Roboto"/>
                          <a:ea typeface="Roboto"/>
                          <a:cs typeface="Roboto"/>
                          <a:sym typeface="Roboto"/>
                        </a:rPr>
                        <a:t>58 characters — Great, its optimal. Keep it in mind that </a:t>
                      </a:r>
                      <a:r>
                        <a:rPr lang="en">
                          <a:highlight>
                            <a:srgbClr val="FFFFFF"/>
                          </a:highlight>
                          <a:latin typeface="Roboto"/>
                          <a:ea typeface="Roboto"/>
                          <a:cs typeface="Roboto"/>
                          <a:sym typeface="Roboto"/>
                        </a:rPr>
                        <a:t>Each page should have its own exclusive title.</a:t>
                      </a:r>
                      <a:endParaRPr>
                        <a:highlight>
                          <a:srgbClr val="FFFFFF"/>
                        </a:highlight>
                        <a:latin typeface="Roboto"/>
                        <a:ea typeface="Roboto"/>
                        <a:cs typeface="Roboto"/>
                        <a:sym typeface="Roboto"/>
                      </a:endParaRPr>
                    </a:p>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r>
              <a:tr h="517000">
                <a:tc>
                  <a:txBody>
                    <a:bodyPr/>
                    <a:lstStyle/>
                    <a:p>
                      <a:pPr indent="0" lvl="0" marL="0" rtl="0" algn="l">
                        <a:spcBef>
                          <a:spcPts val="0"/>
                        </a:spcBef>
                        <a:spcAft>
                          <a:spcPts val="0"/>
                        </a:spcAft>
                        <a:buNone/>
                      </a:pPr>
                      <a:r>
                        <a:rPr b="1" lang="en" sz="1800">
                          <a:highlight>
                            <a:srgbClr val="FFFFFF"/>
                          </a:highlight>
                        </a:rPr>
                        <a:t>Missing Meta Title</a:t>
                      </a:r>
                      <a:endParaRPr b="1"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Good news, there is no missing meta title in your website</a:t>
                      </a:r>
                      <a:endParaRPr/>
                    </a:p>
                  </a:txBody>
                  <a:tcPr marT="91425" marB="91425" marR="91425" marL="91425">
                    <a:lnL cap="flat" cmpd="sng" w="9525">
                      <a:solidFill>
                        <a:srgbClr val="9E9E9E"/>
                      </a:solidFill>
                      <a:prstDash val="solid"/>
                      <a:round/>
                      <a:headEnd len="sm" w="sm" type="none"/>
                      <a:tailEnd len="sm" w="sm" type="none"/>
                    </a:lnL>
                  </a:tcPr>
                </a:tc>
              </a:tr>
              <a:tr h="517000">
                <a:tc>
                  <a:txBody>
                    <a:bodyPr/>
                    <a:lstStyle/>
                    <a:p>
                      <a:pPr indent="0" lvl="0" marL="0" rtl="0" algn="l">
                        <a:spcBef>
                          <a:spcPts val="0"/>
                        </a:spcBef>
                        <a:spcAft>
                          <a:spcPts val="0"/>
                        </a:spcAft>
                        <a:buNone/>
                      </a:pPr>
                      <a:r>
                        <a:rPr b="1" lang="en" sz="1800">
                          <a:highlight>
                            <a:srgbClr val="FFFFFF"/>
                          </a:highlight>
                        </a:rPr>
                        <a:t>Duplicate Meta Title</a:t>
                      </a:r>
                      <a:endParaRPr b="1"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Good news, there is no duplicate meta title in your website</a:t>
                      </a:r>
                      <a:endParaRPr/>
                    </a:p>
                  </a:txBody>
                  <a:tcPr marT="91425" marB="91425" marR="91425" marL="91425">
                    <a:lnL cap="flat" cmpd="sng" w="9525">
                      <a:solidFill>
                        <a:srgbClr val="9E9E9E"/>
                      </a:solidFill>
                      <a:prstDash val="solid"/>
                      <a:round/>
                      <a:headEnd len="sm" w="sm" type="none"/>
                      <a:tailEnd len="sm" w="sm" type="none"/>
                    </a:lnL>
                  </a:tcPr>
                </a:tc>
              </a:tr>
              <a:tr h="1654550">
                <a:tc>
                  <a:txBody>
                    <a:bodyPr/>
                    <a:lstStyle/>
                    <a:p>
                      <a:pPr indent="0" lvl="0" marL="0" rtl="0" algn="l">
                        <a:spcBef>
                          <a:spcPts val="0"/>
                        </a:spcBef>
                        <a:spcAft>
                          <a:spcPts val="0"/>
                        </a:spcAft>
                        <a:buNone/>
                      </a:pPr>
                      <a:r>
                        <a:rPr b="1" lang="en" sz="1800">
                          <a:highlight>
                            <a:srgbClr val="FFFFFF"/>
                          </a:highlight>
                        </a:rPr>
                        <a:t>Meta Description</a:t>
                      </a:r>
                      <a:endParaRPr b="1"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Bad news, your website’s meta description is </a:t>
                      </a:r>
                      <a:r>
                        <a:rPr lang="en">
                          <a:highlight>
                            <a:srgbClr val="FFFFFF"/>
                          </a:highlight>
                          <a:latin typeface="Roboto"/>
                          <a:ea typeface="Roboto"/>
                          <a:cs typeface="Roboto"/>
                          <a:sym typeface="Roboto"/>
                        </a:rPr>
                        <a:t>0 characters —.</a:t>
                      </a:r>
                      <a:r>
                        <a:rPr lang="en">
                          <a:highlight>
                            <a:srgbClr val="FFFFFF"/>
                          </a:highlight>
                          <a:uFill>
                            <a:noFill/>
                          </a:uFill>
                          <a:latin typeface="Roboto"/>
                          <a:ea typeface="Roboto"/>
                          <a:cs typeface="Roboto"/>
                          <a:sym typeface="Roboto"/>
                          <a:hlinkClick r:id="rId3"/>
                        </a:rPr>
                        <a:t>Meta descriptions</a:t>
                      </a:r>
                      <a:r>
                        <a:rPr lang="en">
                          <a:highlight>
                            <a:srgbClr val="FFFFFF"/>
                          </a:highlight>
                          <a:latin typeface="Roboto"/>
                          <a:ea typeface="Roboto"/>
                          <a:cs typeface="Roboto"/>
                          <a:sym typeface="Roboto"/>
                        </a:rPr>
                        <a:t> are useful because they often dictate how your pages are shown in search results.For optimum effectiveness, </a:t>
                      </a:r>
                      <a:r>
                        <a:rPr lang="en">
                          <a:highlight>
                            <a:srgbClr val="FFFFFF"/>
                          </a:highlight>
                          <a:uFill>
                            <a:noFill/>
                          </a:uFill>
                          <a:latin typeface="Roboto"/>
                          <a:ea typeface="Roboto"/>
                          <a:cs typeface="Roboto"/>
                          <a:sym typeface="Roboto"/>
                          <a:hlinkClick r:id="rId4"/>
                        </a:rPr>
                        <a:t>meta descriptions</a:t>
                      </a:r>
                      <a:r>
                        <a:rPr lang="en">
                          <a:highlight>
                            <a:srgbClr val="FFFFFF"/>
                          </a:highlight>
                          <a:latin typeface="Roboto"/>
                          <a:ea typeface="Roboto"/>
                          <a:cs typeface="Roboto"/>
                          <a:sym typeface="Roboto"/>
                        </a:rPr>
                        <a:t> should be 160-300 characters long.Try to keep it between 155-160 characters. Your meta descriptions should be concise and contain your </a:t>
                      </a:r>
                      <a:r>
                        <a:rPr lang="en">
                          <a:highlight>
                            <a:srgbClr val="FFFFFF"/>
                          </a:highlight>
                          <a:uFill>
                            <a:noFill/>
                          </a:uFill>
                          <a:latin typeface="Roboto"/>
                          <a:ea typeface="Roboto"/>
                          <a:cs typeface="Roboto"/>
                          <a:sym typeface="Roboto"/>
                          <a:hlinkClick r:id="rId5"/>
                        </a:rPr>
                        <a:t>best keywords</a:t>
                      </a:r>
                      <a:r>
                        <a:rPr lang="en"/>
                        <a:t>. </a:t>
                      </a:r>
                      <a:r>
                        <a:rPr lang="en">
                          <a:highlight>
                            <a:srgbClr val="FFFFFF"/>
                          </a:highlight>
                          <a:latin typeface="Roboto"/>
                          <a:ea typeface="Roboto"/>
                          <a:cs typeface="Roboto"/>
                          <a:sym typeface="Roboto"/>
                        </a:rPr>
                        <a:t>Make sure each page of your website has its own meta description.</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766900" y="303500"/>
            <a:ext cx="7557900" cy="675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4500" u="sng">
                <a:solidFill>
                  <a:srgbClr val="242852"/>
                </a:solidFill>
                <a:latin typeface="Calibri"/>
                <a:ea typeface="Calibri"/>
                <a:cs typeface="Calibri"/>
                <a:sym typeface="Calibri"/>
              </a:rPr>
              <a:t>Heading/Sub-headings</a:t>
            </a:r>
            <a:endParaRPr/>
          </a:p>
          <a:p>
            <a:pPr indent="0" lvl="0" marL="0" rtl="0" algn="ctr">
              <a:spcBef>
                <a:spcPts val="0"/>
              </a:spcBef>
              <a:spcAft>
                <a:spcPts val="0"/>
              </a:spcAft>
              <a:buNone/>
            </a:pPr>
            <a:r>
              <a:t/>
            </a:r>
            <a:endParaRPr sz="2650"/>
          </a:p>
          <a:p>
            <a:pPr indent="0" lvl="0" marL="0" rtl="0" algn="l">
              <a:lnSpc>
                <a:spcPct val="115000"/>
              </a:lnSpc>
              <a:spcBef>
                <a:spcPts val="1100"/>
              </a:spcBef>
              <a:spcAft>
                <a:spcPts val="0"/>
              </a:spcAft>
              <a:buNone/>
            </a:pPr>
            <a:r>
              <a:rPr b="1" lang="en" sz="1750">
                <a:solidFill>
                  <a:srgbClr val="000000"/>
                </a:solidFill>
                <a:highlight>
                  <a:srgbClr val="FFFFFF"/>
                </a:highlight>
                <a:latin typeface="Arial"/>
                <a:ea typeface="Arial"/>
                <a:cs typeface="Arial"/>
                <a:sym typeface="Arial"/>
              </a:rPr>
              <a:t>Heading/Sub-headings:</a:t>
            </a:r>
            <a:r>
              <a:rPr lang="en" sz="1750">
                <a:solidFill>
                  <a:srgbClr val="000000"/>
                </a:solidFill>
                <a:highlight>
                  <a:srgbClr val="FFFFFF"/>
                </a:highlight>
                <a:latin typeface="Arial"/>
                <a:ea typeface="Arial"/>
                <a:cs typeface="Arial"/>
                <a:sym typeface="Arial"/>
              </a:rPr>
              <a:t> Your website has </a:t>
            </a:r>
            <a:r>
              <a:rPr lang="en" sz="1750">
                <a:solidFill>
                  <a:srgbClr val="000000"/>
                </a:solidFill>
                <a:highlight>
                  <a:srgbClr val="FFFFFF"/>
                </a:highlight>
                <a:latin typeface="Roboto"/>
                <a:ea typeface="Roboto"/>
                <a:cs typeface="Roboto"/>
                <a:sym typeface="Roboto"/>
              </a:rPr>
              <a:t>H1 (16), H2 (22), H3 (0), H4 (0), H5 (0), H6 (0).......</a:t>
            </a:r>
            <a:endParaRPr sz="1750">
              <a:solidFill>
                <a:srgbClr val="000000"/>
              </a:solidFill>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t/>
            </a:r>
            <a:endParaRPr b="1" sz="1750">
              <a:solidFill>
                <a:srgbClr val="000000"/>
              </a:solidFill>
              <a:latin typeface="Roboto"/>
              <a:ea typeface="Roboto"/>
              <a:cs typeface="Roboto"/>
              <a:sym typeface="Roboto"/>
            </a:endParaRPr>
          </a:p>
          <a:p>
            <a:pPr indent="0" lvl="0" marL="0" rtl="0" algn="l">
              <a:lnSpc>
                <a:spcPct val="115000"/>
              </a:lnSpc>
              <a:spcBef>
                <a:spcPts val="1100"/>
              </a:spcBef>
              <a:spcAft>
                <a:spcPts val="0"/>
              </a:spcAft>
              <a:buNone/>
            </a:pPr>
            <a:r>
              <a:rPr b="1" lang="en" sz="1750">
                <a:solidFill>
                  <a:srgbClr val="000000"/>
                </a:solidFill>
                <a:latin typeface="Roboto"/>
                <a:ea typeface="Roboto"/>
                <a:cs typeface="Roboto"/>
                <a:sym typeface="Roboto"/>
              </a:rPr>
              <a:t>Suggestion</a:t>
            </a:r>
            <a:r>
              <a:rPr lang="en" sz="1750">
                <a:solidFill>
                  <a:srgbClr val="000000"/>
                </a:solidFill>
                <a:latin typeface="Roboto"/>
                <a:ea typeface="Roboto"/>
                <a:cs typeface="Roboto"/>
                <a:sym typeface="Roboto"/>
              </a:rPr>
              <a:t>: You can include keywords in your headings.</a:t>
            </a:r>
            <a:endParaRPr sz="1750">
              <a:solidFill>
                <a:srgbClr val="000000"/>
              </a:solidFill>
              <a:latin typeface="Roboto"/>
              <a:ea typeface="Roboto"/>
              <a:cs typeface="Roboto"/>
              <a:sym typeface="Roboto"/>
            </a:endParaRPr>
          </a:p>
          <a:p>
            <a:pPr indent="0" lvl="0" marL="0" rtl="0" algn="l">
              <a:lnSpc>
                <a:spcPct val="115000"/>
              </a:lnSpc>
              <a:spcBef>
                <a:spcPts val="1100"/>
              </a:spcBef>
              <a:spcAft>
                <a:spcPts val="0"/>
              </a:spcAft>
              <a:buNone/>
            </a:pPr>
            <a:r>
              <a:rPr lang="en" sz="1750">
                <a:solidFill>
                  <a:srgbClr val="000000"/>
                </a:solidFill>
                <a:latin typeface="Roboto"/>
                <a:ea typeface="Roboto"/>
                <a:cs typeface="Roboto"/>
                <a:sym typeface="Roboto"/>
              </a:rPr>
              <a:t>The initial heading (&lt;H1&gt;) should include your best keywords.</a:t>
            </a:r>
            <a:endParaRPr sz="1750">
              <a:solidFill>
                <a:srgbClr val="000000"/>
              </a:solidFill>
              <a:latin typeface="Roboto"/>
              <a:ea typeface="Roboto"/>
              <a:cs typeface="Roboto"/>
              <a:sym typeface="Roboto"/>
            </a:endParaRPr>
          </a:p>
          <a:p>
            <a:pPr indent="0" lvl="0" marL="0" rtl="0" algn="just">
              <a:lnSpc>
                <a:spcPct val="100000"/>
              </a:lnSpc>
              <a:spcBef>
                <a:spcPts val="1100"/>
              </a:spcBef>
              <a:spcAft>
                <a:spcPts val="0"/>
              </a:spcAft>
              <a:buNone/>
            </a:pPr>
            <a:r>
              <a:rPr lang="en" sz="1750">
                <a:solidFill>
                  <a:srgbClr val="000000"/>
                </a:solidFill>
                <a:latin typeface="Roboto"/>
                <a:ea typeface="Roboto"/>
                <a:cs typeface="Roboto"/>
                <a:sym typeface="Roboto"/>
              </a:rPr>
              <a:t>Using only one &lt;H1&gt; heading per page that will strengthen your SEO.</a:t>
            </a:r>
            <a:endParaRPr sz="1750">
              <a:solidFill>
                <a:srgbClr val="000000"/>
              </a:solidFill>
              <a:latin typeface="Roboto"/>
              <a:ea typeface="Roboto"/>
              <a:cs typeface="Roboto"/>
              <a:sym typeface="Roboto"/>
            </a:endParaRPr>
          </a:p>
          <a:p>
            <a:pPr indent="0" lvl="0" marL="0" rtl="0" algn="just">
              <a:lnSpc>
                <a:spcPct val="100000"/>
              </a:lnSpc>
              <a:spcBef>
                <a:spcPts val="1100"/>
              </a:spcBef>
              <a:spcAft>
                <a:spcPts val="0"/>
              </a:spcAft>
              <a:buNone/>
            </a:pPr>
            <a:r>
              <a:rPr lang="en" sz="1750">
                <a:solidFill>
                  <a:srgbClr val="000000"/>
                </a:solidFill>
                <a:latin typeface="Roboto"/>
                <a:ea typeface="Roboto"/>
                <a:cs typeface="Roboto"/>
                <a:sym typeface="Roboto"/>
              </a:rPr>
              <a:t>There can be any number of H2-H6 tags but they should be added in order of importance. </a:t>
            </a:r>
            <a:endParaRPr sz="1750">
              <a:solidFill>
                <a:srgbClr val="000000"/>
              </a:solidFill>
              <a:latin typeface="Roboto"/>
              <a:ea typeface="Roboto"/>
              <a:cs typeface="Roboto"/>
              <a:sym typeface="Roboto"/>
            </a:endParaRPr>
          </a:p>
          <a:p>
            <a:pPr indent="0" lvl="0" marL="0" rtl="0" algn="l">
              <a:spcBef>
                <a:spcPts val="1100"/>
              </a:spcBef>
              <a:spcAft>
                <a:spcPts val="0"/>
              </a:spcAft>
              <a:buNone/>
            </a:pPr>
            <a:r>
              <a:t/>
            </a:r>
            <a:endParaRPr b="1" sz="4500" u="sng">
              <a:solidFill>
                <a:srgbClr val="242852"/>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819150" y="277050"/>
            <a:ext cx="7505700" cy="555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4000" u="sng">
                <a:solidFill>
                  <a:srgbClr val="002060"/>
                </a:solidFill>
                <a:latin typeface="Arial"/>
                <a:ea typeface="Arial"/>
                <a:cs typeface="Arial"/>
                <a:sym typeface="Arial"/>
              </a:rPr>
              <a:t>SITE AUDIT</a:t>
            </a:r>
            <a:endParaRPr sz="4000"/>
          </a:p>
        </p:txBody>
      </p:sp>
      <p:sp>
        <p:nvSpPr>
          <p:cNvPr id="152" name="Google Shape;152;p17"/>
          <p:cNvSpPr txBox="1"/>
          <p:nvPr>
            <p:ph idx="1" type="body"/>
          </p:nvPr>
        </p:nvSpPr>
        <p:spPr>
          <a:xfrm>
            <a:off x="746700" y="1048450"/>
            <a:ext cx="7650600" cy="3605700"/>
          </a:xfrm>
          <a:prstGeom prst="rect">
            <a:avLst/>
          </a:prstGeom>
        </p:spPr>
        <p:txBody>
          <a:bodyPr anchorCtr="0" anchor="t" bIns="91425" lIns="91425" spcFirstLastPara="1" rIns="91425" wrap="square" tIns="91425">
            <a:normAutofit fontScale="47500" lnSpcReduction="20000"/>
          </a:bodyPr>
          <a:lstStyle/>
          <a:p>
            <a:pPr indent="-355282" lvl="0" marL="457200" rtl="0" algn="l">
              <a:lnSpc>
                <a:spcPct val="100000"/>
              </a:lnSpc>
              <a:spcBef>
                <a:spcPts val="0"/>
              </a:spcBef>
              <a:spcAft>
                <a:spcPts val="0"/>
              </a:spcAft>
              <a:buSzPct val="100000"/>
              <a:buFont typeface="Arial"/>
              <a:buChar char="●"/>
            </a:pPr>
            <a:r>
              <a:rPr b="1" lang="en" sz="4200">
                <a:solidFill>
                  <a:srgbClr val="000000"/>
                </a:solidFill>
                <a:latin typeface="Arial"/>
                <a:ea typeface="Arial"/>
                <a:cs typeface="Arial"/>
                <a:sym typeface="Arial"/>
              </a:rPr>
              <a:t>URL</a:t>
            </a:r>
            <a:r>
              <a:rPr b="1" lang="en" sz="4200">
                <a:solidFill>
                  <a:srgbClr val="297FD5"/>
                </a:solidFill>
                <a:latin typeface="Arial"/>
                <a:ea typeface="Arial"/>
                <a:cs typeface="Arial"/>
                <a:sym typeface="Arial"/>
              </a:rPr>
              <a:t> </a:t>
            </a:r>
            <a:r>
              <a:rPr b="1" lang="en" sz="4200">
                <a:solidFill>
                  <a:srgbClr val="000000"/>
                </a:solidFill>
                <a:latin typeface="Arial"/>
                <a:ea typeface="Arial"/>
                <a:cs typeface="Arial"/>
                <a:sym typeface="Arial"/>
              </a:rPr>
              <a:t> :  </a:t>
            </a:r>
            <a:r>
              <a:rPr lang="en" sz="4200" u="sng">
                <a:solidFill>
                  <a:schemeClr val="hlink"/>
                </a:solidFill>
                <a:latin typeface="Arial"/>
                <a:ea typeface="Arial"/>
                <a:cs typeface="Arial"/>
                <a:sym typeface="Arial"/>
                <a:hlinkClick r:id="rId3"/>
              </a:rPr>
              <a:t>https://bringin.io/</a:t>
            </a:r>
            <a:endParaRPr b="1" sz="42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b="1" sz="2591">
              <a:solidFill>
                <a:srgbClr val="000000"/>
              </a:solidFill>
              <a:latin typeface="Arial"/>
              <a:ea typeface="Arial"/>
              <a:cs typeface="Arial"/>
              <a:sym typeface="Arial"/>
            </a:endParaRPr>
          </a:p>
          <a:p>
            <a:pPr indent="-338286" lvl="0" marL="457200" rtl="0" algn="l">
              <a:lnSpc>
                <a:spcPct val="100000"/>
              </a:lnSpc>
              <a:spcBef>
                <a:spcPts val="0"/>
              </a:spcBef>
              <a:spcAft>
                <a:spcPts val="0"/>
              </a:spcAft>
              <a:buClr>
                <a:srgbClr val="000000"/>
              </a:buClr>
              <a:buSzPct val="100000"/>
              <a:buFont typeface="Arial"/>
              <a:buChar char="●"/>
            </a:pPr>
            <a:r>
              <a:rPr b="1" lang="en" sz="3636">
                <a:solidFill>
                  <a:srgbClr val="000000"/>
                </a:solidFill>
                <a:latin typeface="Arial"/>
                <a:ea typeface="Arial"/>
                <a:cs typeface="Arial"/>
                <a:sym typeface="Arial"/>
              </a:rPr>
              <a:t>Google Page Rank:  </a:t>
            </a:r>
            <a:r>
              <a:rPr lang="en" sz="3636">
                <a:solidFill>
                  <a:srgbClr val="000000"/>
                </a:solidFill>
                <a:latin typeface="Arial"/>
                <a:ea typeface="Arial"/>
                <a:cs typeface="Arial"/>
                <a:sym typeface="Arial"/>
              </a:rPr>
              <a:t>0/10</a:t>
            </a:r>
            <a:endParaRPr sz="3636">
              <a:solidFill>
                <a:srgbClr val="000000"/>
              </a:solidFill>
              <a:latin typeface="Arial"/>
              <a:ea typeface="Arial"/>
              <a:cs typeface="Arial"/>
              <a:sym typeface="Arial"/>
            </a:endParaRPr>
          </a:p>
          <a:p>
            <a:pPr indent="0" lvl="0" marL="914400" rtl="0" algn="l">
              <a:lnSpc>
                <a:spcPct val="100000"/>
              </a:lnSpc>
              <a:spcBef>
                <a:spcPts val="0"/>
              </a:spcBef>
              <a:spcAft>
                <a:spcPts val="0"/>
              </a:spcAft>
              <a:buNone/>
            </a:pPr>
            <a:r>
              <a:t/>
            </a:r>
            <a:endParaRPr sz="3636">
              <a:solidFill>
                <a:srgbClr val="000000"/>
              </a:solidFill>
              <a:latin typeface="Arial"/>
              <a:ea typeface="Arial"/>
              <a:cs typeface="Arial"/>
              <a:sym typeface="Arial"/>
            </a:endParaRPr>
          </a:p>
          <a:p>
            <a:pPr indent="-338286" lvl="0" marL="457200" rtl="0" algn="l">
              <a:lnSpc>
                <a:spcPct val="100000"/>
              </a:lnSpc>
              <a:spcBef>
                <a:spcPts val="0"/>
              </a:spcBef>
              <a:spcAft>
                <a:spcPts val="0"/>
              </a:spcAft>
              <a:buClr>
                <a:srgbClr val="000000"/>
              </a:buClr>
              <a:buSzPct val="100000"/>
              <a:buFont typeface="Arial"/>
              <a:buChar char="●"/>
            </a:pPr>
            <a:r>
              <a:rPr b="1" lang="en" sz="3636">
                <a:solidFill>
                  <a:srgbClr val="000000"/>
                </a:solidFill>
                <a:latin typeface="Arial"/>
                <a:ea typeface="Arial"/>
                <a:cs typeface="Arial"/>
                <a:sym typeface="Arial"/>
              </a:rPr>
              <a:t>Your domain expires in :</a:t>
            </a:r>
            <a:r>
              <a:rPr lang="en" sz="3636">
                <a:solidFill>
                  <a:srgbClr val="000000"/>
                </a:solidFill>
                <a:latin typeface="Arial"/>
                <a:ea typeface="Arial"/>
                <a:cs typeface="Arial"/>
                <a:sym typeface="Arial"/>
              </a:rPr>
              <a:t> 17th April 2024</a:t>
            </a:r>
            <a:endParaRPr sz="3636">
              <a:solidFill>
                <a:srgbClr val="000000"/>
              </a:solidFill>
              <a:latin typeface="Arial"/>
              <a:ea typeface="Arial"/>
              <a:cs typeface="Arial"/>
              <a:sym typeface="Arial"/>
            </a:endParaRPr>
          </a:p>
          <a:p>
            <a:pPr indent="0" lvl="0" marL="914400" rtl="0" algn="l">
              <a:lnSpc>
                <a:spcPct val="100000"/>
              </a:lnSpc>
              <a:spcBef>
                <a:spcPts val="0"/>
              </a:spcBef>
              <a:spcAft>
                <a:spcPts val="0"/>
              </a:spcAft>
              <a:buNone/>
            </a:pPr>
            <a:r>
              <a:t/>
            </a:r>
            <a:endParaRPr sz="3636">
              <a:solidFill>
                <a:srgbClr val="000000"/>
              </a:solidFill>
              <a:latin typeface="Arial"/>
              <a:ea typeface="Arial"/>
              <a:cs typeface="Arial"/>
              <a:sym typeface="Arial"/>
            </a:endParaRPr>
          </a:p>
          <a:p>
            <a:pPr indent="-338286" lvl="0" marL="457200" rtl="0" algn="l">
              <a:lnSpc>
                <a:spcPct val="100000"/>
              </a:lnSpc>
              <a:spcBef>
                <a:spcPts val="0"/>
              </a:spcBef>
              <a:spcAft>
                <a:spcPts val="0"/>
              </a:spcAft>
              <a:buClr>
                <a:srgbClr val="000000"/>
              </a:buClr>
              <a:buSzPct val="100000"/>
              <a:buFont typeface="Arial"/>
              <a:buChar char="●"/>
            </a:pPr>
            <a:r>
              <a:rPr b="1" lang="en" sz="3636">
                <a:solidFill>
                  <a:srgbClr val="000000"/>
                </a:solidFill>
                <a:latin typeface="Arial"/>
                <a:ea typeface="Arial"/>
                <a:cs typeface="Arial"/>
                <a:sym typeface="Arial"/>
              </a:rPr>
              <a:t>SSL certification: </a:t>
            </a:r>
            <a:r>
              <a:rPr lang="en" sz="3636">
                <a:solidFill>
                  <a:srgbClr val="000000"/>
                </a:solidFill>
                <a:latin typeface="Arial"/>
                <a:ea typeface="Arial"/>
                <a:cs typeface="Arial"/>
                <a:sym typeface="Arial"/>
              </a:rPr>
              <a:t>SSL certification is done for your site.</a:t>
            </a:r>
            <a:endParaRPr sz="3636">
              <a:solidFill>
                <a:srgbClr val="000000"/>
              </a:solidFill>
              <a:latin typeface="Arial"/>
              <a:ea typeface="Arial"/>
              <a:cs typeface="Arial"/>
              <a:sym typeface="Arial"/>
            </a:endParaRPr>
          </a:p>
          <a:p>
            <a:pPr indent="0" lvl="0" marL="914400" rtl="0" algn="l">
              <a:lnSpc>
                <a:spcPct val="100000"/>
              </a:lnSpc>
              <a:spcBef>
                <a:spcPts val="0"/>
              </a:spcBef>
              <a:spcAft>
                <a:spcPts val="0"/>
              </a:spcAft>
              <a:buNone/>
            </a:pPr>
            <a:r>
              <a:t/>
            </a:r>
            <a:endParaRPr sz="3636">
              <a:solidFill>
                <a:srgbClr val="000000"/>
              </a:solidFill>
              <a:latin typeface="Arial"/>
              <a:ea typeface="Arial"/>
              <a:cs typeface="Arial"/>
              <a:sym typeface="Arial"/>
            </a:endParaRPr>
          </a:p>
          <a:p>
            <a:pPr indent="-338286" lvl="0" marL="457200" rtl="0" algn="l">
              <a:lnSpc>
                <a:spcPct val="100000"/>
              </a:lnSpc>
              <a:spcBef>
                <a:spcPts val="0"/>
              </a:spcBef>
              <a:spcAft>
                <a:spcPts val="0"/>
              </a:spcAft>
              <a:buClr>
                <a:srgbClr val="000000"/>
              </a:buClr>
              <a:buSzPct val="100000"/>
              <a:buFont typeface="Arial"/>
              <a:buChar char="●"/>
            </a:pPr>
            <a:r>
              <a:rPr b="1" lang="en" sz="3636">
                <a:solidFill>
                  <a:srgbClr val="000000"/>
                </a:solidFill>
                <a:highlight>
                  <a:schemeClr val="dk1"/>
                </a:highlight>
                <a:latin typeface="Arial"/>
                <a:ea typeface="Arial"/>
                <a:cs typeface="Arial"/>
                <a:sym typeface="Arial"/>
              </a:rPr>
              <a:t>Logo Link:</a:t>
            </a:r>
            <a:r>
              <a:rPr lang="en" sz="3636">
                <a:solidFill>
                  <a:srgbClr val="000000"/>
                </a:solidFill>
                <a:highlight>
                  <a:schemeClr val="dk1"/>
                </a:highlight>
                <a:latin typeface="Arial"/>
                <a:ea typeface="Arial"/>
                <a:cs typeface="Arial"/>
                <a:sym typeface="Arial"/>
              </a:rPr>
              <a:t> Logo ink is okay.</a:t>
            </a:r>
            <a:endParaRPr sz="3636">
              <a:solidFill>
                <a:srgbClr val="000000"/>
              </a:solidFill>
              <a:highlight>
                <a:schemeClr val="dk1"/>
              </a:highlight>
              <a:latin typeface="Arial"/>
              <a:ea typeface="Arial"/>
              <a:cs typeface="Arial"/>
              <a:sym typeface="Arial"/>
            </a:endParaRPr>
          </a:p>
          <a:p>
            <a:pPr indent="0" lvl="0" marL="914400" rtl="0" algn="l">
              <a:lnSpc>
                <a:spcPct val="100000"/>
              </a:lnSpc>
              <a:spcBef>
                <a:spcPts val="0"/>
              </a:spcBef>
              <a:spcAft>
                <a:spcPts val="0"/>
              </a:spcAft>
              <a:buNone/>
            </a:pPr>
            <a:r>
              <a:t/>
            </a:r>
            <a:endParaRPr sz="3636">
              <a:solidFill>
                <a:srgbClr val="000000"/>
              </a:solidFill>
              <a:highlight>
                <a:schemeClr val="dk1"/>
              </a:highlight>
              <a:latin typeface="Arial"/>
              <a:ea typeface="Arial"/>
              <a:cs typeface="Arial"/>
              <a:sym typeface="Arial"/>
            </a:endParaRPr>
          </a:p>
          <a:p>
            <a:pPr indent="-338286" lvl="0" marL="457200" rtl="0" algn="l">
              <a:lnSpc>
                <a:spcPct val="100000"/>
              </a:lnSpc>
              <a:spcBef>
                <a:spcPts val="0"/>
              </a:spcBef>
              <a:spcAft>
                <a:spcPts val="0"/>
              </a:spcAft>
              <a:buClr>
                <a:srgbClr val="000000"/>
              </a:buClr>
              <a:buSzPct val="100000"/>
              <a:buFont typeface="Arial"/>
              <a:buChar char="●"/>
            </a:pPr>
            <a:r>
              <a:rPr b="1" lang="en" sz="3636">
                <a:solidFill>
                  <a:srgbClr val="000000"/>
                </a:solidFill>
                <a:latin typeface="Arial"/>
                <a:ea typeface="Arial"/>
                <a:cs typeface="Arial"/>
                <a:sym typeface="Arial"/>
              </a:rPr>
              <a:t>W3C Markup Validation</a:t>
            </a:r>
            <a:r>
              <a:rPr lang="en" sz="3636">
                <a:solidFill>
                  <a:srgbClr val="000000"/>
                </a:solidFill>
                <a:latin typeface="Arial"/>
                <a:ea typeface="Arial"/>
                <a:cs typeface="Arial"/>
                <a:sym typeface="Arial"/>
              </a:rPr>
              <a:t>: </a:t>
            </a:r>
            <a:r>
              <a:rPr lang="en" sz="3636">
                <a:solidFill>
                  <a:srgbClr val="000000"/>
                </a:solidFill>
                <a:highlight>
                  <a:srgbClr val="FCFCFC"/>
                </a:highlight>
                <a:latin typeface="Arial"/>
                <a:ea typeface="Arial"/>
                <a:cs typeface="Arial"/>
                <a:sym typeface="Arial"/>
              </a:rPr>
              <a:t>Status: PASSED [0 errors, 0 warning(s)]</a:t>
            </a:r>
            <a:endParaRPr sz="3636">
              <a:solidFill>
                <a:srgbClr val="000000"/>
              </a:solidFill>
              <a:highlight>
                <a:srgbClr val="FCFCFC"/>
              </a:highlight>
              <a:latin typeface="Arial"/>
              <a:ea typeface="Arial"/>
              <a:cs typeface="Arial"/>
              <a:sym typeface="Arial"/>
            </a:endParaRPr>
          </a:p>
          <a:p>
            <a:pPr indent="0" lvl="0" marL="914400" rtl="0" algn="l">
              <a:lnSpc>
                <a:spcPct val="100000"/>
              </a:lnSpc>
              <a:spcBef>
                <a:spcPts val="1200"/>
              </a:spcBef>
              <a:spcAft>
                <a:spcPts val="0"/>
              </a:spcAft>
              <a:buNone/>
            </a:pPr>
            <a:r>
              <a:t/>
            </a:r>
            <a:endParaRPr sz="3636">
              <a:solidFill>
                <a:srgbClr val="000000"/>
              </a:solidFill>
              <a:highlight>
                <a:srgbClr val="FCFCFC"/>
              </a:highlight>
              <a:latin typeface="Arial"/>
              <a:ea typeface="Arial"/>
              <a:cs typeface="Arial"/>
              <a:sym typeface="Arial"/>
            </a:endParaRPr>
          </a:p>
          <a:p>
            <a:pPr indent="-338286" lvl="0" marL="457200" rtl="0" algn="l">
              <a:lnSpc>
                <a:spcPct val="100000"/>
              </a:lnSpc>
              <a:spcBef>
                <a:spcPts val="1200"/>
              </a:spcBef>
              <a:spcAft>
                <a:spcPts val="0"/>
              </a:spcAft>
              <a:buClr>
                <a:srgbClr val="000000"/>
              </a:buClr>
              <a:buSzPct val="100000"/>
              <a:buFont typeface="Arial"/>
              <a:buChar char="●"/>
            </a:pPr>
            <a:r>
              <a:rPr b="1" lang="en" sz="3636">
                <a:solidFill>
                  <a:srgbClr val="000000"/>
                </a:solidFill>
                <a:highlight>
                  <a:schemeClr val="dk1"/>
                </a:highlight>
                <a:latin typeface="Arial"/>
                <a:ea typeface="Arial"/>
                <a:cs typeface="Arial"/>
                <a:sym typeface="Arial"/>
              </a:rPr>
              <a:t>Indexation Status:</a:t>
            </a:r>
            <a:r>
              <a:rPr lang="en" sz="3636">
                <a:solidFill>
                  <a:srgbClr val="000000"/>
                </a:solidFill>
                <a:highlight>
                  <a:schemeClr val="dk1"/>
                </a:highlight>
                <a:latin typeface="Arial"/>
                <a:ea typeface="Arial"/>
                <a:cs typeface="Arial"/>
                <a:sym typeface="Arial"/>
              </a:rPr>
              <a:t> 8 pages indexed</a:t>
            </a:r>
            <a:endParaRPr sz="3636">
              <a:solidFill>
                <a:srgbClr val="000000"/>
              </a:solidFill>
              <a:highlight>
                <a:schemeClr val="dk1"/>
              </a:highlight>
              <a:latin typeface="Arial"/>
              <a:ea typeface="Arial"/>
              <a:cs typeface="Arial"/>
              <a:sym typeface="Arial"/>
            </a:endParaRPr>
          </a:p>
          <a:p>
            <a:pPr indent="0" lvl="0" marL="457200" rtl="0" algn="l">
              <a:spcBef>
                <a:spcPts val="1200"/>
              </a:spcBef>
              <a:spcAft>
                <a:spcPts val="0"/>
              </a:spcAft>
              <a:buNone/>
            </a:pPr>
            <a:r>
              <a:t/>
            </a:r>
            <a:endParaRPr sz="1900">
              <a:solidFill>
                <a:srgbClr val="000000"/>
              </a:solidFill>
              <a:highlight>
                <a:schemeClr val="dk1"/>
              </a:highlight>
              <a:latin typeface="Arial"/>
              <a:ea typeface="Arial"/>
              <a:cs typeface="Arial"/>
              <a:sym typeface="Arial"/>
            </a:endParaRPr>
          </a:p>
          <a:p>
            <a:pPr indent="0" lvl="0" marL="0" rtl="0" algn="l">
              <a:spcBef>
                <a:spcPts val="0"/>
              </a:spcBef>
              <a:spcAft>
                <a:spcPts val="0"/>
              </a:spcAft>
              <a:buNone/>
            </a:pPr>
            <a:r>
              <a:t/>
            </a:r>
            <a:endParaRPr sz="1800">
              <a:solidFill>
                <a:srgbClr val="A64D79"/>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idx="1" type="body"/>
          </p:nvPr>
        </p:nvSpPr>
        <p:spPr>
          <a:xfrm>
            <a:off x="264450" y="238000"/>
            <a:ext cx="8621100" cy="4667400"/>
          </a:xfrm>
          <a:prstGeom prst="rect">
            <a:avLst/>
          </a:prstGeom>
        </p:spPr>
        <p:txBody>
          <a:bodyPr anchorCtr="0" anchor="t" bIns="91425" lIns="91425" spcFirstLastPara="1" rIns="91425" wrap="square" tIns="91425">
            <a:normAutofit fontScale="70000" lnSpcReduction="20000"/>
          </a:bodyPr>
          <a:lstStyle/>
          <a:p>
            <a:pPr indent="-330875" lvl="0" marL="457200" rtl="0" algn="l">
              <a:spcBef>
                <a:spcPts val="0"/>
              </a:spcBef>
              <a:spcAft>
                <a:spcPts val="0"/>
              </a:spcAft>
              <a:buSzPct val="100000"/>
              <a:buFont typeface="Arial"/>
              <a:buChar char="●"/>
            </a:pPr>
            <a:r>
              <a:rPr b="1" lang="en" sz="2300">
                <a:solidFill>
                  <a:srgbClr val="000000"/>
                </a:solidFill>
                <a:highlight>
                  <a:srgbClr val="FFFFFF"/>
                </a:highlight>
                <a:latin typeface="Arial"/>
                <a:ea typeface="Arial"/>
                <a:cs typeface="Arial"/>
                <a:sym typeface="Arial"/>
              </a:rPr>
              <a:t>Robots.txt:</a:t>
            </a:r>
            <a:r>
              <a:rPr lang="en" sz="2300">
                <a:solidFill>
                  <a:srgbClr val="000000"/>
                </a:solidFill>
                <a:highlight>
                  <a:srgbClr val="FFFFFF"/>
                </a:highlight>
                <a:latin typeface="Arial"/>
                <a:ea typeface="Arial"/>
                <a:cs typeface="Arial"/>
                <a:sym typeface="Arial"/>
              </a:rPr>
              <a:t> </a:t>
            </a:r>
            <a:r>
              <a:rPr lang="en" sz="2300">
                <a:solidFill>
                  <a:srgbClr val="000000"/>
                </a:solidFill>
                <a:highlight>
                  <a:srgbClr val="FFFFFF"/>
                </a:highlight>
                <a:latin typeface="Roboto"/>
                <a:ea typeface="Roboto"/>
                <a:cs typeface="Roboto"/>
                <a:sym typeface="Roboto"/>
              </a:rPr>
              <a:t>Your website does not contain a robots.txt file. This can weaken your SEO. </a:t>
            </a:r>
            <a:endParaRPr sz="2300">
              <a:solidFill>
                <a:srgbClr val="000000"/>
              </a:solidFill>
              <a:highlight>
                <a:srgbClr val="FFFFFF"/>
              </a:highlight>
              <a:latin typeface="Roboto"/>
              <a:ea typeface="Roboto"/>
              <a:cs typeface="Roboto"/>
              <a:sym typeface="Roboto"/>
            </a:endParaRPr>
          </a:p>
          <a:p>
            <a:pPr indent="0" lvl="0" marL="457200" rtl="0" algn="l">
              <a:spcBef>
                <a:spcPts val="0"/>
              </a:spcBef>
              <a:spcAft>
                <a:spcPts val="0"/>
              </a:spcAft>
              <a:buNone/>
            </a:pPr>
            <a:r>
              <a:rPr lang="en" sz="2300">
                <a:solidFill>
                  <a:srgbClr val="000000"/>
                </a:solidFill>
                <a:highlight>
                  <a:srgbClr val="FFFFFF"/>
                </a:highlight>
                <a:latin typeface="Roboto"/>
                <a:ea typeface="Roboto"/>
                <a:cs typeface="Roboto"/>
                <a:sym typeface="Roboto"/>
              </a:rPr>
              <a:t>                         </a:t>
            </a:r>
            <a:r>
              <a:rPr lang="en" sz="2300">
                <a:solidFill>
                  <a:srgbClr val="FF0000"/>
                </a:solidFill>
                <a:highlight>
                  <a:srgbClr val="FFFFFF"/>
                </a:highlight>
                <a:latin typeface="Roboto"/>
                <a:ea typeface="Roboto"/>
                <a:cs typeface="Roboto"/>
                <a:sym typeface="Roboto"/>
              </a:rPr>
              <a:t>(</a:t>
            </a:r>
            <a:r>
              <a:rPr lang="en" sz="2300">
                <a:solidFill>
                  <a:srgbClr val="FF0000"/>
                </a:solidFill>
                <a:highlight>
                  <a:srgbClr val="FFFFFF"/>
                </a:highlight>
                <a:latin typeface="Arial"/>
                <a:ea typeface="Arial"/>
                <a:cs typeface="Arial"/>
                <a:sym typeface="Arial"/>
              </a:rPr>
              <a:t>Recommendation</a:t>
            </a:r>
            <a:r>
              <a:rPr lang="en" sz="2300">
                <a:solidFill>
                  <a:srgbClr val="FF0000"/>
                </a:solidFill>
                <a:highlight>
                  <a:srgbClr val="FFFFFF"/>
                </a:highlight>
                <a:latin typeface="Roboto"/>
                <a:ea typeface="Roboto"/>
                <a:cs typeface="Roboto"/>
                <a:sym typeface="Roboto"/>
              </a:rPr>
              <a:t> This file restricts the activity of search engine crawlers and stops them from accessing certain pages and directories.</a:t>
            </a:r>
            <a:r>
              <a:rPr lang="en" sz="2300">
                <a:solidFill>
                  <a:srgbClr val="FF0000"/>
                </a:solidFill>
                <a:highlight>
                  <a:srgbClr val="FFFFFF"/>
                </a:highlight>
                <a:latin typeface="Arial"/>
                <a:ea typeface="Arial"/>
                <a:cs typeface="Arial"/>
                <a:sym typeface="Arial"/>
              </a:rPr>
              <a:t>. You need to fix your websites robots.txt )</a:t>
            </a:r>
            <a:endParaRPr sz="2300">
              <a:solidFill>
                <a:srgbClr val="FF0000"/>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2300">
              <a:solidFill>
                <a:srgbClr val="000000"/>
              </a:solidFill>
              <a:highlight>
                <a:srgbClr val="FFFFFF"/>
              </a:highlight>
              <a:latin typeface="Roboto"/>
              <a:ea typeface="Roboto"/>
              <a:cs typeface="Roboto"/>
              <a:sym typeface="Roboto"/>
            </a:endParaRPr>
          </a:p>
          <a:p>
            <a:pPr indent="-330875" lvl="0" marL="457200" rtl="0" algn="l">
              <a:spcBef>
                <a:spcPts val="0"/>
              </a:spcBef>
              <a:spcAft>
                <a:spcPts val="0"/>
              </a:spcAft>
              <a:buClr>
                <a:srgbClr val="000000"/>
              </a:buClr>
              <a:buSzPct val="100000"/>
              <a:buFont typeface="Arial"/>
              <a:buChar char="●"/>
            </a:pPr>
            <a:r>
              <a:rPr lang="en" sz="2300">
                <a:solidFill>
                  <a:srgbClr val="000000"/>
                </a:solidFill>
                <a:highlight>
                  <a:srgbClr val="FFFFFF"/>
                </a:highlight>
                <a:latin typeface="Roboto"/>
                <a:ea typeface="Roboto"/>
                <a:cs typeface="Roboto"/>
                <a:sym typeface="Roboto"/>
              </a:rPr>
              <a:t>Canonical: No canonical tag is set for this page. </a:t>
            </a:r>
            <a:endParaRPr sz="2300">
              <a:solidFill>
                <a:srgbClr val="000000"/>
              </a:solidFill>
              <a:highlight>
                <a:srgbClr val="FFFFFF"/>
              </a:highlight>
              <a:latin typeface="Roboto"/>
              <a:ea typeface="Roboto"/>
              <a:cs typeface="Roboto"/>
              <a:sym typeface="Roboto"/>
            </a:endParaRPr>
          </a:p>
          <a:p>
            <a:pPr indent="0" lvl="0" marL="457200" rtl="0" algn="l">
              <a:spcBef>
                <a:spcPts val="0"/>
              </a:spcBef>
              <a:spcAft>
                <a:spcPts val="0"/>
              </a:spcAft>
              <a:buNone/>
            </a:pPr>
            <a:r>
              <a:rPr lang="en" sz="2300">
                <a:solidFill>
                  <a:srgbClr val="000000"/>
                </a:solidFill>
                <a:highlight>
                  <a:srgbClr val="FFFFFF"/>
                </a:highlight>
                <a:latin typeface="Roboto"/>
                <a:ea typeface="Roboto"/>
                <a:cs typeface="Roboto"/>
                <a:sym typeface="Roboto"/>
              </a:rPr>
              <a:t>               (</a:t>
            </a:r>
            <a:r>
              <a:rPr lang="en" sz="2300">
                <a:solidFill>
                  <a:srgbClr val="FF0000"/>
                </a:solidFill>
                <a:highlight>
                  <a:srgbClr val="FFFFFF"/>
                </a:highlight>
                <a:latin typeface="Roboto"/>
                <a:ea typeface="Roboto"/>
                <a:cs typeface="Roboto"/>
                <a:sym typeface="Roboto"/>
              </a:rPr>
              <a:t>Tips: A canonical link tag is an HTML element that helps webmasters prevent duplicate content issues).</a:t>
            </a:r>
            <a:endParaRPr sz="2300">
              <a:solidFill>
                <a:srgbClr val="FF0000"/>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2300">
              <a:solidFill>
                <a:srgbClr val="FF0000"/>
              </a:solidFill>
              <a:highlight>
                <a:srgbClr val="FFFFFF"/>
              </a:highlight>
              <a:latin typeface="Roboto"/>
              <a:ea typeface="Roboto"/>
              <a:cs typeface="Roboto"/>
              <a:sym typeface="Roboto"/>
            </a:endParaRPr>
          </a:p>
          <a:p>
            <a:pPr indent="-330875" lvl="0" marL="457200" rtl="0" algn="l">
              <a:spcBef>
                <a:spcPts val="0"/>
              </a:spcBef>
              <a:spcAft>
                <a:spcPts val="0"/>
              </a:spcAft>
              <a:buClr>
                <a:srgbClr val="000000"/>
              </a:buClr>
              <a:buSzPct val="100000"/>
              <a:buFont typeface="Arial"/>
              <a:buChar char="●"/>
            </a:pPr>
            <a:r>
              <a:rPr lang="en" sz="2300">
                <a:solidFill>
                  <a:srgbClr val="000000"/>
                </a:solidFill>
                <a:highlight>
                  <a:srgbClr val="FFFFFF"/>
                </a:highlight>
                <a:latin typeface="Arial"/>
                <a:ea typeface="Arial"/>
                <a:cs typeface="Arial"/>
                <a:sym typeface="Arial"/>
              </a:rPr>
              <a:t>HTML Sitemap: Your website does not have HTML Sitemap</a:t>
            </a:r>
            <a:endParaRPr sz="2300">
              <a:solidFill>
                <a:srgbClr val="000000"/>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2300">
              <a:solidFill>
                <a:srgbClr val="000000"/>
              </a:solidFill>
              <a:highlight>
                <a:srgbClr val="FFFFFF"/>
              </a:highlight>
              <a:latin typeface="Arial"/>
              <a:ea typeface="Arial"/>
              <a:cs typeface="Arial"/>
              <a:sym typeface="Arial"/>
            </a:endParaRPr>
          </a:p>
          <a:p>
            <a:pPr indent="-330875" lvl="0" marL="457200" rtl="0" algn="l">
              <a:spcBef>
                <a:spcPts val="0"/>
              </a:spcBef>
              <a:spcAft>
                <a:spcPts val="0"/>
              </a:spcAft>
              <a:buClr>
                <a:srgbClr val="000000"/>
              </a:buClr>
              <a:buSzPct val="100000"/>
              <a:buFont typeface="Arial"/>
              <a:buChar char="●"/>
            </a:pPr>
            <a:r>
              <a:rPr lang="en" sz="2300">
                <a:solidFill>
                  <a:srgbClr val="000000"/>
                </a:solidFill>
                <a:highlight>
                  <a:srgbClr val="FFFFFF"/>
                </a:highlight>
                <a:latin typeface="Arial"/>
                <a:ea typeface="Arial"/>
                <a:cs typeface="Arial"/>
                <a:sym typeface="Arial"/>
              </a:rPr>
              <a:t>XML Sitemap: </a:t>
            </a:r>
            <a:r>
              <a:rPr lang="en" sz="2300">
                <a:solidFill>
                  <a:srgbClr val="000000"/>
                </a:solidFill>
                <a:highlight>
                  <a:srgbClr val="FFFFFF"/>
                </a:highlight>
                <a:latin typeface="Roboto"/>
                <a:ea typeface="Roboto"/>
                <a:cs typeface="Roboto"/>
                <a:sym typeface="Roboto"/>
              </a:rPr>
              <a:t>Your website does not contain an XML sitemap and that can weaken your SEO. </a:t>
            </a:r>
            <a:endParaRPr sz="2300">
              <a:solidFill>
                <a:srgbClr val="000000"/>
              </a:solidFill>
              <a:highlight>
                <a:srgbClr val="FFFFFF"/>
              </a:highlight>
              <a:latin typeface="Roboto"/>
              <a:ea typeface="Roboto"/>
              <a:cs typeface="Roboto"/>
              <a:sym typeface="Roboto"/>
            </a:endParaRPr>
          </a:p>
          <a:p>
            <a:pPr indent="0" lvl="0" marL="457200" rtl="0" algn="l">
              <a:spcBef>
                <a:spcPts val="0"/>
              </a:spcBef>
              <a:spcAft>
                <a:spcPts val="0"/>
              </a:spcAft>
              <a:buNone/>
            </a:pPr>
            <a:r>
              <a:rPr lang="en" sz="2300">
                <a:solidFill>
                  <a:schemeClr val="lt1"/>
                </a:solidFill>
                <a:highlight>
                  <a:srgbClr val="FFFFFF"/>
                </a:highlight>
                <a:latin typeface="Roboto"/>
                <a:ea typeface="Roboto"/>
                <a:cs typeface="Roboto"/>
                <a:sym typeface="Roboto"/>
              </a:rPr>
              <a:t>                              </a:t>
            </a:r>
            <a:r>
              <a:rPr lang="en" sz="2300">
                <a:solidFill>
                  <a:srgbClr val="FF0000"/>
                </a:solidFill>
                <a:highlight>
                  <a:srgbClr val="FFFFFF"/>
                </a:highlight>
                <a:latin typeface="Roboto"/>
                <a:ea typeface="Roboto"/>
                <a:cs typeface="Roboto"/>
                <a:sym typeface="Roboto"/>
              </a:rPr>
              <a:t>( </a:t>
            </a:r>
            <a:r>
              <a:rPr lang="en" sz="2300">
                <a:solidFill>
                  <a:srgbClr val="FF0000"/>
                </a:solidFill>
                <a:highlight>
                  <a:srgbClr val="FFFFFF"/>
                </a:highlight>
                <a:latin typeface="Arial"/>
                <a:ea typeface="Arial"/>
                <a:cs typeface="Arial"/>
                <a:sym typeface="Arial"/>
              </a:rPr>
              <a:t>Recommendation</a:t>
            </a:r>
            <a:r>
              <a:rPr lang="en" sz="2300">
                <a:solidFill>
                  <a:srgbClr val="FF0000"/>
                </a:solidFill>
                <a:highlight>
                  <a:srgbClr val="FFFFFF"/>
                </a:highlight>
                <a:latin typeface="Roboto"/>
                <a:ea typeface="Roboto"/>
                <a:cs typeface="Roboto"/>
                <a:sym typeface="Roboto"/>
              </a:rPr>
              <a:t>: keep in mind that, </a:t>
            </a:r>
            <a:r>
              <a:rPr lang="en" sz="2300">
                <a:solidFill>
                  <a:srgbClr val="FF0000"/>
                </a:solidFill>
                <a:latin typeface="Roboto"/>
                <a:ea typeface="Roboto"/>
                <a:cs typeface="Roboto"/>
                <a:sym typeface="Roboto"/>
              </a:rPr>
              <a:t>An </a:t>
            </a:r>
            <a:r>
              <a:rPr lang="en" sz="2300">
                <a:solidFill>
                  <a:srgbClr val="FF0000"/>
                </a:solidFill>
                <a:uFill>
                  <a:noFill/>
                </a:uFill>
                <a:latin typeface="Roboto"/>
                <a:ea typeface="Roboto"/>
                <a:cs typeface="Roboto"/>
                <a:sym typeface="Roboto"/>
                <a:hlinkClick r:id="rId3">
                  <a:extLst>
                    <a:ext uri="{A12FA001-AC4F-418D-AE19-62706E023703}">
                      <ahyp:hlinkClr val="tx"/>
                    </a:ext>
                  </a:extLst>
                </a:hlinkClick>
              </a:rPr>
              <a:t>XML sitemap</a:t>
            </a:r>
            <a:r>
              <a:rPr lang="en" sz="2300">
                <a:solidFill>
                  <a:srgbClr val="FF0000"/>
                </a:solidFill>
                <a:latin typeface="Roboto"/>
                <a:ea typeface="Roboto"/>
                <a:cs typeface="Roboto"/>
                <a:sym typeface="Roboto"/>
              </a:rPr>
              <a:t> lists URLs that can be crawled and may offer other information such as how often you update, when your last update occurred and importance. With an XML sitemap, search engines can index your website more accurately).</a:t>
            </a:r>
            <a:endParaRPr sz="2300">
              <a:solidFill>
                <a:srgbClr val="FF0000"/>
              </a:solidFill>
              <a:latin typeface="Roboto"/>
              <a:ea typeface="Roboto"/>
              <a:cs typeface="Roboto"/>
              <a:sym typeface="Roboto"/>
            </a:endParaRPr>
          </a:p>
          <a:p>
            <a:pPr indent="0" lvl="0" marL="457200" rtl="0" algn="l">
              <a:spcBef>
                <a:spcPts val="0"/>
              </a:spcBef>
              <a:spcAft>
                <a:spcPts val="0"/>
              </a:spcAft>
              <a:buNone/>
            </a:pPr>
            <a:r>
              <a:t/>
            </a:r>
            <a:endParaRPr sz="1900">
              <a:solidFill>
                <a:schemeClr val="lt1"/>
              </a:solidFill>
              <a:latin typeface="Roboto"/>
              <a:ea typeface="Roboto"/>
              <a:cs typeface="Roboto"/>
              <a:sym typeface="Roboto"/>
            </a:endParaRPr>
          </a:p>
          <a:p>
            <a:pPr indent="0" lvl="0" marL="0" rtl="0" algn="l">
              <a:spcBef>
                <a:spcPts val="0"/>
              </a:spcBef>
              <a:spcAft>
                <a:spcPts val="0"/>
              </a:spcAft>
              <a:buNone/>
            </a:pPr>
            <a:r>
              <a:t/>
            </a:r>
            <a:endParaRPr sz="1900">
              <a:solidFill>
                <a:schemeClr val="lt1"/>
              </a:solidFill>
              <a:latin typeface="Roboto"/>
              <a:ea typeface="Roboto"/>
              <a:cs typeface="Roboto"/>
              <a:sym typeface="Roboto"/>
            </a:endParaRPr>
          </a:p>
          <a:p>
            <a:pPr indent="0" lvl="0" marL="457200" rtl="0" algn="l">
              <a:spcBef>
                <a:spcPts val="0"/>
              </a:spcBef>
              <a:spcAft>
                <a:spcPts val="0"/>
              </a:spcAft>
              <a:buNone/>
            </a:pPr>
            <a:r>
              <a:t/>
            </a:r>
            <a:endParaRPr sz="1150">
              <a:solidFill>
                <a:srgbClr val="000000"/>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9"/>
          <p:cNvSpPr txBox="1"/>
          <p:nvPr>
            <p:ph idx="1" type="body"/>
          </p:nvPr>
        </p:nvSpPr>
        <p:spPr>
          <a:xfrm>
            <a:off x="264450" y="343775"/>
            <a:ext cx="8634300" cy="4095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Font typeface="Roboto"/>
              <a:buChar char="●"/>
            </a:pPr>
            <a:r>
              <a:rPr b="1" lang="en" sz="1600">
                <a:solidFill>
                  <a:srgbClr val="000000"/>
                </a:solidFill>
                <a:highlight>
                  <a:schemeClr val="dk1"/>
                </a:highlight>
                <a:latin typeface="Arial"/>
                <a:ea typeface="Arial"/>
                <a:cs typeface="Arial"/>
                <a:sym typeface="Arial"/>
              </a:rPr>
              <a:t>Keyword In Your URL</a:t>
            </a:r>
            <a:r>
              <a:rPr b="1" lang="en" sz="1600">
                <a:solidFill>
                  <a:srgbClr val="000000"/>
                </a:solidFill>
                <a:highlight>
                  <a:schemeClr val="dk1"/>
                </a:highlight>
                <a:latin typeface="Roboto"/>
                <a:ea typeface="Roboto"/>
                <a:cs typeface="Roboto"/>
                <a:sym typeface="Roboto"/>
              </a:rPr>
              <a:t> :</a:t>
            </a:r>
            <a:r>
              <a:rPr lang="en" sz="1600">
                <a:solidFill>
                  <a:srgbClr val="000000"/>
                </a:solidFill>
                <a:highlight>
                  <a:schemeClr val="dk1"/>
                </a:highlight>
                <a:latin typeface="Roboto"/>
                <a:ea typeface="Roboto"/>
                <a:cs typeface="Roboto"/>
                <a:sym typeface="Roboto"/>
              </a:rPr>
              <a:t> Not found. </a:t>
            </a:r>
            <a:endParaRPr sz="1600">
              <a:solidFill>
                <a:srgbClr val="000000"/>
              </a:solidFill>
              <a:highlight>
                <a:schemeClr val="dk1"/>
              </a:highlight>
              <a:latin typeface="Roboto"/>
              <a:ea typeface="Roboto"/>
              <a:cs typeface="Roboto"/>
              <a:sym typeface="Roboto"/>
            </a:endParaRPr>
          </a:p>
          <a:p>
            <a:pPr indent="0" lvl="0" marL="457200" rtl="0" algn="l">
              <a:spcBef>
                <a:spcPts val="0"/>
              </a:spcBef>
              <a:spcAft>
                <a:spcPts val="0"/>
              </a:spcAft>
              <a:buNone/>
            </a:pPr>
            <a:r>
              <a:rPr lang="en" sz="1600">
                <a:solidFill>
                  <a:schemeClr val="lt1"/>
                </a:solidFill>
                <a:highlight>
                  <a:srgbClr val="FFFFFF"/>
                </a:highlight>
                <a:latin typeface="Roboto"/>
                <a:ea typeface="Roboto"/>
                <a:cs typeface="Roboto"/>
                <a:sym typeface="Roboto"/>
              </a:rPr>
              <a:t>                                 </a:t>
            </a:r>
            <a:r>
              <a:rPr lang="en" sz="1600">
                <a:solidFill>
                  <a:srgbClr val="FF0000"/>
                </a:solidFill>
                <a:highlight>
                  <a:srgbClr val="FFFFFF"/>
                </a:highlight>
                <a:latin typeface="Roboto"/>
                <a:ea typeface="Roboto"/>
                <a:cs typeface="Roboto"/>
                <a:sym typeface="Roboto"/>
              </a:rPr>
              <a:t>(</a:t>
            </a:r>
            <a:r>
              <a:rPr lang="en" sz="1600">
                <a:solidFill>
                  <a:srgbClr val="FF0000"/>
                </a:solidFill>
                <a:highlight>
                  <a:srgbClr val="FFFFFF"/>
                </a:highlight>
                <a:latin typeface="Arial"/>
                <a:ea typeface="Arial"/>
                <a:cs typeface="Arial"/>
                <a:sym typeface="Arial"/>
              </a:rPr>
              <a:t>Recommendation</a:t>
            </a:r>
            <a:r>
              <a:rPr lang="en" sz="1600">
                <a:solidFill>
                  <a:srgbClr val="FF0000"/>
                </a:solidFill>
                <a:highlight>
                  <a:srgbClr val="FFFFFF"/>
                </a:highlight>
                <a:latin typeface="Roboto"/>
                <a:ea typeface="Roboto"/>
                <a:cs typeface="Roboto"/>
                <a:sym typeface="Roboto"/>
              </a:rPr>
              <a:t>: You should include your targeted keyword in the URL, it will help you on better ranking).</a:t>
            </a:r>
            <a:endParaRPr sz="1600">
              <a:solidFill>
                <a:srgbClr val="FF0000"/>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600">
              <a:solidFill>
                <a:srgbClr val="FF0000"/>
              </a:solidFill>
              <a:highlight>
                <a:srgbClr val="FFFFFF"/>
              </a:highlight>
              <a:latin typeface="Roboto"/>
              <a:ea typeface="Roboto"/>
              <a:cs typeface="Roboto"/>
              <a:sym typeface="Roboto"/>
            </a:endParaRPr>
          </a:p>
          <a:p>
            <a:pPr indent="-330200" lvl="0" marL="457200" rtl="0" algn="l">
              <a:lnSpc>
                <a:spcPct val="120000"/>
              </a:lnSpc>
              <a:spcBef>
                <a:spcPts val="0"/>
              </a:spcBef>
              <a:spcAft>
                <a:spcPts val="0"/>
              </a:spcAft>
              <a:buClr>
                <a:srgbClr val="000000"/>
              </a:buClr>
              <a:buSzPts val="1600"/>
              <a:buFont typeface="Arial"/>
              <a:buChar char="●"/>
            </a:pPr>
            <a:r>
              <a:rPr b="1" lang="en" sz="1600">
                <a:solidFill>
                  <a:srgbClr val="222222"/>
                </a:solidFill>
                <a:latin typeface="Arial"/>
                <a:ea typeface="Arial"/>
                <a:cs typeface="Arial"/>
                <a:sym typeface="Arial"/>
              </a:rPr>
              <a:t>Keyword Density &amp; Consistency: </a:t>
            </a:r>
            <a:r>
              <a:rPr lang="en" sz="1600">
                <a:solidFill>
                  <a:srgbClr val="000000"/>
                </a:solidFill>
                <a:highlight>
                  <a:srgbClr val="FCFCFC"/>
                </a:highlight>
                <a:latin typeface="Arial"/>
                <a:ea typeface="Arial"/>
                <a:cs typeface="Arial"/>
                <a:sym typeface="Arial"/>
              </a:rPr>
              <a:t>Keywords density of above 6% might have negative impact on search engine listing.</a:t>
            </a:r>
            <a:endParaRPr sz="1600">
              <a:solidFill>
                <a:srgbClr val="000000"/>
              </a:solidFill>
              <a:highlight>
                <a:schemeClr val="dk1"/>
              </a:highlight>
              <a:latin typeface="Arial"/>
              <a:ea typeface="Arial"/>
              <a:cs typeface="Arial"/>
              <a:sym typeface="Arial"/>
            </a:endParaRPr>
          </a:p>
          <a:p>
            <a:pPr indent="0" lvl="0" marL="457200" rtl="0" algn="l">
              <a:lnSpc>
                <a:spcPct val="120000"/>
              </a:lnSpc>
              <a:spcBef>
                <a:spcPts val="0"/>
              </a:spcBef>
              <a:spcAft>
                <a:spcPts val="0"/>
              </a:spcAft>
              <a:buNone/>
            </a:pPr>
            <a:r>
              <a:rPr lang="en" sz="1600">
                <a:solidFill>
                  <a:srgbClr val="555555"/>
                </a:solidFill>
                <a:highlight>
                  <a:srgbClr val="FCFCFC"/>
                </a:highlight>
                <a:latin typeface="Arial"/>
                <a:ea typeface="Arial"/>
                <a:cs typeface="Arial"/>
                <a:sym typeface="Arial"/>
              </a:rPr>
              <a:t>                            </a:t>
            </a:r>
            <a:r>
              <a:rPr lang="en" sz="1600">
                <a:solidFill>
                  <a:srgbClr val="FF0000"/>
                </a:solidFill>
                <a:highlight>
                  <a:srgbClr val="FFFFFF"/>
                </a:highlight>
                <a:latin typeface="Roboto"/>
                <a:ea typeface="Roboto"/>
                <a:cs typeface="Roboto"/>
                <a:sym typeface="Roboto"/>
              </a:rPr>
              <a:t>(</a:t>
            </a:r>
            <a:r>
              <a:rPr lang="en" sz="1600">
                <a:solidFill>
                  <a:srgbClr val="FF0000"/>
                </a:solidFill>
                <a:highlight>
                  <a:srgbClr val="FFFFFF"/>
                </a:highlight>
                <a:latin typeface="Arial"/>
                <a:ea typeface="Arial"/>
                <a:cs typeface="Arial"/>
                <a:sym typeface="Arial"/>
              </a:rPr>
              <a:t>Recommendation</a:t>
            </a:r>
            <a:r>
              <a:rPr lang="en" sz="1600">
                <a:solidFill>
                  <a:srgbClr val="FF0000"/>
                </a:solidFill>
                <a:highlight>
                  <a:srgbClr val="FFFFFF"/>
                </a:highlight>
                <a:latin typeface="Roboto"/>
                <a:ea typeface="Roboto"/>
                <a:cs typeface="Roboto"/>
                <a:sym typeface="Roboto"/>
              </a:rPr>
              <a:t>: Use LSI keywords to decrease keyword density).</a:t>
            </a:r>
            <a:endParaRPr sz="1600">
              <a:solidFill>
                <a:srgbClr val="555555"/>
              </a:solidFill>
              <a:highlight>
                <a:srgbClr val="FCFCFC"/>
              </a:highlight>
              <a:latin typeface="Arial"/>
              <a:ea typeface="Arial"/>
              <a:cs typeface="Arial"/>
              <a:sym typeface="Arial"/>
            </a:endParaRPr>
          </a:p>
          <a:p>
            <a:pPr indent="0" lvl="0" marL="457200" rtl="0" algn="l">
              <a:lnSpc>
                <a:spcPct val="120000"/>
              </a:lnSpc>
              <a:spcBef>
                <a:spcPts val="0"/>
              </a:spcBef>
              <a:spcAft>
                <a:spcPts val="0"/>
              </a:spcAft>
              <a:buNone/>
            </a:pPr>
            <a:r>
              <a:t/>
            </a:r>
            <a:endParaRPr sz="1600">
              <a:solidFill>
                <a:srgbClr val="555555"/>
              </a:solidFill>
              <a:highlight>
                <a:srgbClr val="FCFCFC"/>
              </a:highlight>
              <a:latin typeface="Arial"/>
              <a:ea typeface="Arial"/>
              <a:cs typeface="Arial"/>
              <a:sym typeface="Arial"/>
            </a:endParaRPr>
          </a:p>
          <a:p>
            <a:pPr indent="-330200" lvl="0" marL="457200" rtl="0" algn="l">
              <a:lnSpc>
                <a:spcPct val="120000"/>
              </a:lnSpc>
              <a:spcBef>
                <a:spcPts val="0"/>
              </a:spcBef>
              <a:spcAft>
                <a:spcPts val="0"/>
              </a:spcAft>
              <a:buClr>
                <a:srgbClr val="000000"/>
              </a:buClr>
              <a:buSzPts val="1600"/>
              <a:buFont typeface="Arial"/>
              <a:buChar char="●"/>
            </a:pPr>
            <a:r>
              <a:rPr b="1" lang="en" sz="1600">
                <a:solidFill>
                  <a:srgbClr val="222222"/>
                </a:solidFill>
                <a:latin typeface="Arial"/>
                <a:ea typeface="Arial"/>
                <a:cs typeface="Arial"/>
                <a:sym typeface="Arial"/>
              </a:rPr>
              <a:t>Keywords in Metatag: </a:t>
            </a:r>
            <a:r>
              <a:rPr lang="en" sz="1600">
                <a:solidFill>
                  <a:srgbClr val="000000"/>
                </a:solidFill>
                <a:highlight>
                  <a:srgbClr val="FCFCFC"/>
                </a:highlight>
                <a:latin typeface="Arial"/>
                <a:ea typeface="Arial"/>
                <a:cs typeface="Arial"/>
                <a:sym typeface="Arial"/>
              </a:rPr>
              <a:t>No Keywords Found.</a:t>
            </a:r>
            <a:endParaRPr sz="1600">
              <a:solidFill>
                <a:srgbClr val="000000"/>
              </a:solidFill>
              <a:highlight>
                <a:srgbClr val="FCFCFC"/>
              </a:highlight>
              <a:latin typeface="Arial"/>
              <a:ea typeface="Arial"/>
              <a:cs typeface="Arial"/>
              <a:sym typeface="Arial"/>
            </a:endParaRPr>
          </a:p>
          <a:p>
            <a:pPr indent="0" lvl="0" marL="457200" rtl="0" algn="l">
              <a:lnSpc>
                <a:spcPct val="120000"/>
              </a:lnSpc>
              <a:spcBef>
                <a:spcPts val="0"/>
              </a:spcBef>
              <a:spcAft>
                <a:spcPts val="0"/>
              </a:spcAft>
              <a:buNone/>
            </a:pPr>
            <a:r>
              <a:t/>
            </a:r>
            <a:endParaRPr sz="1600">
              <a:solidFill>
                <a:srgbClr val="555555"/>
              </a:solidFill>
              <a:highlight>
                <a:srgbClr val="FCFCFC"/>
              </a:highlight>
              <a:latin typeface="Arial"/>
              <a:ea typeface="Arial"/>
              <a:cs typeface="Arial"/>
              <a:sym typeface="Arial"/>
            </a:endParaRPr>
          </a:p>
          <a:p>
            <a:pPr indent="-330200" lvl="0" marL="457200" rtl="0" algn="l">
              <a:spcBef>
                <a:spcPts val="0"/>
              </a:spcBef>
              <a:spcAft>
                <a:spcPts val="0"/>
              </a:spcAft>
              <a:buClr>
                <a:srgbClr val="000000"/>
              </a:buClr>
              <a:buSzPts val="1600"/>
              <a:buFont typeface="Roboto"/>
              <a:buChar char="●"/>
            </a:pPr>
            <a:r>
              <a:rPr b="1" lang="en" sz="1600">
                <a:solidFill>
                  <a:srgbClr val="000000"/>
                </a:solidFill>
                <a:highlight>
                  <a:srgbClr val="FFFFFF"/>
                </a:highlight>
                <a:latin typeface="Roboto"/>
                <a:ea typeface="Roboto"/>
                <a:cs typeface="Roboto"/>
                <a:sym typeface="Roboto"/>
              </a:rPr>
              <a:t>Text/HTML Ratio: </a:t>
            </a:r>
            <a:r>
              <a:rPr lang="en" sz="1600">
                <a:solidFill>
                  <a:srgbClr val="000000"/>
                </a:solidFill>
                <a:highlight>
                  <a:srgbClr val="FFFFFF"/>
                </a:highlight>
                <a:latin typeface="Roboto"/>
                <a:ea typeface="Roboto"/>
                <a:cs typeface="Roboto"/>
                <a:sym typeface="Roboto"/>
              </a:rPr>
              <a:t>14.75% — Your websites ratio of text to HTML code is below 15%. </a:t>
            </a:r>
            <a:endParaRPr sz="1600">
              <a:solidFill>
                <a:srgbClr val="000000"/>
              </a:solidFill>
              <a:highlight>
                <a:srgbClr val="FFFFFF"/>
              </a:highlight>
              <a:latin typeface="Roboto"/>
              <a:ea typeface="Roboto"/>
              <a:cs typeface="Roboto"/>
              <a:sym typeface="Roboto"/>
            </a:endParaRPr>
          </a:p>
          <a:p>
            <a:pPr indent="0" lvl="0" marL="457200" rtl="0" algn="l">
              <a:spcBef>
                <a:spcPts val="0"/>
              </a:spcBef>
              <a:spcAft>
                <a:spcPts val="0"/>
              </a:spcAft>
              <a:buNone/>
            </a:pPr>
            <a:r>
              <a:rPr lang="en" sz="1600">
                <a:solidFill>
                  <a:srgbClr val="000000"/>
                </a:solidFill>
                <a:highlight>
                  <a:srgbClr val="FFFFFF"/>
                </a:highlight>
                <a:latin typeface="Roboto"/>
                <a:ea typeface="Roboto"/>
                <a:cs typeface="Roboto"/>
                <a:sym typeface="Roboto"/>
              </a:rPr>
              <a:t>                   </a:t>
            </a:r>
            <a:r>
              <a:rPr lang="en" sz="1600">
                <a:solidFill>
                  <a:srgbClr val="FF0000"/>
                </a:solidFill>
                <a:highlight>
                  <a:srgbClr val="FFFFFF"/>
                </a:highlight>
                <a:latin typeface="Roboto"/>
                <a:ea typeface="Roboto"/>
                <a:cs typeface="Roboto"/>
                <a:sym typeface="Roboto"/>
              </a:rPr>
              <a:t>(</a:t>
            </a:r>
            <a:r>
              <a:rPr lang="en" sz="1600">
                <a:solidFill>
                  <a:srgbClr val="FF0000"/>
                </a:solidFill>
                <a:highlight>
                  <a:srgbClr val="FFFFFF"/>
                </a:highlight>
                <a:latin typeface="Arial"/>
                <a:ea typeface="Arial"/>
                <a:cs typeface="Arial"/>
                <a:sym typeface="Arial"/>
              </a:rPr>
              <a:t>Recommendation</a:t>
            </a:r>
            <a:r>
              <a:rPr lang="en" sz="1600">
                <a:solidFill>
                  <a:srgbClr val="FF0000"/>
                </a:solidFill>
                <a:highlight>
                  <a:srgbClr val="FFFFFF"/>
                </a:highlight>
                <a:latin typeface="Roboto"/>
                <a:ea typeface="Roboto"/>
                <a:cs typeface="Roboto"/>
                <a:sym typeface="Roboto"/>
              </a:rPr>
              <a:t>: Will suggest you adding a lot more text to your website)</a:t>
            </a:r>
            <a:endParaRPr sz="1600">
              <a:solidFill>
                <a:srgbClr val="555555"/>
              </a:solidFill>
              <a:highlight>
                <a:srgbClr val="FCFCFC"/>
              </a:highlight>
              <a:latin typeface="Arial"/>
              <a:ea typeface="Arial"/>
              <a:cs typeface="Arial"/>
              <a:sym typeface="Arial"/>
            </a:endParaRPr>
          </a:p>
          <a:p>
            <a:pPr indent="0" lvl="0" marL="457200" rtl="0" algn="l">
              <a:spcBef>
                <a:spcPts val="0"/>
              </a:spcBef>
              <a:spcAft>
                <a:spcPts val="0"/>
              </a:spcAft>
              <a:buNone/>
            </a:pPr>
            <a:r>
              <a:t/>
            </a:r>
            <a:endParaRPr sz="1600">
              <a:solidFill>
                <a:srgbClr val="555555"/>
              </a:solidFill>
              <a:highlight>
                <a:srgbClr val="FCFCFC"/>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idx="1" type="body"/>
          </p:nvPr>
        </p:nvSpPr>
        <p:spPr>
          <a:xfrm>
            <a:off x="185125" y="198325"/>
            <a:ext cx="8726700" cy="4720500"/>
          </a:xfrm>
          <a:prstGeom prst="rect">
            <a:avLst/>
          </a:prstGeom>
        </p:spPr>
        <p:txBody>
          <a:bodyPr anchorCtr="0" anchor="t" bIns="91425" lIns="91425" spcFirstLastPara="1" rIns="91425" wrap="square" tIns="91425">
            <a:normAutofit fontScale="25000" lnSpcReduction="10000"/>
          </a:bodyPr>
          <a:lstStyle/>
          <a:p>
            <a:pPr indent="0" lvl="0" marL="457200" rtl="0" algn="l">
              <a:spcBef>
                <a:spcPts val="0"/>
              </a:spcBef>
              <a:spcAft>
                <a:spcPts val="0"/>
              </a:spcAft>
              <a:buNone/>
            </a:pPr>
            <a:r>
              <a:t/>
            </a:r>
            <a:endParaRPr sz="7738">
              <a:solidFill>
                <a:srgbClr val="FF0000"/>
              </a:solidFill>
              <a:highlight>
                <a:srgbClr val="FFFFFF"/>
              </a:highlight>
              <a:latin typeface="Roboto"/>
              <a:ea typeface="Roboto"/>
              <a:cs typeface="Roboto"/>
              <a:sym typeface="Roboto"/>
            </a:endParaRPr>
          </a:p>
          <a:p>
            <a:pPr indent="-330200" lvl="0" marL="457200" rtl="0" algn="just">
              <a:spcBef>
                <a:spcPts val="0"/>
              </a:spcBef>
              <a:spcAft>
                <a:spcPts val="0"/>
              </a:spcAft>
              <a:buClr>
                <a:srgbClr val="000000"/>
              </a:buClr>
              <a:buSzPct val="100000"/>
              <a:buFont typeface="Arial"/>
              <a:buChar char="●"/>
            </a:pPr>
            <a:r>
              <a:rPr b="1" lang="en" sz="6400">
                <a:solidFill>
                  <a:srgbClr val="000000"/>
                </a:solidFill>
                <a:latin typeface="Arial"/>
                <a:ea typeface="Arial"/>
                <a:cs typeface="Arial"/>
                <a:sym typeface="Arial"/>
              </a:rPr>
              <a:t>Backlinks:</a:t>
            </a:r>
            <a:r>
              <a:rPr lang="en" sz="6400">
                <a:solidFill>
                  <a:srgbClr val="000000"/>
                </a:solidFill>
                <a:latin typeface="Arial"/>
                <a:ea typeface="Arial"/>
                <a:cs typeface="Arial"/>
                <a:sym typeface="Arial"/>
              </a:rPr>
              <a:t> </a:t>
            </a:r>
            <a:r>
              <a:rPr lang="en" sz="6400">
                <a:solidFill>
                  <a:srgbClr val="000000"/>
                </a:solidFill>
                <a:highlight>
                  <a:srgbClr val="FFFFFF"/>
                </a:highlight>
                <a:latin typeface="Arial"/>
                <a:ea typeface="Arial"/>
                <a:cs typeface="Arial"/>
                <a:sym typeface="Arial"/>
              </a:rPr>
              <a:t>There are no backlinks for your URL. </a:t>
            </a:r>
            <a:endParaRPr sz="640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6400">
                <a:solidFill>
                  <a:srgbClr val="FF0000"/>
                </a:solidFill>
                <a:highlight>
                  <a:srgbClr val="FFFFFF"/>
                </a:highlight>
                <a:latin typeface="Arial"/>
                <a:ea typeface="Arial"/>
                <a:cs typeface="Arial"/>
                <a:sym typeface="Arial"/>
              </a:rPr>
              <a:t>                                       (Recommendation</a:t>
            </a:r>
            <a:r>
              <a:rPr b="1" lang="en" sz="6400">
                <a:solidFill>
                  <a:srgbClr val="FF0000"/>
                </a:solidFill>
                <a:highlight>
                  <a:srgbClr val="FFFFFF"/>
                </a:highlight>
                <a:latin typeface="Arial"/>
                <a:ea typeface="Arial"/>
                <a:cs typeface="Arial"/>
                <a:sym typeface="Arial"/>
              </a:rPr>
              <a:t>: </a:t>
            </a:r>
            <a:r>
              <a:rPr lang="en" sz="6400">
                <a:solidFill>
                  <a:srgbClr val="FF0000"/>
                </a:solidFill>
                <a:highlight>
                  <a:srgbClr val="FFFFFF"/>
                </a:highlight>
                <a:latin typeface="Arial"/>
                <a:ea typeface="Arial"/>
                <a:cs typeface="Arial"/>
                <a:sym typeface="Arial"/>
              </a:rPr>
              <a:t>Try to do maximum 4-5 Do-Follow backlinks per day. Per day not more than that.  And for backlinking choose high PA DA sites. Try to do guest posting backlinks more. It works better).</a:t>
            </a:r>
            <a:endParaRPr sz="6400">
              <a:solidFill>
                <a:srgbClr val="FF0000"/>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6400">
              <a:solidFill>
                <a:srgbClr val="FF0000"/>
              </a:solidFill>
              <a:highlight>
                <a:srgbClr val="FFFFFF"/>
              </a:highlight>
              <a:latin typeface="Roboto"/>
              <a:ea typeface="Roboto"/>
              <a:cs typeface="Roboto"/>
              <a:sym typeface="Roboto"/>
            </a:endParaRPr>
          </a:p>
          <a:p>
            <a:pPr indent="-330200" lvl="0" marL="457200" rtl="0" algn="l">
              <a:spcBef>
                <a:spcPts val="0"/>
              </a:spcBef>
              <a:spcAft>
                <a:spcPts val="0"/>
              </a:spcAft>
              <a:buClr>
                <a:srgbClr val="000000"/>
              </a:buClr>
              <a:buSzPct val="100000"/>
              <a:buFont typeface="Roboto"/>
              <a:buChar char="●"/>
            </a:pPr>
            <a:r>
              <a:rPr b="1" lang="en" sz="6400">
                <a:solidFill>
                  <a:srgbClr val="000000"/>
                </a:solidFill>
                <a:latin typeface="Roboto"/>
                <a:ea typeface="Roboto"/>
                <a:cs typeface="Roboto"/>
                <a:sym typeface="Roboto"/>
              </a:rPr>
              <a:t>Image ALT Tags: </a:t>
            </a:r>
            <a:r>
              <a:rPr lang="en" sz="6400">
                <a:solidFill>
                  <a:srgbClr val="000000"/>
                </a:solidFill>
                <a:highlight>
                  <a:srgbClr val="FFFFFF"/>
                </a:highlight>
                <a:latin typeface="Roboto"/>
                <a:ea typeface="Roboto"/>
                <a:cs typeface="Roboto"/>
                <a:sym typeface="Roboto"/>
              </a:rPr>
              <a:t>79 images found without ALT.</a:t>
            </a:r>
            <a:endParaRPr sz="6400">
              <a:solidFill>
                <a:srgbClr val="000000"/>
              </a:solidFill>
              <a:highlight>
                <a:srgbClr val="FFFFFF"/>
              </a:highlight>
              <a:latin typeface="Roboto"/>
              <a:ea typeface="Roboto"/>
              <a:cs typeface="Roboto"/>
              <a:sym typeface="Roboto"/>
            </a:endParaRPr>
          </a:p>
          <a:p>
            <a:pPr indent="0" lvl="0" marL="457200" rtl="0" algn="l">
              <a:spcBef>
                <a:spcPts val="0"/>
              </a:spcBef>
              <a:spcAft>
                <a:spcPts val="0"/>
              </a:spcAft>
              <a:buNone/>
            </a:pPr>
            <a:r>
              <a:rPr lang="en" sz="6400">
                <a:solidFill>
                  <a:srgbClr val="000000"/>
                </a:solidFill>
                <a:highlight>
                  <a:srgbClr val="FFFFFF"/>
                </a:highlight>
                <a:latin typeface="Roboto"/>
                <a:ea typeface="Roboto"/>
                <a:cs typeface="Roboto"/>
                <a:sym typeface="Roboto"/>
              </a:rPr>
              <a:t>                                 </a:t>
            </a:r>
            <a:r>
              <a:rPr lang="en" sz="6400">
                <a:solidFill>
                  <a:srgbClr val="FF0000"/>
                </a:solidFill>
                <a:highlight>
                  <a:srgbClr val="FFFFFF"/>
                </a:highlight>
                <a:latin typeface="Roboto"/>
                <a:ea typeface="Roboto"/>
                <a:cs typeface="Roboto"/>
                <a:sym typeface="Roboto"/>
              </a:rPr>
              <a:t>(</a:t>
            </a:r>
            <a:r>
              <a:rPr lang="en" sz="6400">
                <a:solidFill>
                  <a:srgbClr val="FF0000"/>
                </a:solidFill>
                <a:highlight>
                  <a:srgbClr val="FFFFFF"/>
                </a:highlight>
                <a:latin typeface="Arial"/>
                <a:ea typeface="Arial"/>
                <a:cs typeface="Arial"/>
                <a:sym typeface="Arial"/>
              </a:rPr>
              <a:t>Recommendation</a:t>
            </a:r>
            <a:r>
              <a:rPr lang="en" sz="6400">
                <a:solidFill>
                  <a:srgbClr val="FF0000"/>
                </a:solidFill>
                <a:highlight>
                  <a:srgbClr val="FFFFFF"/>
                </a:highlight>
                <a:latin typeface="Roboto"/>
                <a:ea typeface="Roboto"/>
                <a:cs typeface="Roboto"/>
                <a:sym typeface="Roboto"/>
              </a:rPr>
              <a:t>: You have to ALT all these images because Search engines don't physically see images the way people do. ALT text is an option that allows you to specifically describe the image.)</a:t>
            </a:r>
            <a:endParaRPr sz="6400">
              <a:solidFill>
                <a:srgbClr val="FF0000"/>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6400">
              <a:solidFill>
                <a:srgbClr val="000000"/>
              </a:solidFill>
              <a:highlight>
                <a:srgbClr val="FFFFFF"/>
              </a:highlight>
              <a:latin typeface="Roboto"/>
              <a:ea typeface="Roboto"/>
              <a:cs typeface="Roboto"/>
              <a:sym typeface="Roboto"/>
            </a:endParaRPr>
          </a:p>
          <a:p>
            <a:pPr indent="-330200" lvl="0" marL="457200" rtl="0" algn="l">
              <a:spcBef>
                <a:spcPts val="0"/>
              </a:spcBef>
              <a:spcAft>
                <a:spcPts val="0"/>
              </a:spcAft>
              <a:buClr>
                <a:srgbClr val="000000"/>
              </a:buClr>
              <a:buSzPct val="100000"/>
              <a:buFont typeface="Roboto"/>
              <a:buChar char="●"/>
            </a:pPr>
            <a:r>
              <a:rPr b="1" lang="en" sz="6400">
                <a:solidFill>
                  <a:srgbClr val="000000"/>
                </a:solidFill>
                <a:highlight>
                  <a:srgbClr val="FFFFFF"/>
                </a:highlight>
                <a:latin typeface="Arial"/>
                <a:ea typeface="Arial"/>
                <a:cs typeface="Arial"/>
                <a:sym typeface="Arial"/>
              </a:rPr>
              <a:t>Broken Links: </a:t>
            </a:r>
            <a:r>
              <a:rPr lang="en" sz="6400">
                <a:solidFill>
                  <a:srgbClr val="000000"/>
                </a:solidFill>
                <a:highlight>
                  <a:srgbClr val="FCFCFC"/>
                </a:highlight>
                <a:latin typeface="Arial"/>
                <a:ea typeface="Arial"/>
                <a:cs typeface="Arial"/>
                <a:sym typeface="Arial"/>
              </a:rPr>
              <a:t>Good, No broken links found.</a:t>
            </a:r>
            <a:r>
              <a:rPr lang="en" sz="6400">
                <a:solidFill>
                  <a:srgbClr val="000000"/>
                </a:solidFill>
                <a:highlight>
                  <a:srgbClr val="FFFFFF"/>
                </a:highlight>
                <a:latin typeface="Roboto"/>
                <a:ea typeface="Roboto"/>
                <a:cs typeface="Roboto"/>
                <a:sym typeface="Roboto"/>
              </a:rPr>
              <a:t> </a:t>
            </a:r>
            <a:endParaRPr sz="6400">
              <a:solidFill>
                <a:srgbClr val="000000"/>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6400">
              <a:solidFill>
                <a:srgbClr val="000000"/>
              </a:solidFill>
              <a:highlight>
                <a:srgbClr val="FFFFFF"/>
              </a:highlight>
              <a:latin typeface="Roboto"/>
              <a:ea typeface="Roboto"/>
              <a:cs typeface="Roboto"/>
              <a:sym typeface="Roboto"/>
            </a:endParaRPr>
          </a:p>
          <a:p>
            <a:pPr indent="-330200" lvl="0" marL="457200" rtl="0" algn="l">
              <a:spcBef>
                <a:spcPts val="0"/>
              </a:spcBef>
              <a:spcAft>
                <a:spcPts val="0"/>
              </a:spcAft>
              <a:buClr>
                <a:srgbClr val="000000"/>
              </a:buClr>
              <a:buSzPct val="100000"/>
              <a:buFont typeface="Roboto"/>
              <a:buChar char="●"/>
            </a:pPr>
            <a:r>
              <a:rPr b="1" lang="en" sz="6400">
                <a:solidFill>
                  <a:srgbClr val="000000"/>
                </a:solidFill>
                <a:highlight>
                  <a:srgbClr val="FFFFFF"/>
                </a:highlight>
                <a:latin typeface="Roboto"/>
                <a:ea typeface="Roboto"/>
                <a:cs typeface="Roboto"/>
                <a:sym typeface="Roboto"/>
              </a:rPr>
              <a:t>Favicon: </a:t>
            </a:r>
            <a:r>
              <a:rPr lang="en" sz="6400">
                <a:solidFill>
                  <a:srgbClr val="000000"/>
                </a:solidFill>
                <a:highlight>
                  <a:srgbClr val="FFFFFF"/>
                </a:highlight>
                <a:latin typeface="Roboto"/>
                <a:ea typeface="Roboto"/>
                <a:cs typeface="Roboto"/>
                <a:sym typeface="Roboto"/>
              </a:rPr>
              <a:t>It's good that you have a favicon image.</a:t>
            </a:r>
            <a:endParaRPr sz="6400">
              <a:solidFill>
                <a:srgbClr val="000000"/>
              </a:solidFill>
              <a:highlight>
                <a:srgbClr val="FFFFFF"/>
              </a:highlight>
              <a:latin typeface="Roboto"/>
              <a:ea typeface="Roboto"/>
              <a:cs typeface="Roboto"/>
              <a:sym typeface="Roboto"/>
            </a:endParaRPr>
          </a:p>
          <a:p>
            <a:pPr indent="0" lvl="0" marL="457200" rtl="0" algn="l">
              <a:lnSpc>
                <a:spcPct val="100000"/>
              </a:lnSpc>
              <a:spcBef>
                <a:spcPts val="1200"/>
              </a:spcBef>
              <a:spcAft>
                <a:spcPts val="0"/>
              </a:spcAft>
              <a:buNone/>
            </a:pPr>
            <a:r>
              <a:t/>
            </a:r>
            <a:endParaRPr sz="6400">
              <a:solidFill>
                <a:srgbClr val="000000"/>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6400">
              <a:solidFill>
                <a:srgbClr val="000000"/>
              </a:solidFill>
              <a:highlight>
                <a:srgbClr val="FFFFFF"/>
              </a:highlight>
              <a:latin typeface="Roboto"/>
              <a:ea typeface="Roboto"/>
              <a:cs typeface="Roboto"/>
              <a:sym typeface="Roboto"/>
            </a:endParaRPr>
          </a:p>
          <a:p>
            <a:pPr indent="0" lvl="0" marL="457200" rtl="0" algn="l">
              <a:spcBef>
                <a:spcPts val="0"/>
              </a:spcBef>
              <a:spcAft>
                <a:spcPts val="0"/>
              </a:spcAft>
              <a:buNone/>
            </a:pPr>
            <a:r>
              <a:rPr lang="en" sz="1900">
                <a:solidFill>
                  <a:srgbClr val="000000"/>
                </a:solidFill>
                <a:highlight>
                  <a:srgbClr val="FFFFFF"/>
                </a:highlight>
                <a:latin typeface="Roboto"/>
                <a:ea typeface="Roboto"/>
                <a:cs typeface="Roboto"/>
                <a:sym typeface="Roboto"/>
              </a:rPr>
              <a:t>    </a:t>
            </a:r>
            <a:r>
              <a:rPr lang="en" sz="1900">
                <a:solidFill>
                  <a:schemeClr val="lt1"/>
                </a:solidFill>
                <a:highlight>
                  <a:srgbClr val="FFFFFF"/>
                </a:highlight>
                <a:latin typeface="Roboto"/>
                <a:ea typeface="Roboto"/>
                <a:cs typeface="Roboto"/>
                <a:sym typeface="Roboto"/>
              </a:rPr>
              <a:t>            </a:t>
            </a:r>
            <a:endParaRPr sz="1900">
              <a:solidFill>
                <a:srgbClr val="FF0000"/>
              </a:solidFill>
              <a:highlight>
                <a:srgbClr val="FFFFFF"/>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1"/>
          <p:cNvSpPr txBox="1"/>
          <p:nvPr>
            <p:ph idx="1" type="body"/>
          </p:nvPr>
        </p:nvSpPr>
        <p:spPr>
          <a:xfrm>
            <a:off x="265550" y="265550"/>
            <a:ext cx="8609700" cy="4598400"/>
          </a:xfrm>
          <a:prstGeom prst="rect">
            <a:avLst/>
          </a:prstGeom>
        </p:spPr>
        <p:txBody>
          <a:bodyPr anchorCtr="0" anchor="t" bIns="91425" lIns="91425" spcFirstLastPara="1" rIns="91425" wrap="square" tIns="91425">
            <a:normAutofit fontScale="32500" lnSpcReduction="20000"/>
          </a:bodyPr>
          <a:lstStyle/>
          <a:p>
            <a:pPr indent="0" lvl="0" marL="457200" rtl="0" algn="l">
              <a:lnSpc>
                <a:spcPct val="100000"/>
              </a:lnSpc>
              <a:spcBef>
                <a:spcPts val="0"/>
              </a:spcBef>
              <a:spcAft>
                <a:spcPts val="0"/>
              </a:spcAft>
              <a:buNone/>
            </a:pPr>
            <a:r>
              <a:t/>
            </a:r>
            <a:endParaRPr sz="2580">
              <a:solidFill>
                <a:srgbClr val="000000"/>
              </a:solidFill>
              <a:highlight>
                <a:srgbClr val="FCFCFC"/>
              </a:highlight>
              <a:latin typeface="Arial"/>
              <a:ea typeface="Arial"/>
              <a:cs typeface="Arial"/>
              <a:sym typeface="Arial"/>
            </a:endParaRPr>
          </a:p>
          <a:p>
            <a:pPr indent="-331666" lvl="0" marL="457200" rtl="0" algn="just">
              <a:spcBef>
                <a:spcPts val="1200"/>
              </a:spcBef>
              <a:spcAft>
                <a:spcPts val="0"/>
              </a:spcAft>
              <a:buClr>
                <a:srgbClr val="000000"/>
              </a:buClr>
              <a:buSzPct val="100000"/>
              <a:buFont typeface="Arial"/>
              <a:buChar char="●"/>
            </a:pPr>
            <a:r>
              <a:rPr b="1" lang="en" sz="4994">
                <a:solidFill>
                  <a:srgbClr val="000000"/>
                </a:solidFill>
                <a:highlight>
                  <a:schemeClr val="dk1"/>
                </a:highlight>
                <a:latin typeface="Arial"/>
                <a:ea typeface="Arial"/>
                <a:cs typeface="Arial"/>
                <a:sym typeface="Arial"/>
              </a:rPr>
              <a:t>Mobile-Friendly: </a:t>
            </a:r>
            <a:r>
              <a:rPr lang="en" sz="4994">
                <a:solidFill>
                  <a:srgbClr val="000000"/>
                </a:solidFill>
                <a:highlight>
                  <a:schemeClr val="dk1"/>
                </a:highlight>
                <a:latin typeface="Arial"/>
                <a:ea typeface="Arial"/>
                <a:cs typeface="Arial"/>
                <a:sym typeface="Arial"/>
              </a:rPr>
              <a:t>Great, Your website is mobile friendly.</a:t>
            </a:r>
            <a:endParaRPr sz="4994">
              <a:solidFill>
                <a:srgbClr val="000000"/>
              </a:solidFill>
              <a:highlight>
                <a:schemeClr val="dk1"/>
              </a:highlight>
              <a:latin typeface="Arial"/>
              <a:ea typeface="Arial"/>
              <a:cs typeface="Arial"/>
              <a:sym typeface="Arial"/>
            </a:endParaRPr>
          </a:p>
          <a:p>
            <a:pPr indent="0" lvl="0" marL="457200" rtl="0" algn="just">
              <a:spcBef>
                <a:spcPts val="0"/>
              </a:spcBef>
              <a:spcAft>
                <a:spcPts val="0"/>
              </a:spcAft>
              <a:buNone/>
            </a:pPr>
            <a:r>
              <a:t/>
            </a:r>
            <a:endParaRPr sz="4994">
              <a:solidFill>
                <a:srgbClr val="000000"/>
              </a:solidFill>
              <a:highlight>
                <a:schemeClr val="dk1"/>
              </a:highlight>
              <a:latin typeface="Arial"/>
              <a:ea typeface="Arial"/>
              <a:cs typeface="Arial"/>
              <a:sym typeface="Arial"/>
            </a:endParaRPr>
          </a:p>
          <a:p>
            <a:pPr indent="-331666" lvl="0" marL="457200" rtl="0" algn="l">
              <a:spcBef>
                <a:spcPts val="0"/>
              </a:spcBef>
              <a:spcAft>
                <a:spcPts val="0"/>
              </a:spcAft>
              <a:buClr>
                <a:srgbClr val="000000"/>
              </a:buClr>
              <a:buSzPct val="100000"/>
              <a:buChar char="●"/>
            </a:pPr>
            <a:r>
              <a:rPr b="1" lang="en" sz="4994">
                <a:solidFill>
                  <a:srgbClr val="000000"/>
                </a:solidFill>
                <a:highlight>
                  <a:srgbClr val="FFFFFF"/>
                </a:highlight>
                <a:latin typeface="Roboto"/>
                <a:ea typeface="Roboto"/>
                <a:cs typeface="Roboto"/>
                <a:sym typeface="Roboto"/>
              </a:rPr>
              <a:t>AMP: </a:t>
            </a:r>
            <a:r>
              <a:rPr lang="en" sz="4994">
                <a:solidFill>
                  <a:srgbClr val="000000"/>
                </a:solidFill>
                <a:highlight>
                  <a:srgbClr val="FFFFFF"/>
                </a:highlight>
                <a:latin typeface="Roboto"/>
                <a:ea typeface="Roboto"/>
                <a:cs typeface="Roboto"/>
                <a:sym typeface="Roboto"/>
              </a:rPr>
              <a:t> It seems that this page does not have an AMP version.</a:t>
            </a:r>
            <a:endParaRPr sz="4994">
              <a:solidFill>
                <a:srgbClr val="000000"/>
              </a:solidFill>
              <a:highlight>
                <a:srgbClr val="FFFFFF"/>
              </a:highlight>
              <a:latin typeface="Roboto"/>
              <a:ea typeface="Roboto"/>
              <a:cs typeface="Roboto"/>
              <a:sym typeface="Roboto"/>
            </a:endParaRPr>
          </a:p>
          <a:p>
            <a:pPr indent="0" lvl="0" marL="0" rtl="0" algn="l">
              <a:spcBef>
                <a:spcPts val="1200"/>
              </a:spcBef>
              <a:spcAft>
                <a:spcPts val="0"/>
              </a:spcAft>
              <a:buNone/>
            </a:pPr>
            <a:r>
              <a:rPr lang="en" sz="4994">
                <a:solidFill>
                  <a:srgbClr val="000000"/>
                </a:solidFill>
                <a:highlight>
                  <a:srgbClr val="FFFFFF"/>
                </a:highlight>
                <a:latin typeface="Roboto"/>
                <a:ea typeface="Roboto"/>
                <a:cs typeface="Roboto"/>
                <a:sym typeface="Roboto"/>
              </a:rPr>
              <a:t>                                          </a:t>
            </a:r>
            <a:r>
              <a:rPr lang="en" sz="4994">
                <a:solidFill>
                  <a:srgbClr val="FF0000"/>
                </a:solidFill>
                <a:highlight>
                  <a:srgbClr val="FFFFFF"/>
                </a:highlight>
                <a:latin typeface="Arial"/>
                <a:ea typeface="Arial"/>
                <a:cs typeface="Arial"/>
                <a:sym typeface="Arial"/>
              </a:rPr>
              <a:t>(Recommendation: </a:t>
            </a:r>
            <a:r>
              <a:rPr lang="en" sz="4994">
                <a:solidFill>
                  <a:srgbClr val="FF0000"/>
                </a:solidFill>
                <a:highlight>
                  <a:srgbClr val="FFFFFF"/>
                </a:highlight>
                <a:latin typeface="Roboto"/>
                <a:ea typeface="Roboto"/>
                <a:cs typeface="Roboto"/>
                <a:sym typeface="Roboto"/>
              </a:rPr>
              <a:t>You should think about creating Accelerated Mobile Pages, which is an easy way to make your pages load instantly on any mobile device.</a:t>
            </a:r>
            <a:endParaRPr sz="4994">
              <a:solidFill>
                <a:srgbClr val="000000"/>
              </a:solidFill>
              <a:highlight>
                <a:schemeClr val="dk1"/>
              </a:highlight>
              <a:latin typeface="Arial"/>
              <a:ea typeface="Arial"/>
              <a:cs typeface="Arial"/>
              <a:sym typeface="Arial"/>
            </a:endParaRPr>
          </a:p>
          <a:p>
            <a:pPr indent="0" lvl="0" marL="0" rtl="0" algn="just">
              <a:spcBef>
                <a:spcPts val="1200"/>
              </a:spcBef>
              <a:spcAft>
                <a:spcPts val="0"/>
              </a:spcAft>
              <a:buNone/>
            </a:pPr>
            <a:r>
              <a:t/>
            </a:r>
            <a:endParaRPr sz="4994">
              <a:solidFill>
                <a:srgbClr val="FF0000"/>
              </a:solidFill>
              <a:latin typeface="Arial"/>
              <a:ea typeface="Arial"/>
              <a:cs typeface="Arial"/>
              <a:sym typeface="Arial"/>
            </a:endParaRPr>
          </a:p>
          <a:p>
            <a:pPr indent="-331666" lvl="0" marL="457200" rtl="0" algn="just">
              <a:spcBef>
                <a:spcPts val="0"/>
              </a:spcBef>
              <a:spcAft>
                <a:spcPts val="0"/>
              </a:spcAft>
              <a:buSzPct val="100000"/>
              <a:buFont typeface="Arial"/>
              <a:buChar char="●"/>
            </a:pPr>
            <a:r>
              <a:rPr b="1" lang="en" sz="4994" u="sng">
                <a:solidFill>
                  <a:srgbClr val="000000"/>
                </a:solidFill>
                <a:latin typeface="Arial"/>
                <a:ea typeface="Arial"/>
                <a:cs typeface="Arial"/>
                <a:sym typeface="Arial"/>
              </a:rPr>
              <a:t>Google Page speed score:</a:t>
            </a:r>
            <a:endParaRPr b="1" sz="4994" u="sng">
              <a:solidFill>
                <a:srgbClr val="000000"/>
              </a:solidFill>
              <a:latin typeface="Arial"/>
              <a:ea typeface="Arial"/>
              <a:cs typeface="Arial"/>
              <a:sym typeface="Arial"/>
            </a:endParaRPr>
          </a:p>
          <a:p>
            <a:pPr indent="0" lvl="0" marL="457200" rtl="0" algn="just">
              <a:spcBef>
                <a:spcPts val="0"/>
              </a:spcBef>
              <a:spcAft>
                <a:spcPts val="0"/>
              </a:spcAft>
              <a:buNone/>
            </a:pPr>
            <a:r>
              <a:t/>
            </a:r>
            <a:endParaRPr b="1" sz="4994" u="sng">
              <a:solidFill>
                <a:srgbClr val="000000"/>
              </a:solidFill>
              <a:latin typeface="Arial"/>
              <a:ea typeface="Arial"/>
              <a:cs typeface="Arial"/>
              <a:sym typeface="Arial"/>
            </a:endParaRPr>
          </a:p>
          <a:p>
            <a:pPr indent="0" lvl="0" marL="0" rtl="0" algn="just">
              <a:spcBef>
                <a:spcPts val="0"/>
              </a:spcBef>
              <a:spcAft>
                <a:spcPts val="0"/>
              </a:spcAft>
              <a:buNone/>
            </a:pPr>
            <a:r>
              <a:rPr b="1" lang="en" sz="4994">
                <a:solidFill>
                  <a:srgbClr val="000000"/>
                </a:solidFill>
                <a:latin typeface="Arial"/>
                <a:ea typeface="Arial"/>
                <a:cs typeface="Arial"/>
                <a:sym typeface="Arial"/>
              </a:rPr>
              <a:t>         </a:t>
            </a:r>
            <a:r>
              <a:rPr lang="en" sz="4994">
                <a:solidFill>
                  <a:srgbClr val="000000"/>
                </a:solidFill>
                <a:latin typeface="Arial"/>
                <a:ea typeface="Arial"/>
                <a:cs typeface="Arial"/>
                <a:sym typeface="Arial"/>
              </a:rPr>
              <a:t>Desktop: </a:t>
            </a:r>
            <a:r>
              <a:rPr lang="en" sz="4994">
                <a:solidFill>
                  <a:srgbClr val="000000"/>
                </a:solidFill>
                <a:highlight>
                  <a:srgbClr val="FFFFFF"/>
                </a:highlight>
                <a:latin typeface="Arial"/>
                <a:ea typeface="Arial"/>
                <a:cs typeface="Arial"/>
                <a:sym typeface="Arial"/>
              </a:rPr>
              <a:t>Good in desktop version (Score=96)</a:t>
            </a:r>
            <a:br>
              <a:rPr lang="en" sz="4994">
                <a:solidFill>
                  <a:srgbClr val="FF9900"/>
                </a:solidFill>
                <a:latin typeface="Arial"/>
                <a:ea typeface="Arial"/>
                <a:cs typeface="Arial"/>
                <a:sym typeface="Arial"/>
              </a:rPr>
            </a:br>
            <a:r>
              <a:rPr lang="en" sz="4994">
                <a:solidFill>
                  <a:srgbClr val="FF9900"/>
                </a:solidFill>
                <a:latin typeface="Arial"/>
                <a:ea typeface="Arial"/>
                <a:cs typeface="Arial"/>
                <a:sym typeface="Arial"/>
              </a:rPr>
              <a:t>         </a:t>
            </a:r>
            <a:r>
              <a:rPr lang="en" sz="4994">
                <a:solidFill>
                  <a:srgbClr val="000000"/>
                </a:solidFill>
                <a:latin typeface="Arial"/>
                <a:ea typeface="Arial"/>
                <a:cs typeface="Arial"/>
                <a:sym typeface="Arial"/>
              </a:rPr>
              <a:t>Mobile   :</a:t>
            </a:r>
            <a:r>
              <a:rPr b="1" lang="en" sz="4994">
                <a:solidFill>
                  <a:srgbClr val="000000"/>
                </a:solidFill>
                <a:latin typeface="Arial"/>
                <a:ea typeface="Arial"/>
                <a:cs typeface="Arial"/>
                <a:sym typeface="Arial"/>
              </a:rPr>
              <a:t>  </a:t>
            </a:r>
            <a:r>
              <a:rPr lang="en" sz="4994">
                <a:solidFill>
                  <a:srgbClr val="000000"/>
                </a:solidFill>
                <a:highlight>
                  <a:srgbClr val="FFFFFF"/>
                </a:highlight>
                <a:latin typeface="Arial"/>
                <a:ea typeface="Arial"/>
                <a:cs typeface="Arial"/>
                <a:sym typeface="Arial"/>
              </a:rPr>
              <a:t>Average in mobile version (Score=77)</a:t>
            </a:r>
            <a:endParaRPr sz="4994">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4994">
                <a:solidFill>
                  <a:srgbClr val="FF0000"/>
                </a:solidFill>
                <a:highlight>
                  <a:srgbClr val="FFFFFF"/>
                </a:highlight>
                <a:latin typeface="Arial"/>
                <a:ea typeface="Arial"/>
                <a:cs typeface="Arial"/>
                <a:sym typeface="Arial"/>
              </a:rPr>
              <a:t>                                       (</a:t>
            </a:r>
            <a:r>
              <a:rPr lang="en" sz="4994">
                <a:solidFill>
                  <a:srgbClr val="FF0000"/>
                </a:solidFill>
                <a:highlight>
                  <a:srgbClr val="FFFFFF"/>
                </a:highlight>
                <a:latin typeface="Arial"/>
                <a:ea typeface="Arial"/>
                <a:cs typeface="Arial"/>
                <a:sym typeface="Arial"/>
              </a:rPr>
              <a:t>Recommendation</a:t>
            </a:r>
            <a:r>
              <a:rPr lang="en" sz="4994">
                <a:solidFill>
                  <a:srgbClr val="FF0000"/>
                </a:solidFill>
                <a:highlight>
                  <a:srgbClr val="FFFFFF"/>
                </a:highlight>
                <a:latin typeface="Roboto"/>
                <a:ea typeface="Roboto"/>
                <a:cs typeface="Roboto"/>
                <a:sym typeface="Roboto"/>
              </a:rPr>
              <a:t>:</a:t>
            </a:r>
            <a:r>
              <a:rPr lang="en" sz="4994">
                <a:solidFill>
                  <a:srgbClr val="FF0000"/>
                </a:solidFill>
                <a:highlight>
                  <a:srgbClr val="FFFFFF"/>
                </a:highlight>
                <a:latin typeface="Arial"/>
                <a:ea typeface="Arial"/>
                <a:cs typeface="Arial"/>
                <a:sym typeface="Arial"/>
              </a:rPr>
              <a:t> Its good for desktop. As </a:t>
            </a:r>
            <a:r>
              <a:rPr lang="en" sz="4994">
                <a:solidFill>
                  <a:srgbClr val="FF0000"/>
                </a:solidFill>
                <a:highlight>
                  <a:srgbClr val="FFFFFF"/>
                </a:highlight>
                <a:latin typeface="Arial"/>
                <a:ea typeface="Arial"/>
                <a:cs typeface="Arial"/>
                <a:sym typeface="Arial"/>
              </a:rPr>
              <a:t>mobile is now in everyone’s hand, so</a:t>
            </a:r>
            <a:r>
              <a:rPr lang="en" sz="4994">
                <a:solidFill>
                  <a:srgbClr val="FF0000"/>
                </a:solidFill>
                <a:highlight>
                  <a:srgbClr val="FFFFFF"/>
                </a:highlight>
                <a:latin typeface="Arial"/>
                <a:ea typeface="Arial"/>
                <a:cs typeface="Arial"/>
                <a:sym typeface="Arial"/>
              </a:rPr>
              <a:t> try to increase mobile speed score also). </a:t>
            </a:r>
            <a:endParaRPr sz="4994">
              <a:solidFill>
                <a:srgbClr val="FF0000"/>
              </a:solidFill>
              <a:highlight>
                <a:srgbClr val="FFFFFF"/>
              </a:highlight>
              <a:latin typeface="Arial"/>
              <a:ea typeface="Arial"/>
              <a:cs typeface="Arial"/>
              <a:sym typeface="Arial"/>
            </a:endParaRPr>
          </a:p>
          <a:p>
            <a:pPr indent="0" lvl="0" marL="0" rtl="0" algn="just">
              <a:spcBef>
                <a:spcPts val="0"/>
              </a:spcBef>
              <a:spcAft>
                <a:spcPts val="0"/>
              </a:spcAft>
              <a:buNone/>
            </a:pPr>
            <a:r>
              <a:t/>
            </a:r>
            <a:endParaRPr sz="4994">
              <a:solidFill>
                <a:srgbClr val="FF0000"/>
              </a:solidFill>
              <a:highlight>
                <a:srgbClr val="FFFFFF"/>
              </a:highlight>
              <a:latin typeface="Arial"/>
              <a:ea typeface="Arial"/>
              <a:cs typeface="Arial"/>
              <a:sym typeface="Arial"/>
            </a:endParaRPr>
          </a:p>
          <a:p>
            <a:pPr indent="-331666" lvl="0" marL="457200" rtl="0" algn="l">
              <a:lnSpc>
                <a:spcPct val="100000"/>
              </a:lnSpc>
              <a:spcBef>
                <a:spcPts val="0"/>
              </a:spcBef>
              <a:spcAft>
                <a:spcPts val="0"/>
              </a:spcAft>
              <a:buClr>
                <a:srgbClr val="000000"/>
              </a:buClr>
              <a:buSzPct val="100000"/>
              <a:buFont typeface="Arial"/>
              <a:buChar char="●"/>
            </a:pPr>
            <a:r>
              <a:rPr b="1" lang="en" sz="4994">
                <a:solidFill>
                  <a:srgbClr val="000000"/>
                </a:solidFill>
                <a:highlight>
                  <a:schemeClr val="dk1"/>
                </a:highlight>
                <a:latin typeface="Arial"/>
                <a:ea typeface="Arial"/>
                <a:cs typeface="Arial"/>
                <a:sym typeface="Arial"/>
              </a:rPr>
              <a:t>Custom 404 Error Page:</a:t>
            </a:r>
            <a:r>
              <a:rPr lang="en" sz="4994">
                <a:solidFill>
                  <a:srgbClr val="000000"/>
                </a:solidFill>
                <a:highlight>
                  <a:schemeClr val="dk1"/>
                </a:highlight>
                <a:latin typeface="Arial"/>
                <a:ea typeface="Arial"/>
                <a:cs typeface="Arial"/>
                <a:sym typeface="Arial"/>
              </a:rPr>
              <a:t> </a:t>
            </a:r>
            <a:r>
              <a:rPr lang="en" sz="4994">
                <a:solidFill>
                  <a:srgbClr val="000000"/>
                </a:solidFill>
                <a:highlight>
                  <a:srgbClr val="FCFCFC"/>
                </a:highlight>
                <a:latin typeface="Arial"/>
                <a:ea typeface="Arial"/>
                <a:cs typeface="Arial"/>
                <a:sym typeface="Arial"/>
              </a:rPr>
              <a:t>No custom 404 error page detected.</a:t>
            </a:r>
            <a:endParaRPr sz="4994">
              <a:solidFill>
                <a:srgbClr val="FF0000"/>
              </a:solidFill>
              <a:highlight>
                <a:srgbClr val="FFFFFF"/>
              </a:highlight>
              <a:latin typeface="Arial"/>
              <a:ea typeface="Arial"/>
              <a:cs typeface="Arial"/>
              <a:sym typeface="Arial"/>
            </a:endParaRPr>
          </a:p>
          <a:p>
            <a:pPr indent="0" lvl="0" marL="0" rtl="0" algn="just">
              <a:spcBef>
                <a:spcPts val="1200"/>
              </a:spcBef>
              <a:spcAft>
                <a:spcPts val="0"/>
              </a:spcAft>
              <a:buNone/>
            </a:pPr>
            <a:r>
              <a:t/>
            </a:r>
            <a:endParaRPr b="1" sz="7600">
              <a:solidFill>
                <a:srgbClr val="000000"/>
              </a:solidFill>
              <a:highlight>
                <a:schemeClr val="dk1"/>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