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E7E2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B7BE-5419-40D2-978B-E265E72EA34A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A9E0E-01FC-479B-8C22-7C67BAB0E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inf-electronics.com/wp-content/uploads/2015/08/n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6191250" cy="2847976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H="1" flipV="1">
            <a:off x="2743200" y="609600"/>
            <a:ext cx="838200" cy="39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H="1" flipV="1">
            <a:off x="3409950" y="607219"/>
            <a:ext cx="700088" cy="39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flipH="1">
            <a:off x="2447925" y="818033"/>
            <a:ext cx="307183" cy="5880"/>
          </a:xfrm>
          <a:prstGeom prst="line">
            <a:avLst/>
          </a:prstGeom>
          <a:ln w="38100">
            <a:solidFill>
              <a:srgbClr val="E7E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7894" y="707231"/>
            <a:ext cx="561978" cy="3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195513" y="920427"/>
            <a:ext cx="561976" cy="5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 descr="http://fuelcellstore.com/image/cache/data/Products/Components/battery-pack-holder-3aa-1-500x500.jpg"/>
          <p:cNvPicPr>
            <a:picLocks noChangeAspect="1" noChangeArrowheads="1"/>
          </p:cNvPicPr>
          <p:nvPr/>
        </p:nvPicPr>
        <p:blipFill>
          <a:blip r:embed="rId5" cstate="print"/>
          <a:srcRect l="27200" t="19200" r="22755" b="7217"/>
          <a:stretch>
            <a:fillRect/>
          </a:stretch>
        </p:blipFill>
        <p:spPr bwMode="auto">
          <a:xfrm rot="16200000">
            <a:off x="6364797" y="340803"/>
            <a:ext cx="1143000" cy="1680594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flipV="1">
            <a:off x="5684363" y="4967926"/>
            <a:ext cx="0" cy="1602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62000" y="6553200"/>
            <a:ext cx="49137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2000" y="1524000"/>
            <a:ext cx="0" cy="5029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62000" y="1447800"/>
            <a:ext cx="5334000" cy="76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09800" y="914400"/>
            <a:ext cx="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209801" y="457200"/>
            <a:ext cx="3428999" cy="3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638800" y="457200"/>
            <a:ext cx="2" cy="320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9800" y="445294"/>
            <a:ext cx="2381" cy="276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48000" y="1905000"/>
            <a:ext cx="0" cy="1600200"/>
          </a:xfrm>
          <a:prstGeom prst="line">
            <a:avLst/>
          </a:prstGeom>
          <a:ln w="38100">
            <a:solidFill>
              <a:srgbClr val="E7E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438400" y="1905000"/>
            <a:ext cx="609600" cy="0"/>
          </a:xfrm>
          <a:prstGeom prst="line">
            <a:avLst/>
          </a:prstGeom>
          <a:ln w="38100">
            <a:solidFill>
              <a:srgbClr val="E7E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438401" y="800100"/>
            <a:ext cx="4762" cy="1104900"/>
          </a:xfrm>
          <a:prstGeom prst="line">
            <a:avLst/>
          </a:prstGeom>
          <a:ln w="38100">
            <a:solidFill>
              <a:srgbClr val="E7E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76800" y="457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GND</a:t>
            </a:r>
            <a:endParaRPr lang="en-US" sz="1600" b="1" dirty="0">
              <a:latin typeface="Arial Narrow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8200" y="1600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 Narrow" pitchFamily="34" charset="0"/>
              </a:rPr>
              <a:t>5V</a:t>
            </a:r>
            <a:endParaRPr lang="en-US" sz="1600" b="1" dirty="0">
              <a:latin typeface="Arial Narrow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638801" y="1295400"/>
            <a:ext cx="457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410200" y="2438400"/>
            <a:ext cx="838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638801" y="2590800"/>
            <a:ext cx="6095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410198" y="2438400"/>
            <a:ext cx="2" cy="12192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6212" y="2257720"/>
            <a:ext cx="1176337" cy="48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TextBox 74"/>
          <p:cNvSpPr txBox="1"/>
          <p:nvPr/>
        </p:nvSpPr>
        <p:spPr>
          <a:xfrm>
            <a:off x="304800" y="609600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Input (DI)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764506" y="804863"/>
            <a:ext cx="628650" cy="19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15200" y="2362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Mode switch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400" y="914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3 AA</a:t>
            </a:r>
          </a:p>
          <a:p>
            <a:r>
              <a:rPr lang="en-US" sz="1200" b="1" dirty="0" smtClean="0">
                <a:latin typeface="Arial Narrow" pitchFamily="34" charset="0"/>
              </a:rPr>
              <a:t>Battery</a:t>
            </a:r>
            <a:br>
              <a:rPr lang="en-US" sz="1200" b="1" dirty="0" smtClean="0">
                <a:latin typeface="Arial Narrow" pitchFamily="34" charset="0"/>
              </a:rPr>
            </a:br>
            <a:r>
              <a:rPr lang="en-US" sz="1200" b="1" dirty="0" smtClean="0">
                <a:latin typeface="Arial Narrow" pitchFamily="34" charset="0"/>
              </a:rPr>
              <a:t>Pack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43200" y="9906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WS2812B Addressable LED strip (12)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52800" y="2743200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Arduino Nano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101614" y="82617"/>
            <a:ext cx="235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Always turn power </a:t>
            </a:r>
            <a:r>
              <a:rPr lang="en-US" sz="1400" b="1" dirty="0" smtClean="0"/>
              <a:t>off</a:t>
            </a:r>
            <a:r>
              <a:rPr lang="en-US" sz="1400" dirty="0" smtClean="0"/>
              <a:t> before connecting to PC's USB.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Sample Moving Rainbow Program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3264"/>
                </a:solidFill>
              </a:rPr>
              <a:t>#include &lt;Adafruit_NeoPixel.h</a:t>
            </a:r>
            <a:r>
              <a:rPr lang="en-US" sz="1200" dirty="0" smtClean="0">
                <a:solidFill>
                  <a:srgbClr val="003264"/>
                </a:solidFill>
              </a:rPr>
              <a:t>&gt;</a:t>
            </a:r>
            <a:endParaRPr lang="en-US" sz="12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3264"/>
                </a:solidFill>
              </a:rPr>
              <a:t>#</a:t>
            </a:r>
            <a:r>
              <a:rPr lang="en-US" sz="1200" dirty="0" smtClean="0">
                <a:solidFill>
                  <a:srgbClr val="003264"/>
                </a:solidFill>
              </a:rPr>
              <a:t>define LEDPIN 12 </a:t>
            </a:r>
            <a:r>
              <a:rPr lang="en-US" sz="1200" b="1" dirty="0" smtClean="0">
                <a:solidFill>
                  <a:srgbClr val="006648"/>
                </a:solidFill>
              </a:rPr>
              <a:t>// Connect the yellow data from the LED strip to this pin on the Arduino</a:t>
            </a:r>
          </a:p>
          <a:p>
            <a:pPr>
              <a:buNone/>
            </a:pPr>
            <a:r>
              <a:rPr lang="en-US" sz="1200" dirty="0" smtClean="0">
                <a:solidFill>
                  <a:srgbClr val="003264"/>
                </a:solidFill>
              </a:rPr>
              <a:t>#define </a:t>
            </a:r>
            <a:r>
              <a:rPr lang="en-US" sz="1200" dirty="0" smtClean="0">
                <a:solidFill>
                  <a:srgbClr val="003264"/>
                </a:solidFill>
              </a:rPr>
              <a:t>NUMBER_PIXELS 12 </a:t>
            </a:r>
            <a:r>
              <a:rPr lang="en-US" sz="1200" b="1" dirty="0" smtClean="0">
                <a:solidFill>
                  <a:srgbClr val="006648"/>
                </a:solidFill>
              </a:rPr>
              <a:t>// the number of pixels in your LED strip</a:t>
            </a:r>
          </a:p>
          <a:p>
            <a:pPr>
              <a:buNone/>
            </a:pPr>
            <a:r>
              <a:rPr lang="en-US" sz="1200" b="1" dirty="0" smtClean="0"/>
              <a:t>Adafruit_NeoPixel </a:t>
            </a:r>
            <a:r>
              <a:rPr lang="en-US" sz="1200" b="1" dirty="0" smtClean="0"/>
              <a:t>strip = Adafruit_NeoPixel(NUMBER_PIXELS, LEDPIN, NEO_GRB + NEO_KHZ800</a:t>
            </a:r>
            <a:r>
              <a:rPr lang="en-US" sz="1200" b="1" dirty="0" smtClean="0"/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0066"/>
                </a:solidFill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delayTime </a:t>
            </a:r>
            <a:r>
              <a:rPr lang="en-US" sz="1200" b="1" dirty="0" smtClean="0">
                <a:solidFill>
                  <a:srgbClr val="640032"/>
                </a:solidFill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100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100 milliseconds = </a:t>
            </a:r>
            <a:r>
              <a:rPr lang="en-US" sz="1200" b="1" dirty="0" smtClean="0">
                <a:solidFill>
                  <a:srgbClr val="006648"/>
                </a:solidFill>
              </a:rPr>
              <a:t>1/10 of a second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endParaRPr lang="en-US" sz="12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66"/>
                </a:solidFill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setup</a:t>
            </a:r>
            <a:r>
              <a:rPr lang="en-US" sz="1200" b="1" dirty="0" smtClean="0">
                <a:solidFill>
                  <a:srgbClr val="960000"/>
                </a:solidFill>
              </a:rPr>
              <a:t>()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960000"/>
                </a:solidFill>
              </a:rPr>
              <a:t>{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begin</a:t>
            </a:r>
            <a:r>
              <a:rPr lang="en-US" sz="1200" b="1" dirty="0" smtClean="0">
                <a:solidFill>
                  <a:srgbClr val="960000"/>
                </a:solidFill>
              </a:rPr>
              <a:t>()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initialize the </a:t>
            </a:r>
            <a:r>
              <a:rPr lang="en-US" sz="1200" b="1" dirty="0" smtClean="0">
                <a:solidFill>
                  <a:srgbClr val="006648"/>
                </a:solidFill>
              </a:rPr>
              <a:t>strip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960000"/>
                </a:solidFill>
              </a:rPr>
              <a:t>}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12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66"/>
                </a:solidFill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loop</a:t>
            </a:r>
            <a:r>
              <a:rPr lang="en-US" sz="1200" b="1" dirty="0" smtClean="0">
                <a:solidFill>
                  <a:srgbClr val="960000"/>
                </a:solidFill>
              </a:rPr>
              <a:t>()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960000"/>
                </a:solidFill>
              </a:rPr>
              <a:t>{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</a:t>
            </a:r>
            <a:r>
              <a:rPr lang="en-US" sz="1200" b="1" dirty="0" smtClean="0">
                <a:solidFill>
                  <a:srgbClr val="000066"/>
                </a:solidFill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960000"/>
                </a:solidFill>
              </a:rPr>
              <a:t>(</a:t>
            </a:r>
            <a:r>
              <a:rPr lang="en-US" sz="1200" b="1" dirty="0" smtClean="0">
                <a:solidFill>
                  <a:srgbClr val="000066"/>
                </a:solidFill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=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&lt;</a:t>
            </a:r>
            <a:r>
              <a:rPr lang="en-US" sz="1200" b="1" dirty="0" smtClean="0">
                <a:solidFill>
                  <a:srgbClr val="000000"/>
                </a:solidFill>
              </a:rPr>
              <a:t>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numPixels</a:t>
            </a:r>
            <a:r>
              <a:rPr lang="en-US" sz="1200" b="1" dirty="0" smtClean="0">
                <a:solidFill>
                  <a:srgbClr val="960000"/>
                </a:solidFill>
              </a:rPr>
              <a:t>()</a:t>
            </a:r>
            <a:r>
              <a:rPr lang="en-US" sz="1200" b="1" dirty="0" smtClean="0">
                <a:solidFill>
                  <a:srgbClr val="640032"/>
                </a:solidFill>
              </a:rPr>
              <a:t>-</a:t>
            </a:r>
            <a:r>
              <a:rPr lang="en-US" sz="1200" b="1" dirty="0" smtClean="0">
                <a:solidFill>
                  <a:srgbClr val="000096"/>
                </a:solidFill>
              </a:rPr>
              <a:t>1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++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960000"/>
                </a:solidFill>
              </a:rPr>
              <a:t>{  </a:t>
            </a:r>
            <a:r>
              <a:rPr lang="en-US" sz="1200" b="1" dirty="0" smtClean="0">
                <a:solidFill>
                  <a:srgbClr val="006648"/>
                </a:solidFill>
              </a:rPr>
              <a:t>// a for loop where I goes from 0 to 11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</a:t>
            </a:r>
            <a:r>
              <a:rPr lang="en-US" sz="1200" b="1" dirty="0" smtClean="0">
                <a:solidFill>
                  <a:srgbClr val="000000"/>
                </a:solidFill>
              </a:rPr>
              <a:t>  </a:t>
            </a:r>
            <a:r>
              <a:rPr lang="en-US" sz="1200" b="1" dirty="0" smtClean="0">
                <a:solidFill>
                  <a:srgbClr val="000000"/>
                </a:solidFill>
              </a:rPr>
              <a:t>rainbow7</a:t>
            </a:r>
            <a:r>
              <a:rPr lang="en-US" sz="1200" b="1" dirty="0" smtClean="0">
                <a:solidFill>
                  <a:srgbClr val="960000"/>
                </a:solidFill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delayTime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starting at </a:t>
            </a:r>
            <a:r>
              <a:rPr lang="en-US" sz="1200" b="1" dirty="0" smtClean="0">
                <a:solidFill>
                  <a:srgbClr val="006648"/>
                </a:solidFill>
              </a:rPr>
              <a:t>the index, </a:t>
            </a:r>
            <a:r>
              <a:rPr lang="en-US" sz="1200" b="1" dirty="0" err="1" smtClean="0">
                <a:solidFill>
                  <a:srgbClr val="006648"/>
                </a:solidFill>
              </a:rPr>
              <a:t>i</a:t>
            </a:r>
            <a:r>
              <a:rPr lang="en-US" sz="1200" b="1" dirty="0" smtClean="0">
                <a:solidFill>
                  <a:srgbClr val="006648"/>
                </a:solidFill>
              </a:rPr>
              <a:t>, draw the 7 color </a:t>
            </a:r>
            <a:r>
              <a:rPr lang="en-US" sz="1200" b="1" dirty="0" smtClean="0">
                <a:solidFill>
                  <a:srgbClr val="006648"/>
                </a:solidFill>
              </a:rPr>
              <a:t>rainbow pattern and wait the delay time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</a:t>
            </a:r>
            <a:r>
              <a:rPr lang="en-US" sz="1200" b="1" dirty="0" smtClean="0">
                <a:solidFill>
                  <a:srgbClr val="960000"/>
                </a:solidFill>
              </a:rPr>
              <a:t>} </a:t>
            </a:r>
            <a:r>
              <a:rPr lang="en-US" sz="1200" b="1" dirty="0" smtClean="0">
                <a:solidFill>
                  <a:srgbClr val="006648"/>
                </a:solidFill>
              </a:rPr>
              <a:t>// each </a:t>
            </a:r>
            <a:r>
              <a:rPr lang="en-US" sz="1200" b="1" dirty="0" smtClean="0">
                <a:solidFill>
                  <a:srgbClr val="006648"/>
                </a:solidFill>
              </a:rPr>
              <a:t>redraws the rainbow </a:t>
            </a:r>
            <a:r>
              <a:rPr lang="en-US" sz="1200" b="1" dirty="0" smtClean="0">
                <a:solidFill>
                  <a:srgbClr val="006648"/>
                </a:solidFill>
              </a:rPr>
              <a:t>over one </a:t>
            </a:r>
            <a:r>
              <a:rPr lang="en-US" sz="1200" b="1" dirty="0" smtClean="0">
                <a:solidFill>
                  <a:srgbClr val="006648"/>
                </a:solidFill>
              </a:rPr>
              <a:t>pixel</a:t>
            </a:r>
            <a:endParaRPr lang="en-US" sz="1200" b="1" dirty="0" smtClean="0">
              <a:solidFill>
                <a:srgbClr val="006648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960000"/>
                </a:solidFill>
              </a:rPr>
              <a:t>}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6648"/>
                </a:solidFill>
              </a:rPr>
              <a:t>// a function that draws a </a:t>
            </a:r>
            <a:r>
              <a:rPr lang="en-US" sz="1200" b="1" dirty="0" smtClean="0">
                <a:solidFill>
                  <a:srgbClr val="006648"/>
                </a:solidFill>
              </a:rPr>
              <a:t>seven segment rainbow with red on the highest </a:t>
            </a:r>
            <a:r>
              <a:rPr lang="en-US" sz="1200" b="1" dirty="0" smtClean="0">
                <a:solidFill>
                  <a:srgbClr val="006648"/>
                </a:solidFill>
              </a:rPr>
              <a:t>pixel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66"/>
                </a:solidFill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</a:rPr>
              <a:t>rainbow7</a:t>
            </a:r>
            <a:r>
              <a:rPr lang="en-US" sz="1200" b="1" dirty="0" smtClean="0">
                <a:solidFill>
                  <a:srgbClr val="960000"/>
                </a:solidFill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</a:rPr>
              <a:t>uint16_t </a:t>
            </a:r>
            <a:r>
              <a:rPr lang="en-US" sz="1200" b="1" dirty="0" err="1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uint16_t wait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960000"/>
                </a:solidFill>
              </a:rPr>
              <a:t>{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</a:t>
            </a:r>
            <a:r>
              <a:rPr lang="en-US" sz="1200" b="1" dirty="0" smtClean="0">
                <a:solidFill>
                  <a:srgbClr val="000066"/>
                </a:solidFill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np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640032"/>
                </a:solidFill>
              </a:rPr>
              <a:t>=</a:t>
            </a:r>
            <a:r>
              <a:rPr lang="en-US" sz="1200" b="1" dirty="0" smtClean="0">
                <a:solidFill>
                  <a:srgbClr val="000000"/>
                </a:solidFill>
              </a:rPr>
              <a:t>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numPixels</a:t>
            </a:r>
            <a:r>
              <a:rPr lang="en-US" sz="1200" b="1" dirty="0" smtClean="0">
                <a:solidFill>
                  <a:srgbClr val="960000"/>
                </a:solidFill>
              </a:rPr>
              <a:t>()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 </a:t>
            </a:r>
            <a:r>
              <a:rPr lang="en-US" sz="1200" b="1" dirty="0" smtClean="0">
                <a:solidFill>
                  <a:srgbClr val="006648"/>
                </a:solidFill>
              </a:rPr>
              <a:t>// we use the modulo function with </a:t>
            </a:r>
            <a:r>
              <a:rPr lang="en-US" sz="1200" b="1" dirty="0" smtClean="0">
                <a:solidFill>
                  <a:srgbClr val="006648"/>
                </a:solidFill>
              </a:rPr>
              <a:t>this number to get the "remainder" after a divide by 12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setPixelColor</a:t>
            </a:r>
            <a:r>
              <a:rPr lang="en-US" sz="1200" b="1" dirty="0" smtClean="0">
                <a:solidFill>
                  <a:srgbClr val="960000"/>
                </a:solidFill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000000"/>
                </a:solidFill>
              </a:rPr>
              <a:t>     </a:t>
            </a:r>
            <a:r>
              <a:rPr lang="en-US" sz="1200" b="1" dirty="0" smtClean="0">
                <a:solidFill>
                  <a:srgbClr val="640032"/>
                </a:solidFill>
              </a:rPr>
              <a:t>%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np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25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25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</a:t>
            </a:r>
            <a:r>
              <a:rPr lang="en-US" sz="1200" b="1" dirty="0" smtClean="0">
                <a:solidFill>
                  <a:srgbClr val="006648"/>
                </a:solidFill>
              </a:rPr>
              <a:t>violet is a bit of red and blue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setPixelColor</a:t>
            </a:r>
            <a:r>
              <a:rPr lang="en-US" sz="1200" b="1" dirty="0" smtClean="0">
                <a:solidFill>
                  <a:srgbClr val="960000"/>
                </a:solidFill>
              </a:rPr>
              <a:t>((</a:t>
            </a:r>
            <a:r>
              <a:rPr lang="en-US" sz="1200" b="1" dirty="0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+</a:t>
            </a:r>
            <a:r>
              <a:rPr lang="en-US" sz="1200" b="1" dirty="0" smtClean="0">
                <a:solidFill>
                  <a:srgbClr val="000096"/>
                </a:solidFill>
              </a:rPr>
              <a:t>1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640032"/>
                </a:solidFill>
              </a:rPr>
              <a:t>%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np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255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255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</a:t>
            </a:r>
            <a:r>
              <a:rPr lang="en-US" sz="1200" b="1" dirty="0" smtClean="0">
                <a:solidFill>
                  <a:srgbClr val="006648"/>
                </a:solidFill>
              </a:rPr>
              <a:t>indigo is a LOT of red and blue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setPixelColor</a:t>
            </a:r>
            <a:r>
              <a:rPr lang="en-US" sz="1200" b="1" dirty="0" smtClean="0">
                <a:solidFill>
                  <a:srgbClr val="960000"/>
                </a:solidFill>
              </a:rPr>
              <a:t>((</a:t>
            </a:r>
            <a:r>
              <a:rPr lang="en-US" sz="1200" b="1" dirty="0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+</a:t>
            </a:r>
            <a:r>
              <a:rPr lang="en-US" sz="1200" b="1" dirty="0" smtClean="0">
                <a:solidFill>
                  <a:srgbClr val="000096"/>
                </a:solidFill>
              </a:rPr>
              <a:t>2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640032"/>
                </a:solidFill>
              </a:rPr>
              <a:t>%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np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150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blue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setPixelColor</a:t>
            </a:r>
            <a:r>
              <a:rPr lang="en-US" sz="1200" b="1" dirty="0" smtClean="0">
                <a:solidFill>
                  <a:srgbClr val="960000"/>
                </a:solidFill>
              </a:rPr>
              <a:t>((</a:t>
            </a:r>
            <a:r>
              <a:rPr lang="en-US" sz="1200" b="1" dirty="0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+</a:t>
            </a:r>
            <a:r>
              <a:rPr lang="en-US" sz="1200" b="1" dirty="0" smtClean="0">
                <a:solidFill>
                  <a:srgbClr val="000096"/>
                </a:solidFill>
              </a:rPr>
              <a:t>3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640032"/>
                </a:solidFill>
              </a:rPr>
              <a:t>%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np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150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green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setPixelColor</a:t>
            </a:r>
            <a:r>
              <a:rPr lang="en-US" sz="1200" b="1" dirty="0" smtClean="0">
                <a:solidFill>
                  <a:srgbClr val="960000"/>
                </a:solidFill>
              </a:rPr>
              <a:t>((</a:t>
            </a:r>
            <a:r>
              <a:rPr lang="en-US" sz="1200" b="1" dirty="0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+</a:t>
            </a:r>
            <a:r>
              <a:rPr lang="en-US" sz="1200" b="1" dirty="0" smtClean="0">
                <a:solidFill>
                  <a:srgbClr val="000096"/>
                </a:solidFill>
              </a:rPr>
              <a:t>4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640032"/>
                </a:solidFill>
              </a:rPr>
              <a:t>%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np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255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255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yellow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setPixelColor</a:t>
            </a:r>
            <a:r>
              <a:rPr lang="en-US" sz="1200" b="1" dirty="0" smtClean="0">
                <a:solidFill>
                  <a:srgbClr val="960000"/>
                </a:solidFill>
              </a:rPr>
              <a:t>((</a:t>
            </a:r>
            <a:r>
              <a:rPr lang="en-US" sz="1200" b="1" dirty="0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+</a:t>
            </a:r>
            <a:r>
              <a:rPr lang="en-US" sz="1200" b="1" dirty="0" smtClean="0">
                <a:solidFill>
                  <a:srgbClr val="000096"/>
                </a:solidFill>
              </a:rPr>
              <a:t>5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640032"/>
                </a:solidFill>
              </a:rPr>
              <a:t>%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np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110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70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orange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setPixelColor</a:t>
            </a:r>
            <a:r>
              <a:rPr lang="en-US" sz="1200" b="1" dirty="0" smtClean="0">
                <a:solidFill>
                  <a:srgbClr val="960000"/>
                </a:solidFill>
              </a:rPr>
              <a:t>((</a:t>
            </a:r>
            <a:r>
              <a:rPr lang="en-US" sz="1200" b="1" dirty="0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+</a:t>
            </a:r>
            <a:r>
              <a:rPr lang="en-US" sz="1200" b="1" dirty="0" smtClean="0">
                <a:solidFill>
                  <a:srgbClr val="000096"/>
                </a:solidFill>
              </a:rPr>
              <a:t>6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640032"/>
                </a:solidFill>
              </a:rPr>
              <a:t>%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np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150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red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</a:t>
            </a:r>
            <a:r>
              <a:rPr lang="en-US" sz="1200" b="1" dirty="0" smtClean="0">
                <a:solidFill>
                  <a:srgbClr val="006648"/>
                </a:solidFill>
              </a:rPr>
              <a:t>// we don't need to touch 7, 8 and 9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setPixelColor</a:t>
            </a:r>
            <a:r>
              <a:rPr lang="en-US" sz="1200" b="1" dirty="0" smtClean="0">
                <a:solidFill>
                  <a:srgbClr val="960000"/>
                </a:solidFill>
              </a:rPr>
              <a:t>((</a:t>
            </a:r>
            <a:r>
              <a:rPr lang="en-US" sz="1200" b="1" dirty="0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+</a:t>
            </a:r>
            <a:r>
              <a:rPr lang="en-US" sz="1200" b="1" dirty="0" smtClean="0">
                <a:solidFill>
                  <a:srgbClr val="000096"/>
                </a:solidFill>
              </a:rPr>
              <a:t>10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640032"/>
                </a:solidFill>
              </a:rPr>
              <a:t>%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np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turn the second to the last one off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setPixelColor</a:t>
            </a:r>
            <a:r>
              <a:rPr lang="en-US" sz="1200" b="1" dirty="0" smtClean="0">
                <a:solidFill>
                  <a:srgbClr val="960000"/>
                </a:solidFill>
              </a:rPr>
              <a:t>((</a:t>
            </a:r>
            <a:r>
              <a:rPr lang="en-US" sz="1200" b="1" dirty="0" smtClean="0">
                <a:solidFill>
                  <a:srgbClr val="000000"/>
                </a:solidFill>
              </a:rPr>
              <a:t>i</a:t>
            </a:r>
            <a:r>
              <a:rPr lang="en-US" sz="1200" b="1" dirty="0" smtClean="0">
                <a:solidFill>
                  <a:srgbClr val="640032"/>
                </a:solidFill>
              </a:rPr>
              <a:t>+</a:t>
            </a:r>
            <a:r>
              <a:rPr lang="en-US" sz="1200" b="1" dirty="0" smtClean="0">
                <a:solidFill>
                  <a:srgbClr val="000096"/>
                </a:solidFill>
              </a:rPr>
              <a:t>11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640032"/>
                </a:solidFill>
              </a:rPr>
              <a:t>%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</a:rPr>
              <a:t>np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640032"/>
                </a:solidFill>
              </a:rPr>
              <a:t>,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0096"/>
                </a:solidFill>
              </a:rPr>
              <a:t>0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006648"/>
                </a:solidFill>
              </a:rPr>
              <a:t>// turn the last one off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strip</a:t>
            </a:r>
            <a:r>
              <a:rPr lang="en-US" sz="1200" b="1" dirty="0" smtClean="0">
                <a:solidFill>
                  <a:srgbClr val="640032"/>
                </a:solidFill>
              </a:rPr>
              <a:t>.</a:t>
            </a:r>
            <a:r>
              <a:rPr lang="en-US" sz="1200" b="1" dirty="0" smtClean="0">
                <a:solidFill>
                  <a:srgbClr val="000000"/>
                </a:solidFill>
              </a:rPr>
              <a:t>show</a:t>
            </a:r>
            <a:r>
              <a:rPr lang="en-US" sz="1200" b="1" dirty="0" smtClean="0">
                <a:solidFill>
                  <a:srgbClr val="960000"/>
                </a:solidFill>
              </a:rPr>
              <a:t>()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r>
              <a:rPr lang="en-US" sz="1200" b="1" dirty="0" smtClean="0">
                <a:solidFill>
                  <a:srgbClr val="000000"/>
                </a:solidFill>
              </a:rPr>
              <a:t/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    delay</a:t>
            </a:r>
            <a:r>
              <a:rPr lang="en-US" sz="1200" b="1" dirty="0" smtClean="0">
                <a:solidFill>
                  <a:srgbClr val="960000"/>
                </a:solidFill>
              </a:rPr>
              <a:t>(</a:t>
            </a:r>
            <a:r>
              <a:rPr lang="en-US" sz="1200" b="1" dirty="0" smtClean="0">
                <a:solidFill>
                  <a:srgbClr val="000000"/>
                </a:solidFill>
              </a:rPr>
              <a:t>wait</a:t>
            </a:r>
            <a:r>
              <a:rPr lang="en-US" sz="1200" b="1" dirty="0" smtClean="0">
                <a:solidFill>
                  <a:srgbClr val="960000"/>
                </a:solidFill>
              </a:rPr>
              <a:t>)</a:t>
            </a:r>
            <a:r>
              <a:rPr lang="en-US" sz="1200" b="1" dirty="0" smtClean="0">
                <a:solidFill>
                  <a:srgbClr val="640032"/>
                </a:solidFill>
              </a:rPr>
              <a:t>;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960000"/>
                </a:solidFill>
              </a:rPr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D:\Downloads\Achieve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305800" cy="64211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09800" y="4572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17th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4572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October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4572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2015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9906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Internet of Things</a:t>
            </a:r>
          </a:p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HackDay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3962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Arduino LED Halloween Costume Design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5105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latin typeface="French Script MT" pitchFamily="66" charset="0"/>
                <a:cs typeface="Times New Roman" pitchFamily="18" charset="0"/>
              </a:rPr>
              <a:t>Ann Kelly and Dan McCreary</a:t>
            </a:r>
            <a:endParaRPr lang="en-US" sz="2400" b="1" i="1" dirty="0">
              <a:latin typeface="French Script MT" pitchFamily="66" charset="0"/>
              <a:cs typeface="Times New Roman" pitchFamily="18" charset="0"/>
            </a:endParaRPr>
          </a:p>
        </p:txBody>
      </p:sp>
      <p:pic>
        <p:nvPicPr>
          <p:cNvPr id="1029" name="Picture 5" descr="http://www.fooa.org/wp-content/uploads/2015/08/halloween-pumpkin-clip-art-fr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990600"/>
            <a:ext cx="756476" cy="838200"/>
          </a:xfrm>
          <a:prstGeom prst="rect">
            <a:avLst/>
          </a:prstGeom>
          <a:noFill/>
        </p:spPr>
      </p:pic>
      <p:pic>
        <p:nvPicPr>
          <p:cNvPr id="1031" name="Picture 7" descr="IoTHackDay"/>
          <p:cNvPicPr>
            <a:picLocks noChangeAspect="1" noChangeArrowheads="1"/>
          </p:cNvPicPr>
          <p:nvPr/>
        </p:nvPicPr>
        <p:blipFill>
          <a:blip r:embed="rId4" cstate="print"/>
          <a:srcRect r="86742"/>
          <a:stretch>
            <a:fillRect/>
          </a:stretch>
        </p:blipFill>
        <p:spPr bwMode="auto">
          <a:xfrm>
            <a:off x="1066800" y="2894731"/>
            <a:ext cx="1371600" cy="1379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113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Sample Moving Rainbow Program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McCreary</dc:creator>
  <cp:lastModifiedBy>Dan McCreary</cp:lastModifiedBy>
  <cp:revision>206</cp:revision>
  <dcterms:created xsi:type="dcterms:W3CDTF">2015-10-12T12:48:00Z</dcterms:created>
  <dcterms:modified xsi:type="dcterms:W3CDTF">2015-10-17T12:24:16Z</dcterms:modified>
</cp:coreProperties>
</file>