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4"/>
    <p:restoredTop sz="94676"/>
  </p:normalViewPr>
  <p:slideViewPr>
    <p:cSldViewPr snapToGrid="0" snapToObjects="1">
      <p:cViewPr varScale="1">
        <p:scale>
          <a:sx n="99" d="100"/>
          <a:sy n="99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2F13A-490D-5049-A3A2-CA2AD8F64DEC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4B103-545A-654B-90D5-C85FA477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3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3066" y="103632"/>
            <a:ext cx="88235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/>
              <a:t>Page 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843526" y="0"/>
            <a:ext cx="0" cy="777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936" y="112500"/>
            <a:ext cx="88235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/>
              <a:t>Page 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523282" y="186093"/>
            <a:ext cx="981537" cy="259080"/>
            <a:chOff x="180975" y="304800"/>
            <a:chExt cx="866062" cy="228600"/>
          </a:xfrm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304800"/>
              <a:ext cx="51363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338138" y="3048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8125" y="3810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0975" y="4572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80975" y="5334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723072" y="126574"/>
            <a:ext cx="2862044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13" b="1" dirty="0"/>
              <a:t>Arduino Moving Rainbow</a:t>
            </a:r>
            <a:endParaRPr lang="en-US" sz="204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05177" y="1805830"/>
            <a:ext cx="4592615" cy="1001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360" dirty="0">
              <a:latin typeface="Arial Narrow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01" y="1989692"/>
            <a:ext cx="2294553" cy="8206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503" y="2152244"/>
            <a:ext cx="2146384" cy="438997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9000103" y="2317837"/>
            <a:ext cx="791731" cy="164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763" y="3060786"/>
            <a:ext cx="4577029" cy="699473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6576569" y="2109297"/>
            <a:ext cx="967671" cy="162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23" name="Rounded Rectangle 22"/>
          <p:cNvSpPr/>
          <p:nvPr/>
        </p:nvSpPr>
        <p:spPr>
          <a:xfrm>
            <a:off x="5320759" y="1741373"/>
            <a:ext cx="2294553" cy="20750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3" dirty="0"/>
              <a:t> Install the NeoPixel Library</a:t>
            </a:r>
          </a:p>
        </p:txBody>
      </p:sp>
      <p:sp>
        <p:nvSpPr>
          <p:cNvPr id="24" name="Oval 23"/>
          <p:cNvSpPr/>
          <p:nvPr/>
        </p:nvSpPr>
        <p:spPr>
          <a:xfrm>
            <a:off x="5954314" y="3468107"/>
            <a:ext cx="791731" cy="2441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grpSp>
        <p:nvGrpSpPr>
          <p:cNvPr id="40" name="Group 39"/>
          <p:cNvGrpSpPr/>
          <p:nvPr/>
        </p:nvGrpSpPr>
        <p:grpSpPr>
          <a:xfrm>
            <a:off x="5057793" y="3975352"/>
            <a:ext cx="4972894" cy="1614355"/>
            <a:chOff x="412753" y="6970192"/>
            <a:chExt cx="4387848" cy="1424431"/>
          </a:xfrm>
        </p:grpSpPr>
        <p:sp>
          <p:nvSpPr>
            <p:cNvPr id="35" name="TextBox 34"/>
            <p:cNvSpPr txBox="1"/>
            <p:nvPr/>
          </p:nvSpPr>
          <p:spPr>
            <a:xfrm>
              <a:off x="412753" y="7058358"/>
              <a:ext cx="4387848" cy="13362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103632" rtlCol="0">
              <a:noAutofit/>
            </a:bodyPr>
            <a:lstStyle/>
            <a:p>
              <a:endParaRPr lang="en-US" sz="1360" dirty="0">
                <a:latin typeface="Arial Narrow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68315" y="6970192"/>
              <a:ext cx="2663824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33" dirty="0"/>
                <a:t>Open the NeoPixel Example: </a:t>
              </a:r>
              <a:r>
                <a:rPr lang="en-US" sz="1133" dirty="0" err="1"/>
                <a:t>Strandtest</a:t>
              </a:r>
              <a:endParaRPr lang="en-US" sz="1133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9814" y="7566844"/>
              <a:ext cx="3035159" cy="75497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7052" y="7261002"/>
              <a:ext cx="1147761" cy="782866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>
            <a:xfrm>
              <a:off x="3585441" y="8001508"/>
              <a:ext cx="834160" cy="1311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4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037250" y="6250494"/>
            <a:ext cx="476851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Arial Narrow" pitchFamily="34" charset="0"/>
            </a:endParaRPr>
          </a:p>
          <a:p>
            <a:r>
              <a:rPr lang="en-US" sz="1000" dirty="0">
                <a:latin typeface="Arial Narrow" pitchFamily="34" charset="0"/>
              </a:rPr>
              <a:t>#include &lt;Adafruit_NeoPixel.h&gt;</a:t>
            </a:r>
          </a:p>
          <a:p>
            <a:r>
              <a:rPr lang="en-US" sz="1000" dirty="0">
                <a:latin typeface="Arial Narrow" pitchFamily="34" charset="0"/>
              </a:rPr>
              <a:t>#define LEDPIN 12 </a:t>
            </a:r>
            <a:r>
              <a:rPr lang="en-US" sz="1000" dirty="0">
                <a:solidFill>
                  <a:srgbClr val="00B050"/>
                </a:solidFill>
                <a:latin typeface="Arial Narrow" pitchFamily="34" charset="0"/>
              </a:rPr>
              <a:t>// connect the Data from the strip to this pin on the Arduino</a:t>
            </a:r>
          </a:p>
          <a:p>
            <a:r>
              <a:rPr lang="en-US" sz="1000" dirty="0">
                <a:latin typeface="Arial Narrow" pitchFamily="34" charset="0"/>
              </a:rPr>
              <a:t>#define NUMBER_PIXELS 12 /</a:t>
            </a:r>
            <a:r>
              <a:rPr lang="en-US" sz="1000" dirty="0">
                <a:solidFill>
                  <a:srgbClr val="00B050"/>
                </a:solidFill>
                <a:latin typeface="Arial Narrow" pitchFamily="34" charset="0"/>
              </a:rPr>
              <a:t>/ the number of pixels in your LED strip</a:t>
            </a:r>
          </a:p>
          <a:p>
            <a:r>
              <a:rPr lang="en-US" sz="1000" dirty="0">
                <a:latin typeface="Arial Narrow" pitchFamily="34" charset="0"/>
              </a:rPr>
              <a:t>Adafruit_NeoPixel strip </a:t>
            </a:r>
            <a:endParaRPr lang="en-US" sz="1000" dirty="0" smtClean="0">
              <a:latin typeface="Arial Narrow" pitchFamily="34" charset="0"/>
            </a:endParaRPr>
          </a:p>
          <a:p>
            <a:r>
              <a:rPr lang="en-US" sz="1000" dirty="0">
                <a:latin typeface="Arial Narrow" pitchFamily="34" charset="0"/>
              </a:rPr>
              <a:t> </a:t>
            </a:r>
            <a:r>
              <a:rPr lang="en-US" sz="1000" dirty="0" smtClean="0">
                <a:latin typeface="Arial Narrow" pitchFamily="34" charset="0"/>
              </a:rPr>
              <a:t>   = </a:t>
            </a:r>
            <a:r>
              <a:rPr lang="en-US" sz="1000" dirty="0" err="1">
                <a:latin typeface="Arial Narrow" pitchFamily="34" charset="0"/>
              </a:rPr>
              <a:t>Adafruit_NeoPixel</a:t>
            </a:r>
            <a:r>
              <a:rPr lang="en-US" sz="1000" dirty="0">
                <a:latin typeface="Arial Narrow" pitchFamily="34" charset="0"/>
              </a:rPr>
              <a:t>(NUMBER_PIXELS, LEDPIN, NEO_GRB + NEO_KHZ800);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124581" y="6120119"/>
            <a:ext cx="1823944" cy="23674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33" dirty="0"/>
              <a:t>Sample Preamble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25835" y="4481714"/>
            <a:ext cx="4356041" cy="2998965"/>
            <a:chOff x="640987" y="7881107"/>
            <a:chExt cx="6019800" cy="1919498"/>
          </a:xfrm>
        </p:grpSpPr>
        <p:sp>
          <p:nvSpPr>
            <p:cNvPr id="45" name="TextBox 44"/>
            <p:cNvSpPr txBox="1"/>
            <p:nvPr/>
          </p:nvSpPr>
          <p:spPr>
            <a:xfrm>
              <a:off x="640987" y="7959377"/>
              <a:ext cx="6019800" cy="18412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155448" rtlCol="0">
              <a:spAutoFit/>
            </a:bodyPr>
            <a:lstStyle/>
            <a:p>
              <a:pPr marL="388609" indent="-388609">
                <a:buFont typeface="+mj-lt"/>
                <a:buAutoNum type="arabicPeriod"/>
              </a:pPr>
              <a:r>
                <a:rPr lang="en-US" sz="1360" dirty="0"/>
                <a:t>Turn first pixel on and off (“blink” lab)</a:t>
              </a:r>
            </a:p>
            <a:p>
              <a:pPr marL="388609" indent="-388609">
                <a:buFont typeface="+mj-lt"/>
                <a:buAutoNum type="arabicPeriod"/>
              </a:pPr>
              <a:r>
                <a:rPr lang="en-US" sz="1360" dirty="0"/>
                <a:t>Change the “delay” time in the blink lab from 10 to 1000 milliseconds</a:t>
              </a:r>
            </a:p>
            <a:p>
              <a:pPr marL="388609" indent="-388609">
                <a:buFont typeface="+mj-lt"/>
                <a:buAutoNum type="arabicPeriod"/>
              </a:pPr>
              <a:r>
                <a:rPr lang="en-US" sz="1360" dirty="0"/>
                <a:t>Run NeoPixel example programs (</a:t>
              </a:r>
              <a:r>
                <a:rPr lang="en-US" sz="1360" dirty="0" err="1"/>
                <a:t>strandtest</a:t>
              </a:r>
              <a:r>
                <a:rPr lang="en-US" sz="1360" dirty="0"/>
                <a:t>)</a:t>
              </a:r>
            </a:p>
            <a:p>
              <a:pPr marL="388609" indent="-388609">
                <a:buFont typeface="+mj-lt"/>
                <a:buAutoNum type="arabicPeriod"/>
              </a:pPr>
              <a:r>
                <a:rPr lang="en-US" sz="1360" dirty="0"/>
                <a:t>Find Moving Rainbow examples</a:t>
              </a:r>
            </a:p>
            <a:p>
              <a:pPr marL="388609" indent="-388609">
                <a:buFont typeface="+mj-lt"/>
                <a:buAutoNum type="arabicPeriod"/>
              </a:pPr>
              <a:r>
                <a:rPr lang="en-US" sz="1360" dirty="0"/>
                <a:t>Work though various examples</a:t>
              </a:r>
            </a:p>
            <a:p>
              <a:pPr marL="388609" indent="-388609">
                <a:buFont typeface="+mj-lt"/>
                <a:buAutoNum type="arabicPeriod"/>
              </a:pPr>
              <a:r>
                <a:rPr lang="en-US" sz="1360" dirty="0"/>
                <a:t>On moving rainbow github/</a:t>
              </a:r>
              <a:r>
                <a:rPr lang="en-US" sz="1360" dirty="0" err="1"/>
                <a:t>src</a:t>
              </a:r>
              <a:r>
                <a:rPr lang="en-US" sz="1360" dirty="0"/>
                <a:t> find mini-maker-fair LED strip two buttons program</a:t>
              </a:r>
            </a:p>
            <a:p>
              <a:pPr marL="388609" indent="-388609">
                <a:buFont typeface="+mj-lt"/>
                <a:buAutoNum type="arabicPeriod"/>
              </a:pPr>
              <a:r>
                <a:rPr lang="en-US" sz="1360" dirty="0"/>
                <a:t>Wire button from D2 (interrupt) to ground</a:t>
              </a:r>
            </a:p>
            <a:p>
              <a:pPr marL="388609" indent="-388609">
                <a:buFont typeface="+mj-lt"/>
                <a:buAutoNum type="arabicPeriod"/>
              </a:pPr>
              <a:r>
                <a:rPr lang="en-US" sz="1360" dirty="0"/>
                <a:t>Try all the modes</a:t>
              </a:r>
            </a:p>
            <a:p>
              <a:pPr marL="388609" indent="-388609">
                <a:buFont typeface="+mj-lt"/>
                <a:buAutoNum type="arabicPeriod"/>
              </a:pPr>
              <a:r>
                <a:rPr lang="en-US" sz="1360" dirty="0"/>
                <a:t>Create your own mode pattern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27438" y="7881107"/>
              <a:ext cx="1010670" cy="15477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33"/>
                <a:t>Sample Ideas</a:t>
              </a:r>
              <a:endParaRPr lang="en-US" sz="1133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210332" y="544185"/>
            <a:ext cx="2050561" cy="336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7" b="1" dirty="0"/>
              <a:t>Hook Up the LED Strip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5286481" y="941883"/>
            <a:ext cx="3839715" cy="645645"/>
            <a:chOff x="5448215" y="941798"/>
            <a:chExt cx="3839715" cy="645645"/>
          </a:xfrm>
        </p:grpSpPr>
        <p:sp>
          <p:nvSpPr>
            <p:cNvPr id="57" name="Rectangle 56"/>
            <p:cNvSpPr/>
            <p:nvPr/>
          </p:nvSpPr>
          <p:spPr>
            <a:xfrm>
              <a:off x="5448215" y="941798"/>
              <a:ext cx="1328266" cy="6456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40"/>
            </a:p>
          </p:txBody>
        </p:sp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389243" y="998273"/>
              <a:ext cx="949343" cy="533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0" name="Straight Connector 49"/>
            <p:cNvCxnSpPr/>
            <p:nvPr/>
          </p:nvCxnSpPr>
          <p:spPr>
            <a:xfrm flipH="1" flipV="1">
              <a:off x="6784555" y="1149924"/>
              <a:ext cx="604690" cy="8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537488" y="976028"/>
              <a:ext cx="550777" cy="1743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33" b="1" dirty="0"/>
                <a:t>Arduino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6784556" y="1299214"/>
              <a:ext cx="610533" cy="1759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6784556" y="1428960"/>
              <a:ext cx="604689" cy="78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881435" y="1160217"/>
              <a:ext cx="834175" cy="1743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133" dirty="0"/>
                <a:t>Data</a:t>
              </a:r>
              <a:r>
                <a:rPr lang="en-US" sz="1133" b="1" dirty="0"/>
                <a:t> </a:t>
              </a:r>
              <a:r>
                <a:rPr lang="en-US" sz="1133" dirty="0"/>
                <a:t>Pin (12)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2132" y="1357263"/>
              <a:ext cx="627344" cy="1743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133" dirty="0"/>
                <a:t>VCC (5V)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17535" y="966860"/>
              <a:ext cx="428510" cy="1743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133" dirty="0"/>
                <a:t>GND</a:t>
              </a:r>
            </a:p>
          </p:txBody>
        </p:sp>
        <p:pic>
          <p:nvPicPr>
            <p:cNvPr id="69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338587" y="1002888"/>
              <a:ext cx="949343" cy="533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25580"/>
              </p:ext>
            </p:extLst>
          </p:nvPr>
        </p:nvGraphicFramePr>
        <p:xfrm>
          <a:off x="1407764" y="321640"/>
          <a:ext cx="2910060" cy="23042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93277"/>
                <a:gridCol w="630312"/>
                <a:gridCol w="585381"/>
                <a:gridCol w="601090"/>
              </a:tblGrid>
              <a:tr h="2351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Color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Red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Green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Blue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</a:tr>
              <a:tr h="2351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Off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</a:tr>
              <a:tr h="2351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Red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</a:tr>
              <a:tr h="2351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Green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</a:tr>
              <a:tr h="2351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Blue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</a:tr>
              <a:tr h="2351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Yellow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</a:tr>
              <a:tr h="2351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Orange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</a:tr>
              <a:tr h="2351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Purple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</a:tr>
              <a:tr h="2351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White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21431" y="2882012"/>
            <a:ext cx="1759071" cy="12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/>
              <a:t>Pattern Names</a:t>
            </a:r>
          </a:p>
          <a:p>
            <a:r>
              <a:rPr lang="en-US" sz="1133" dirty="0"/>
              <a:t>Moving Pixel</a:t>
            </a:r>
          </a:p>
          <a:p>
            <a:r>
              <a:rPr lang="en-US" sz="1133" dirty="0"/>
              <a:t>Swipe</a:t>
            </a:r>
          </a:p>
          <a:p>
            <a:r>
              <a:rPr lang="en-US" sz="1133" dirty="0"/>
              <a:t>Comet</a:t>
            </a:r>
          </a:p>
          <a:p>
            <a:r>
              <a:rPr lang="en-US" sz="1133" dirty="0"/>
              <a:t>Sparkle</a:t>
            </a:r>
          </a:p>
          <a:p>
            <a:r>
              <a:rPr lang="en-US" sz="1133" dirty="0"/>
              <a:t>Candle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43472" y="3252818"/>
            <a:ext cx="1531188" cy="824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3" dirty="0"/>
              <a:t>Random Color</a:t>
            </a:r>
          </a:p>
          <a:p>
            <a:r>
              <a:rPr lang="en-US" sz="1133" dirty="0"/>
              <a:t>Larson Scanner (</a:t>
            </a:r>
            <a:r>
              <a:rPr lang="en-US" sz="1133" dirty="0" err="1"/>
              <a:t>Cylon</a:t>
            </a:r>
            <a:r>
              <a:rPr lang="en-US" sz="1133" dirty="0"/>
              <a:t>)</a:t>
            </a:r>
          </a:p>
          <a:p>
            <a:r>
              <a:rPr lang="en-US" sz="1133" dirty="0"/>
              <a:t>Theater Chase</a:t>
            </a:r>
          </a:p>
          <a:p>
            <a:endParaRPr lang="en-US" sz="1360" dirty="0"/>
          </a:p>
        </p:txBody>
      </p:sp>
    </p:spTree>
    <p:extLst>
      <p:ext uri="{BB962C8B-B14F-4D97-AF65-F5344CB8AC3E}">
        <p14:creationId xmlns:p14="http://schemas.microsoft.com/office/powerpoint/2010/main" val="12632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3066" y="103632"/>
            <a:ext cx="88235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/>
              <a:t>Page 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843526" y="0"/>
            <a:ext cx="0" cy="777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6613" y="26359"/>
            <a:ext cx="88235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/>
              <a:t>Page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868" y="4202907"/>
            <a:ext cx="4436376" cy="1259006"/>
            <a:chOff x="1930477" y="6707090"/>
            <a:chExt cx="3914449" cy="1110888"/>
          </a:xfrm>
        </p:grpSpPr>
        <p:sp>
          <p:nvSpPr>
            <p:cNvPr id="8" name="TextBox 7"/>
            <p:cNvSpPr txBox="1"/>
            <p:nvPr/>
          </p:nvSpPr>
          <p:spPr>
            <a:xfrm>
              <a:off x="1930477" y="6798637"/>
              <a:ext cx="3914449" cy="1019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907" dirty="0">
                <a:latin typeface="Arial Narrow" pitchFamily="34" charset="0"/>
              </a:endParaRPr>
            </a:p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void setup() 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{</a:t>
              </a:r>
            </a:p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  strip.begin(); 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initialize all the variables </a:t>
              </a:r>
              <a:r>
                <a:rPr lang="mr-IN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don’t forget this line!</a:t>
              </a:r>
            </a:p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lang="en-US" sz="1000" dirty="0" err="1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(0, 255, 125, 0); 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set pixel 0 to be yellow</a:t>
              </a:r>
            </a:p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  strip.show(); 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 </a:t>
              </a:r>
              <a:r>
                <a:rPr lang="mr-IN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must do this after change</a:t>
              </a:r>
            </a:p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  delay(1000); 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// wait 1 second</a:t>
              </a:r>
            </a:p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}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069180" y="6707090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33" dirty="0"/>
                <a:t>Sample Setup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2118" y="5764670"/>
            <a:ext cx="4621835" cy="1581079"/>
            <a:chOff x="1889761" y="5535377"/>
            <a:chExt cx="4078090" cy="1395071"/>
          </a:xfrm>
        </p:grpSpPr>
        <p:sp>
          <p:nvSpPr>
            <p:cNvPr id="11" name="TextBox 10"/>
            <p:cNvSpPr txBox="1"/>
            <p:nvPr/>
          </p:nvSpPr>
          <p:spPr>
            <a:xfrm>
              <a:off x="1889761" y="5626923"/>
              <a:ext cx="4078090" cy="1303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Arial Narrow" pitchFamily="34" charset="0"/>
              </a:endParaRPr>
            </a:p>
            <a:p>
              <a:r>
                <a:rPr lang="en-US" sz="1000" b="1" dirty="0"/>
                <a:t>void</a:t>
              </a:r>
              <a:r>
                <a:rPr lang="en-US" sz="1000" dirty="0"/>
                <a:t> </a:t>
              </a:r>
              <a:r>
                <a:rPr lang="en-US" sz="1000" b="1" dirty="0"/>
                <a:t>loop</a:t>
              </a:r>
              <a:r>
                <a:rPr lang="en-US" sz="1000" dirty="0"/>
                <a:t>() {</a:t>
              </a:r>
            </a:p>
            <a:p>
              <a:r>
                <a:rPr lang="en-US" sz="1000" b="1" dirty="0"/>
                <a:t>   for</a:t>
              </a:r>
              <a:r>
                <a:rPr lang="en-US" sz="1000" dirty="0"/>
                <a:t> (</a:t>
              </a:r>
              <a:r>
                <a:rPr lang="en-US" sz="1000" b="1" dirty="0" err="1"/>
                <a:t>int</a:t>
              </a:r>
              <a:r>
                <a:rPr lang="en-US" sz="1000" dirty="0"/>
                <a:t> </a:t>
              </a:r>
              <a:r>
                <a:rPr lang="en-US" sz="1000" dirty="0" err="1"/>
                <a:t>i</a:t>
              </a:r>
              <a:r>
                <a:rPr lang="en-US" sz="1000" dirty="0"/>
                <a:t>=0; </a:t>
              </a:r>
              <a:r>
                <a:rPr lang="en-US" sz="1000" dirty="0" err="1"/>
                <a:t>i</a:t>
              </a:r>
              <a:r>
                <a:rPr lang="en-US" sz="1000" dirty="0"/>
                <a:t>&lt;NUMBER_PIXELS; </a:t>
              </a:r>
              <a:r>
                <a:rPr lang="en-US" sz="1000" dirty="0" err="1"/>
                <a:t>i</a:t>
              </a:r>
              <a:r>
                <a:rPr lang="en-US" sz="1000" dirty="0"/>
                <a:t>++) {</a:t>
              </a:r>
            </a:p>
            <a:p>
              <a:r>
                <a:rPr lang="en-US" sz="1000" dirty="0"/>
                <a:t>       </a:t>
              </a:r>
              <a:r>
                <a:rPr lang="en-US" sz="1000" dirty="0" err="1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000" dirty="0" err="1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, 255, 0, 0); </a:t>
              </a:r>
              <a:r>
                <a:rPr lang="en-US" sz="10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turn the "</a:t>
              </a:r>
              <a:r>
                <a:rPr lang="en-US" sz="10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0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on</a:t>
              </a:r>
              <a:endParaRPr lang="en-US" sz="1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000" dirty="0" err="1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000" dirty="0"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      delay(100);  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0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1/10th of a second </a:t>
              </a:r>
              <a:r>
                <a:rPr lang="mr-IN" sz="10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0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000" dirty="0" err="1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000" dirty="0" err="1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, 0, 0, 0); 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0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turn the "</a:t>
              </a:r>
              <a:r>
                <a:rPr lang="en-US" sz="10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0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off</a:t>
              </a:r>
              <a:endParaRPr lang="en-US" sz="1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   }</a:t>
              </a:r>
            </a:p>
            <a:p>
              <a:r>
                <a:rPr lang="en-US" sz="1000" dirty="0"/>
                <a:t>}</a:t>
              </a:r>
              <a:endParaRPr lang="en-US" sz="1000" dirty="0">
                <a:latin typeface="Arial Narrow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90114" y="5535377"/>
              <a:ext cx="15367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33" dirty="0"/>
                <a:t>Sample Moving Pixel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34868" y="2812466"/>
            <a:ext cx="4187080" cy="1001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907" dirty="0">
              <a:latin typeface="Arial Narrow" pitchFamily="34" charset="0"/>
            </a:endParaRPr>
          </a:p>
          <a:p>
            <a:r>
              <a:rPr lang="en-US" sz="1000" dirty="0">
                <a:latin typeface="Arial Narrow" pitchFamily="34" charset="0"/>
              </a:rPr>
              <a:t>#include &lt;Adafruit_NeoPixel.h&gt;</a:t>
            </a:r>
          </a:p>
          <a:p>
            <a:r>
              <a:rPr lang="en-US" sz="1000" dirty="0">
                <a:latin typeface="Arial Narrow" pitchFamily="34" charset="0"/>
              </a:rPr>
              <a:t>#define LEDPIN 12 </a:t>
            </a:r>
            <a:r>
              <a:rPr lang="en-US" sz="1000" dirty="0">
                <a:solidFill>
                  <a:srgbClr val="00B050"/>
                </a:solidFill>
                <a:latin typeface="Arial Narrow" pitchFamily="34" charset="0"/>
              </a:rPr>
              <a:t>// connect the Data from the strip to this pin on the Arduino</a:t>
            </a:r>
          </a:p>
          <a:p>
            <a:r>
              <a:rPr lang="en-US" sz="1000" dirty="0">
                <a:latin typeface="Arial Narrow" pitchFamily="34" charset="0"/>
              </a:rPr>
              <a:t>#define NUMBER_PIXELS 30 /</a:t>
            </a:r>
            <a:r>
              <a:rPr lang="en-US" sz="1000" dirty="0">
                <a:solidFill>
                  <a:srgbClr val="00B050"/>
                </a:solidFill>
                <a:latin typeface="Arial Narrow" pitchFamily="34" charset="0"/>
              </a:rPr>
              <a:t>/ the number of pixels in your LED strip</a:t>
            </a:r>
          </a:p>
          <a:p>
            <a:r>
              <a:rPr lang="en-US" sz="1000" dirty="0">
                <a:latin typeface="Arial Narrow" pitchFamily="34" charset="0"/>
              </a:rPr>
              <a:t>Adafruit_NeoPixel strip </a:t>
            </a:r>
          </a:p>
          <a:p>
            <a:r>
              <a:rPr lang="en-US" sz="1000" dirty="0">
                <a:latin typeface="Arial Narrow" pitchFamily="34" charset="0"/>
              </a:rPr>
              <a:t>      = </a:t>
            </a:r>
            <a:r>
              <a:rPr lang="en-US" sz="1000" dirty="0" err="1">
                <a:latin typeface="Arial Narrow" pitchFamily="34" charset="0"/>
              </a:rPr>
              <a:t>Adafruit_NeoPixel</a:t>
            </a:r>
            <a:r>
              <a:rPr lang="en-US" sz="1000" dirty="0">
                <a:latin typeface="Arial Narrow" pitchFamily="34" charset="0"/>
              </a:rPr>
              <a:t>(NUMBER_PIXELS, LEDPIN, NEO_GRB + NEO_KHZ800);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95851" y="2696342"/>
            <a:ext cx="1823944" cy="23674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33" dirty="0"/>
              <a:t>Sample Preamble Set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1663" y="961650"/>
            <a:ext cx="411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Adafruit</a:t>
            </a:r>
            <a:r>
              <a:rPr lang="en-US" sz="1000" dirty="0"/>
              <a:t> NeoPixel </a:t>
            </a:r>
            <a:r>
              <a:rPr lang="en-US" sz="1000" dirty="0" err="1"/>
              <a:t>Uberguide</a:t>
            </a:r>
            <a:endParaRPr lang="en-US" sz="1000" dirty="0"/>
          </a:p>
          <a:p>
            <a:r>
              <a:rPr lang="en-US" sz="1000" dirty="0"/>
              <a:t>https://</a:t>
            </a:r>
            <a:r>
              <a:rPr lang="en-US" sz="1000" dirty="0" err="1"/>
              <a:t>learn.adafruit.com</a:t>
            </a:r>
            <a:r>
              <a:rPr lang="en-US" sz="1000" dirty="0"/>
              <a:t>/</a:t>
            </a:r>
            <a:r>
              <a:rPr lang="en-US" sz="1000" dirty="0" err="1"/>
              <a:t>adafruit-neopixel-uberguide</a:t>
            </a:r>
            <a:r>
              <a:rPr lang="en-US" sz="1000" dirty="0"/>
              <a:t>/</a:t>
            </a:r>
            <a:r>
              <a:rPr lang="en-US" sz="1000" dirty="0" err="1"/>
              <a:t>arduino</a:t>
            </a:r>
            <a:r>
              <a:rPr lang="en-US" sz="1000" dirty="0"/>
              <a:t>-library-use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5177" y="4352912"/>
            <a:ext cx="3946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Debugging</a:t>
            </a:r>
          </a:p>
          <a:p>
            <a:pPr marL="388609" indent="-388609">
              <a:buFont typeface="+mj-lt"/>
              <a:buAutoNum type="arabicPeriod"/>
            </a:pPr>
            <a:r>
              <a:rPr lang="en-US" sz="1200" dirty="0"/>
              <a:t>Did you use the right LED pin?</a:t>
            </a:r>
          </a:p>
          <a:p>
            <a:pPr marL="388609" indent="-388609">
              <a:buFont typeface="+mj-lt"/>
              <a:buAutoNum type="arabicPeriod"/>
            </a:pPr>
            <a:r>
              <a:rPr lang="en-US" sz="1200" dirty="0"/>
              <a:t>Did you call </a:t>
            </a:r>
            <a:r>
              <a:rPr lang="en-US" sz="1200" dirty="0" err="1"/>
              <a:t>strip.begin</a:t>
            </a:r>
            <a:r>
              <a:rPr lang="en-US" sz="1200" dirty="0"/>
              <a:t>() in setup()?</a:t>
            </a:r>
          </a:p>
          <a:p>
            <a:pPr marL="388609" indent="-388609">
              <a:buFont typeface="+mj-lt"/>
              <a:buAutoNum type="arabicPeriod"/>
            </a:pPr>
            <a:r>
              <a:rPr lang="en-US" sz="1200" dirty="0"/>
              <a:t>Are you calling </a:t>
            </a:r>
            <a:r>
              <a:rPr lang="en-US" sz="1200" dirty="0" err="1"/>
              <a:t>strip.show</a:t>
            </a:r>
            <a:r>
              <a:rPr lang="en-US" sz="1200" dirty="0"/>
              <a:t>() after changing pixel color?</a:t>
            </a:r>
          </a:p>
          <a:p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125636" y="1635050"/>
            <a:ext cx="322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NeoPixel Functions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5177" y="2125222"/>
            <a:ext cx="3649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Three Key Functions</a:t>
            </a:r>
          </a:p>
          <a:p>
            <a:pPr marL="388609" indent="-388609">
              <a:buFont typeface="+mj-lt"/>
              <a:buAutoNum type="arabicPeriod"/>
            </a:pPr>
            <a:r>
              <a:rPr lang="en-US" sz="1200" dirty="0" err="1"/>
              <a:t>strip.begin</a:t>
            </a:r>
            <a:r>
              <a:rPr lang="en-US" sz="1200" dirty="0"/>
              <a:t>()</a:t>
            </a:r>
          </a:p>
          <a:p>
            <a:pPr marL="388609" indent="-388609">
              <a:buFont typeface="+mj-lt"/>
              <a:buAutoNum type="arabicPeriod"/>
            </a:pPr>
            <a:r>
              <a:rPr lang="en-US" sz="1200" dirty="0" err="1"/>
              <a:t>strip.setPixel</a:t>
            </a:r>
            <a:r>
              <a:rPr lang="en-US" sz="1200" dirty="0"/>
              <a:t>(index, red, green, blue)</a:t>
            </a:r>
          </a:p>
          <a:p>
            <a:pPr marL="388609" indent="-388609">
              <a:buFont typeface="+mj-lt"/>
              <a:buAutoNum type="arabicPeriod"/>
            </a:pPr>
            <a:r>
              <a:rPr lang="en-US" sz="1200" dirty="0" err="1"/>
              <a:t>strip.show</a:t>
            </a:r>
            <a:r>
              <a:rPr lang="en-US" sz="1200" dirty="0"/>
              <a:t>() </a:t>
            </a:r>
            <a:r>
              <a:rPr lang="mr-IN" sz="1200" dirty="0"/>
              <a:t>–</a:t>
            </a:r>
            <a:r>
              <a:rPr lang="en-US" sz="1200" dirty="0"/>
              <a:t> this sends the data to the LED Strip</a:t>
            </a:r>
          </a:p>
          <a:p>
            <a:endParaRPr lang="en-US" sz="1200" dirty="0"/>
          </a:p>
          <a:p>
            <a:r>
              <a:rPr lang="en-US" sz="1200" dirty="0"/>
              <a:t>N = </a:t>
            </a:r>
            <a:r>
              <a:rPr lang="en-US" sz="1200" dirty="0" err="1"/>
              <a:t>strip.numPixels</a:t>
            </a:r>
            <a:r>
              <a:rPr lang="en-US" sz="1200" dirty="0"/>
              <a:t>()  // get the number of pixels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1662" y="6811148"/>
            <a:ext cx="3870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http://moving-</a:t>
            </a:r>
            <a:r>
              <a:rPr lang="en-US" sz="1200" dirty="0" err="1"/>
              <a:t>rainbow.readthedocs.io</a:t>
            </a:r>
            <a:r>
              <a:rPr lang="en-US" sz="1200" dirty="0"/>
              <a:t>/</a:t>
            </a:r>
            <a:r>
              <a:rPr lang="en-US" sz="1200" dirty="0" err="1"/>
              <a:t>en</a:t>
            </a:r>
            <a:r>
              <a:rPr lang="en-US" sz="1200" dirty="0"/>
              <a:t>/latest/README/</a:t>
            </a:r>
          </a:p>
        </p:txBody>
      </p:sp>
    </p:spTree>
    <p:extLst>
      <p:ext uri="{BB962C8B-B14F-4D97-AF65-F5344CB8AC3E}">
        <p14:creationId xmlns:p14="http://schemas.microsoft.com/office/powerpoint/2010/main" val="157518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462</Words>
  <Application>Microsoft Macintosh PowerPoint</Application>
  <PresentationFormat>Custom</PresentationFormat>
  <Paragraphs>113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Mangal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14</cp:revision>
  <cp:lastPrinted>2017-12-02T17:37:32Z</cp:lastPrinted>
  <dcterms:created xsi:type="dcterms:W3CDTF">2017-12-02T13:19:23Z</dcterms:created>
  <dcterms:modified xsi:type="dcterms:W3CDTF">2017-12-03T04:41:36Z</dcterms:modified>
</cp:coreProperties>
</file>