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6A2948-A2B9-906D-F240-72EE089C518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BCF3D0-B17A-2F07-9309-1A9DD4D342F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C97A33-E6D4-55D1-C818-E8111996392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63C223-8A00-5E28-35B1-30EFBAC59164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C88AEF-E6B0-FA6B-A851-37CF06E995F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08649C-A8F2-E2D4-638A-29392BE45C2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794409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5" y="-995"/>
            <a:ext cx="12191925" cy="6859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40597" y="1852352"/>
            <a:ext cx="8283664" cy="238759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4400" b="1">
                <a:latin typeface="OpenDyslexic"/>
                <a:ea typeface="OpenDyslexic"/>
                <a:cs typeface="OpenDyslexic"/>
              </a:rPr>
              <a:t>A Visit és a </a:t>
            </a:r>
            <a:br>
              <a:rPr lang="en-US" sz="4400" b="1">
                <a:latin typeface="OpenDyslexic"/>
                <a:ea typeface="OpenDyslexic"/>
                <a:cs typeface="OpenDyslexic"/>
              </a:rPr>
            </a:br>
            <a:r>
              <a:rPr lang="en-US" sz="4400" b="1">
                <a:latin typeface="OpenDyslexic"/>
                <a:ea typeface="OpenDyslexic"/>
                <a:cs typeface="OpenDyslexic"/>
              </a:rPr>
              <a:t>VTK fájlformátum </a:t>
            </a:r>
            <a:br>
              <a:rPr lang="en-US" sz="4400" b="1">
                <a:latin typeface="OpenDyslexic"/>
                <a:ea typeface="OpenDyslexic"/>
                <a:cs typeface="OpenDyslexic"/>
              </a:rPr>
            </a:br>
            <a:r>
              <a:rPr lang="en-US" sz="4400" b="1">
                <a:latin typeface="OpenDyslexic"/>
                <a:ea typeface="OpenDyslexic"/>
                <a:cs typeface="OpenDyslexic"/>
              </a:rPr>
              <a:t>egy lehetséges alkalmazása</a:t>
            </a:r>
            <a:endParaRPr sz="4400" b="1"/>
          </a:p>
        </p:txBody>
      </p:sp>
      <p:sp>
        <p:nvSpPr>
          <p:cNvPr id="1276996998" name=""/>
          <p:cNvSpPr txBox="1"/>
          <p:nvPr/>
        </p:nvSpPr>
        <p:spPr bwMode="auto">
          <a:xfrm flipH="0" flipV="0">
            <a:off x="323487" y="5313439"/>
            <a:ext cx="1745307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latin typeface="Virgil 3 YOFF"/>
                <a:ea typeface="Virgil 3 YOFF"/>
                <a:cs typeface="Virgil 3 YOFF"/>
              </a:rPr>
              <a:t>PTE TTK</a:t>
            </a:r>
            <a:endParaRPr sz="2000" b="1">
              <a:latin typeface="Virgil 3 YOFF"/>
              <a:ea typeface="Virgil 3 YOFF"/>
              <a:cs typeface="Virgil 3 YOFF"/>
            </a:endParaRPr>
          </a:p>
          <a:p>
            <a:pPr>
              <a:defRPr/>
            </a:pPr>
            <a:r>
              <a:rPr sz="2000" b="1">
                <a:latin typeface="Virgil 3 YOFF"/>
                <a:ea typeface="Virgil 3 YOFF"/>
                <a:cs typeface="Virgil 3 YOFF"/>
              </a:rPr>
              <a:t>Vizualizáció </a:t>
            </a:r>
            <a:endParaRPr sz="2000" b="1">
              <a:latin typeface="Virgil 3 YOFF"/>
              <a:ea typeface="Virgil 3 YOFF"/>
              <a:cs typeface="Virgil 3 YOFF"/>
            </a:endParaRPr>
          </a:p>
          <a:p>
            <a:pPr>
              <a:defRPr/>
            </a:pPr>
            <a:r>
              <a:rPr sz="2000" b="1">
                <a:latin typeface="Virgil 3 YOFF"/>
                <a:cs typeface="Virgil 3 YOFF"/>
              </a:rPr>
              <a:t>2024/25/1</a:t>
            </a:r>
            <a:endParaRPr sz="2000" b="1">
              <a:latin typeface="Virgil 3 YOFF"/>
              <a:ea typeface="Virgil 3 YOFF"/>
              <a:cs typeface="Virgil 3 YOFF"/>
            </a:endParaRPr>
          </a:p>
          <a:p>
            <a:pPr>
              <a:defRPr/>
            </a:pPr>
            <a:r>
              <a:rPr sz="2000" b="1">
                <a:latin typeface="Virgil 3 YOFF"/>
                <a:ea typeface="Virgil 3 YOFF"/>
                <a:cs typeface="Virgil 3 YOFF"/>
              </a:rPr>
              <a:t>Király Márk</a:t>
            </a:r>
            <a:endParaRPr sz="2000" b="1">
              <a:latin typeface="Virgil 3 YOFF"/>
              <a:cs typeface="Virgil 3 YOF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1090819" name=""/>
          <p:cNvSpPr/>
          <p:nvPr/>
        </p:nvSpPr>
        <p:spPr bwMode="auto">
          <a:xfrm flipH="0" flipV="0">
            <a:off x="862788" y="3132259"/>
            <a:ext cx="10367596" cy="35169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115890" name=""/>
          <p:cNvSpPr/>
          <p:nvPr/>
        </p:nvSpPr>
        <p:spPr bwMode="auto">
          <a:xfrm flipH="0" flipV="0">
            <a:off x="907254" y="1606517"/>
            <a:ext cx="9709099" cy="11044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504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000">
                <a:highlight>
                  <a:srgbClr val="D3D3D3"/>
                </a:highlight>
                <a:latin typeface="OpenDyslexic"/>
                <a:ea typeface="OpenDyslexic"/>
                <a:cs typeface="OpenDyslexic"/>
              </a:rPr>
              <a:t>A </a:t>
            </a:r>
            <a:r>
              <a:rPr sz="4200">
                <a:highlight>
                  <a:srgbClr val="D3D3D3"/>
                </a:highlight>
                <a:latin typeface="OpenDyslexic"/>
                <a:ea typeface="OpenDyslexic"/>
                <a:cs typeface="OpenDyslexic"/>
              </a:rPr>
              <a:t>prezentáció </a:t>
            </a:r>
            <a:r>
              <a:rPr sz="4000">
                <a:highlight>
                  <a:srgbClr val="D3D3D3"/>
                </a:highlight>
                <a:latin typeface="OpenDyslexic"/>
                <a:ea typeface="OpenDyslexic"/>
                <a:cs typeface="OpenDyslexic"/>
              </a:rPr>
              <a:t>tartalma</a:t>
            </a:r>
            <a:endParaRPr sz="4000">
              <a:highlight>
                <a:srgbClr val="D3D3D3"/>
              </a:highlight>
              <a:latin typeface="OpenDyslexic"/>
              <a:cs typeface="OpenDyslexic"/>
            </a:endParaRPr>
          </a:p>
        </p:txBody>
      </p:sp>
      <p:sp>
        <p:nvSpPr>
          <p:cNvPr id="881316088" name=""/>
          <p:cNvSpPr txBox="1"/>
          <p:nvPr/>
        </p:nvSpPr>
        <p:spPr bwMode="auto">
          <a:xfrm flipH="0" flipV="0">
            <a:off x="838198" y="3203064"/>
            <a:ext cx="10803644" cy="3383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 u="sng">
                <a:latin typeface="OpenDyslexic"/>
                <a:ea typeface="OpenDyslexic"/>
                <a:cs typeface="OpenDyslexic"/>
              </a:rPr>
              <a:t>A kiindulási probléma</a:t>
            </a:r>
            <a:r>
              <a:rPr u="sng">
                <a:latin typeface="OpenDyslexic"/>
                <a:ea typeface="OpenDyslexic"/>
                <a:cs typeface="OpenDyslexic"/>
              </a:rPr>
              <a:t> matematikai </a:t>
            </a:r>
            <a:r>
              <a:rPr u="sng">
                <a:latin typeface="OpenDyslexic"/>
                <a:ea typeface="OpenDyslexic"/>
                <a:cs typeface="OpenDyslexic"/>
              </a:rPr>
              <a:t>bevezetése, leírása</a:t>
            </a:r>
            <a:endParaRPr u="sng">
              <a:latin typeface="OpenDyslexic"/>
              <a:ea typeface="OpenDyslexic"/>
              <a:cs typeface="OpenDyslexic"/>
            </a:endParaRPr>
          </a:p>
          <a:p>
            <a:pPr marL="683929" lvl="1" indent="-283879">
              <a:buFont typeface="Wingdings"/>
              <a:buChar char="Ø"/>
              <a:defRPr/>
            </a:pPr>
            <a:r>
              <a:rPr>
                <a:latin typeface="Virgil 3 YOFF"/>
                <a:ea typeface="Virgil 3 YOFF"/>
                <a:cs typeface="Virgil 3 YOFF"/>
              </a:rPr>
              <a:t>A probléma paraméteres görbékről szól.</a:t>
            </a:r>
            <a:endParaRPr>
              <a:latin typeface="OpenDyslexic"/>
              <a:ea typeface="OpenDyslexic"/>
              <a:cs typeface="OpenDyslexic"/>
            </a:endParaRPr>
          </a:p>
          <a:p>
            <a:pPr>
              <a:defRPr/>
            </a:pPr>
            <a:endParaRPr>
              <a:latin typeface="OpenDyslexic"/>
              <a:cs typeface="OpenDyslexic"/>
            </a:endParaRPr>
          </a:p>
          <a:p>
            <a:pPr marL="283879" indent="-283879">
              <a:buFont typeface="Wingdings"/>
              <a:buChar char="Ø"/>
              <a:defRPr/>
            </a:pPr>
            <a:r>
              <a:rPr u="sng">
                <a:latin typeface="OpenDyslexic"/>
                <a:ea typeface="OpenDyslexic"/>
                <a:cs typeface="OpenDyslexic"/>
              </a:rPr>
              <a:t>VTK fájl létrehozása:</a:t>
            </a:r>
            <a:endParaRPr u="sng">
              <a:latin typeface="OpenDyslexic"/>
              <a:cs typeface="OpenDyslexic"/>
            </a:endParaRPr>
          </a:p>
          <a:p>
            <a:pPr marL="741079" lvl="1" indent="-283879">
              <a:buFont typeface="Wingdings"/>
              <a:buChar char="Ø"/>
              <a:defRPr/>
            </a:pPr>
            <a:r>
              <a:rPr>
                <a:latin typeface="Virgil 3 YOFF"/>
                <a:ea typeface="Virgil 3 YOFF"/>
                <a:cs typeface="Virgil 3 YOFF"/>
              </a:rPr>
              <a:t>Pythonnal fogjuk létrehozni a görbe adott mintavételezéssel készült VTK fájlját.</a:t>
            </a:r>
            <a:endParaRPr>
              <a:latin typeface="Virgil 3 YOFF"/>
              <a:ea typeface="Virgil 3 YOFF"/>
              <a:cs typeface="Virgil 3 YOFF"/>
            </a:endParaRPr>
          </a:p>
          <a:p>
            <a:pPr lvl="1">
              <a:defRPr/>
            </a:pPr>
            <a:endParaRPr>
              <a:latin typeface="Virgil 3 YOFF"/>
              <a:ea typeface="Virgil 3 YOFF"/>
              <a:cs typeface="Virgil 3 YOFF"/>
            </a:endParaRPr>
          </a:p>
          <a:p>
            <a:pPr marL="283879" indent="-283879">
              <a:buFont typeface="Wingdings"/>
              <a:buChar char="Ø"/>
              <a:defRPr/>
            </a:pPr>
            <a:r>
              <a:rPr u="sng">
                <a:latin typeface="OpenDyslexic"/>
                <a:ea typeface="OpenDyslexic"/>
                <a:cs typeface="OpenDyslexic"/>
              </a:rPr>
              <a:t>VTK fájl megjelenítése VISIT-ben</a:t>
            </a:r>
            <a:endParaRPr u="sng">
              <a:latin typeface="OpenDyslexic"/>
              <a:cs typeface="OpenDyslexic"/>
            </a:endParaRPr>
          </a:p>
          <a:p>
            <a:pPr marL="741079" lvl="1" indent="-283879">
              <a:buFont typeface="Wingdings"/>
              <a:buChar char="Ø"/>
              <a:defRPr/>
            </a:pPr>
            <a:r>
              <a:rPr>
                <a:latin typeface="Virgil 3 YOFF"/>
                <a:ea typeface="Virgil 3 YOFF"/>
                <a:cs typeface="Virgil 3 YOFF"/>
              </a:rPr>
              <a:t>A szemléltetés kedvéért megjelenítjük a görbét VISIT-tel.</a:t>
            </a:r>
            <a:endParaRPr>
              <a:latin typeface="Virgil 3 YOFF"/>
              <a:ea typeface="Virgil 3 YOFF"/>
              <a:cs typeface="Virgil 3 YOFF"/>
            </a:endParaRPr>
          </a:p>
          <a:p>
            <a:pPr lvl="1">
              <a:defRPr/>
            </a:pPr>
            <a:endParaRPr>
              <a:latin typeface="Virgil 3 YOFF"/>
              <a:cs typeface="Virgil 3 YOFF"/>
            </a:endParaRPr>
          </a:p>
          <a:p>
            <a:pPr marL="283879" indent="-283879">
              <a:buFont typeface="Wingdings"/>
              <a:buChar char="Ø"/>
              <a:defRPr/>
            </a:pPr>
            <a:r>
              <a:rPr u="sng">
                <a:latin typeface="OpenDyslexic"/>
                <a:ea typeface="OpenDyslexic"/>
                <a:cs typeface="OpenDyslexic"/>
              </a:rPr>
              <a:t>Példa számítás végzése a VTK fájlon</a:t>
            </a:r>
            <a:endParaRPr u="sng">
              <a:latin typeface="OpenDyslexic"/>
              <a:cs typeface="OpenDyslexic"/>
            </a:endParaRPr>
          </a:p>
          <a:p>
            <a:pPr marL="741079" lvl="1" indent="-283879">
              <a:buFont typeface="Wingdings"/>
              <a:buChar char="Ø"/>
              <a:defRPr/>
            </a:pPr>
            <a:r>
              <a:rPr>
                <a:latin typeface="Virgil 3 YOFF"/>
                <a:ea typeface="Virgil 3 YOFF"/>
                <a:cs typeface="Virgil 3 YOFF"/>
              </a:rPr>
              <a:t>Pythonnal egyszerűen </a:t>
            </a:r>
            <a:r>
              <a:rPr>
                <a:latin typeface="Virgil 3 YOFF"/>
                <a:ea typeface="Virgil 3 YOFF"/>
                <a:cs typeface="Virgil 3 YOFF"/>
              </a:rPr>
              <a:t>elvégzünk egy numerikus számítást a VTK fájlon, majd rávilágítunk, hogy milyen nehezen lehetne </a:t>
            </a:r>
            <a:r>
              <a:rPr>
                <a:latin typeface="Virgil 3 YOFF"/>
                <a:ea typeface="Virgil 3 YOFF"/>
                <a:cs typeface="Virgil 3 YOFF"/>
              </a:rPr>
              <a:t>szimbolikusan </a:t>
            </a:r>
            <a:r>
              <a:rPr>
                <a:latin typeface="Virgil 3 YOFF"/>
                <a:ea typeface="Virgil 3 YOFF"/>
                <a:cs typeface="Virgil 3 YOFF"/>
              </a:rPr>
              <a:t>megtenni ugyanezt.</a:t>
            </a:r>
            <a:endParaRPr>
              <a:latin typeface="Virgil 3 YOFF"/>
              <a:ea typeface="Virgil 3 YOFF"/>
              <a:cs typeface="Virgil 3 YOFF"/>
            </a:endParaRPr>
          </a:p>
        </p:txBody>
      </p:sp>
      <p:sp>
        <p:nvSpPr>
          <p:cNvPr id="2120043712" name=""/>
          <p:cNvSpPr txBox="1"/>
          <p:nvPr/>
        </p:nvSpPr>
        <p:spPr bwMode="auto">
          <a:xfrm flipH="0" flipV="0">
            <a:off x="918964" y="1733237"/>
            <a:ext cx="9697387" cy="9147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Virgil 3 YOFF"/>
                <a:ea typeface="Virgil 3 YOFF"/>
                <a:cs typeface="Virgil 3 YOFF"/>
              </a:rPr>
              <a:t>A témában a keresés alapvetően vizuálisabbnak indult, de rájöttem, hogy Python-nal</a:t>
            </a:r>
            <a:endParaRPr>
              <a:latin typeface="Virgil 3 YOFF"/>
              <a:ea typeface="Virgil 3 YOFF"/>
              <a:cs typeface="Virgil 3 YOFF"/>
            </a:endParaRPr>
          </a:p>
          <a:p>
            <a:pPr>
              <a:defRPr/>
            </a:pPr>
            <a:r>
              <a:rPr>
                <a:latin typeface="Virgil 3 YOFF"/>
                <a:ea typeface="Virgil 3 YOFF"/>
                <a:cs typeface="Virgil 3 YOFF"/>
              </a:rPr>
              <a:t>egyszerűbben </a:t>
            </a:r>
            <a:r>
              <a:rPr>
                <a:latin typeface="Virgil 3 YOFF"/>
                <a:ea typeface="Virgil 3 YOFF"/>
                <a:cs typeface="Virgil 3 YOFF"/>
              </a:rPr>
              <a:t>megoldhatóak a dolgok, így a VISIT csak szemléltetésként tűnik fel. </a:t>
            </a:r>
            <a:br>
              <a:rPr>
                <a:latin typeface="Virgil 3 YOFF"/>
                <a:ea typeface="Virgil 3 YOFF"/>
                <a:cs typeface="Virgil 3 YOFF"/>
              </a:rPr>
            </a:br>
            <a:r>
              <a:rPr>
                <a:latin typeface="Virgil 3 YOFF"/>
                <a:ea typeface="Virgil 3 YOFF"/>
                <a:cs typeface="Virgil 3 YOFF"/>
              </a:rPr>
              <a:t>Azonban a VISIT által is használt VTK fájl kezelése</a:t>
            </a:r>
            <a:r>
              <a:rPr>
                <a:latin typeface="Virgil 3 YOFF"/>
                <a:ea typeface="Virgil 3 YOFF"/>
                <a:cs typeface="Virgil 3 YOFF"/>
              </a:rPr>
              <a:t> pótolja az élményt.</a:t>
            </a:r>
            <a:endParaRPr>
              <a:latin typeface="Virgil 3 YOFF"/>
              <a:cs typeface="Virgil 3 YOFF"/>
            </a:endParaRPr>
          </a:p>
        </p:txBody>
      </p:sp>
      <p:sp>
        <p:nvSpPr>
          <p:cNvPr id="1307364162" name=""/>
          <p:cNvSpPr/>
          <p:nvPr/>
        </p:nvSpPr>
        <p:spPr bwMode="auto">
          <a:xfrm flipH="0" flipV="0">
            <a:off x="1009326" y="2692644"/>
            <a:ext cx="10550769" cy="2930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277908" name=""/>
          <p:cNvSpPr txBox="1"/>
          <p:nvPr/>
        </p:nvSpPr>
        <p:spPr bwMode="auto">
          <a:xfrm flipH="0" flipV="0">
            <a:off x="997905" y="2674326"/>
            <a:ext cx="10510974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  <a:latin typeface="Virgil 3 YOFF"/>
                <a:ea typeface="Virgil 3 YOFF"/>
                <a:cs typeface="Virgil 3 YOFF"/>
              </a:rPr>
              <a:t>Megjegyzés: A Pythonban használt könyvtárak C++ nyelven íródtak (futásidő miatt fontos)!</a:t>
            </a:r>
            <a:endParaRPr>
              <a:solidFill>
                <a:schemeClr val="bg1"/>
              </a:solidFill>
              <a:latin typeface="Virgil 3 YOFF"/>
              <a:cs typeface="Virgil 3 YOF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35392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200">
                <a:highlight>
                  <a:srgbClr val="D3D3D3"/>
                </a:highlight>
                <a:latin typeface="OpenDyslexic"/>
                <a:ea typeface="OpenDyslexic"/>
                <a:cs typeface="OpenDyslexic"/>
              </a:rPr>
              <a:t>A kiindulási probléma</a:t>
            </a:r>
            <a:endParaRPr sz="4200">
              <a:highlight>
                <a:srgbClr val="D3D3D3"/>
              </a:highlight>
              <a:latin typeface="OpenDyslexic"/>
              <a:cs typeface="OpenDyslexic"/>
            </a:endParaRPr>
          </a:p>
        </p:txBody>
      </p:sp>
      <p:sp>
        <p:nvSpPr>
          <p:cNvPr id="2009178642" name=""/>
          <p:cNvSpPr txBox="1"/>
          <p:nvPr/>
        </p:nvSpPr>
        <p:spPr bwMode="auto">
          <a:xfrm flipH="0" flipV="0">
            <a:off x="423195" y="2154834"/>
            <a:ext cx="3989097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1">
                <a:highlight>
                  <a:srgbClr val="FF0000"/>
                </a:highlight>
                <a:latin typeface="OpenDyslexic"/>
                <a:ea typeface="OpenDyslexic"/>
                <a:cs typeface="OpenDyslexic"/>
              </a:rPr>
              <a:t>A probléma a következő:</a:t>
            </a:r>
            <a:endParaRPr sz="1600" b="1">
              <a:highlight>
                <a:srgbClr val="FF0000"/>
              </a:highlight>
              <a:latin typeface="OpenDyslexic"/>
              <a:cs typeface="OpenDyslexic"/>
            </a:endParaRPr>
          </a:p>
        </p:txBody>
      </p:sp>
      <p:sp>
        <p:nvSpPr>
          <p:cNvPr id="186114945" name=""/>
          <p:cNvSpPr txBox="1"/>
          <p:nvPr/>
        </p:nvSpPr>
        <p:spPr bwMode="auto">
          <a:xfrm flipH="0" flipV="0">
            <a:off x="1055259" y="2670122"/>
            <a:ext cx="9898807" cy="146340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Virgil 3 YOFF"/>
                <a:ea typeface="Virgil 3 YOFF"/>
                <a:cs typeface="Virgil 3 YOFF"/>
              </a:rPr>
              <a:t>Szeretnénk meghatározni paraméteres alakban megadott (zárt) görbék ívhosszát.</a:t>
            </a:r>
            <a:endParaRPr>
              <a:latin typeface="Virgil 3 YOFF"/>
              <a:cs typeface="Virgil 3 YOFF"/>
            </a:endParaRPr>
          </a:p>
          <a:p>
            <a:pPr>
              <a:defRPr/>
            </a:pPr>
            <a:r>
              <a:rPr>
                <a:latin typeface="Virgil 3 YOFF"/>
                <a:ea typeface="Virgil 3 YOFF"/>
                <a:cs typeface="Virgil 3 YOFF"/>
              </a:rPr>
              <a:t>A probléma megoldása szimbolikus matematikai módszerekkel nehézkes</a:t>
            </a:r>
            <a:r>
              <a:rPr>
                <a:latin typeface="Virgil 3 YOFF"/>
                <a:ea typeface="Virgil 3 YOFF"/>
                <a:cs typeface="Virgil 3 YOFF"/>
              </a:rPr>
              <a:t>, </a:t>
            </a:r>
            <a:endParaRPr>
              <a:latin typeface="Virgil 3 YOFF"/>
              <a:cs typeface="Virgil 3 YOFF"/>
            </a:endParaRPr>
          </a:p>
          <a:p>
            <a:pPr>
              <a:defRPr/>
            </a:pPr>
            <a:r>
              <a:rPr>
                <a:latin typeface="Virgil 3 YOFF"/>
                <a:ea typeface="Virgil 3 YOFF"/>
                <a:cs typeface="Virgil 3 YOFF"/>
              </a:rPr>
              <a:t>mivel</a:t>
            </a:r>
            <a:r>
              <a:rPr>
                <a:latin typeface="Virgil 3 YOFF"/>
                <a:ea typeface="Virgil 3 YOFF"/>
                <a:cs typeface="Virgil 3 YOFF"/>
              </a:rPr>
              <a:t> gyök alatti (ún. irracionális) kifejezéseket </a:t>
            </a:r>
            <a:r>
              <a:rPr>
                <a:latin typeface="Virgil 3 YOFF"/>
                <a:ea typeface="Virgil 3 YOFF"/>
                <a:cs typeface="Virgil 3 YOFF"/>
              </a:rPr>
              <a:t>kell integrálnunk. </a:t>
            </a:r>
            <a:br>
              <a:rPr>
                <a:latin typeface="Virgil 3 YOFF"/>
                <a:ea typeface="Virgil 3 YOFF"/>
                <a:cs typeface="Virgil 3 YOFF"/>
              </a:rPr>
            </a:br>
            <a:r>
              <a:rPr>
                <a:latin typeface="Virgil 3 YOFF"/>
                <a:ea typeface="Virgil 3 YOFF"/>
                <a:cs typeface="Virgil 3 YOFF"/>
              </a:rPr>
              <a:t>Ráadásuk vannak olyan esetek is, </a:t>
            </a:r>
            <a:r>
              <a:rPr>
                <a:latin typeface="Virgil 3 YOFF"/>
                <a:ea typeface="Virgil 3 YOFF"/>
                <a:cs typeface="Virgil 3 YOFF"/>
              </a:rPr>
              <a:t>amikor ezeket szimbolikus matematikai módszerekkel </a:t>
            </a:r>
            <a:endParaRPr>
              <a:latin typeface="Virgil 3 YOFF"/>
              <a:cs typeface="Virgil 3 YOFF"/>
            </a:endParaRPr>
          </a:p>
          <a:p>
            <a:pPr>
              <a:defRPr/>
            </a:pPr>
            <a:r>
              <a:rPr>
                <a:latin typeface="Virgil 3 YOFF"/>
                <a:ea typeface="Virgil 3 YOFF"/>
                <a:cs typeface="Virgil 3 YOFF"/>
              </a:rPr>
              <a:t>egyáltalán nem is lehet kiszámolni.</a:t>
            </a:r>
            <a:r>
              <a:rPr>
                <a:latin typeface="Virgil 3 YOFF"/>
                <a:ea typeface="Virgil 3 YOFF"/>
                <a:cs typeface="Virgil 3 YOFF"/>
              </a:rPr>
              <a:t> Itt jön a képbe a numerikus számítás és a VISIT.</a:t>
            </a:r>
            <a:endParaRPr>
              <a:latin typeface="Virgil 3 YOFF"/>
              <a:cs typeface="Virgil 3 YOFF"/>
            </a:endParaRPr>
          </a:p>
        </p:txBody>
      </p:sp>
      <p:sp>
        <p:nvSpPr>
          <p:cNvPr id="1842705288" name=""/>
          <p:cNvSpPr txBox="1"/>
          <p:nvPr/>
        </p:nvSpPr>
        <p:spPr bwMode="auto">
          <a:xfrm flipH="0" flipV="0">
            <a:off x="423195" y="4403359"/>
            <a:ext cx="10177893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1">
                <a:highlight>
                  <a:srgbClr val="FF0000"/>
                </a:highlight>
                <a:latin typeface="OpenDyslexic"/>
                <a:ea typeface="OpenDyslexic"/>
                <a:cs typeface="OpenDyslexic"/>
              </a:rPr>
              <a:t>A konkrét példa, amiről a prezentáció a továbbiakban szólni fog:</a:t>
            </a:r>
            <a:endParaRPr sz="1600" b="1">
              <a:highlight>
                <a:srgbClr val="FF0000"/>
              </a:highlight>
              <a:latin typeface="OpenDyslexic"/>
              <a:cs typeface="OpenDyslexic"/>
            </a:endParaRPr>
          </a:p>
        </p:txBody>
      </p:sp>
      <p:sp>
        <p:nvSpPr>
          <p:cNvPr id="1771934586" name=""/>
          <p:cNvSpPr/>
          <p:nvPr/>
        </p:nvSpPr>
        <p:spPr bwMode="auto">
          <a:xfrm flipH="0" flipV="0">
            <a:off x="1162392" y="5477460"/>
            <a:ext cx="2013833" cy="36611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d>
                        <m:dPr>
                          <m:begChr m:val="("/>
                          <m:endChr m:val=")"/>
                          <m:ctrlPr>
                            <a:rPr b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</m:d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=t</m:t>
                      </m:r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∙</m:t>
                      </m:r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(t-1)</m:t>
                      </m:r>
                    </m:oMath>
                  </m:oMathPara>
                </a14:m>
              </mc:Choice>
              <mc:Fallback/>
            </mc:AlternateContent>
            <a:endParaRPr b="1">
              <a:latin typeface="Cambria Math"/>
              <a:ea typeface="Cambria Math"/>
              <a:cs typeface="Cambria Math"/>
            </a:endParaRPr>
          </a:p>
        </p:txBody>
      </p:sp>
      <p:sp>
        <p:nvSpPr>
          <p:cNvPr id="15457696" name=""/>
          <p:cNvSpPr/>
          <p:nvPr/>
        </p:nvSpPr>
        <p:spPr bwMode="auto">
          <a:xfrm flipH="0" flipV="0">
            <a:off x="1055258" y="5843580"/>
            <a:ext cx="4071457" cy="37722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  <m:d>
                        <m:dPr>
                          <m:begChr m:val="("/>
                          <m:endChr m:val=")"/>
                          <m:ctrlPr>
                            <a:rPr b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</m:d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b="1" i="1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p>
                          <m:r>
                            <m:rPr>
                              <m:sty m:val="b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∙ </m:t>
                      </m:r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800" b="1" i="1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1-t</m:t>
                          </m:r>
                          <m:r>
                            <m:rPr>
                              <m:sty m:val="b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bi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, ahol: </m:t>
                      </m:r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0</m:t>
                      </m:r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≤t</m:t>
                      </m:r>
                      <m:r>
                        <m:rPr>
                          <m:sty m:val="bi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≤1</m:t>
                      </m:r>
                    </m:oMath>
                  </m:oMathPara>
                </a14:m>
              </mc:Choice>
              <mc:Fallback/>
            </mc:AlternateContent>
            <a:endParaRPr b="1">
              <a:latin typeface="Cambria Math"/>
              <a:ea typeface="Cambria Math"/>
              <a:cs typeface="Cambria Math"/>
            </a:endParaRPr>
          </a:p>
        </p:txBody>
      </p:sp>
      <p:sp>
        <p:nvSpPr>
          <p:cNvPr id="820147635" name=""/>
          <p:cNvSpPr txBox="1"/>
          <p:nvPr/>
        </p:nvSpPr>
        <p:spPr bwMode="auto">
          <a:xfrm flipH="0" flipV="0">
            <a:off x="757540" y="4977702"/>
            <a:ext cx="10596259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Virgil 3 YOFF"/>
                <a:ea typeface="Virgil 3 YOFF"/>
                <a:cs typeface="Virgil 3 YOFF"/>
              </a:rPr>
              <a:t>Az alábbi (zárt) görbe ívhosszát fogjuk numerikusan kiszámolni VTK </a:t>
            </a:r>
            <a:r>
              <a:rPr>
                <a:latin typeface="Virgil 3 YOFF"/>
                <a:ea typeface="Virgil 3 YOFF"/>
                <a:cs typeface="Virgil 3 YOFF"/>
              </a:rPr>
              <a:t>fájlkezelés </a:t>
            </a:r>
            <a:r>
              <a:rPr>
                <a:latin typeface="Virgil 3 YOFF"/>
                <a:ea typeface="Virgil 3 YOFF"/>
                <a:cs typeface="Virgil 3 YOFF"/>
              </a:rPr>
              <a:t>segítségével: </a:t>
            </a:r>
            <a:endParaRPr>
              <a:latin typeface="Virgil 3 YOFF"/>
              <a:cs typeface="Virgil 3 YOF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6508974" name=""/>
          <p:cNvSpPr/>
          <p:nvPr/>
        </p:nvSpPr>
        <p:spPr bwMode="auto">
          <a:xfrm flipH="0" flipV="0">
            <a:off x="204590" y="2935573"/>
            <a:ext cx="11820368" cy="3763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692170" name="Title 1"/>
          <p:cNvSpPr>
            <a:spLocks noGrp="1"/>
          </p:cNvSpPr>
          <p:nvPr>
            <p:ph type="title"/>
          </p:nvPr>
        </p:nvSpPr>
        <p:spPr bwMode="auto">
          <a:xfrm>
            <a:off x="758824" y="444499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3600">
                <a:highlight>
                  <a:srgbClr val="D3D3D3"/>
                </a:highlight>
                <a:latin typeface="OpenDyslexic"/>
                <a:ea typeface="OpenDyslexic"/>
                <a:cs typeface="OpenDyslexic"/>
              </a:rPr>
              <a:t>Görbéket tartalmazó VTK fájlok létrehozása Python-nal</a:t>
            </a:r>
            <a:endParaRPr sz="3600">
              <a:highlight>
                <a:srgbClr val="D3D3D3"/>
              </a:highlight>
              <a:latin typeface="OpenDyslexic"/>
              <a:cs typeface="OpenDyslexic"/>
            </a:endParaRPr>
          </a:p>
        </p:txBody>
      </p:sp>
      <p:sp>
        <p:nvSpPr>
          <p:cNvPr id="48943367" name=""/>
          <p:cNvSpPr txBox="1"/>
          <p:nvPr/>
        </p:nvSpPr>
        <p:spPr bwMode="auto">
          <a:xfrm flipH="0" flipV="0">
            <a:off x="4483032" y="3064395"/>
            <a:ext cx="7590028" cy="32007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Csatlakozó élek létrehozása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Az éleknek 3 értéket kell tartalmaznia: 2 (értékek száma), majd az index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lines = np.zeros((num_points, 3), dtype=int)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for i in range(num_points):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    lines[i, 0] = 2  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Két pontot összekapcsol</a:t>
            </a:r>
            <a:endParaRPr sz="12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    lines[i, 1] = i  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Az i-edik pont</a:t>
            </a:r>
            <a:endParaRPr sz="1200">
              <a:highlight>
                <a:srgbClr val="D3D3D3"/>
              </a:highlight>
              <a:latin typeface="Source Code Pro"/>
              <a:ea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    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A következő pont (körbefordulva az utolsó pont az elsővel összekapcsolódik)</a:t>
            </a:r>
            <a:endParaRPr sz="12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    lines[i, 2] = (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(i + 1) % num_points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)  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Létrehozott élek hozzárendelése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line.lines = lines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VTK fájl mentése</a:t>
            </a:r>
            <a:endParaRPr sz="12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line.save("custom_curve.vtk")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print("A görbe VTK fájlba mentve: custom_curve.vtk")</a:t>
            </a:r>
            <a:endParaRPr sz="1200">
              <a:latin typeface="Source Code Pro"/>
              <a:cs typeface="Source Code Pro"/>
            </a:endParaRPr>
          </a:p>
          <a:p>
            <a:pPr>
              <a:defRPr/>
            </a:pPr>
            <a:endParaRPr sz="1200">
              <a:latin typeface="Source Code Pro"/>
              <a:cs typeface="Source Code Pro"/>
            </a:endParaRPr>
          </a:p>
        </p:txBody>
      </p:sp>
      <p:sp>
        <p:nvSpPr>
          <p:cNvPr id="1353526732" name=""/>
          <p:cNvSpPr txBox="1"/>
          <p:nvPr/>
        </p:nvSpPr>
        <p:spPr bwMode="auto">
          <a:xfrm flipH="0" flipV="0">
            <a:off x="213609" y="3064395"/>
            <a:ext cx="4207577" cy="3932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import numpy as np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import pyvista as pv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Paraméterek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num_points = 100  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Mintavételi pontok száma</a:t>
            </a:r>
            <a:b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</a:b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t paraméter a [0, 1] tartományban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t = np.linspace(0, 1, num_points) 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Képlet szerinti koordináták generálása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x = t * (1 - t)  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x(t) = t(1-t)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y = t**2 * (1 - t) ** 3  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y(t) = t^2(1-t)^3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z = np.zeros_like(x)  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2D síkban: z = 0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Pontok definiálása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points = np.column_stack((x, y, z))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PyVista PolyData objektum</a:t>
            </a:r>
            <a:endParaRPr sz="12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line = pv.PolyData()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line.points = points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0" indent="0">
              <a:buFont typeface="Arial"/>
              <a:buNone/>
              <a:defRPr/>
            </a:pP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>
              <a:defRPr/>
            </a:pPr>
            <a:endParaRPr sz="1200">
              <a:latin typeface="Source Code Pro"/>
              <a:cs typeface="Source Code Pro"/>
            </a:endParaRPr>
          </a:p>
        </p:txBody>
      </p:sp>
      <p:sp>
        <p:nvSpPr>
          <p:cNvPr id="252288043" name=""/>
          <p:cNvSpPr txBox="1"/>
          <p:nvPr/>
        </p:nvSpPr>
        <p:spPr bwMode="auto">
          <a:xfrm flipH="0" flipV="0">
            <a:off x="282574" y="1938831"/>
            <a:ext cx="11685753" cy="9147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Virgil 3 YOFF"/>
                <a:ea typeface="Virgil 3 YOFF"/>
                <a:cs typeface="Virgil 3 YOFF"/>
              </a:rPr>
              <a:t>Az alábbiakban a görbe képlete alapján generálunk például 100 darab koordinátát, majd ezeket </a:t>
            </a:r>
            <a:endParaRPr>
              <a:latin typeface="Virgil 3 YOFF"/>
              <a:cs typeface="Virgil 3 YOFF"/>
            </a:endParaRPr>
          </a:p>
          <a:p>
            <a:pPr>
              <a:defRPr/>
            </a:pPr>
            <a:r>
              <a:rPr>
                <a:latin typeface="Virgil 3 YOFF"/>
                <a:ea typeface="Virgil 3 YOFF"/>
                <a:cs typeface="Virgil 3 YOFF"/>
              </a:rPr>
              <a:t>a koordinátákat </a:t>
            </a:r>
            <a:r>
              <a:rPr>
                <a:latin typeface="Virgil 3 YOFF"/>
                <a:ea typeface="Virgil 3 YOFF"/>
                <a:cs typeface="Virgil 3 YOFF"/>
              </a:rPr>
              <a:t>sorozatban összekapcsoljuk egymással</a:t>
            </a:r>
            <a:r>
              <a:rPr>
                <a:latin typeface="Virgil 3 YOFF"/>
                <a:ea typeface="Virgil 3 YOFF"/>
                <a:cs typeface="Virgil 3 YOFF"/>
              </a:rPr>
              <a:t>, így létrehozva a görbe ívét (=élét, vonalát)</a:t>
            </a:r>
            <a:r>
              <a:rPr>
                <a:latin typeface="Virgil 3 YOFF"/>
                <a:ea typeface="Virgil 3 YOFF"/>
                <a:cs typeface="Virgil 3 YOFF"/>
              </a:rPr>
              <a:t>.</a:t>
            </a:r>
            <a:endParaRPr>
              <a:latin typeface="Virgil 3 YOFF"/>
              <a:cs typeface="Virgil 3 YOFF"/>
            </a:endParaRPr>
          </a:p>
          <a:p>
            <a:pPr>
              <a:defRPr/>
            </a:pPr>
            <a:r>
              <a:rPr>
                <a:latin typeface="Virgil 3 YOFF"/>
                <a:ea typeface="Virgil 3 YOFF"/>
                <a:cs typeface="Virgil 3 YOFF"/>
              </a:rPr>
              <a:t>Az így kapott objektumot VTK fájlként elmentjük a lemezre, ezt VISIT-tel megjeleníthetjük.</a:t>
            </a:r>
            <a:endParaRPr>
              <a:latin typeface="Virgil 3 YOFF"/>
              <a:cs typeface="Virgil 3 YOF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981792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750168" y="-480"/>
            <a:ext cx="9493396" cy="6846199"/>
          </a:xfrm>
          <a:prstGeom prst="rect">
            <a:avLst/>
          </a:prstGeom>
        </p:spPr>
      </p:pic>
      <p:sp>
        <p:nvSpPr>
          <p:cNvPr id="128892938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260453" y="2526337"/>
            <a:ext cx="3660447" cy="3991391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sz="3000">
                <a:highlight>
                  <a:srgbClr val="D3D3D3"/>
                </a:highlight>
                <a:latin typeface="OpenDyslexic"/>
                <a:ea typeface="OpenDyslexic"/>
                <a:cs typeface="OpenDyslexic"/>
              </a:rPr>
              <a:t>A </a:t>
            </a:r>
            <a:br>
              <a:rPr sz="3000">
                <a:highlight>
                  <a:srgbClr val="D3D3D3"/>
                </a:highlight>
                <a:latin typeface="OpenDyslexic"/>
                <a:ea typeface="OpenDyslexic"/>
                <a:cs typeface="OpenDyslexic"/>
              </a:rPr>
            </a:br>
            <a:r>
              <a:rPr sz="3000">
                <a:highlight>
                  <a:srgbClr val="D3D3D3"/>
                </a:highlight>
                <a:latin typeface="OpenDyslexic"/>
                <a:ea typeface="OpenDyslexic"/>
                <a:cs typeface="OpenDyslexic"/>
              </a:rPr>
              <a:t>görbe</a:t>
            </a:r>
            <a:br>
              <a:rPr sz="3000">
                <a:highlight>
                  <a:srgbClr val="D3D3D3"/>
                </a:highlight>
                <a:latin typeface="OpenDyslexic"/>
                <a:ea typeface="OpenDyslexic"/>
                <a:cs typeface="OpenDyslexic"/>
              </a:rPr>
            </a:br>
            <a:r>
              <a:rPr sz="3000">
                <a:highlight>
                  <a:srgbClr val="D3D3D3"/>
                </a:highlight>
                <a:latin typeface="OpenDyslexic"/>
                <a:ea typeface="OpenDyslexic"/>
                <a:cs typeface="OpenDyslexic"/>
              </a:rPr>
              <a:t>VTK fájlja </a:t>
            </a:r>
            <a:br>
              <a:rPr sz="3000">
                <a:highlight>
                  <a:srgbClr val="D3D3D3"/>
                </a:highlight>
                <a:latin typeface="OpenDyslexic"/>
                <a:ea typeface="OpenDyslexic"/>
                <a:cs typeface="OpenDyslexic"/>
              </a:rPr>
            </a:br>
            <a:r>
              <a:rPr sz="3000">
                <a:highlight>
                  <a:srgbClr val="D3D3D3"/>
                </a:highlight>
                <a:latin typeface="OpenDyslexic"/>
                <a:ea typeface="OpenDyslexic"/>
                <a:cs typeface="OpenDyslexic"/>
              </a:rPr>
              <a:t>VISIT-tel</a:t>
            </a:r>
            <a:br>
              <a:rPr sz="3000">
                <a:highlight>
                  <a:srgbClr val="D3D3D3"/>
                </a:highlight>
                <a:latin typeface="OpenDyslexic"/>
                <a:ea typeface="OpenDyslexic"/>
                <a:cs typeface="OpenDyslexic"/>
              </a:rPr>
            </a:br>
            <a:r>
              <a:rPr sz="3000">
                <a:highlight>
                  <a:srgbClr val="D3D3D3"/>
                </a:highlight>
                <a:latin typeface="OpenDyslexic"/>
                <a:ea typeface="OpenDyslexic"/>
                <a:cs typeface="OpenDyslexic"/>
              </a:rPr>
              <a:t>megjelenítve</a:t>
            </a:r>
            <a:endParaRPr sz="3000">
              <a:latin typeface="OpenDyslexic"/>
              <a:cs typeface="OpenDyslexic"/>
            </a:endParaRPr>
          </a:p>
        </p:txBody>
      </p:sp>
      <p:sp>
        <p:nvSpPr>
          <p:cNvPr id="2146345671" name=""/>
          <p:cNvSpPr txBox="1"/>
          <p:nvPr/>
        </p:nvSpPr>
        <p:spPr bwMode="auto">
          <a:xfrm rot="20935119" flipH="0" flipV="0">
            <a:off x="8425407" y="3978031"/>
            <a:ext cx="2470929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  <a:highlight>
                  <a:srgbClr val="000000"/>
                </a:highlight>
              </a:rPr>
              <a:t>Számoljuk ki ennek az</a:t>
            </a:r>
            <a:endParaRPr>
              <a:solidFill>
                <a:schemeClr val="bg1"/>
              </a:solidFill>
              <a:highlight>
                <a:srgbClr val="000000"/>
              </a:highlight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  <a:highlight>
                  <a:srgbClr val="000000"/>
                </a:highlight>
              </a:rPr>
              <a:t>alakzatnak a kerületét!</a:t>
            </a:r>
            <a:endParaRPr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7194805" name=""/>
          <p:cNvSpPr/>
          <p:nvPr/>
        </p:nvSpPr>
        <p:spPr bwMode="auto">
          <a:xfrm flipH="0" flipV="0">
            <a:off x="771200" y="3022355"/>
            <a:ext cx="10239374" cy="370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4572569" name="Title 1"/>
          <p:cNvSpPr>
            <a:spLocks noGrp="1"/>
          </p:cNvSpPr>
          <p:nvPr>
            <p:ph type="title"/>
          </p:nvPr>
        </p:nvSpPr>
        <p:spPr bwMode="auto">
          <a:xfrm>
            <a:off x="838198" y="162132"/>
            <a:ext cx="10515600" cy="1325562"/>
          </a:xfrm>
        </p:spPr>
        <p:txBody>
          <a:bodyPr/>
          <a:lstStyle/>
          <a:p>
            <a:pPr>
              <a:defRPr/>
            </a:pPr>
            <a:r>
              <a:rPr sz="3000">
                <a:highlight>
                  <a:srgbClr val="D3D3D3"/>
                </a:highlight>
                <a:latin typeface="OpenDyslexic"/>
                <a:ea typeface="OpenDyslexic"/>
                <a:cs typeface="OpenDyslexic"/>
              </a:rPr>
              <a:t>Numerikus számítások a VTK fájlal</a:t>
            </a:r>
            <a:endParaRPr sz="3000">
              <a:highlight>
                <a:srgbClr val="D3D3D3"/>
              </a:highlight>
              <a:latin typeface="OpenDyslexic"/>
              <a:cs typeface="OpenDyslexic"/>
            </a:endParaRPr>
          </a:p>
        </p:txBody>
      </p:sp>
      <p:sp>
        <p:nvSpPr>
          <p:cNvPr id="1455620490" name=""/>
          <p:cNvSpPr txBox="1"/>
          <p:nvPr/>
        </p:nvSpPr>
        <p:spPr bwMode="auto">
          <a:xfrm flipH="0" flipV="0">
            <a:off x="827879" y="3059581"/>
            <a:ext cx="10058840" cy="30178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import numpy as np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import pyvista as pv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>
              <a:defRPr/>
            </a:pP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A görbét tartalmazó VTK fájl betöltése</a:t>
            </a:r>
            <a:endParaRPr sz="12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Source Code Pro"/>
              <a:cs typeface="Source Code Pro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line = pv.read("custom_curve.vtk")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points = line.points  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A görbe pontjainak kinyerése a fájlból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>
              <a:defRPr/>
            </a:pP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Az ívhossz kiszámítása: összeadjuk a két egymást követő pont közötti távolságokat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length = 0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for i in range(len(points) - 1):  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Végigiterálunk a pontokon, kivéve az utolsó előtti pontot</a:t>
            </a:r>
            <a:endParaRPr sz="12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Source Code Pro"/>
              <a:cs typeface="Source Code Pro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    p1 = points[i]  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Az i-edik pont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    p2 = points[i + 1]  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A következő pont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    length += np.linalg.norm(p2 - p1)  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A két pont közötti távolság kiszámítása és hozzáadása az összhozhoz</a:t>
            </a: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>
              <a:defRPr/>
            </a:pPr>
            <a:endParaRPr sz="1200" b="0" i="0" u="none" strike="noStrike" cap="none" spc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D3D3D3"/>
                </a:highlight>
                <a:latin typeface="Source Code Pro"/>
                <a:ea typeface="Source Code Pro"/>
                <a:cs typeface="Source Code Pro"/>
              </a:rPr>
              <a:t># Az összesített ívhossz kiírása</a:t>
            </a:r>
            <a:endParaRPr sz="1200" b="0" i="0" u="none" strike="noStrike" cap="none" spc="0">
              <a:solidFill>
                <a:schemeClr val="tx1"/>
              </a:solidFill>
              <a:highlight>
                <a:srgbClr val="D3D3D3"/>
              </a:highlight>
              <a:latin typeface="Source Code Pro"/>
              <a:cs typeface="Source Code Pro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print("Total curve length:", length)</a:t>
            </a:r>
            <a:endParaRPr sz="1200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  <p:sp>
        <p:nvSpPr>
          <p:cNvPr id="1505058383" name=""/>
          <p:cNvSpPr txBox="1"/>
          <p:nvPr/>
        </p:nvSpPr>
        <p:spPr bwMode="auto">
          <a:xfrm flipH="0" flipV="0">
            <a:off x="568017" y="1471688"/>
            <a:ext cx="11199604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Virgil 3 YOFF"/>
                <a:ea typeface="Virgil 3 YOFF"/>
                <a:cs typeface="Virgil 3 YOFF"/>
              </a:rPr>
              <a:t>Ahogy az előző dián említve volt, most az előbb látott alakzat kerületét (tehát a görbe ívét)</a:t>
            </a:r>
            <a:r>
              <a:rPr>
                <a:latin typeface="Virgil 3 YOFF"/>
                <a:ea typeface="Virgil 3 YOFF"/>
                <a:cs typeface="Virgil 3 YOFF"/>
              </a:rPr>
              <a:t> </a:t>
            </a:r>
            <a:r>
              <a:rPr>
                <a:latin typeface="Virgil 3 YOFF"/>
                <a:ea typeface="Virgil 3 YOFF"/>
                <a:cs typeface="Virgil 3 YOFF"/>
              </a:rPr>
              <a:t>határozzuk meg. </a:t>
            </a:r>
            <a:r>
              <a:rPr b="1">
                <a:solidFill>
                  <a:srgbClr val="FF0000"/>
                </a:solidFill>
                <a:highlight>
                  <a:srgbClr val="FFFFFF"/>
                </a:highlight>
                <a:latin typeface="Virgil 3 YOFF"/>
                <a:ea typeface="Virgil 3 YOFF"/>
                <a:cs typeface="Virgil 3 YOFF"/>
              </a:rPr>
              <a:t>(Próbáltam a VISIT GUI-ban erre eszközt keresni, de nem találtam...)</a:t>
            </a:r>
            <a:r>
              <a:rPr b="1">
                <a:solidFill>
                  <a:srgbClr val="FF0000"/>
                </a:solidFill>
                <a:highlight>
                  <a:srgbClr val="FFFFFF"/>
                </a:highlight>
                <a:latin typeface="Virgil 3 YOFF"/>
                <a:ea typeface="Virgil 3 YOFF"/>
                <a:cs typeface="Virgil 3 YOFF"/>
              </a:rPr>
              <a:t> </a:t>
            </a:r>
            <a:br>
              <a:rPr b="1">
                <a:solidFill>
                  <a:srgbClr val="FF0000"/>
                </a:solidFill>
                <a:highlight>
                  <a:srgbClr val="FFFFFF"/>
                </a:highlight>
                <a:latin typeface="Virgil 3 YOFF"/>
                <a:ea typeface="Virgil 3 YOFF"/>
                <a:cs typeface="Virgil 3 YOFF"/>
              </a:rPr>
            </a:br>
            <a:r>
              <a:rPr>
                <a:latin typeface="Virgil 3 YOFF"/>
                <a:ea typeface="Virgil 3 YOFF"/>
                <a:cs typeface="Virgil 3 YOFF"/>
              </a:rPr>
              <a:t>Egyszerűen csak végigmegyünk a betöltött VTK fájl tartalmán: a koordinátákon, és az egymás</a:t>
            </a:r>
            <a:r>
              <a:rPr>
                <a:latin typeface="Virgil 3 YOFF"/>
                <a:ea typeface="Virgil 3 YOFF"/>
                <a:cs typeface="Virgil 3 YOFF"/>
              </a:rPr>
              <a:t> mellettiek távolságát kiszámítjuk, és összeszummázzuk, így megkapva a teljes (zárt) görbe ívhosszát.</a:t>
            </a:r>
            <a:endParaRPr>
              <a:latin typeface="Virgil 3 YOFF"/>
              <a:cs typeface="Virgil 3 YOFF"/>
            </a:endParaRPr>
          </a:p>
        </p:txBody>
      </p:sp>
      <p:pic>
        <p:nvPicPr>
          <p:cNvPr id="18682653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49082" y="6126544"/>
            <a:ext cx="7443950" cy="450938"/>
          </a:xfrm>
          <a:prstGeom prst="rect">
            <a:avLst/>
          </a:prstGeom>
        </p:spPr>
      </p:pic>
      <p:sp>
        <p:nvSpPr>
          <p:cNvPr id="1532530395" name=""/>
          <p:cNvSpPr txBox="1"/>
          <p:nvPr/>
        </p:nvSpPr>
        <p:spPr bwMode="auto">
          <a:xfrm flipH="0" flipV="0">
            <a:off x="758824" y="6126229"/>
            <a:ext cx="465833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1"/>
                </a:solidFill>
                <a:highlight>
                  <a:srgbClr val="000000"/>
                </a:highlight>
                <a:latin typeface="Virgil 3 YOFF"/>
                <a:ea typeface="Virgil 3 YOFF"/>
                <a:cs typeface="Virgil 3 YOFF"/>
              </a:rPr>
              <a:t>A PROGRAM KIMENETE, VAGYIS AZ EREDMÉNY:</a:t>
            </a:r>
            <a:endParaRPr sz="1400">
              <a:solidFill>
                <a:schemeClr val="bg1"/>
              </a:solidFill>
              <a:highlight>
                <a:srgbClr val="000000"/>
              </a:highlight>
              <a:latin typeface="Virgil 3 YOFF"/>
              <a:cs typeface="Virgil 3 YOF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3565429" name=""/>
          <p:cNvSpPr txBox="1"/>
          <p:nvPr/>
        </p:nvSpPr>
        <p:spPr bwMode="auto">
          <a:xfrm flipH="0" flipV="0">
            <a:off x="2041468" y="5193204"/>
            <a:ext cx="8251188" cy="6709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800" b="1">
                <a:highlight>
                  <a:srgbClr val="FF0000"/>
                </a:highlight>
                <a:latin typeface="OpenDyslexic"/>
                <a:ea typeface="OpenDyslexic"/>
                <a:cs typeface="OpenDyslexic"/>
              </a:rPr>
              <a:t>Köszönöm a figyelmet!</a:t>
            </a:r>
            <a:endParaRPr sz="3800" b="1">
              <a:highlight>
                <a:srgbClr val="FF0000"/>
              </a:highlight>
              <a:latin typeface="OpenDyslexic"/>
              <a:cs typeface="OpenDyslexic"/>
            </a:endParaRPr>
          </a:p>
        </p:txBody>
      </p:sp>
      <p:sp>
        <p:nvSpPr>
          <p:cNvPr id="41386897" name=""/>
          <p:cNvSpPr txBox="1"/>
          <p:nvPr/>
        </p:nvSpPr>
        <p:spPr bwMode="auto">
          <a:xfrm flipH="0" flipV="0">
            <a:off x="774981" y="383122"/>
            <a:ext cx="7298162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b="1" u="sng">
                <a:highlight>
                  <a:srgbClr val="D3D3D3"/>
                </a:highlight>
                <a:latin typeface="OpenDyslexic"/>
                <a:ea typeface="OpenDyslexic"/>
                <a:cs typeface="OpenDyslexic"/>
              </a:rPr>
              <a:t>Megjegyzés:</a:t>
            </a:r>
            <a:endParaRPr b="1" u="sng">
              <a:highlight>
                <a:srgbClr val="D3D3D3"/>
              </a:highlight>
              <a:latin typeface="OpenDyslexic"/>
              <a:ea typeface="OpenDyslexic"/>
              <a:cs typeface="OpenDyslexic"/>
            </a:endParaRPr>
          </a:p>
          <a:p>
            <a:pPr algn="l">
              <a:defRPr/>
            </a:pPr>
            <a:endParaRPr>
              <a:latin typeface="OpenDyslexic"/>
              <a:cs typeface="OpenDyslexic"/>
            </a:endParaRPr>
          </a:p>
          <a:p>
            <a:pPr algn="l">
              <a:defRPr/>
            </a:pPr>
            <a:r>
              <a:rPr>
                <a:latin typeface="Virgil 3 YOFF"/>
                <a:ea typeface="Virgil 3 YOFF"/>
                <a:cs typeface="Virgil 3 YOFF"/>
              </a:rPr>
              <a:t>A prezentáció során megfogalmazott </a:t>
            </a:r>
            <a:r>
              <a:rPr>
                <a:latin typeface="Virgil 3 YOFF"/>
                <a:ea typeface="Virgil 3 YOFF"/>
                <a:cs typeface="Virgil 3 YOFF"/>
              </a:rPr>
              <a:t>konkrét példa megoldása szimboliksan </a:t>
            </a:r>
            <a:r>
              <a:rPr>
                <a:latin typeface="Virgil 3 YOFF"/>
                <a:ea typeface="Virgil 3 YOFF"/>
                <a:cs typeface="Virgil 3 YOFF"/>
              </a:rPr>
              <a:t>így nézne ki:</a:t>
            </a:r>
            <a:endParaRPr>
              <a:latin typeface="Virgil 3 YOFF"/>
              <a:cs typeface="Virgil 3 YOFF"/>
            </a:endParaRPr>
          </a:p>
        </p:txBody>
      </p:sp>
      <p:sp>
        <p:nvSpPr>
          <p:cNvPr id="1508471749" name=""/>
          <p:cNvSpPr/>
          <p:nvPr/>
        </p:nvSpPr>
        <p:spPr bwMode="auto">
          <a:xfrm>
            <a:off x="2444360" y="1728351"/>
            <a:ext cx="3722704" cy="92930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nary>
                        <m:naryPr>
                          <m:grow m:val="off"/>
                          <m:limLoc m:val="undOvr"/>
                          <m:ctrlPr>
                            <a:rPr lang="en-US" sz="18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i="1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radPr>
                            <m:deg>
                              <m:r>
                                <m:rPr/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/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sz="1800" b="0" i="1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(1-2t)</m:t>
                                  </m:r>
                                </m:e>
                                <m:sup>
                                  <m:r>
                                    <m:rPr>
                                      <m:sty m:val="i"/>
                                    </m:rPr>
                                    <a:rPr lang="en-US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i"/>
                                </m:rPr>
                                <a:rPr lang="en-US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b="0" i="1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(2-5t</m:t>
                                  </m:r>
                                  <m:r>
                                    <m:rPr>
                                      <m:sty m:val="i"/>
                                    </m:rPr>
                                    <a:rPr lang="en-US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m:rPr>
                                      <m:sty m:val="i"/>
                                    </m:rPr>
                                    <a:rPr lang="en-US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b="0" i="1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(-1+t</m:t>
                                  </m:r>
                                  <m:r>
                                    <m:rPr>
                                      <m:sty m:val="i"/>
                                    </m:rPr>
                                    <a:rPr lang="en-US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m:rPr>
                                      <m:sty m:val="i"/>
                                    </m:rPr>
                                    <a:rPr lang="en-US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4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b="0" i="1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m:rPr>
                                      <m:sty m:val="i"/>
                                    </m:rPr>
                                    <a:rPr lang="en-US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m:rPr/>
                            <a:rPr lang="en-US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/>
                            <a:rPr lang="en-US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dt</m:t>
                          </m:r>
                        </m:e>
                      </m:nary>
                    </m:oMath>
                  </m:oMathPara>
                </a14:m>
              </mc:Choice>
              <mc:Fallback/>
            </mc:AlternateContent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877928192" name=""/>
          <p:cNvSpPr txBox="1"/>
          <p:nvPr/>
        </p:nvSpPr>
        <p:spPr bwMode="auto">
          <a:xfrm flipH="0" flipV="0">
            <a:off x="774982" y="2982417"/>
            <a:ext cx="10596315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Virgil 3 YOFF"/>
                <a:ea typeface="Virgil 3 YOFF"/>
                <a:cs typeface="Virgil 3 YOFF"/>
              </a:rPr>
              <a:t>Az integrál értéke </a:t>
            </a:r>
            <a:r>
              <a:rPr>
                <a:latin typeface="Virgil 3 YOFF"/>
                <a:ea typeface="Virgil 3 YOFF"/>
                <a:cs typeface="Virgil 3 YOFF"/>
              </a:rPr>
              <a:t>nagyon </a:t>
            </a:r>
            <a:r>
              <a:rPr>
                <a:latin typeface="Virgil 3 YOFF"/>
                <a:ea typeface="Virgil 3 YOFF"/>
                <a:cs typeface="Virgil 3 YOFF"/>
              </a:rPr>
              <a:t>pici hibaküszöbbel az előbb kapott érték: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Virgil 3 YOFF"/>
                <a:ea typeface="Virgil 3 YOFF"/>
                <a:cs typeface="Virgil 3 YOFF"/>
              </a:rPr>
              <a:t>0.5100743859947733</a:t>
            </a:r>
            <a:endParaRPr>
              <a:latin typeface="Virgil 3 YOFF"/>
              <a:ea typeface="Virgil 3 YOFF"/>
              <a:cs typeface="Virgil 3 YOFF"/>
            </a:endParaRPr>
          </a:p>
        </p:txBody>
      </p:sp>
      <p:pic>
        <p:nvPicPr>
          <p:cNvPr id="18238265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0532" y="3290394"/>
            <a:ext cx="1975917" cy="1975917"/>
          </a:xfrm>
          <a:prstGeom prst="rect">
            <a:avLst/>
          </a:prstGeom>
        </p:spPr>
      </p:pic>
      <p:sp>
        <p:nvSpPr>
          <p:cNvPr id="1292383779" name=""/>
          <p:cNvSpPr txBox="1"/>
          <p:nvPr/>
        </p:nvSpPr>
        <p:spPr bwMode="auto">
          <a:xfrm flipH="0" flipV="0">
            <a:off x="1307669" y="3554130"/>
            <a:ext cx="3592446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Virgil 3 YOFF"/>
                <a:ea typeface="Virgil 3 YOFF"/>
                <a:cs typeface="Virgil 3 YOFF"/>
              </a:rPr>
              <a:t>Aki nem hiszi, számoljon utána!</a:t>
            </a:r>
            <a:endParaRPr>
              <a:latin typeface="Virgil 3 YOFF"/>
              <a:cs typeface="Virgil 3 YOF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ONLYOFFICE/8.2.1.38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</cp:revision>
  <dcterms:modified xsi:type="dcterms:W3CDTF">2024-11-30T20:56:56Z</dcterms:modified>
</cp:coreProperties>
</file>