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Slides/notesSlide17.xml" ContentType="application/vnd.openxmlformats-officedocument.presentationml.notes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2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 /><Relationship Id="rId23" Type="http://schemas.openxmlformats.org/officeDocument/2006/relationships/tableStyles" Target="tableStyles.xml" /><Relationship Id="rId24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ftr="0" hdr="0" sldNum="1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4D3DEF7-7620-86A4-7D30-2880904FF9A7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9D8F86A-E065-C44F-CEA1-59EFC6121286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1D9C255-811B-8554-C3DE-89A88E4FE579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9FD89E4-8D49-54C3-A17A-10F11D4CEEBE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20CF471-2A86-1FAD-C174-0DC97FE93C70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5BA2060-EAF1-8029-C818-B0F395BCC539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D0A5445-8720-CB0C-DAB6-E76883C8F65C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8C983DB-3A5C-2CBA-E2D0-6CBDF5114BC9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565E320-589B-129D-796B-841A02DEFE3D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811946A-2CFE-03E8-B5D9-C3DFFD93F5CC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ADC1ABC-0D27-4EA6-9F68-B68040A6036E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9EF70B6-14D7-3457-DC39-C24135ABEF2B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F618380-E2FD-508B-26CC-8CC20C52020B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BE63B25-8731-EB7D-1176-7D5A62047D4C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01DE177-4A2F-D454-A511-91434A38EE44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337530A-93C1-9BD3-94CD-2760FF30DCA7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DB261D">
            <a:alpha val="99999"/>
          </a:srgb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ProgrammerGnome/data-analysis-presentation/blob/main/DataAnalysis_project_Mark.py" TargetMode="External"/><Relationship Id="rId4" Type="http://schemas.openxmlformats.org/officeDocument/2006/relationships/hyperlink" Target="https://github.com/ProgrammerGnome/data-analysis-presentation/blob/main/SQL-scripts/facility_near_railway_buildings.sql" TargetMode="External"/><Relationship Id="rId5" Type="http://schemas.openxmlformats.org/officeDocument/2006/relationships/hyperlink" Target="https://github.com/ProgrammerGnome/data-analysis-presentation/blob/main/SQL-scripts/facility_near_railway_lines.sql" TargetMode="External"/><Relationship Id="rId6" Type="http://schemas.openxmlformats.org/officeDocument/2006/relationships/hyperlink" Target="https://github.com/ProgrammerGnome/data-analysis-presentation/blob/main/SQL-scripts/facility_near_railway_points.sql" TargetMode="Externa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ProgrammerGnome/data-analysis-presentation/blob/main/DataAnalysis_project_Mark.ipynb" TargetMode="Externa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ProgrammerGnome/data-analysis-presentation" TargetMode="Externa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ata.humdata.org/group/prk?ext_geodata=1&amp;q=&amp;sort=last_modified desc&amp;ext_page_size=25" TargetMode="External"/><Relationship Id="rId4" Type="http://schemas.openxmlformats.org/officeDocument/2006/relationships/hyperlink" Target="https://www.kaggle.com/datasets/fanbyprinciple/north-korea-missile-test-database" TargetMode="Externa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7463219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0" y="-41610"/>
            <a:ext cx="12191999" cy="6910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>
              <a:defRPr/>
            </a:pPr>
            <a:r>
              <a:rPr lang="en-US" sz="6000" b="0" i="0" u="none" strike="noStrike" cap="none" spc="0">
                <a:solidFill>
                  <a:schemeClr val="tx1"/>
                </a:solidFill>
                <a:highlight>
                  <a:srgbClr val="FF00FF"/>
                </a:highlight>
                <a:latin typeface="OpenDyslexic"/>
                <a:ea typeface="OpenDyslexic"/>
                <a:cs typeface="OpenDyslexic"/>
              </a:rPr>
              <a:t>North Korea</a:t>
            </a:r>
            <a:br>
              <a:rPr lang="en-US">
                <a:highlight>
                  <a:srgbClr val="FF00FF"/>
                </a:highlight>
                <a:latin typeface="OpenDyslexic"/>
                <a:ea typeface="OpenDyslexic"/>
                <a:cs typeface="OpenDyslexic"/>
              </a:rPr>
            </a:br>
            <a:r>
              <a:rPr lang="en-US" sz="3200" b="0" i="0" u="none" strike="noStrike" cap="none" spc="0">
                <a:solidFill>
                  <a:schemeClr val="tx1"/>
                </a:solidFill>
                <a:highlight>
                  <a:srgbClr val="FF00FF"/>
                </a:highlight>
                <a:latin typeface="Virgil 3 YOFF"/>
                <a:ea typeface="Virgil 3 YOFF"/>
                <a:cs typeface="Virgil 3 YOFF"/>
              </a:rPr>
              <a:t>Various maps of the North Korea</a:t>
            </a:r>
            <a:br>
              <a:rPr lang="en-US" sz="3200">
                <a:highlight>
                  <a:srgbClr val="FF00FF"/>
                </a:highlight>
                <a:latin typeface="Virgil 3 YOFF"/>
                <a:ea typeface="Virgil 3 YOFF"/>
                <a:cs typeface="Virgil 3 YOFF"/>
              </a:rPr>
            </a:br>
            <a:endParaRPr sz="32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highlight>
                  <a:srgbClr val="FF00FF"/>
                </a:highlight>
                <a:latin typeface="OpenDyslexic"/>
                <a:ea typeface="OpenDyslexic"/>
                <a:cs typeface="OpenDyslexic"/>
              </a:rPr>
              <a:t>PROJECT WORK</a:t>
            </a:r>
            <a:br>
              <a:rPr lang="en-US" sz="2400" b="0" i="0" u="none" strike="noStrike" cap="none" spc="0">
                <a:solidFill>
                  <a:schemeClr val="tx1"/>
                </a:solidFill>
                <a:highlight>
                  <a:srgbClr val="FF00FF"/>
                </a:highlight>
                <a:latin typeface="OpenDyslexic"/>
                <a:ea typeface="OpenDyslexic"/>
                <a:cs typeface="OpenDyslexic"/>
              </a:rPr>
            </a:br>
            <a:r>
              <a:rPr lang="en-US">
                <a:highlight>
                  <a:srgbClr val="FF00FF"/>
                </a:highlight>
                <a:latin typeface="Virgil 3 YOFF"/>
                <a:ea typeface="Virgil 3 YOFF"/>
                <a:cs typeface="Virgil 3 YOFF"/>
              </a:rPr>
              <a:t>Data Analysis </a:t>
            </a:r>
            <a:r>
              <a:rPr lang="en-US">
                <a:highlight>
                  <a:srgbClr val="FF00FF"/>
                </a:highlight>
                <a:latin typeface="Virgil 3 YOFF"/>
                <a:ea typeface="Virgil 3 YOFF"/>
                <a:cs typeface="Virgil 3 YOFF"/>
              </a:rPr>
              <a:t>course</a:t>
            </a:r>
            <a:r>
              <a:rPr lang="en-US">
                <a:highlight>
                  <a:srgbClr val="FF00FF"/>
                </a:highlight>
                <a:latin typeface="Virgil 3 YOFF"/>
                <a:ea typeface="Virgil 3 YOFF"/>
                <a:cs typeface="Virgil 3 YOFF"/>
              </a:rPr>
              <a:t> of the PTE TTK</a:t>
            </a:r>
            <a:endParaRPr sz="2400">
              <a:highlight>
                <a:srgbClr val="FF00FF"/>
              </a:highlight>
              <a:latin typeface="Virgil 3 YOFF"/>
              <a:cs typeface="Virgil 3 YOFF"/>
            </a:endParaRPr>
          </a:p>
        </p:txBody>
      </p:sp>
      <p:sp>
        <p:nvSpPr>
          <p:cNvPr id="762792170" name=""/>
          <p:cNvSpPr txBox="1"/>
          <p:nvPr/>
        </p:nvSpPr>
        <p:spPr bwMode="auto">
          <a:xfrm flipH="0" flipV="0">
            <a:off x="9582940" y="6282836"/>
            <a:ext cx="2170119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highlight>
                  <a:srgbClr val="FFFFFF"/>
                </a:highlight>
                <a:latin typeface="OpenDyslexic"/>
                <a:ea typeface="OpenDyslexic"/>
                <a:cs typeface="OpenDyslexic"/>
              </a:rPr>
              <a:t>Király Márk</a:t>
            </a:r>
            <a:endParaRPr>
              <a:highlight>
                <a:srgbClr val="FFFFFF"/>
              </a:highlight>
              <a:latin typeface="OpenDyslexic"/>
              <a:cs typeface="OpenDyslex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13455824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832200" y="2318555"/>
            <a:ext cx="7858125" cy="4105274"/>
          </a:xfrm>
          <a:prstGeom prst="rect">
            <a:avLst/>
          </a:prstGeom>
        </p:spPr>
      </p:pic>
      <p:sp>
        <p:nvSpPr>
          <p:cNvPr id="1549113701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1879044" y="3021221"/>
            <a:ext cx="7811280" cy="2095044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CREATE TABLE</a:t>
            </a:r>
            <a:r>
              <a:rPr lang="en-US" sz="1400" b="0" i="0" u="none" strike="noStrike" cap="none" spc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</a:rPr>
              <a:t> lvl1_boundaries_settlements </a:t>
            </a: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AS</a:t>
            </a:r>
            <a:endParaRPr sz="1400" b="0" i="0" u="none" strike="noStrike" cap="none" spc="0">
              <a:solidFill>
                <a:schemeClr val="bg1"/>
              </a:solidFill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SELECT</a:t>
            </a:r>
            <a:r>
              <a:rPr lang="en-US" sz="1400" b="0" i="0" u="none" strike="noStrike" cap="none" spc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</a:rPr>
              <a:t> s.*</a:t>
            </a:r>
            <a:endParaRPr sz="1400" b="0" i="0" u="none" strike="noStrike" cap="none" spc="0">
              <a:solidFill>
                <a:schemeClr val="bg1"/>
              </a:solidFill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FROM</a:t>
            </a:r>
            <a:r>
              <a:rPr lang="en-US" sz="1400" b="0" i="0" u="none" strike="noStrike" cap="none" spc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</a:rPr>
              <a:t> settlements_polygons s</a:t>
            </a:r>
            <a:endParaRPr sz="1400" b="0" i="0" u="none" strike="noStrike" cap="none" spc="0">
              <a:solidFill>
                <a:schemeClr val="bg1"/>
              </a:solidFill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JOIN</a:t>
            </a:r>
            <a:r>
              <a:rPr lang="en-US" sz="1400" b="0" i="0" u="none" strike="noStrike" cap="none" spc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</a:rPr>
              <a:t> boundaries_lvl1 b </a:t>
            </a: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ON</a:t>
            </a:r>
            <a:r>
              <a:rPr lang="en-US" sz="1400" b="0" i="0" u="none" strike="noStrike" cap="none" spc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</a:rPr>
              <a:t> ST_Intersects(s.wkb_geometry,b.wkb_geometry);</a:t>
            </a:r>
            <a:endParaRPr sz="1400" b="0" i="0" u="none" strike="noStrike" cap="none" spc="0">
              <a:solidFill>
                <a:schemeClr val="bg1"/>
              </a:solidFill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endParaRPr sz="1400" b="0" i="0" u="none" strike="noStrike" cap="none" spc="0">
              <a:solidFill>
                <a:schemeClr val="bg1"/>
              </a:solidFill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SELECT</a:t>
            </a:r>
            <a:r>
              <a:rPr lang="en-US" sz="1400" b="0" i="0" u="none" strike="noStrike" cap="none" spc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</a:rPr>
              <a:t> * </a:t>
            </a: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FROM</a:t>
            </a:r>
            <a:r>
              <a:rPr lang="en-US" sz="1400" b="0" i="0" u="none" strike="noStrike" cap="none" spc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</a:rPr>
              <a:t> lvl1_boundaries_settlements;</a:t>
            </a:r>
            <a:endParaRPr sz="1400">
              <a:solidFill>
                <a:schemeClr val="bg1"/>
              </a:solidFill>
              <a:latin typeface="Source Code Pro"/>
              <a:cs typeface="Source Code Pro"/>
            </a:endParaRPr>
          </a:p>
        </p:txBody>
      </p:sp>
      <p:sp>
        <p:nvSpPr>
          <p:cNvPr id="1974330289" name=""/>
          <p:cNvSpPr txBox="1"/>
          <p:nvPr/>
        </p:nvSpPr>
        <p:spPr bwMode="auto">
          <a:xfrm flipH="0" flipV="0">
            <a:off x="1832200" y="1501404"/>
            <a:ext cx="8255846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800" b="0" i="0" u="none">
                <a:solidFill>
                  <a:schemeClr val="tx1"/>
                </a:solidFill>
                <a:latin typeface="Virgil 3 YOFF"/>
                <a:ea typeface="Virgil 3 YOFF"/>
                <a:cs typeface="Virgil 3 YOFF"/>
              </a:rPr>
              <a:t>-- List all settlements that intersect with the boundaries_lvl1 line and </a:t>
            </a:r>
            <a:br>
              <a:rPr sz="1800" b="0" i="0" u="none">
                <a:solidFill>
                  <a:schemeClr val="tx1"/>
                </a:solidFill>
                <a:latin typeface="Virgil 3 YOFF"/>
                <a:ea typeface="Virgil 3 YOFF"/>
                <a:cs typeface="Virgil 3 YOFF"/>
              </a:rPr>
            </a:br>
            <a:r>
              <a:rPr sz="1800" b="0" i="0" u="none">
                <a:solidFill>
                  <a:schemeClr val="tx1"/>
                </a:solidFill>
                <a:latin typeface="Virgil 3 YOFF"/>
                <a:ea typeface="Virgil 3 YOFF"/>
                <a:cs typeface="Virgil 3 YOFF"/>
              </a:rPr>
              <a:t>   save them into a new table (lvl1_boundaries_settlements)</a:t>
            </a:r>
            <a:endParaRPr sz="1800">
              <a:solidFill>
                <a:schemeClr val="tx1"/>
              </a:solidFill>
              <a:latin typeface="Virgil 3 YOFF"/>
              <a:cs typeface="Virgil 3 YOFF"/>
            </a:endParaRPr>
          </a:p>
        </p:txBody>
      </p:sp>
      <p:sp>
        <p:nvSpPr>
          <p:cNvPr id="1918561248" name=""/>
          <p:cNvSpPr txBox="1"/>
          <p:nvPr/>
        </p:nvSpPr>
        <p:spPr bwMode="auto">
          <a:xfrm flipH="0" flipV="0">
            <a:off x="2884991" y="581235"/>
            <a:ext cx="5575546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1" i="0" u="sng" strike="noStrike" cap="none" spc="0">
                <a:solidFill>
                  <a:schemeClr val="tx1"/>
                </a:solidFill>
                <a:latin typeface="OpenDyslexic"/>
                <a:ea typeface="OpenDyslexic"/>
                <a:cs typeface="OpenDyslexic"/>
              </a:rPr>
              <a:t>PART 2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OpenDyslexic"/>
                <a:ea typeface="OpenDyslexic"/>
                <a:cs typeface="OpenDyslexic"/>
              </a:rPr>
              <a:t> - Sparse SQL queries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4220238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443198"/>
            <a:ext cx="10515600" cy="1399341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 algn="l">
              <a:defRPr/>
            </a:pPr>
            <a:r>
              <a:rPr sz="4400" b="1" u="sng">
                <a:latin typeface="OpenDyslexic"/>
                <a:ea typeface="OpenDyslexic"/>
                <a:cs typeface="OpenDyslexic"/>
              </a:rPr>
              <a:t>PART 3</a:t>
            </a:r>
            <a:br>
              <a:rPr sz="4400" u="sng">
                <a:latin typeface="OpenDyslexic"/>
                <a:ea typeface="OpenDyslexic"/>
                <a:cs typeface="OpenDyslexic"/>
              </a:rPr>
            </a:br>
            <a:r>
              <a:rPr lang="en-US" sz="2500" b="0" i="0" u="none" strike="noStrike" cap="none" spc="0">
                <a:solidFill>
                  <a:schemeClr val="tx1"/>
                </a:solidFill>
                <a:latin typeface="OpenDyslexic"/>
                <a:ea typeface="OpenDyslexic"/>
                <a:cs typeface="OpenDyslexic"/>
              </a:rPr>
              <a:t>Transferring the CSV dataset to 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OpenDyslexic"/>
                <a:ea typeface="OpenDyslexic"/>
                <a:cs typeface="OpenDyslexic"/>
              </a:rPr>
              <a:t>PostgreSQL with Python and visualizing 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OpenDyslexic"/>
                <a:ea typeface="OpenDyslexic"/>
                <a:cs typeface="OpenDyslexic"/>
              </a:rPr>
              <a:t>the results in the QGIS application</a:t>
            </a:r>
            <a:endParaRPr sz="2500">
              <a:latin typeface="OpenDyslexic"/>
              <a:cs typeface="OpenDyslexic"/>
            </a:endParaRPr>
          </a:p>
        </p:txBody>
      </p:sp>
      <p:sp>
        <p:nvSpPr>
          <p:cNvPr id="1879033117" name="Content Placeholder 2"/>
          <p:cNvSpPr>
            <a:spLocks noGrp="1"/>
          </p:cNvSpPr>
          <p:nvPr>
            <p:ph idx="1"/>
          </p:nvPr>
        </p:nvSpPr>
        <p:spPr bwMode="auto">
          <a:xfrm>
            <a:off x="838198" y="2169149"/>
            <a:ext cx="10515600" cy="435133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 marL="0" indent="0">
              <a:buFont typeface="Arial"/>
              <a:buNone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Virgil 3 YOFF"/>
                <a:ea typeface="Virgil 3 YOFF"/>
                <a:cs typeface="Virgil 3 YOFF"/>
              </a:rPr>
              <a:t>In Python, we extract the settlements names coordinates (and names) a CSV file and save them into a new table in a PostgreSQL database.</a:t>
            </a:r>
            <a:endParaRPr sz="2000" b="0" i="0" u="none" strike="noStrike" cap="none" spc="0">
              <a:solidFill>
                <a:schemeClr val="tx1"/>
              </a:solidFill>
              <a:latin typeface="Virgil 3 YOFF"/>
              <a:cs typeface="Virgil 3 YOFF"/>
            </a:endParaRPr>
          </a:p>
          <a:p>
            <a:pPr marL="0" indent="0">
              <a:buFont typeface="Arial"/>
              <a:buNone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Virgil 3 YOFF"/>
                <a:ea typeface="Virgil 3 YOFF"/>
                <a:cs typeface="Virgil 3 YOFF"/>
              </a:rPr>
              <a:t>Finally, we display them using QGIS.</a:t>
            </a:r>
            <a:endParaRPr sz="2000" b="0" i="0" u="none" strike="noStrike" cap="none" spc="0">
              <a:solidFill>
                <a:schemeClr val="tx1"/>
              </a:solidFill>
              <a:latin typeface="Virgil 3 YOFF"/>
              <a:cs typeface="Virgil 3 YOFF"/>
            </a:endParaRPr>
          </a:p>
          <a:p>
            <a:pPr marL="0" indent="0">
              <a:buFont typeface="Arial"/>
              <a:buNone/>
              <a:defRPr/>
            </a:pPr>
            <a:endParaRPr sz="2000" b="0" i="0" u="none" strike="noStrike" cap="none" spc="0">
              <a:solidFill>
                <a:schemeClr val="tx1"/>
              </a:solidFill>
              <a:latin typeface="Virgil 3 YOFF"/>
              <a:cs typeface="Virgil 3 YOFF"/>
            </a:endParaRPr>
          </a:p>
          <a:p>
            <a:pPr marL="0" indent="0">
              <a:buFont typeface="Arial"/>
              <a:buNone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Virgil 3 YOFF"/>
                <a:ea typeface="Virgil 3 YOFF"/>
                <a:cs typeface="Virgil 3 YOFF"/>
              </a:rPr>
              <a:t>EXPERIMENT:</a:t>
            </a:r>
            <a:endParaRPr sz="2000" b="0" i="0" u="none" strike="noStrike" cap="none" spc="0">
              <a:solidFill>
                <a:schemeClr val="tx1"/>
              </a:solidFill>
              <a:latin typeface="Virgil 3 YOFF"/>
              <a:cs typeface="Virgil 3 YOFF"/>
            </a:endParaRPr>
          </a:p>
          <a:p>
            <a:pPr marL="0" indent="0">
              <a:buFont typeface="Arial"/>
              <a:buNone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Virgil 3 YOFF"/>
                <a:ea typeface="Virgil 3 YOFF"/>
                <a:cs typeface="Virgil 3 YOFF"/>
              </a:rPr>
              <a:t>Hypothesis: These facilities must have a railway station or at least a railway line nearby.</a:t>
            </a:r>
            <a:endParaRPr sz="2000" b="0" i="0" u="none" strike="noStrike" cap="none" spc="0">
              <a:solidFill>
                <a:schemeClr val="tx1"/>
              </a:solidFill>
              <a:latin typeface="Virgil 3 YOFF"/>
              <a:cs typeface="Virgil 3 YOFF"/>
            </a:endParaRPr>
          </a:p>
          <a:p>
            <a:pPr marL="0" indent="0">
              <a:buFont typeface="Arial"/>
              <a:buNone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Virgil 3 YOFF"/>
                <a:ea typeface="Virgil 3 YOFF"/>
                <a:cs typeface="Virgil 3 YOFF"/>
              </a:rPr>
              <a:t>Using Python, we extract data from the tables associated with the layers to determine:</a:t>
            </a:r>
            <a:endParaRPr sz="2000" b="0" i="0" u="none" strike="noStrike" cap="none" spc="0">
              <a:solidFill>
                <a:schemeClr val="tx1"/>
              </a:solidFill>
              <a:latin typeface="Virgil 3 YOFF"/>
              <a:cs typeface="Virgil 3 YOFF"/>
            </a:endParaRPr>
          </a:p>
          <a:p>
            <a:pPr marL="0" indent="0">
              <a:buFont typeface="Arial"/>
              <a:buNone/>
              <a:defRPr/>
            </a:pPr>
            <a:endParaRPr sz="2000" b="0" i="0" u="none" strike="noStrike" cap="none" spc="0">
              <a:solidFill>
                <a:schemeClr val="tx1"/>
              </a:solidFill>
              <a:latin typeface="Virgil 3 YOFF"/>
              <a:cs typeface="Virgil 3 YOFF"/>
            </a:endParaRPr>
          </a:p>
          <a:p>
            <a:pPr marL="0" indent="0" algn="l">
              <a:buFont typeface="Arial"/>
              <a:buNone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Virgil 3 YOFF"/>
                <a:ea typeface="Virgil 3 YOFF"/>
                <a:cs typeface="Virgil 3 YOFF"/>
              </a:rPr>
              <a:t>	Whether there is a station within a 10 km radius of the given settlement.</a:t>
            </a:r>
            <a:endParaRPr sz="2000" b="0" i="0" u="none" strike="noStrike" cap="none" spc="0">
              <a:solidFill>
                <a:schemeClr val="tx1"/>
              </a:solidFill>
              <a:latin typeface="Virgil 3 YOFF"/>
              <a:cs typeface="Virgil 3 YOFF"/>
            </a:endParaRPr>
          </a:p>
          <a:p>
            <a:pPr marL="0" indent="0" algn="l">
              <a:buFont typeface="Arial"/>
              <a:buNone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Virgil 3 YOFF"/>
                <a:ea typeface="Virgil 3 YOFF"/>
                <a:cs typeface="Virgil 3 YOFF"/>
              </a:rPr>
              <a:t>	Whether there is a railway track within a 10 km radius.</a:t>
            </a:r>
            <a:endParaRPr sz="2000" b="0" i="0" u="none" strike="noStrike" cap="none" spc="0">
              <a:solidFill>
                <a:schemeClr val="tx1"/>
              </a:solidFill>
              <a:latin typeface="Virgil 3 YOFF"/>
              <a:cs typeface="Virgil 3 YOFF"/>
            </a:endParaRPr>
          </a:p>
          <a:p>
            <a:pPr marL="0" indent="0">
              <a:buFont typeface="Arial"/>
              <a:buNone/>
              <a:defRPr/>
            </a:pPr>
            <a:endParaRPr sz="2000" b="0" i="0" u="none" strike="noStrike" cap="none" spc="0">
              <a:solidFill>
                <a:schemeClr val="tx1"/>
              </a:solidFill>
              <a:latin typeface="Virgil 3 YOFF"/>
              <a:cs typeface="Virgil 3 YOFF"/>
            </a:endParaRPr>
          </a:p>
          <a:p>
            <a:pPr marL="0" indent="0">
              <a:buFont typeface="Arial"/>
              <a:buNone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Virgil 3 YOFF"/>
                <a:ea typeface="Virgil 3 YOFF"/>
                <a:cs typeface="Virgil 3 YOFF"/>
              </a:rPr>
              <a:t>We then combine and visualize these results in QGIS! </a:t>
            </a:r>
            <a:endParaRPr sz="2000" b="0" i="0" u="none" strike="noStrike" cap="none" spc="0">
              <a:solidFill>
                <a:schemeClr val="tx1"/>
              </a:solidFill>
              <a:latin typeface="Virgil 3 YOFF"/>
              <a:cs typeface="Virgil 3 YOF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7677494" name=""/>
          <p:cNvSpPr txBox="1"/>
          <p:nvPr/>
        </p:nvSpPr>
        <p:spPr bwMode="auto">
          <a:xfrm flipH="0" flipV="0">
            <a:off x="1728239" y="2631912"/>
            <a:ext cx="8574748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u="sng">
                <a:latin typeface="Virgil 3 YOFF"/>
                <a:ea typeface="Virgil 3 YOFF"/>
                <a:cs typeface="Virgil 3 YOFF"/>
                <a:hlinkClick r:id="rId3" tooltip="https://github.com/ProgrammerGnome/data-analysis-presentation/blob/main/DataAnalysis_project_Mark.py"/>
              </a:rPr>
              <a:t>https://github.com/ProgrammerGnome/data-analysis-presentation/blob/main/</a:t>
            </a:r>
            <a:br>
              <a:rPr u="sng">
                <a:latin typeface="Virgil 3 YOFF"/>
                <a:ea typeface="Virgil 3 YOFF"/>
                <a:cs typeface="Virgil 3 YOFF"/>
                <a:hlinkClick r:id="rId3" tooltip="https://github.com/ProgrammerGnome/data-analysis-presentation/blob/main/DataAnalysis_project_Mark.py"/>
              </a:rPr>
            </a:br>
            <a:r>
              <a:rPr u="sng">
                <a:latin typeface="Virgil 3 YOFF"/>
                <a:ea typeface="Virgil 3 YOFF"/>
                <a:cs typeface="Virgil 3 YOFF"/>
                <a:hlinkClick r:id="rId3" tooltip="https://github.com/ProgrammerGnome/data-analysis-presentation/blob/main/DataAnalysis_project_Mark.py"/>
              </a:rPr>
              <a:t>DataAnalysis_project_Mark.py</a:t>
            </a:r>
            <a:endParaRPr>
              <a:latin typeface="Virgil 3 YOFF"/>
              <a:cs typeface="Virgil 3 YOFF"/>
            </a:endParaRPr>
          </a:p>
        </p:txBody>
      </p:sp>
      <p:sp>
        <p:nvSpPr>
          <p:cNvPr id="2138682106" name=""/>
          <p:cNvSpPr txBox="1"/>
          <p:nvPr/>
        </p:nvSpPr>
        <p:spPr bwMode="auto">
          <a:xfrm flipH="0" flipV="0">
            <a:off x="1728239" y="4318306"/>
            <a:ext cx="8574748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u="sng">
                <a:latin typeface="Virgil 3 YOFF"/>
                <a:ea typeface="Virgil 3 YOFF"/>
                <a:cs typeface="Virgil 3 YOFF"/>
                <a:hlinkClick r:id="rId4" tooltip="https://github.com/ProgrammerGnome/data-analysis-presentation/blob/main/SQL-scripts/facility_near_railway_buildings.sql"/>
              </a:rPr>
              <a:t>https://github.com/ProgrammerGnome/data-analysis-presentation/blob/main/</a:t>
            </a:r>
            <a:br>
              <a:rPr u="sng">
                <a:latin typeface="Virgil 3 YOFF"/>
                <a:ea typeface="Virgil 3 YOFF"/>
                <a:cs typeface="Virgil 3 YOFF"/>
                <a:hlinkClick r:id="rId4" tooltip="https://github.com/ProgrammerGnome/data-analysis-presentation/blob/main/SQL-scripts/facility_near_railway_buildings.sql"/>
              </a:rPr>
            </a:br>
            <a:r>
              <a:rPr u="sng">
                <a:latin typeface="Virgil 3 YOFF"/>
                <a:ea typeface="Virgil 3 YOFF"/>
                <a:cs typeface="Virgil 3 YOFF"/>
                <a:hlinkClick r:id="rId4" tooltip="https://github.com/ProgrammerGnome/data-analysis-presentation/blob/main/SQL-scripts/facility_near_railway_buildings.sql"/>
              </a:rPr>
              <a:t>SQL-scripts/facility_near_railway_buildings.sql</a:t>
            </a:r>
            <a:endParaRPr sz="1800" b="0" i="0" u="none" strike="noStrike" cap="none" spc="0">
              <a:solidFill>
                <a:schemeClr val="tx1"/>
              </a:solidFill>
              <a:latin typeface="Virgil 3 YOFF"/>
              <a:cs typeface="Virgil 3 YOFF"/>
            </a:endParaRPr>
          </a:p>
        </p:txBody>
      </p:sp>
      <p:sp>
        <p:nvSpPr>
          <p:cNvPr id="473654783" name=""/>
          <p:cNvSpPr txBox="1"/>
          <p:nvPr/>
        </p:nvSpPr>
        <p:spPr bwMode="auto">
          <a:xfrm flipH="0" flipV="0">
            <a:off x="1728239" y="5895396"/>
            <a:ext cx="8574748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u="sng">
                <a:latin typeface="Virgil 3 YOFF"/>
                <a:ea typeface="Virgil 3 YOFF"/>
                <a:cs typeface="Virgil 3 YOFF"/>
                <a:hlinkClick r:id="rId5" tooltip="https://github.com/ProgrammerGnome/data-analysis-presentation/blob/main/SQL-scripts/facility_near_railway_lines.sql"/>
              </a:rPr>
              <a:t>https://github.com/ProgrammerGnome/data-analysis-presentation/blob/main/</a:t>
            </a:r>
            <a:br>
              <a:rPr u="sng">
                <a:latin typeface="Virgil 3 YOFF"/>
                <a:ea typeface="Virgil 3 YOFF"/>
                <a:cs typeface="Virgil 3 YOFF"/>
                <a:hlinkClick r:id="rId5" tooltip="https://github.com/ProgrammerGnome/data-analysis-presentation/blob/main/SQL-scripts/facility_near_railway_lines.sql"/>
              </a:rPr>
            </a:br>
            <a:r>
              <a:rPr u="sng">
                <a:latin typeface="Virgil 3 YOFF"/>
                <a:ea typeface="Virgil 3 YOFF"/>
                <a:cs typeface="Virgil 3 YOFF"/>
                <a:hlinkClick r:id="rId5" tooltip="https://github.com/ProgrammerGnome/data-analysis-presentation/blob/main/SQL-scripts/facility_near_railway_lines.sql"/>
              </a:rPr>
              <a:t>SQL-scripts/facility_near_railway_lines.sql</a:t>
            </a:r>
            <a:endParaRPr>
              <a:latin typeface="Virgil 3 YOFF"/>
              <a:cs typeface="Virgil 3 YOFF"/>
            </a:endParaRPr>
          </a:p>
        </p:txBody>
      </p:sp>
      <p:sp>
        <p:nvSpPr>
          <p:cNvPr id="1323259483" name=""/>
          <p:cNvSpPr txBox="1"/>
          <p:nvPr/>
        </p:nvSpPr>
        <p:spPr bwMode="auto">
          <a:xfrm flipH="0" flipV="0">
            <a:off x="1728239" y="5137018"/>
            <a:ext cx="9486191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u="sng">
                <a:latin typeface="Virgil 3 YOFF"/>
                <a:ea typeface="Virgil 3 YOFF"/>
                <a:cs typeface="Virgil 3 YOFF"/>
                <a:hlinkClick r:id="rId6" tooltip="https://github.com/ProgrammerGnome/data-analysis-presentation/blob/main/SQL-scripts/facility_near_railway_points.sql"/>
              </a:rPr>
              <a:t>https://github.com/ProgrammerGnome/data-analysis presentation/blob/main/</a:t>
            </a:r>
            <a:br>
              <a:rPr u="sng">
                <a:latin typeface="Virgil 3 YOFF"/>
                <a:ea typeface="Virgil 3 YOFF"/>
                <a:cs typeface="Virgil 3 YOFF"/>
                <a:hlinkClick r:id="rId6" tooltip="https://github.com/ProgrammerGnome/data-analysis-presentation/blob/main/SQL-scripts/facility_near_railway_points.sql"/>
              </a:rPr>
            </a:br>
            <a:r>
              <a:rPr u="sng">
                <a:latin typeface="Virgil 3 YOFF"/>
                <a:ea typeface="Virgil 3 YOFF"/>
                <a:cs typeface="Virgil 3 YOFF"/>
                <a:hlinkClick r:id="rId6" tooltip="https://github.com/ProgrammerGnome/data-analysis-presentation/blob/main/SQL-scripts/facility_near_railway_points.sql"/>
              </a:rPr>
              <a:t>SQL-scripts/facility_near_railway_points.sql</a:t>
            </a:r>
            <a:endParaRPr>
              <a:latin typeface="Virgil 3 YOFF"/>
              <a:cs typeface="Virgil 3 YOFF"/>
            </a:endParaRPr>
          </a:p>
        </p:txBody>
      </p:sp>
      <p:sp>
        <p:nvSpPr>
          <p:cNvPr id="1166896931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443198"/>
            <a:ext cx="10515600" cy="1399341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 algn="l">
              <a:defRPr/>
            </a:pPr>
            <a:r>
              <a:rPr sz="4400" b="1" u="sng">
                <a:latin typeface="OpenDyslexic"/>
                <a:ea typeface="OpenDyslexic"/>
                <a:cs typeface="OpenDyslexic"/>
              </a:rPr>
              <a:t>PART 3</a:t>
            </a:r>
            <a:br>
              <a:rPr sz="4400">
                <a:latin typeface="OpenDyslexic"/>
                <a:ea typeface="OpenDyslexic"/>
                <a:cs typeface="OpenDyslexic"/>
              </a:rPr>
            </a:br>
            <a:r>
              <a:rPr lang="en-US" sz="2500" b="0" i="0" u="none" strike="noStrike" cap="none" spc="0">
                <a:solidFill>
                  <a:schemeClr val="tx1"/>
                </a:solidFill>
                <a:latin typeface="OpenDyslexic"/>
                <a:ea typeface="OpenDyslexic"/>
                <a:cs typeface="OpenDyslexic"/>
              </a:rPr>
              <a:t>Transferring the CSV dataset to 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OpenDyslexic"/>
                <a:ea typeface="OpenDyslexic"/>
                <a:cs typeface="OpenDyslexic"/>
              </a:rPr>
              <a:t>PostgreSQL with Python and visualizing 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OpenDyslexic"/>
                <a:ea typeface="OpenDyslexic"/>
                <a:cs typeface="OpenDyslexic"/>
              </a:rPr>
              <a:t>the results in the QGIS application</a:t>
            </a:r>
            <a:endParaRPr sz="2500">
              <a:latin typeface="OpenDyslexic"/>
              <a:cs typeface="OpenDyslexic"/>
            </a:endParaRPr>
          </a:p>
        </p:txBody>
      </p:sp>
      <p:sp>
        <p:nvSpPr>
          <p:cNvPr id="792221217" name=""/>
          <p:cNvSpPr txBox="1"/>
          <p:nvPr/>
        </p:nvSpPr>
        <p:spPr bwMode="auto">
          <a:xfrm flipH="0" flipV="0">
            <a:off x="838198" y="2265792"/>
            <a:ext cx="9106497" cy="36612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Virgil 3 YOFF"/>
                <a:ea typeface="Virgil 3 YOFF"/>
                <a:cs typeface="Virgil 3 YOFF"/>
              </a:rPr>
              <a:t>The Python code used to process the CSV file and load it into the database.</a:t>
            </a:r>
            <a:endParaRPr>
              <a:latin typeface="Virgil 3 YOFF"/>
              <a:cs typeface="Virgil 3 YOFF"/>
            </a:endParaRPr>
          </a:p>
        </p:txBody>
      </p:sp>
      <p:sp>
        <p:nvSpPr>
          <p:cNvPr id="1433935308" name=""/>
          <p:cNvSpPr txBox="1"/>
          <p:nvPr/>
        </p:nvSpPr>
        <p:spPr bwMode="auto">
          <a:xfrm flipH="0" flipV="0">
            <a:off x="838198" y="3599792"/>
            <a:ext cx="7004523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Virgil 3 YOFF"/>
                <a:ea typeface="Virgil 3 YOFF"/>
                <a:cs typeface="Virgil 3 YOFF"/>
              </a:rPr>
              <a:t>Using the following SQL queries and table creation scripts</a:t>
            </a:r>
            <a:br>
              <a:rPr lang="en-US" sz="1800" b="0" i="0" u="none" strike="noStrike" cap="none" spc="0">
                <a:solidFill>
                  <a:schemeClr val="tx1"/>
                </a:solidFill>
                <a:latin typeface="Virgil 3 YOFF"/>
                <a:ea typeface="Virgil 3 YOFF"/>
                <a:cs typeface="Virgil 3 YOFF"/>
              </a:rPr>
            </a:br>
            <a:r>
              <a:rPr lang="en-US" sz="1800" b="0" i="0" u="none" strike="noStrike" cap="none" spc="0">
                <a:solidFill>
                  <a:schemeClr val="tx1"/>
                </a:solidFill>
                <a:latin typeface="Virgil 3 YOFF"/>
                <a:ea typeface="Virgil 3 YOFF"/>
                <a:cs typeface="Virgil 3 YOFF"/>
              </a:rPr>
              <a:t>can I implement the filtering mentioned on the previous slide.</a:t>
            </a:r>
            <a:endParaRPr>
              <a:latin typeface="Virgil 3 YOFF"/>
              <a:cs typeface="Virgil 3 YOFF"/>
            </a:endParaRPr>
          </a:p>
        </p:txBody>
      </p:sp>
      <p:sp>
        <p:nvSpPr>
          <p:cNvPr id="1592694703" name=""/>
          <p:cNvSpPr txBox="1"/>
          <p:nvPr/>
        </p:nvSpPr>
        <p:spPr bwMode="auto">
          <a:xfrm flipH="0" flipV="0">
            <a:off x="7137539" y="4638526"/>
            <a:ext cx="3504672" cy="36612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tx1"/>
                </a:solidFill>
                <a:highlight>
                  <a:srgbClr val="00FFFF"/>
                </a:highlight>
                <a:latin typeface="Virgil 3 YOFF"/>
                <a:ea typeface="Virgil 3 YOFF"/>
                <a:cs typeface="Virgil 3 YOFF"/>
              </a:rPr>
              <a:t>(</a:t>
            </a:r>
            <a:r>
              <a:rPr>
                <a:solidFill>
                  <a:schemeClr val="tx1"/>
                </a:solidFill>
                <a:highlight>
                  <a:srgbClr val="00FFFF"/>
                </a:highlight>
                <a:latin typeface="Virgil 3 YOFF"/>
                <a:ea typeface="Virgil 3 YOFF"/>
                <a:cs typeface="Virgil 3 YOFF"/>
              </a:rPr>
              <a:t>not working ?=&gt; data issue?</a:t>
            </a:r>
            <a:r>
              <a:rPr>
                <a:solidFill>
                  <a:schemeClr val="tx1"/>
                </a:solidFill>
                <a:highlight>
                  <a:srgbClr val="00FFFF"/>
                </a:highlight>
                <a:latin typeface="Virgil 3 YOFF"/>
                <a:ea typeface="Virgil 3 YOFF"/>
                <a:cs typeface="Virgil 3 YOFF"/>
              </a:rPr>
              <a:t>)</a:t>
            </a:r>
            <a:endParaRPr>
              <a:solidFill>
                <a:schemeClr val="tx1"/>
              </a:solidFill>
              <a:highlight>
                <a:srgbClr val="00FFFF"/>
              </a:highlight>
              <a:latin typeface="Virgil 3 YOFF"/>
              <a:cs typeface="Virgil 3 YOF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95748505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872728" y="-31229"/>
            <a:ext cx="9355221" cy="6904843"/>
          </a:xfrm>
          <a:prstGeom prst="rect">
            <a:avLst/>
          </a:prstGeom>
        </p:spPr>
      </p:pic>
      <p:sp>
        <p:nvSpPr>
          <p:cNvPr id="994189589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170946" y="91866"/>
            <a:ext cx="5607330" cy="647726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US" sz="4400" b="1" i="0" u="sng" strike="noStrike" cap="none" spc="0">
                <a:solidFill>
                  <a:schemeClr val="tx1"/>
                </a:solidFill>
                <a:latin typeface="OpenDyslexic"/>
                <a:ea typeface="OpenDyslexic"/>
                <a:cs typeface="OpenDyslexic"/>
              </a:rPr>
              <a:t>PART 3</a:t>
            </a:r>
            <a:br>
              <a:rPr lang="en-US" sz="4400" b="0" i="0" u="none" strike="noStrike" cap="none" spc="0">
                <a:solidFill>
                  <a:schemeClr val="tx1"/>
                </a:solidFill>
                <a:latin typeface="OpenDyslexic"/>
                <a:ea typeface="OpenDyslexic"/>
                <a:cs typeface="OpenDyslexic"/>
              </a:rPr>
            </a:br>
            <a:br>
              <a:rPr lang="en-US" sz="4400" b="0" i="0" u="none" strike="noStrike" cap="none" spc="0">
                <a:solidFill>
                  <a:schemeClr val="tx1"/>
                </a:solidFill>
                <a:latin typeface="OpenDyslexic"/>
                <a:ea typeface="OpenDyslexic"/>
                <a:cs typeface="OpenDyslexic"/>
              </a:rPr>
            </a:br>
            <a:r>
              <a:rPr lang="en-US" sz="4400" b="0" i="0" u="none" strike="noStrike" cap="none" spc="0">
                <a:solidFill>
                  <a:schemeClr val="tx1"/>
                </a:solidFill>
                <a:latin typeface="OpenDyslexic"/>
                <a:ea typeface="OpenDyslexic"/>
                <a:cs typeface="OpenDyslexic"/>
              </a:rPr>
              <a:t>Visualize</a:t>
            </a:r>
            <a:br>
              <a:rPr lang="en-US" sz="4400" b="0" i="0" u="none" strike="noStrike" cap="none" spc="0">
                <a:solidFill>
                  <a:schemeClr val="tx1"/>
                </a:solidFill>
                <a:latin typeface="OpenDyslexic"/>
                <a:ea typeface="OpenDyslexic"/>
                <a:cs typeface="OpenDyslexic"/>
              </a:rPr>
            </a:br>
            <a:r>
              <a:rPr lang="en-US" sz="4400" b="0" i="0" u="none" strike="noStrike" cap="none" spc="0">
                <a:solidFill>
                  <a:schemeClr val="tx1"/>
                </a:solidFill>
                <a:latin typeface="OpenDyslexic"/>
                <a:ea typeface="OpenDyslexic"/>
                <a:cs typeface="OpenDyslexic"/>
              </a:rPr>
              <a:t>the </a:t>
            </a:r>
            <a:br>
              <a:rPr lang="en-US" sz="4400" b="0" i="0" u="none" strike="noStrike" cap="none" spc="0">
                <a:solidFill>
                  <a:schemeClr val="tx1"/>
                </a:solidFill>
                <a:latin typeface="OpenDyslexic"/>
                <a:ea typeface="OpenDyslexic"/>
                <a:cs typeface="OpenDyslexic"/>
              </a:rPr>
            </a:br>
            <a:r>
              <a:rPr lang="en-US" sz="4400" b="0" i="0" u="none" strike="noStrike" cap="none" spc="0">
                <a:solidFill>
                  <a:schemeClr val="tx1"/>
                </a:solidFill>
                <a:latin typeface="OpenDyslexic"/>
                <a:ea typeface="OpenDyslexic"/>
                <a:cs typeface="OpenDyslexic"/>
              </a:rPr>
              <a:t>result </a:t>
            </a:r>
            <a:br>
              <a:rPr lang="en-US" sz="4400" b="0" i="0" u="none" strike="noStrike" cap="none" spc="0">
                <a:solidFill>
                  <a:schemeClr val="tx1"/>
                </a:solidFill>
                <a:latin typeface="OpenDyslexic"/>
                <a:ea typeface="OpenDyslexic"/>
                <a:cs typeface="OpenDyslexic"/>
              </a:rPr>
            </a:br>
            <a:r>
              <a:rPr lang="en-US" sz="4400" b="0" i="0" u="none" strike="noStrike" cap="none" spc="0">
                <a:solidFill>
                  <a:schemeClr val="tx1"/>
                </a:solidFill>
                <a:latin typeface="OpenDyslexic"/>
                <a:ea typeface="OpenDyslexic"/>
                <a:cs typeface="OpenDyslexic"/>
              </a:rPr>
              <a:t>in </a:t>
            </a:r>
            <a:br>
              <a:rPr lang="en-US" sz="4400" b="0" i="0" u="none" strike="noStrike" cap="none" spc="0">
                <a:solidFill>
                  <a:schemeClr val="tx1"/>
                </a:solidFill>
                <a:latin typeface="OpenDyslexic"/>
                <a:ea typeface="OpenDyslexic"/>
                <a:cs typeface="OpenDyslexic"/>
              </a:rPr>
            </a:br>
            <a:r>
              <a:rPr lang="en-US" sz="4400" b="0" i="0" u="none" strike="noStrike" cap="none" spc="0">
                <a:solidFill>
                  <a:schemeClr val="tx1"/>
                </a:solidFill>
                <a:latin typeface="OpenDyslexic"/>
                <a:ea typeface="OpenDyslexic"/>
                <a:cs typeface="OpenDyslexic"/>
              </a:rPr>
              <a:t>QGIS</a:t>
            </a:r>
            <a:endParaRPr sz="2200"/>
          </a:p>
        </p:txBody>
      </p:sp>
      <p:sp>
        <p:nvSpPr>
          <p:cNvPr id="530795651" name=""/>
          <p:cNvSpPr/>
          <p:nvPr/>
        </p:nvSpPr>
        <p:spPr bwMode="auto">
          <a:xfrm flipH="0" flipV="0">
            <a:off x="7550339" y="3294712"/>
            <a:ext cx="952499" cy="54651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1211364" name=""/>
          <p:cNvSpPr/>
          <p:nvPr/>
        </p:nvSpPr>
        <p:spPr bwMode="auto">
          <a:xfrm rot="8676769" flipH="0" flipV="1">
            <a:off x="7074089" y="1782507"/>
            <a:ext cx="952499" cy="54651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39386879" name=""/>
          <p:cNvSpPr/>
          <p:nvPr/>
        </p:nvSpPr>
        <p:spPr bwMode="auto">
          <a:xfrm rot="7567889" flipH="0" flipV="1">
            <a:off x="8173020" y="2006034"/>
            <a:ext cx="952499" cy="54651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439209458" name=""/>
          <p:cNvSpPr/>
          <p:nvPr/>
        </p:nvSpPr>
        <p:spPr bwMode="auto">
          <a:xfrm flipH="0" flipV="0">
            <a:off x="10076181" y="91866"/>
            <a:ext cx="952499" cy="54651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10066059" name=""/>
          <p:cNvSpPr/>
          <p:nvPr/>
        </p:nvSpPr>
        <p:spPr bwMode="auto">
          <a:xfrm flipH="0" flipV="0">
            <a:off x="9123681" y="4118547"/>
            <a:ext cx="952499" cy="54651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6263982" name=""/>
          <p:cNvSpPr txBox="1"/>
          <p:nvPr/>
        </p:nvSpPr>
        <p:spPr bwMode="auto">
          <a:xfrm flipH="0" flipV="0">
            <a:off x="8771845" y="518156"/>
            <a:ext cx="1962324" cy="39659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 b="1">
                <a:solidFill>
                  <a:schemeClr val="tx1"/>
                </a:solidFill>
                <a:highlight>
                  <a:srgbClr val="FF00FF"/>
                </a:highlight>
              </a:rPr>
              <a:t>norm</a:t>
            </a:r>
            <a:r>
              <a:rPr sz="2000" b="1">
                <a:solidFill>
                  <a:schemeClr val="tx1"/>
                </a:solidFill>
                <a:highlight>
                  <a:srgbClr val="FF00FF"/>
                </a:highlight>
              </a:rPr>
              <a:t>al railway</a:t>
            </a:r>
            <a:endParaRPr sz="2000" b="1">
              <a:solidFill>
                <a:schemeClr val="tx1"/>
              </a:solidFill>
              <a:highlight>
                <a:srgbClr val="FF00FF"/>
              </a:highlight>
            </a:endParaRPr>
          </a:p>
        </p:txBody>
      </p:sp>
      <p:sp>
        <p:nvSpPr>
          <p:cNvPr id="408837338" name=""/>
          <p:cNvSpPr txBox="1"/>
          <p:nvPr/>
        </p:nvSpPr>
        <p:spPr bwMode="auto">
          <a:xfrm flipH="0" flipV="0">
            <a:off x="7966207" y="1141005"/>
            <a:ext cx="2025892" cy="91476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b="1">
                <a:solidFill>
                  <a:schemeClr val="tx1"/>
                </a:solidFill>
                <a:highlight>
                  <a:srgbClr val="FF00FF"/>
                </a:highlight>
              </a:rPr>
              <a:t>settlements from </a:t>
            </a:r>
            <a:br>
              <a:rPr b="1">
                <a:solidFill>
                  <a:schemeClr val="tx1"/>
                </a:solidFill>
                <a:highlight>
                  <a:srgbClr val="FF00FF"/>
                </a:highlight>
              </a:rPr>
            </a:br>
            <a:r>
              <a:rPr b="1">
                <a:solidFill>
                  <a:schemeClr val="tx1"/>
                </a:solidFill>
                <a:highlight>
                  <a:srgbClr val="FF00FF"/>
                </a:highlight>
              </a:rPr>
              <a:t>the facility 10 km </a:t>
            </a:r>
            <a:br>
              <a:rPr b="1">
                <a:solidFill>
                  <a:schemeClr val="tx1"/>
                </a:solidFill>
                <a:highlight>
                  <a:srgbClr val="FF00FF"/>
                </a:highlight>
              </a:rPr>
            </a:br>
            <a:r>
              <a:rPr b="1">
                <a:solidFill>
                  <a:schemeClr val="tx1"/>
                </a:solidFill>
                <a:highlight>
                  <a:srgbClr val="FF00FF"/>
                </a:highlight>
              </a:rPr>
              <a:t>range</a:t>
            </a:r>
            <a:endParaRPr b="1">
              <a:solidFill>
                <a:schemeClr val="tx1"/>
              </a:solidFill>
              <a:highlight>
                <a:srgbClr val="FF00FF"/>
              </a:highlight>
            </a:endParaRPr>
          </a:p>
        </p:txBody>
      </p:sp>
      <p:sp>
        <p:nvSpPr>
          <p:cNvPr id="1725213063" name=""/>
          <p:cNvSpPr txBox="1"/>
          <p:nvPr/>
        </p:nvSpPr>
        <p:spPr bwMode="auto">
          <a:xfrm flipH="0" flipV="0">
            <a:off x="6290053" y="3721947"/>
            <a:ext cx="1920157" cy="39659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 b="1">
                <a:solidFill>
                  <a:schemeClr val="tx1"/>
                </a:solidFill>
                <a:highlight>
                  <a:srgbClr val="FF00FF"/>
                </a:highlight>
              </a:rPr>
              <a:t>missile facility</a:t>
            </a:r>
            <a:endParaRPr sz="2000" b="1">
              <a:solidFill>
                <a:schemeClr val="tx1"/>
              </a:solidFill>
              <a:highlight>
                <a:srgbClr val="FF00FF"/>
              </a:highlight>
            </a:endParaRPr>
          </a:p>
        </p:txBody>
      </p:sp>
      <p:sp>
        <p:nvSpPr>
          <p:cNvPr id="238904567" name=""/>
          <p:cNvSpPr txBox="1"/>
          <p:nvPr/>
        </p:nvSpPr>
        <p:spPr bwMode="auto">
          <a:xfrm flipH="0" flipV="0">
            <a:off x="8168140" y="4555760"/>
            <a:ext cx="1530296" cy="91476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1">
                <a:solidFill>
                  <a:schemeClr val="tx1"/>
                </a:solidFill>
                <a:highlight>
                  <a:srgbClr val="FF00FF"/>
                </a:highlight>
              </a:rPr>
              <a:t>railway from </a:t>
            </a:r>
            <a:br>
              <a:rPr b="1">
                <a:solidFill>
                  <a:schemeClr val="tx1"/>
                </a:solidFill>
                <a:highlight>
                  <a:srgbClr val="FF00FF"/>
                </a:highlight>
              </a:rPr>
            </a:br>
            <a:r>
              <a:rPr b="1">
                <a:solidFill>
                  <a:schemeClr val="tx1"/>
                </a:solidFill>
                <a:highlight>
                  <a:srgbClr val="FF00FF"/>
                </a:highlight>
              </a:rPr>
              <a:t>the facility </a:t>
            </a:r>
            <a:br>
              <a:rPr b="1">
                <a:solidFill>
                  <a:schemeClr val="tx1"/>
                </a:solidFill>
                <a:highlight>
                  <a:srgbClr val="FF00FF"/>
                </a:highlight>
              </a:rPr>
            </a:br>
            <a:r>
              <a:rPr b="1">
                <a:solidFill>
                  <a:schemeClr val="tx1"/>
                </a:solidFill>
                <a:highlight>
                  <a:srgbClr val="FF00FF"/>
                </a:highlight>
              </a:rPr>
              <a:t>10 km range</a:t>
            </a:r>
            <a:endParaRPr b="1">
              <a:solidFill>
                <a:schemeClr val="tx1"/>
              </a:solidFill>
              <a:highlight>
                <a:srgbClr val="FF00FF"/>
              </a:highlight>
            </a:endParaRPr>
          </a:p>
        </p:txBody>
      </p:sp>
      <p:sp>
        <p:nvSpPr>
          <p:cNvPr id="1983684742" name=""/>
          <p:cNvSpPr/>
          <p:nvPr/>
        </p:nvSpPr>
        <p:spPr bwMode="auto">
          <a:xfrm rot="3167230" flipH="0" flipV="0">
            <a:off x="4954953" y="862301"/>
            <a:ext cx="952499" cy="54651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61735360" name=""/>
          <p:cNvSpPr txBox="1"/>
          <p:nvPr/>
        </p:nvSpPr>
        <p:spPr bwMode="auto">
          <a:xfrm rot="909592" flipH="0" flipV="0">
            <a:off x="5573532" y="399939"/>
            <a:ext cx="1044934" cy="70139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 b="1">
                <a:solidFill>
                  <a:schemeClr val="tx1"/>
                </a:solidFill>
                <a:highlight>
                  <a:srgbClr val="FF00FF"/>
                </a:highlight>
              </a:rPr>
              <a:t>norm</a:t>
            </a:r>
            <a:r>
              <a:rPr sz="2000" b="1">
                <a:solidFill>
                  <a:schemeClr val="tx1"/>
                </a:solidFill>
                <a:highlight>
                  <a:srgbClr val="FF00FF"/>
                </a:highlight>
              </a:rPr>
              <a:t>al</a:t>
            </a:r>
            <a:endParaRPr sz="2000" b="1">
              <a:solidFill>
                <a:schemeClr val="tx1"/>
              </a:solidFill>
              <a:highlight>
                <a:srgbClr val="FF00FF"/>
              </a:highlight>
            </a:endParaRPr>
          </a:p>
          <a:p>
            <a:pPr>
              <a:defRPr/>
            </a:pPr>
            <a:r>
              <a:rPr sz="2000" b="1">
                <a:solidFill>
                  <a:schemeClr val="tx1"/>
                </a:solidFill>
                <a:highlight>
                  <a:srgbClr val="FF00FF"/>
                </a:highlight>
              </a:rPr>
              <a:t>railway</a:t>
            </a:r>
            <a:endParaRPr sz="2000" b="1">
              <a:solidFill>
                <a:schemeClr val="tx1"/>
              </a:solidFill>
              <a:highlight>
                <a:srgbClr val="FF00FF"/>
              </a:highlight>
            </a:endParaRPr>
          </a:p>
        </p:txBody>
      </p:sp>
      <p:sp>
        <p:nvSpPr>
          <p:cNvPr id="308137852" name=""/>
          <p:cNvSpPr/>
          <p:nvPr/>
        </p:nvSpPr>
        <p:spPr bwMode="auto">
          <a:xfrm rot="1498548" flipH="0" flipV="0">
            <a:off x="9978566" y="1684290"/>
            <a:ext cx="695003" cy="41987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686528918" name=""/>
          <p:cNvSpPr/>
          <p:nvPr/>
        </p:nvSpPr>
        <p:spPr bwMode="auto">
          <a:xfrm rot="5712056" flipH="0" flipV="0">
            <a:off x="7768849" y="3577570"/>
            <a:ext cx="3488473" cy="491944"/>
          </a:xfrm>
          <a:prstGeom prst="line">
            <a:avLst/>
          </a:prstGeom>
          <a:solidFill>
            <a:schemeClr val="bg2">
              <a:lumMod val="90000"/>
              <a:alpha val="99999"/>
            </a:schemeClr>
          </a:solidFill>
          <a:ln w="12700" cap="flat" cmpd="sng" algn="ctr">
            <a:noFill/>
            <a:prstDash val="solid"/>
            <a:miter lim="800000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118358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603249"/>
            <a:ext cx="10515600" cy="1523999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/>
          <a:p>
            <a:pPr algn="ctr">
              <a:defRPr/>
            </a:pPr>
            <a:r>
              <a:rPr sz="4400" b="1" u="sng">
                <a:latin typeface="OpenDyslexic"/>
                <a:ea typeface="OpenDyslexic"/>
                <a:cs typeface="OpenDyslexic"/>
              </a:rPr>
              <a:t>PART 4</a:t>
            </a:r>
            <a:br>
              <a:rPr sz="4400" b="1" u="sng">
                <a:latin typeface="OpenDyslexic"/>
                <a:ea typeface="OpenDyslexic"/>
                <a:cs typeface="OpenDyslexic"/>
              </a:rPr>
            </a:br>
            <a:r>
              <a:rPr sz="3600">
                <a:latin typeface="OpenDyslexic"/>
                <a:ea typeface="OpenDyslexic"/>
                <a:cs typeface="OpenDyslexic"/>
              </a:rPr>
              <a:t>Analyze the CSV with </a:t>
            </a:r>
            <a:r>
              <a:rPr sz="3600">
                <a:latin typeface="OpenDyslexic"/>
                <a:ea typeface="OpenDyslexic"/>
                <a:cs typeface="OpenDyslexic"/>
              </a:rPr>
              <a:t>Pandas</a:t>
            </a:r>
            <a:endParaRPr sz="3600">
              <a:latin typeface="OpenDyslexic"/>
              <a:cs typeface="OpenDyslexic"/>
            </a:endParaRPr>
          </a:p>
        </p:txBody>
      </p:sp>
      <p:sp>
        <p:nvSpPr>
          <p:cNvPr id="310278194" name=""/>
          <p:cNvSpPr txBox="1"/>
          <p:nvPr/>
        </p:nvSpPr>
        <p:spPr bwMode="auto">
          <a:xfrm flipH="0" flipV="0">
            <a:off x="1239874" y="5305893"/>
            <a:ext cx="7934302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u="sng">
                <a:hlinkClick r:id="rId3" tooltip="https://github.com/ProgrammerGnome/data-analysis-presentation/blob/main/DataAnalysis_project_Mark.ipynb"/>
              </a:rPr>
              <a:t>https://github.com/ProgrammerGnome/data-analysis-presentation/blob/main/</a:t>
            </a:r>
            <a:br>
              <a:rPr u="sng">
                <a:hlinkClick r:id="rId3" tooltip="https://github.com/ProgrammerGnome/data-analysis-presentation/blob/main/DataAnalysis_project_Mark.ipynb"/>
              </a:rPr>
            </a:br>
            <a:r>
              <a:rPr u="sng">
                <a:hlinkClick r:id="rId3" tooltip="https://github.com/ProgrammerGnome/data-analysis-presentation/blob/main/DataAnalysis_project_Mark.ipynb"/>
              </a:rPr>
              <a:t>DataAnalysis_project_Mark.ipynb</a:t>
            </a:r>
            <a:endParaRPr/>
          </a:p>
        </p:txBody>
      </p:sp>
      <p:sp>
        <p:nvSpPr>
          <p:cNvPr id="1558462245" name=""/>
          <p:cNvSpPr txBox="1"/>
          <p:nvPr/>
        </p:nvSpPr>
        <p:spPr bwMode="auto">
          <a:xfrm flipH="0" flipV="0">
            <a:off x="1239874" y="2420439"/>
            <a:ext cx="7315818" cy="192060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 b="0" i="0" u="none">
                <a:solidFill>
                  <a:srgbClr val="000000"/>
                </a:solidFill>
                <a:latin typeface="Virgil 3 YOFF"/>
                <a:ea typeface="Virgil 3 YOFF"/>
                <a:cs typeface="Virgil 3 YOFF"/>
              </a:rPr>
              <a:t>In the previous slides, we discussed missile facilities. </a:t>
            </a:r>
            <a:br>
              <a:rPr sz="2000" b="0" i="0" u="none">
                <a:solidFill>
                  <a:srgbClr val="000000"/>
                </a:solidFill>
                <a:latin typeface="Virgil 3 YOFF"/>
                <a:ea typeface="Virgil 3 YOFF"/>
                <a:cs typeface="Virgil 3 YOFF"/>
              </a:rPr>
            </a:br>
            <a:r>
              <a:rPr sz="2000" b="0" i="0" u="none">
                <a:solidFill>
                  <a:srgbClr val="000000"/>
                </a:solidFill>
                <a:latin typeface="Virgil 3 YOFF"/>
                <a:ea typeface="Virgil 3 YOFF"/>
                <a:cs typeface="Virgil 3 YOFF"/>
              </a:rPr>
              <a:t>While we’re at it, let’s explore a few additional interesting aspects related to them. </a:t>
            </a:r>
            <a:endParaRPr sz="2000" b="0" i="0" u="none">
              <a:solidFill>
                <a:srgbClr val="000000"/>
              </a:solidFill>
              <a:latin typeface="Virgil 3 YOFF"/>
              <a:ea typeface="Virgil 3 YOFF"/>
              <a:cs typeface="Virgil 3 YOFF"/>
            </a:endParaRPr>
          </a:p>
          <a:p>
            <a:pPr>
              <a:defRPr/>
            </a:pPr>
            <a:endParaRPr sz="2000">
              <a:latin typeface="Virgil 3 YOFF"/>
              <a:cs typeface="Virgil 3 YOFF"/>
            </a:endParaRPr>
          </a:p>
          <a:p>
            <a:pPr>
              <a:defRPr/>
            </a:pPr>
            <a:r>
              <a:rPr sz="2000" b="0" i="0" u="none">
                <a:solidFill>
                  <a:srgbClr val="000000"/>
                </a:solidFill>
                <a:latin typeface="Virgil 3 YOFF"/>
                <a:ea typeface="Virgil 3 YOFF"/>
                <a:cs typeface="Virgil 3 YOFF"/>
              </a:rPr>
              <a:t>Using Pandas, we will now create a few charts based on the CSV data inserted into PostgreSQL.</a:t>
            </a:r>
            <a:endParaRPr/>
          </a:p>
        </p:txBody>
      </p:sp>
      <p:sp>
        <p:nvSpPr>
          <p:cNvPr id="679906903" name=""/>
          <p:cNvSpPr txBox="1"/>
          <p:nvPr/>
        </p:nvSpPr>
        <p:spPr bwMode="auto">
          <a:xfrm flipH="0" flipV="0">
            <a:off x="1239874" y="4909293"/>
            <a:ext cx="3378632" cy="39659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000" b="1" i="0" u="none" strike="noStrike" cap="none" spc="0">
                <a:solidFill>
                  <a:schemeClr val="tx1"/>
                </a:solidFill>
                <a:latin typeface="OpenDyslexic"/>
                <a:ea typeface="OpenDyslexic"/>
                <a:cs typeface="OpenDyslexic"/>
              </a:rPr>
              <a:t>The source code:</a:t>
            </a:r>
            <a:endParaRPr sz="2000" b="1" i="0" u="none">
              <a:solidFill>
                <a:srgbClr val="000000"/>
              </a:solidFill>
              <a:latin typeface="OpenDyslexic"/>
              <a:cs typeface="OpenDyslex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6063295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07802" y="256081"/>
            <a:ext cx="10576393" cy="63458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9365266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85618" y="204553"/>
            <a:ext cx="11265044" cy="64488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4365866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1" flipV="0">
            <a:off x="2854095" y="4146009"/>
            <a:ext cx="2416111" cy="2008779"/>
          </a:xfrm>
          <a:prstGeom prst="rect">
            <a:avLst/>
          </a:prstGeom>
        </p:spPr>
      </p:pic>
      <p:sp>
        <p:nvSpPr>
          <p:cNvPr id="1474220088" name=""/>
          <p:cNvSpPr/>
          <p:nvPr/>
        </p:nvSpPr>
        <p:spPr bwMode="auto">
          <a:xfrm flipH="0" flipV="0">
            <a:off x="4232794" y="705262"/>
            <a:ext cx="5905499" cy="3338057"/>
          </a:xfrm>
          <a:prstGeom prst="wedgeRoundRectCallout">
            <a:avLst>
              <a:gd name="adj1" fmla="val -44918"/>
              <a:gd name="adj2" fmla="val 8961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85344070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4603457" y="578262"/>
            <a:ext cx="5386424" cy="3841749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en-US" sz="5000" b="0" i="0" u="none" strike="noStrike" cap="none" spc="0">
                <a:solidFill>
                  <a:schemeClr val="tx1"/>
                </a:solidFill>
                <a:latin typeface="OpenDyslexic"/>
                <a:ea typeface="OpenDyslexic"/>
                <a:cs typeface="OpenDyslexic"/>
              </a:rPr>
              <a:t>Thank you </a:t>
            </a:r>
            <a:br>
              <a:rPr lang="en-US" sz="5000" b="0" i="0" u="none" strike="noStrike" cap="none" spc="0">
                <a:solidFill>
                  <a:schemeClr val="tx1"/>
                </a:solidFill>
                <a:latin typeface="OpenDyslexic"/>
                <a:ea typeface="OpenDyslexic"/>
                <a:cs typeface="OpenDyslexic"/>
              </a:rPr>
            </a:br>
            <a:r>
              <a:rPr lang="en-US" sz="5000" b="0" i="0" u="none" strike="noStrike" cap="none" spc="0">
                <a:solidFill>
                  <a:schemeClr val="tx1"/>
                </a:solidFill>
                <a:latin typeface="OpenDyslexic"/>
                <a:ea typeface="OpenDyslexic"/>
                <a:cs typeface="OpenDyslexic"/>
              </a:rPr>
              <a:t>for your </a:t>
            </a:r>
            <a:br>
              <a:rPr lang="en-US" sz="5000" b="0" i="0" u="none" strike="noStrike" cap="none" spc="0">
                <a:solidFill>
                  <a:schemeClr val="tx1"/>
                </a:solidFill>
                <a:latin typeface="OpenDyslexic"/>
                <a:ea typeface="OpenDyslexic"/>
                <a:cs typeface="OpenDyslexic"/>
              </a:rPr>
            </a:br>
            <a:r>
              <a:rPr lang="en-US" sz="5000" b="0" i="0" u="none" strike="noStrike" cap="none" spc="0">
                <a:solidFill>
                  <a:schemeClr val="tx1"/>
                </a:solidFill>
                <a:latin typeface="OpenDyslexic"/>
                <a:ea typeface="OpenDyslexic"/>
                <a:cs typeface="OpenDyslexic"/>
              </a:rPr>
              <a:t>attention!</a:t>
            </a:r>
            <a:endParaRPr sz="5000">
              <a:latin typeface="OpenDyslexic"/>
              <a:cs typeface="OpenDyslexic"/>
            </a:endParaRPr>
          </a:p>
        </p:txBody>
      </p:sp>
      <p:sp>
        <p:nvSpPr>
          <p:cNvPr id="190534582" name=""/>
          <p:cNvSpPr txBox="1"/>
          <p:nvPr/>
        </p:nvSpPr>
        <p:spPr bwMode="auto">
          <a:xfrm flipH="0" flipV="0">
            <a:off x="5413724" y="4146009"/>
            <a:ext cx="183636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3525443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>
              <a:defRPr/>
            </a:pPr>
            <a:r>
              <a:rPr lang="en-US" sz="4400" b="1" i="0" u="none" strike="noStrike" cap="none" spc="0">
                <a:solidFill>
                  <a:schemeClr val="tx1"/>
                </a:solidFill>
                <a:latin typeface="OpenDyslexic"/>
                <a:ea typeface="OpenDyslexic"/>
                <a:cs typeface="OpenDyslexic"/>
              </a:rPr>
              <a:t>The content of the presentation</a:t>
            </a:r>
            <a:endParaRPr sz="4400" b="1">
              <a:latin typeface="OpenDyslexic"/>
              <a:cs typeface="OpenDyslexic"/>
            </a:endParaRPr>
          </a:p>
        </p:txBody>
      </p:sp>
      <p:sp>
        <p:nvSpPr>
          <p:cNvPr id="39623271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8F31E5F-9967-5FD0-4646-231B930DE856}" type="slidenum">
              <a:rPr lang="en-US"/>
              <a:t/>
            </a:fld>
            <a:endParaRPr/>
          </a:p>
        </p:txBody>
      </p:sp>
      <p:sp>
        <p:nvSpPr>
          <p:cNvPr id="599762849" name=""/>
          <p:cNvSpPr txBox="1"/>
          <p:nvPr/>
        </p:nvSpPr>
        <p:spPr bwMode="auto">
          <a:xfrm flipH="0" flipV="0">
            <a:off x="285784" y="2192571"/>
            <a:ext cx="11620429" cy="2542316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000" b="1" i="0" u="none" strike="noStrike" cap="none" spc="0">
                <a:solidFill>
                  <a:schemeClr val="tx1"/>
                </a:solidFill>
                <a:latin typeface="OpenDyslexic"/>
                <a:ea typeface="OpenDyslexic"/>
                <a:cs typeface="OpenDyslexic"/>
              </a:rPr>
              <a:t>PART 1:</a:t>
            </a:r>
            <a:r>
              <a:rPr lang="en-US" sz="2000" b="0" i="0" u="none" strike="noStrike" cap="none" spc="0">
                <a:solidFill>
                  <a:schemeClr val="tx1"/>
                </a:solidFill>
                <a:latin typeface="Virgil 3 YOFF"/>
                <a:ea typeface="Virgil 3 YOFF"/>
                <a:cs typeface="Virgil 3 YOFF"/>
              </a:rPr>
              <a:t> Brief description of the shapefiles</a:t>
            </a:r>
            <a:r>
              <a:rPr lang="en-US" sz="2000" b="0" i="0" u="none" strike="noStrike" cap="none" spc="0">
                <a:solidFill>
                  <a:schemeClr val="tx1"/>
                </a:solidFill>
                <a:latin typeface="Virgil 3 YOFF"/>
                <a:ea typeface="Virgil 3 YOFF"/>
                <a:cs typeface="Virgil 3 YOFF"/>
              </a:rPr>
              <a:t> 			[QGIS]</a:t>
            </a:r>
            <a:endParaRPr sz="2000" b="0" i="0" u="none" strike="noStrike" cap="none" spc="0">
              <a:solidFill>
                <a:schemeClr val="tx1"/>
              </a:solidFill>
              <a:latin typeface="Virgil 3 YOFF"/>
              <a:cs typeface="Virgil 3 YOFF"/>
            </a:endParaRPr>
          </a:p>
          <a:p>
            <a:pPr>
              <a:defRPr/>
            </a:pPr>
            <a:r>
              <a:rPr lang="en-US" sz="2000" b="1" i="0" u="none" strike="noStrike" cap="none" spc="0">
                <a:solidFill>
                  <a:schemeClr val="tx1"/>
                </a:solidFill>
                <a:latin typeface="OpenDyslexic"/>
                <a:ea typeface="OpenDyslexic"/>
                <a:cs typeface="OpenDyslexic"/>
              </a:rPr>
              <a:t>PART 2:</a:t>
            </a:r>
            <a:r>
              <a:rPr lang="en-US" sz="2000" b="0" i="0" u="none" strike="noStrike" cap="none" spc="0">
                <a:solidFill>
                  <a:schemeClr val="tx1"/>
                </a:solidFill>
                <a:latin typeface="Virgil 3 YOFF"/>
                <a:ea typeface="Virgil 3 YOFF"/>
                <a:cs typeface="Virgil 3 YOFF"/>
              </a:rPr>
              <a:t> Sparse SQL queries 					[PostGIS]</a:t>
            </a:r>
            <a:endParaRPr sz="2000" b="0" i="0" u="none" strike="noStrike" cap="none" spc="0">
              <a:solidFill>
                <a:schemeClr val="tx1"/>
              </a:solidFill>
              <a:latin typeface="Virgil 3 YOFF"/>
              <a:cs typeface="Virgil 3 YOFF"/>
            </a:endParaRPr>
          </a:p>
          <a:p>
            <a:pPr>
              <a:defRPr/>
            </a:pPr>
            <a:r>
              <a:rPr lang="en-US" sz="2000" b="1" i="0" u="none" strike="noStrike" cap="none" spc="0">
                <a:solidFill>
                  <a:schemeClr val="tx1"/>
                </a:solidFill>
                <a:latin typeface="OpenDyslexic"/>
                <a:ea typeface="OpenDyslexic"/>
                <a:cs typeface="OpenDyslexic"/>
              </a:rPr>
              <a:t>PART 3:</a:t>
            </a:r>
            <a:r>
              <a:rPr lang="en-US" sz="2000" b="0" i="0" u="none" strike="noStrike" cap="none" spc="0">
                <a:solidFill>
                  <a:schemeClr val="tx1"/>
                </a:solidFill>
                <a:latin typeface="Virgil 3 YOFF"/>
                <a:ea typeface="Virgil 3 YOFF"/>
                <a:cs typeface="Virgil 3 YOFF"/>
              </a:rPr>
              <a:t> Transferring the CSV dataset to </a:t>
            </a:r>
            <a:r>
              <a:rPr lang="en-US" sz="2000" b="0" i="0" u="none" strike="noStrike" cap="none" spc="0">
                <a:solidFill>
                  <a:schemeClr val="tx1"/>
                </a:solidFill>
                <a:latin typeface="Virgil 3 YOFF"/>
                <a:ea typeface="Virgil 3 YOFF"/>
                <a:cs typeface="Virgil 3 YOFF"/>
              </a:rPr>
              <a:t>			[Python, PostGIS, QGIS]</a:t>
            </a:r>
            <a:br>
              <a:rPr lang="en-US" sz="2000" b="0" i="0" u="none" strike="noStrike" cap="none" spc="0">
                <a:solidFill>
                  <a:schemeClr val="tx1"/>
                </a:solidFill>
                <a:latin typeface="Virgil 3 YOFF"/>
                <a:ea typeface="Virgil 3 YOFF"/>
                <a:cs typeface="Virgil 3 YOFF"/>
              </a:rPr>
            </a:br>
            <a:r>
              <a:rPr lang="en-US" sz="2000" b="0" i="0" u="none" strike="noStrike" cap="none" spc="0">
                <a:solidFill>
                  <a:schemeClr val="tx1"/>
                </a:solidFill>
                <a:latin typeface="Virgil 3 YOFF"/>
                <a:ea typeface="Virgil 3 YOFF"/>
                <a:cs typeface="Virgil 3 YOFF"/>
              </a:rPr>
              <a:t>	      PostgreSQL with Python and visualizing </a:t>
            </a:r>
            <a:br>
              <a:rPr lang="en-US" sz="2000" b="0" i="0" u="none" strike="noStrike" cap="none" spc="0">
                <a:solidFill>
                  <a:schemeClr val="tx1"/>
                </a:solidFill>
                <a:latin typeface="Virgil 3 YOFF"/>
                <a:ea typeface="Virgil 3 YOFF"/>
                <a:cs typeface="Virgil 3 YOFF"/>
              </a:rPr>
            </a:br>
            <a:r>
              <a:rPr lang="en-US" sz="2000" b="0" i="0" u="none" strike="noStrike" cap="none" spc="0">
                <a:solidFill>
                  <a:schemeClr val="tx1"/>
                </a:solidFill>
                <a:latin typeface="Virgil 3 YOFF"/>
                <a:ea typeface="Virgil 3 YOFF"/>
                <a:cs typeface="Virgil 3 YOFF"/>
              </a:rPr>
              <a:t>             the results in the QGIS application </a:t>
            </a:r>
            <a:endParaRPr sz="2000" b="0" i="0" u="none" strike="noStrike" cap="none" spc="0">
              <a:solidFill>
                <a:schemeClr val="tx1"/>
              </a:solidFill>
              <a:latin typeface="Virgil 3 YOFF"/>
              <a:cs typeface="Virgil 3 YOFF"/>
            </a:endParaRPr>
          </a:p>
          <a:p>
            <a:pPr>
              <a:defRPr/>
            </a:pPr>
            <a:r>
              <a:rPr lang="en-US" sz="2000" b="1" i="0" u="none" strike="noStrike" cap="none" spc="0">
                <a:solidFill>
                  <a:schemeClr val="tx1"/>
                </a:solidFill>
                <a:latin typeface="OpenDyslexic"/>
                <a:ea typeface="OpenDyslexic"/>
                <a:cs typeface="OpenDyslexic"/>
              </a:rPr>
              <a:t>PART 4:</a:t>
            </a:r>
            <a:r>
              <a:rPr lang="en-US" sz="2000" b="0" i="0" u="none" strike="noStrike" cap="none" spc="0">
                <a:solidFill>
                  <a:schemeClr val="tx1"/>
                </a:solidFill>
                <a:latin typeface="Virgil 3 YOFF"/>
                <a:ea typeface="Virgil 3 YOFF"/>
                <a:cs typeface="Virgil 3 YOFF"/>
              </a:rPr>
              <a:t> Analyzing a CSV file with</a:t>
            </a:r>
            <a:r>
              <a:rPr lang="en-US" sz="2000" b="0" i="0" u="none" strike="noStrike" cap="none" spc="0">
                <a:solidFill>
                  <a:schemeClr val="tx1"/>
                </a:solidFill>
                <a:latin typeface="Virgil 3 YOFF"/>
                <a:ea typeface="Virgil 3 YOFF"/>
                <a:cs typeface="Virgil 3 YOFF"/>
              </a:rPr>
              <a:t> 				[Python, Pandas, NumPy]</a:t>
            </a:r>
            <a:r>
              <a:rPr lang="en-US" sz="2000" b="0" i="0" u="none" strike="noStrike" cap="none" spc="0">
                <a:solidFill>
                  <a:schemeClr val="tx1"/>
                </a:solidFill>
                <a:latin typeface="Virgil 3 YOFF"/>
                <a:ea typeface="Virgil 3 YOFF"/>
                <a:cs typeface="Virgil 3 YOFF"/>
              </a:rPr>
              <a:t> </a:t>
            </a:r>
            <a:br>
              <a:rPr lang="en-US" sz="2000" b="0" i="0" u="none" strike="noStrike" cap="none" spc="0">
                <a:solidFill>
                  <a:schemeClr val="tx1"/>
                </a:solidFill>
                <a:latin typeface="Virgil 3 YOFF"/>
                <a:ea typeface="Virgil 3 YOFF"/>
                <a:cs typeface="Virgil 3 YOFF"/>
              </a:rPr>
            </a:br>
            <a:r>
              <a:rPr lang="en-US" sz="2000" b="0" i="0" u="none" strike="noStrike" cap="none" spc="0">
                <a:solidFill>
                  <a:schemeClr val="tx1"/>
                </a:solidFill>
                <a:latin typeface="Virgil 3 YOFF"/>
                <a:ea typeface="Virgil 3 YOFF"/>
                <a:cs typeface="Virgil 3 YOFF"/>
              </a:rPr>
              <a:t>	      Pandas and creating various plots</a:t>
            </a:r>
            <a:endParaRPr sz="2000">
              <a:latin typeface="Virgil 3 YOFF"/>
              <a:cs typeface="Virgil 3 YOFF"/>
            </a:endParaRPr>
          </a:p>
          <a:p>
            <a:pPr>
              <a:defRPr/>
            </a:pPr>
            <a:endParaRPr sz="2000"/>
          </a:p>
        </p:txBody>
      </p:sp>
      <p:sp>
        <p:nvSpPr>
          <p:cNvPr id="1289831381" name=""/>
          <p:cNvSpPr txBox="1"/>
          <p:nvPr/>
        </p:nvSpPr>
        <p:spPr bwMode="auto">
          <a:xfrm flipH="0" flipV="0">
            <a:off x="996949" y="5032374"/>
            <a:ext cx="9479740" cy="100619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 b="0" i="0" u="none">
                <a:solidFill>
                  <a:srgbClr val="000000"/>
                </a:solidFill>
                <a:latin typeface="Virgil 3 YOFF"/>
                <a:ea typeface="Virgil 3 YOFF"/>
                <a:cs typeface="Virgil 3 YOFF"/>
              </a:rPr>
              <a:t>The datasets, files, and source codes related to the presentations are </a:t>
            </a:r>
            <a:endParaRPr sz="2000" b="0" i="0" u="none">
              <a:solidFill>
                <a:srgbClr val="000000"/>
              </a:solidFill>
              <a:latin typeface="Virgil 3 YOFF"/>
              <a:cs typeface="Virgil 3 YOFF"/>
            </a:endParaRPr>
          </a:p>
          <a:p>
            <a:pPr>
              <a:defRPr/>
            </a:pPr>
            <a:r>
              <a:rPr sz="2000" b="0" i="0" u="none">
                <a:solidFill>
                  <a:srgbClr val="000000"/>
                </a:solidFill>
                <a:latin typeface="Virgil 3 YOFF"/>
                <a:ea typeface="Virgil 3 YOFF"/>
                <a:cs typeface="Virgil 3 YOFF"/>
              </a:rPr>
              <a:t>all available in my GitHub repository at the following link:</a:t>
            </a:r>
            <a:endParaRPr sz="2000">
              <a:latin typeface="Virgil 3 YOFF"/>
              <a:cs typeface="Virgil 3 YOFF"/>
            </a:endParaRPr>
          </a:p>
          <a:p>
            <a:pPr>
              <a:defRPr/>
            </a:pPr>
            <a:r>
              <a:rPr sz="2000" u="sng">
                <a:latin typeface="Source Code Pro"/>
                <a:ea typeface="Source Code Pro"/>
                <a:cs typeface="Source Code Pro"/>
                <a:hlinkClick r:id="rId3" tooltip="https://github.com/ProgrammerGnome/data-analysis-presentation"/>
              </a:rPr>
              <a:t>https://github.com/ProgrammerGnome/data-analysis-presentation</a:t>
            </a:r>
            <a:endParaRPr sz="2000" b="0" i="0" u="none">
              <a:solidFill>
                <a:srgbClr val="000000"/>
              </a:solidFill>
              <a:latin typeface="Source Code Pro"/>
              <a:cs typeface="Source Code Pr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99493515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/>
          <a:p>
            <a:pPr algn="l">
              <a:defRPr/>
            </a:pPr>
            <a:r>
              <a:rPr lang="en-US" sz="3200" b="1" i="0" u="sng" strike="noStrike" cap="none" spc="0">
                <a:solidFill>
                  <a:schemeClr val="tx1"/>
                </a:solidFill>
                <a:latin typeface="OpenDyslexic"/>
                <a:ea typeface="OpenDyslexic"/>
                <a:cs typeface="OpenDyslexic"/>
              </a:rPr>
              <a:t>P</a:t>
            </a:r>
            <a:r>
              <a:rPr lang="en-US" sz="3200" b="1" i="0" u="sng" strike="noStrike" cap="none" spc="0">
                <a:solidFill>
                  <a:schemeClr val="tx1"/>
                </a:solidFill>
                <a:latin typeface="OpenDyslexic"/>
                <a:ea typeface="OpenDyslexic"/>
                <a:cs typeface="OpenDyslexic"/>
              </a:rPr>
              <a:t>ART 1</a:t>
            </a:r>
            <a:br>
              <a:rPr lang="en-US" sz="3200" b="1" i="0" u="none" strike="noStrike" cap="none" spc="0">
                <a:solidFill>
                  <a:schemeClr val="tx1"/>
                </a:solidFill>
                <a:latin typeface="OpenDyslexic"/>
                <a:ea typeface="OpenDyslexic"/>
                <a:cs typeface="OpenDyslexic"/>
              </a:rPr>
            </a:br>
            <a:r>
              <a:rPr lang="en-US" sz="3200" b="0" i="0" u="none" strike="noStrike" cap="none" spc="0">
                <a:solidFill>
                  <a:schemeClr val="tx1"/>
                </a:solidFill>
                <a:latin typeface="OpenDyslexic"/>
                <a:ea typeface="OpenDyslexic"/>
                <a:cs typeface="OpenDyslexic"/>
              </a:rPr>
              <a:t>Brief description of the shapefiles</a:t>
            </a:r>
            <a:endParaRPr sz="3200">
              <a:latin typeface="OpenDyslexic"/>
              <a:cs typeface="OpenDyslexic"/>
            </a:endParaRPr>
          </a:p>
        </p:txBody>
      </p:sp>
      <p:sp>
        <p:nvSpPr>
          <p:cNvPr id="1204387904" name=""/>
          <p:cNvSpPr txBox="1"/>
          <p:nvPr/>
        </p:nvSpPr>
        <p:spPr bwMode="auto">
          <a:xfrm flipH="0" flipV="0">
            <a:off x="929296" y="1889384"/>
            <a:ext cx="5113181" cy="131099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buFont typeface="Wingdings"/>
              <a:buChar char="Ø"/>
              <a:defRPr/>
            </a:pPr>
            <a:r>
              <a:rPr lang="en-US" sz="2000" b="1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  <a:t>Categories of Layers:</a:t>
            </a:r>
            <a:endParaRPr sz="2000" b="1" i="0" u="none" strike="noStrike" cap="none" spc="0">
              <a:solidFill>
                <a:schemeClr val="tx1"/>
              </a:solidFill>
              <a:highlight>
                <a:srgbClr val="D3D3D3"/>
              </a:highlight>
              <a:latin typeface="Virgil 3 YOFF"/>
              <a:cs typeface="Virgil 3 YOFF"/>
            </a:endParaRPr>
          </a:p>
          <a:p>
            <a:pPr lvl="1">
              <a:buFont typeface="Wingdings"/>
              <a:buChar char="Ø"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  <a:t>Points (stations, settlements)</a:t>
            </a:r>
            <a:endParaRPr sz="2000" b="0" i="0" u="none" strike="noStrike" cap="none" spc="0">
              <a:solidFill>
                <a:schemeClr val="tx1"/>
              </a:solidFill>
              <a:highlight>
                <a:srgbClr val="D3D3D3"/>
              </a:highlight>
              <a:latin typeface="Virgil 3 YOFF"/>
              <a:cs typeface="Virgil 3 YOFF"/>
            </a:endParaRPr>
          </a:p>
          <a:p>
            <a:pPr lvl="1">
              <a:buFont typeface="Wingdings"/>
              <a:buChar char="Ø"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  <a:t>Lines (roads, train tracks)</a:t>
            </a:r>
            <a:endParaRPr sz="2000" b="0" i="0" u="none" strike="noStrike" cap="none" spc="0">
              <a:solidFill>
                <a:schemeClr val="tx1"/>
              </a:solidFill>
              <a:highlight>
                <a:srgbClr val="D3D3D3"/>
              </a:highlight>
              <a:latin typeface="Virgil 3 YOFF"/>
              <a:cs typeface="Virgil 3 YOFF"/>
            </a:endParaRPr>
          </a:p>
          <a:p>
            <a:pPr lvl="1">
              <a:buFont typeface="Wingdings"/>
              <a:buChar char="Ø"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  <a:t>Polygons (buildings, borders, cities)</a:t>
            </a:r>
            <a:endParaRPr sz="2000" b="0" i="0" u="none" strike="noStrike" cap="none" spc="0">
              <a:solidFill>
                <a:schemeClr val="tx1"/>
              </a:solidFill>
              <a:highlight>
                <a:srgbClr val="D3D3D3"/>
              </a:highlight>
              <a:latin typeface="Virgil 3 YOFF"/>
              <a:cs typeface="Virgil 3 YOFF"/>
            </a:endParaRPr>
          </a:p>
        </p:txBody>
      </p:sp>
      <p:sp>
        <p:nvSpPr>
          <p:cNvPr id="2073833796" name=""/>
          <p:cNvSpPr txBox="1"/>
          <p:nvPr/>
        </p:nvSpPr>
        <p:spPr bwMode="auto">
          <a:xfrm flipH="0" flipV="0">
            <a:off x="6254749" y="1611312"/>
            <a:ext cx="5457631" cy="344459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lvl="1">
              <a:buFont typeface="Wingdings"/>
              <a:buChar char="Ø"/>
              <a:defRPr/>
            </a:pPr>
            <a:endParaRPr sz="2000">
              <a:highlight>
                <a:srgbClr val="D3D3D3"/>
              </a:highlight>
              <a:latin typeface="Virgil 3 YOFF"/>
              <a:cs typeface="Virgil 3 YOFF"/>
            </a:endParaRPr>
          </a:p>
          <a:p>
            <a:pPr>
              <a:buFont typeface="Wingdings"/>
              <a:buChar char="Ø"/>
              <a:defRPr/>
            </a:pPr>
            <a:r>
              <a:rPr lang="en-US" sz="2000" b="1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  <a:t>Visual Representation Key:</a:t>
            </a:r>
            <a:endParaRPr sz="2000" b="1" i="0" u="none" strike="noStrike" cap="none" spc="0">
              <a:solidFill>
                <a:schemeClr val="tx1"/>
              </a:solidFill>
              <a:highlight>
                <a:srgbClr val="D3D3D3"/>
              </a:highlight>
              <a:latin typeface="Virgil 3 YOFF"/>
              <a:cs typeface="Virgil 3 YOFF"/>
            </a:endParaRPr>
          </a:p>
          <a:p>
            <a:pPr lvl="1">
              <a:buFont typeface="Wingdings"/>
              <a:buChar char="Ø"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  <a:t>Red dot: Railway stations</a:t>
            </a:r>
            <a:endParaRPr sz="2000" b="0" i="0" u="none" strike="noStrike" cap="none" spc="0">
              <a:solidFill>
                <a:schemeClr val="tx1"/>
              </a:solidFill>
              <a:highlight>
                <a:srgbClr val="D3D3D3"/>
              </a:highlight>
              <a:latin typeface="Virgil 3 YOFF"/>
              <a:cs typeface="Virgil 3 YOFF"/>
            </a:endParaRPr>
          </a:p>
          <a:p>
            <a:pPr lvl="1">
              <a:buFont typeface="Wingdings"/>
              <a:buChar char="Ø"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  <a:t>Green dot: Settlements</a:t>
            </a:r>
            <a:endParaRPr sz="2000" b="0" i="0" u="none" strike="noStrike" cap="none" spc="0">
              <a:solidFill>
                <a:schemeClr val="tx1"/>
              </a:solidFill>
              <a:highlight>
                <a:srgbClr val="D3D3D3"/>
              </a:highlight>
              <a:latin typeface="Virgil 3 YOFF"/>
              <a:cs typeface="Virgil 3 YOFF"/>
            </a:endParaRPr>
          </a:p>
          <a:p>
            <a:pPr lvl="1">
              <a:buFont typeface="Wingdings"/>
              <a:buChar char="Ø"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  <a:t>Gray line: Roads</a:t>
            </a:r>
            <a:endParaRPr sz="2000" b="0" i="0" u="none" strike="noStrike" cap="none" spc="0">
              <a:solidFill>
                <a:schemeClr val="tx1"/>
              </a:solidFill>
              <a:highlight>
                <a:srgbClr val="D3D3D3"/>
              </a:highlight>
              <a:latin typeface="Virgil 3 YOFF"/>
              <a:cs typeface="Virgil 3 YOFF"/>
            </a:endParaRPr>
          </a:p>
          <a:p>
            <a:pPr lvl="1">
              <a:buFont typeface="Wingdings"/>
              <a:buChar char="Ø"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  <a:t>Red line: Train tracks</a:t>
            </a:r>
            <a:endParaRPr sz="2000" b="0" i="0" u="none" strike="noStrike" cap="none" spc="0">
              <a:solidFill>
                <a:schemeClr val="tx1"/>
              </a:solidFill>
              <a:highlight>
                <a:srgbClr val="D3D3D3"/>
              </a:highlight>
              <a:latin typeface="Virgil 3 YOFF"/>
              <a:cs typeface="Virgil 3 YOFF"/>
            </a:endParaRPr>
          </a:p>
          <a:p>
            <a:pPr lvl="1">
              <a:buFont typeface="Wingdings"/>
              <a:buChar char="Ø"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  <a:t>Gray filled shape: Buildings</a:t>
            </a:r>
            <a:endParaRPr sz="2000" b="0" i="0" u="none" strike="noStrike" cap="none" spc="0">
              <a:solidFill>
                <a:schemeClr val="tx1"/>
              </a:solidFill>
              <a:highlight>
                <a:srgbClr val="D3D3D3"/>
              </a:highlight>
              <a:latin typeface="Virgil 3 YOFF"/>
              <a:cs typeface="Virgil 3 YOFF"/>
            </a:endParaRPr>
          </a:p>
          <a:p>
            <a:pPr lvl="1">
              <a:buFont typeface="Wingdings"/>
              <a:buChar char="Ø"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  <a:t>Light green filled shape: Cities</a:t>
            </a:r>
            <a:endParaRPr sz="2000" b="0" i="0" u="none" strike="noStrike" cap="none" spc="0">
              <a:solidFill>
                <a:schemeClr val="tx1"/>
              </a:solidFill>
              <a:highlight>
                <a:srgbClr val="D3D3D3"/>
              </a:highlight>
              <a:latin typeface="Virgil 3 YOFF"/>
              <a:cs typeface="Virgil 3 YOFF"/>
            </a:endParaRPr>
          </a:p>
          <a:p>
            <a:pPr lvl="1">
              <a:buFont typeface="Wingdings"/>
              <a:buChar char="Ø"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  <a:t>Another colors filled shape: </a:t>
            </a:r>
            <a:br>
              <a:rPr lang="en-US" sz="20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</a:b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  <a:t>Borders (admin levels 2, 1, 0)</a:t>
            </a:r>
            <a:endParaRPr sz="2000" b="0" i="0" u="none" strike="noStrike" cap="none" spc="0">
              <a:solidFill>
                <a:schemeClr val="tx1"/>
              </a:solidFill>
              <a:highlight>
                <a:srgbClr val="D3D3D3"/>
              </a:highlight>
              <a:latin typeface="Virgil 3 YOFF"/>
              <a:cs typeface="Virgil 3 YOFF"/>
            </a:endParaRPr>
          </a:p>
          <a:p>
            <a:pPr>
              <a:defRPr/>
            </a:pPr>
            <a:endParaRPr sz="2000">
              <a:latin typeface="Virgil 3 YOFF"/>
              <a:cs typeface="Virgil 3 YOFF"/>
            </a:endParaRPr>
          </a:p>
        </p:txBody>
      </p:sp>
      <p:sp>
        <p:nvSpPr>
          <p:cNvPr id="333449600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507529" y="3893069"/>
            <a:ext cx="11399190" cy="275855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b="1">
                <a:latin typeface="OpenDyslexic"/>
                <a:ea typeface="OpenDyslexic"/>
                <a:cs typeface="OpenDyslexic"/>
              </a:rPr>
              <a:t>The sources of </a:t>
            </a:r>
            <a:endParaRPr b="1">
              <a:latin typeface="OpenDyslexic"/>
              <a:ea typeface="OpenDyslexic"/>
              <a:cs typeface="OpenDyslexic"/>
            </a:endParaRPr>
          </a:p>
          <a:p>
            <a:pPr marL="0" indent="0">
              <a:buFont typeface="Arial"/>
              <a:buNone/>
              <a:defRPr/>
            </a:pPr>
            <a:r>
              <a:rPr b="1">
                <a:latin typeface="OpenDyslexic"/>
                <a:ea typeface="OpenDyslexic"/>
                <a:cs typeface="OpenDyslexic"/>
              </a:rPr>
              <a:t>the dataset:</a:t>
            </a:r>
            <a:endParaRPr b="1">
              <a:latin typeface="OpenDyslexic"/>
              <a:cs typeface="OpenDyslexic"/>
            </a:endParaRPr>
          </a:p>
          <a:p>
            <a:pPr marL="0" indent="0">
              <a:buFont typeface="Arial"/>
              <a:buNone/>
              <a:defRPr/>
            </a:pPr>
            <a:r>
              <a:rPr sz="1800">
                <a:latin typeface="OpenDyslexic"/>
                <a:ea typeface="OpenDyslexic"/>
                <a:cs typeface="OpenDyslexic"/>
              </a:rPr>
              <a:t>PostGIS layers: </a:t>
            </a:r>
            <a:br>
              <a:rPr lang="en-US" sz="1800" b="0" i="0" u="sng" strike="noStrike" cap="none" spc="0">
                <a:solidFill>
                  <a:schemeClr val="tx1"/>
                </a:solidFill>
                <a:latin typeface="OpenDyslexic"/>
                <a:ea typeface="OpenDyslexic"/>
                <a:cs typeface="OpenDyslexic"/>
                <a:hlinkClick r:id="rId3" tooltip="https://data.humdata.org/group/prk?ext_geodata=1&amp;q=&amp;sort=last_modified desc&amp;ext_page_size=25"/>
              </a:rPr>
            </a:br>
            <a:r>
              <a:rPr sz="1800" u="sng">
                <a:latin typeface="Source Code Pro"/>
                <a:ea typeface="Source Code Pro"/>
                <a:cs typeface="Source Code Pro"/>
                <a:hlinkClick r:id="rId3" tooltip="https://data.humdata.org/group/prk?ext_geodata=1&amp;q=&amp;sort=last_modified desc&amp;ext_page_size=25"/>
              </a:rPr>
              <a:t>https://data.humdata.org/group/</a:t>
            </a:r>
            <a:br>
              <a:rPr sz="1800" u="sng">
                <a:latin typeface="Source Code Pro"/>
                <a:ea typeface="Source Code Pro"/>
                <a:cs typeface="Source Code Pro"/>
                <a:hlinkClick r:id="rId3" tooltip="https://data.humdata.org/group/prk?ext_geodata=1&amp;q=&amp;sort=last_modified desc&amp;ext_page_size=25"/>
              </a:rPr>
            </a:br>
            <a:r>
              <a:rPr sz="1800" u="sng">
                <a:latin typeface="Source Code Pro"/>
                <a:ea typeface="Source Code Pro"/>
                <a:cs typeface="Source Code Pro"/>
                <a:hlinkClick r:id="rId3" tooltip="https://data.humdata.org/group/prk?ext_geodata=1&amp;q=&amp;sort=last_modified desc&amp;ext_page_size=25"/>
              </a:rPr>
              <a:t>prk?ext_geodata=1&amp;q=&amp;sort=last_modified%20desc&amp;ext_page_size=25</a:t>
            </a:r>
            <a:endParaRPr sz="1800"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r>
              <a:rPr sz="1800">
                <a:latin typeface="OpenDyslexic"/>
                <a:ea typeface="OpenDyslexic"/>
                <a:cs typeface="OpenDyslexic"/>
              </a:rPr>
              <a:t>CSV:</a:t>
            </a:r>
            <a:br>
              <a:rPr sz="1800">
                <a:latin typeface="OpenDyslexic"/>
                <a:ea typeface="OpenDyslexic"/>
                <a:cs typeface="OpenDyslexic"/>
              </a:rPr>
            </a:br>
            <a:r>
              <a:rPr sz="1800" u="sng">
                <a:latin typeface="Source Code Pro"/>
                <a:ea typeface="Source Code Pro"/>
                <a:cs typeface="Source Code Pro"/>
                <a:hlinkClick r:id="rId4" tooltip="https://www.kaggle.com/datasets/fanbyprinciple/north-korea-missile-test-database"/>
              </a:rPr>
              <a:t>https://www.kaggle.com/datasets/fanbyprinciple/north-korea-missile-test-database</a:t>
            </a:r>
            <a:endParaRPr sz="1800">
              <a:latin typeface="Source Code Pro"/>
              <a:cs typeface="Source Code Pr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374144048" name=""/>
          <p:cNvPicPr>
            <a:picLocks noChangeAspect="1"/>
          </p:cNvPicPr>
          <p:nvPr/>
        </p:nvPicPr>
        <p:blipFill>
          <a:blip r:embed="rId3"/>
          <a:srcRect l="5892" t="0" r="0" b="0"/>
          <a:stretch/>
        </p:blipFill>
        <p:spPr bwMode="auto">
          <a:xfrm flipH="0" flipV="0">
            <a:off x="-53076" y="0"/>
            <a:ext cx="8039037" cy="6858000"/>
          </a:xfrm>
          <a:prstGeom prst="rect">
            <a:avLst/>
          </a:prstGeom>
        </p:spPr>
      </p:pic>
      <p:sp>
        <p:nvSpPr>
          <p:cNvPr id="804392022" name="Title 1"/>
          <p:cNvSpPr>
            <a:spLocks noGrp="1"/>
          </p:cNvSpPr>
          <p:nvPr>
            <p:ph type="title"/>
          </p:nvPr>
        </p:nvSpPr>
        <p:spPr bwMode="auto">
          <a:xfrm>
            <a:off x="268261" y="200269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rgbClr val="DB261D"/>
                </a:solidFill>
                <a:latin typeface="OpenDyslexic"/>
                <a:ea typeface="OpenDyslexic"/>
                <a:cs typeface="OpenDyslexic"/>
              </a:rPr>
              <a:t>Polygon</a:t>
            </a:r>
            <a:br>
              <a:rPr lang="en-US" sz="4400" b="0" i="0" u="none" strike="noStrike" cap="none" spc="0">
                <a:solidFill>
                  <a:srgbClr val="DB261D"/>
                </a:solidFill>
                <a:latin typeface="OpenDyslexic"/>
                <a:ea typeface="OpenDyslexic"/>
                <a:cs typeface="OpenDyslexic"/>
              </a:rPr>
            </a:br>
            <a:r>
              <a:rPr lang="en-US" sz="4400" b="0" i="0" u="none" strike="noStrike" cap="none" spc="0">
                <a:solidFill>
                  <a:srgbClr val="DB261D"/>
                </a:solidFill>
                <a:latin typeface="OpenDyslexic"/>
                <a:ea typeface="OpenDyslexic"/>
                <a:cs typeface="OpenDyslexic"/>
              </a:rPr>
              <a:t>Layers</a:t>
            </a:r>
            <a:endParaRPr sz="4400">
              <a:solidFill>
                <a:srgbClr val="DB261D"/>
              </a:solidFill>
              <a:latin typeface="OpenDyslexic"/>
              <a:cs typeface="OpenDyslexic"/>
            </a:endParaRPr>
          </a:p>
        </p:txBody>
      </p:sp>
      <p:sp>
        <p:nvSpPr>
          <p:cNvPr id="1228955432" name=""/>
          <p:cNvSpPr txBox="1"/>
          <p:nvPr/>
        </p:nvSpPr>
        <p:spPr bwMode="auto">
          <a:xfrm flipH="0" flipV="0">
            <a:off x="7011340" y="1655178"/>
            <a:ext cx="5202795" cy="13109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buFont typeface="Wingdings"/>
              <a:buChar char="Ø"/>
              <a:defRPr/>
            </a:pPr>
            <a:r>
              <a:rPr lang="en-US" sz="2000" b="1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  <a:t>Buildings:</a:t>
            </a:r>
            <a:endParaRPr sz="2000" b="1" i="0" u="none" strike="noStrike" cap="none" spc="0">
              <a:solidFill>
                <a:schemeClr val="tx1"/>
              </a:solidFill>
              <a:highlight>
                <a:srgbClr val="D3D3D3"/>
              </a:highlight>
              <a:latin typeface="Virgil 3 YOFF"/>
              <a:cs typeface="Virgil 3 YOFF"/>
            </a:endParaRPr>
          </a:p>
          <a:p>
            <a:pPr lvl="1">
              <a:buFont typeface="Wingdings"/>
              <a:buChar char="Ø"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  <a:t>Dataset: </a:t>
            </a:r>
            <a:endParaRPr sz="2000" b="0" i="0" u="none" strike="noStrike" cap="none" spc="0">
              <a:solidFill>
                <a:schemeClr val="tx1"/>
              </a:solidFill>
              <a:highlight>
                <a:srgbClr val="D3D3D3"/>
              </a:highlight>
              <a:latin typeface="Virgil 3 YOFF"/>
              <a:cs typeface="Virgil 3 YOFF"/>
            </a:endParaRPr>
          </a:p>
          <a:p>
            <a:pPr lvl="1"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  <a:t>hotosm_prk_buildings_polygons_shp</a:t>
            </a:r>
            <a:endParaRPr sz="2000" b="0" i="0" u="none" strike="noStrike" cap="none" spc="0">
              <a:solidFill>
                <a:schemeClr val="tx1"/>
              </a:solidFill>
              <a:highlight>
                <a:srgbClr val="D3D3D3"/>
              </a:highlight>
              <a:latin typeface="Virgil 3 YOFF"/>
              <a:cs typeface="Virgil 3 YOFF"/>
            </a:endParaRPr>
          </a:p>
          <a:p>
            <a:pPr lvl="1">
              <a:buFont typeface="Wingdings"/>
              <a:buChar char="Ø"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  <a:t>Marker: Gray filled shape</a:t>
            </a:r>
            <a:endParaRPr sz="2000" b="0" i="0" u="none" strike="noStrike" cap="none" spc="0">
              <a:solidFill>
                <a:schemeClr val="tx1"/>
              </a:solidFill>
              <a:highlight>
                <a:srgbClr val="D3D3D3"/>
              </a:highlight>
              <a:latin typeface="Virgil 3 YOFF"/>
              <a:cs typeface="Virgil 3 YOFF"/>
            </a:endParaRPr>
          </a:p>
        </p:txBody>
      </p:sp>
      <p:sp>
        <p:nvSpPr>
          <p:cNvPr id="10874363" name=""/>
          <p:cNvSpPr txBox="1"/>
          <p:nvPr/>
        </p:nvSpPr>
        <p:spPr bwMode="auto">
          <a:xfrm flipH="0" flipV="0">
            <a:off x="4482037" y="4918327"/>
            <a:ext cx="7294525" cy="131099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buFont typeface="Wingdings"/>
              <a:buChar char="Ø"/>
              <a:defRPr/>
            </a:pPr>
            <a:r>
              <a:rPr lang="en-US" sz="2000" b="1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  <a:t>Borders:</a:t>
            </a:r>
            <a:endParaRPr sz="2000" b="1" i="0" u="none" strike="noStrike" cap="none" spc="0">
              <a:solidFill>
                <a:schemeClr val="tx1"/>
              </a:solidFill>
              <a:highlight>
                <a:srgbClr val="D3D3D3"/>
              </a:highlight>
              <a:latin typeface="Virgil 3 YOFF"/>
              <a:cs typeface="Virgil 3 YOFF"/>
            </a:endParaRPr>
          </a:p>
          <a:p>
            <a:pPr lvl="1">
              <a:buFont typeface="Wingdings"/>
              <a:buChar char="Ø"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  <a:t>Admin Level 2: prk_admbnda_adm2_wfp_20190624</a:t>
            </a:r>
            <a:endParaRPr sz="2000" b="0" i="0" u="none" strike="noStrike" cap="none" spc="0">
              <a:solidFill>
                <a:schemeClr val="tx1"/>
              </a:solidFill>
              <a:highlight>
                <a:srgbClr val="D3D3D3"/>
              </a:highlight>
              <a:latin typeface="Virgil 3 YOFF"/>
              <a:cs typeface="Virgil 3 YOFF"/>
            </a:endParaRPr>
          </a:p>
          <a:p>
            <a:pPr lvl="1">
              <a:buFont typeface="Wingdings"/>
              <a:buChar char="Ø"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  <a:t>Admin Level 1: prk_admbnda_adm1_wfp_20190624</a:t>
            </a:r>
            <a:endParaRPr lang="en-US" sz="2000" b="0" i="0" u="none" strike="noStrike" cap="none" spc="0">
              <a:solidFill>
                <a:schemeClr val="tx1"/>
              </a:solidFill>
              <a:highlight>
                <a:srgbClr val="D3D3D3"/>
              </a:highlight>
              <a:latin typeface="Times New Roman"/>
              <a:cs typeface="Times New Roman"/>
            </a:endParaRPr>
          </a:p>
          <a:p>
            <a:pPr lvl="1">
              <a:buFont typeface="Wingdings"/>
              <a:buChar char="Ø"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  <a:t>Admin Level 0: prk_admbnda_adm0_wfp_20190624</a:t>
            </a:r>
            <a:endParaRPr sz="2000" b="0" i="0" u="none" strike="noStrike" cap="none" spc="0">
              <a:solidFill>
                <a:schemeClr val="tx1"/>
              </a:solidFill>
              <a:highlight>
                <a:srgbClr val="D3D3D3"/>
              </a:highlight>
              <a:latin typeface="Virgil 3 YOFF"/>
              <a:cs typeface="Virgil 3 YOFF"/>
            </a:endParaRPr>
          </a:p>
        </p:txBody>
      </p:sp>
      <p:sp>
        <p:nvSpPr>
          <p:cNvPr id="322445471" name=""/>
          <p:cNvSpPr txBox="1"/>
          <p:nvPr/>
        </p:nvSpPr>
        <p:spPr bwMode="auto">
          <a:xfrm flipH="0" flipV="0">
            <a:off x="5825901" y="3429000"/>
            <a:ext cx="4860457" cy="131099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buFont typeface="Wingdings"/>
              <a:buChar char="Ø"/>
              <a:defRPr/>
            </a:pPr>
            <a:r>
              <a:rPr lang="en-US" sz="2000" b="1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  <a:t>Cities (Greatest):</a:t>
            </a:r>
            <a:endParaRPr sz="2000" b="1" i="0" u="none" strike="noStrike" cap="none" spc="0">
              <a:solidFill>
                <a:schemeClr val="tx1"/>
              </a:solidFill>
              <a:highlight>
                <a:srgbClr val="D3D3D3"/>
              </a:highlight>
              <a:latin typeface="Virgil 3 YOFF"/>
              <a:cs typeface="Virgil 3 YOFF"/>
            </a:endParaRPr>
          </a:p>
          <a:p>
            <a:pPr lvl="1">
              <a:buFont typeface="Wingdings"/>
              <a:buChar char="Ø"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  <a:t>Dataset:</a:t>
            </a:r>
            <a:endParaRPr sz="2000" b="0" i="0" u="none" strike="noStrike" cap="none" spc="0">
              <a:solidFill>
                <a:schemeClr val="tx1"/>
              </a:solidFill>
              <a:highlight>
                <a:srgbClr val="D3D3D3"/>
              </a:highlight>
              <a:latin typeface="Virgil 3 YOFF"/>
              <a:cs typeface="Virgil 3 YOFF"/>
            </a:endParaRPr>
          </a:p>
          <a:p>
            <a:pPr lvl="1"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  <a:t>whosonfirst-data-admin-kp-locality</a:t>
            </a:r>
            <a:endParaRPr sz="2000" b="0" i="0" u="none" strike="noStrike" cap="none" spc="0">
              <a:solidFill>
                <a:schemeClr val="tx1"/>
              </a:solidFill>
              <a:highlight>
                <a:srgbClr val="D3D3D3"/>
              </a:highlight>
              <a:latin typeface="Virgil 3 YOFF"/>
              <a:cs typeface="Virgil 3 YOFF"/>
            </a:endParaRPr>
          </a:p>
          <a:p>
            <a:pPr lvl="1">
              <a:buFont typeface="Wingdings"/>
              <a:buChar char="Ø"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  <a:t>Marker: Light green filled shape</a:t>
            </a:r>
            <a:endParaRPr sz="2000" b="0" i="0" u="none" strike="noStrike" cap="none" spc="0">
              <a:solidFill>
                <a:schemeClr val="tx1"/>
              </a:solidFill>
              <a:highlight>
                <a:srgbClr val="D3D3D3"/>
              </a:highlight>
              <a:latin typeface="Virgil 3 YOFF"/>
              <a:cs typeface="Virgil 3 YOF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84921577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-10054" y="0"/>
            <a:ext cx="8438744" cy="6858000"/>
          </a:xfrm>
          <a:prstGeom prst="rect">
            <a:avLst/>
          </a:prstGeom>
        </p:spPr>
      </p:pic>
      <p:sp>
        <p:nvSpPr>
          <p:cNvPr id="1600928979" name="Title 1"/>
          <p:cNvSpPr>
            <a:spLocks noGrp="1"/>
          </p:cNvSpPr>
          <p:nvPr>
            <p:ph type="title"/>
          </p:nvPr>
        </p:nvSpPr>
        <p:spPr bwMode="auto">
          <a:xfrm>
            <a:off x="300091" y="236903"/>
            <a:ext cx="10515600" cy="1325562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en-US" sz="4400" b="0" i="0" u="none" strike="noStrike" cap="none" spc="0">
                <a:solidFill>
                  <a:srgbClr val="DB261D"/>
                </a:solidFill>
                <a:latin typeface="OpenDyslexic"/>
                <a:ea typeface="OpenDyslexic"/>
                <a:cs typeface="OpenDyslexic"/>
              </a:rPr>
              <a:t>Point</a:t>
            </a:r>
            <a:br>
              <a:rPr lang="en-US" sz="4400" b="0" i="0" u="none" strike="noStrike" cap="none" spc="0">
                <a:solidFill>
                  <a:srgbClr val="DB261D"/>
                </a:solidFill>
                <a:latin typeface="OpenDyslexic"/>
                <a:ea typeface="OpenDyslexic"/>
                <a:cs typeface="OpenDyslexic"/>
              </a:rPr>
            </a:br>
            <a:r>
              <a:rPr lang="en-US" sz="4400" b="0" i="0" u="none" strike="noStrike" cap="none" spc="0">
                <a:solidFill>
                  <a:srgbClr val="DB261D"/>
                </a:solidFill>
                <a:latin typeface="OpenDyslexic"/>
                <a:ea typeface="OpenDyslexic"/>
                <a:cs typeface="OpenDyslexic"/>
              </a:rPr>
              <a:t>Layers</a:t>
            </a:r>
            <a:endParaRPr sz="4400" b="0" i="0" u="none" strike="noStrike" cap="none" spc="0">
              <a:solidFill>
                <a:srgbClr val="DB261D"/>
              </a:solidFill>
              <a:latin typeface="OpenDyslexic"/>
              <a:cs typeface="OpenDyslexic"/>
            </a:endParaRPr>
          </a:p>
        </p:txBody>
      </p:sp>
      <p:sp>
        <p:nvSpPr>
          <p:cNvPr id="1964716813" name=""/>
          <p:cNvSpPr txBox="1"/>
          <p:nvPr/>
        </p:nvSpPr>
        <p:spPr bwMode="auto">
          <a:xfrm flipH="0" flipV="0">
            <a:off x="6840236" y="3587189"/>
            <a:ext cx="4935606" cy="31397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buFont typeface="Wingdings"/>
              <a:buChar char="Ø"/>
              <a:defRPr/>
            </a:pPr>
            <a:r>
              <a:rPr lang="en-US" sz="2000" b="1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  <a:t>Railway Stations:</a:t>
            </a:r>
            <a:endParaRPr sz="2000" b="1" i="0" u="none" strike="noStrike" cap="none" spc="0">
              <a:solidFill>
                <a:schemeClr val="tx1"/>
              </a:solidFill>
              <a:highlight>
                <a:srgbClr val="D3D3D3"/>
              </a:highlight>
              <a:latin typeface="Virgil 3 YOFF"/>
              <a:cs typeface="Virgil 3 YOFF"/>
            </a:endParaRPr>
          </a:p>
          <a:p>
            <a:pPr lvl="1">
              <a:buFont typeface="Wingdings"/>
              <a:buChar char="Ø"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  <a:t>Dataset: hotosm_prk_railways_points_shp</a:t>
            </a:r>
            <a:endParaRPr sz="2000" b="0" i="0" u="none" strike="noStrike" cap="none" spc="0">
              <a:solidFill>
                <a:schemeClr val="tx1"/>
              </a:solidFill>
              <a:highlight>
                <a:srgbClr val="D3D3D3"/>
              </a:highlight>
              <a:latin typeface="Virgil 3 YOFF"/>
              <a:cs typeface="Virgil 3 YOFF"/>
            </a:endParaRPr>
          </a:p>
          <a:p>
            <a:pPr lvl="1">
              <a:buFont typeface="Wingdings"/>
              <a:buChar char="Ø"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  <a:t>Marker: Red dot</a:t>
            </a:r>
            <a:br>
              <a:rPr lang="en-US" sz="20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</a:br>
            <a:endParaRPr sz="2000">
              <a:latin typeface="Virgil 3 YOFF"/>
              <a:cs typeface="Virgil 3 YOFF"/>
            </a:endParaRPr>
          </a:p>
          <a:p>
            <a:pPr>
              <a:buFont typeface="Wingdings"/>
              <a:buChar char="Ø"/>
              <a:defRPr/>
            </a:pPr>
            <a:r>
              <a:rPr lang="en-US" sz="2000" b="1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  <a:t>Settlements:</a:t>
            </a:r>
            <a:endParaRPr sz="2000" b="1" i="0" u="none" strike="noStrike" cap="none" spc="0">
              <a:solidFill>
                <a:schemeClr val="tx1"/>
              </a:solidFill>
              <a:highlight>
                <a:srgbClr val="D3D3D3"/>
              </a:highlight>
              <a:latin typeface="Virgil 3 YOFF"/>
              <a:cs typeface="Virgil 3 YOFF"/>
            </a:endParaRPr>
          </a:p>
          <a:p>
            <a:pPr lvl="1">
              <a:buFont typeface="Wingdings"/>
              <a:buChar char="Ø"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  <a:t>Dataset: </a:t>
            </a:r>
            <a:br>
              <a:rPr lang="en-US" sz="20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</a:b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  <a:t>whosonfirst-data-admin-kp-locality</a:t>
            </a:r>
            <a:endParaRPr sz="2000" b="0" i="0" u="none" strike="noStrike" cap="none" spc="0">
              <a:solidFill>
                <a:schemeClr val="tx1"/>
              </a:solidFill>
              <a:highlight>
                <a:srgbClr val="D3D3D3"/>
              </a:highlight>
              <a:latin typeface="Virgil 3 YOFF"/>
              <a:cs typeface="Virgil 3 YOFF"/>
            </a:endParaRPr>
          </a:p>
          <a:p>
            <a:pPr lvl="1">
              <a:buFont typeface="Wingdings"/>
              <a:buChar char="Ø"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  <a:t>Marker: Green dot</a:t>
            </a:r>
            <a:endParaRPr sz="2000">
              <a:highlight>
                <a:srgbClr val="D3D3D3"/>
              </a:highlight>
              <a:latin typeface="Virgil 3 YOFF"/>
              <a:cs typeface="Virgil 3 YOFF"/>
            </a:endParaRPr>
          </a:p>
          <a:p>
            <a:pPr>
              <a:defRPr/>
            </a:pPr>
            <a:endParaRPr sz="2000">
              <a:latin typeface="Virgil 3 YOFF"/>
              <a:cs typeface="Virgil 3 YOF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6504722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286" y="0"/>
            <a:ext cx="9435828" cy="6858000"/>
          </a:xfrm>
          <a:prstGeom prst="rect">
            <a:avLst/>
          </a:prstGeom>
        </p:spPr>
      </p:pic>
      <p:sp>
        <p:nvSpPr>
          <p:cNvPr id="244568621" name="Title 1"/>
          <p:cNvSpPr>
            <a:spLocks noGrp="1"/>
          </p:cNvSpPr>
          <p:nvPr>
            <p:ph type="title"/>
          </p:nvPr>
        </p:nvSpPr>
        <p:spPr bwMode="auto">
          <a:xfrm>
            <a:off x="168567" y="156147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rgbClr val="DB261D"/>
                </a:solidFill>
                <a:latin typeface="OpenDyslexic"/>
                <a:ea typeface="OpenDyslexic"/>
                <a:cs typeface="OpenDyslexic"/>
              </a:rPr>
              <a:t>Line</a:t>
            </a:r>
            <a:br>
              <a:rPr lang="en-US" sz="4400" b="0" i="0" u="none" strike="noStrike" cap="none" spc="0">
                <a:solidFill>
                  <a:srgbClr val="DB261D"/>
                </a:solidFill>
                <a:latin typeface="OpenDyslexic"/>
                <a:ea typeface="OpenDyslexic"/>
                <a:cs typeface="OpenDyslexic"/>
              </a:rPr>
            </a:br>
            <a:r>
              <a:rPr lang="en-US" sz="4400" b="0" i="0" u="none" strike="noStrike" cap="none" spc="0">
                <a:solidFill>
                  <a:srgbClr val="DB261D"/>
                </a:solidFill>
                <a:latin typeface="OpenDyslexic"/>
                <a:ea typeface="OpenDyslexic"/>
                <a:cs typeface="OpenDyslexic"/>
              </a:rPr>
              <a:t>Layers</a:t>
            </a:r>
            <a:endParaRPr>
              <a:solidFill>
                <a:srgbClr val="DB261D"/>
              </a:solidFill>
              <a:latin typeface="OpenDyslexic"/>
              <a:cs typeface="OpenDyslexic"/>
            </a:endParaRPr>
          </a:p>
        </p:txBody>
      </p:sp>
      <p:sp>
        <p:nvSpPr>
          <p:cNvPr id="421322072" name=""/>
          <p:cNvSpPr txBox="1"/>
          <p:nvPr/>
        </p:nvSpPr>
        <p:spPr bwMode="auto">
          <a:xfrm flipH="0" flipV="0">
            <a:off x="6489023" y="5019281"/>
            <a:ext cx="4576003" cy="161579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buFont typeface="Wingdings"/>
              <a:buChar char="Ø"/>
              <a:defRPr/>
            </a:pPr>
            <a:r>
              <a:rPr lang="en-US" sz="2000" b="1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  <a:t>Train Tracks:</a:t>
            </a:r>
            <a:endParaRPr sz="2000" b="1" i="0" u="none" strike="noStrike" cap="none" spc="0">
              <a:solidFill>
                <a:schemeClr val="tx1"/>
              </a:solidFill>
              <a:highlight>
                <a:srgbClr val="D3D3D3"/>
              </a:highlight>
              <a:latin typeface="Virgil 3 YOFF"/>
              <a:cs typeface="Virgil 3 YOFF"/>
            </a:endParaRPr>
          </a:p>
          <a:p>
            <a:pPr lvl="1">
              <a:buFont typeface="Wingdings"/>
              <a:buChar char="Ø"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  <a:t>Dataset: </a:t>
            </a:r>
            <a:br>
              <a:rPr lang="en-US" sz="20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</a:b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  <a:t>hotosm_prk_railways_lines_shp</a:t>
            </a:r>
            <a:endParaRPr sz="2000" b="0" i="0" u="none" strike="noStrike" cap="none" spc="0">
              <a:solidFill>
                <a:schemeClr val="tx1"/>
              </a:solidFill>
              <a:highlight>
                <a:srgbClr val="D3D3D3"/>
              </a:highlight>
              <a:latin typeface="Virgil 3 YOFF"/>
              <a:cs typeface="Virgil 3 YOFF"/>
            </a:endParaRPr>
          </a:p>
          <a:p>
            <a:pPr lvl="1">
              <a:buFont typeface="Wingdings"/>
              <a:buChar char="Ø"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  <a:t>Marker: Red line</a:t>
            </a:r>
            <a:endParaRPr sz="2000" b="0" i="0" u="none" strike="noStrike" cap="none" spc="0">
              <a:solidFill>
                <a:schemeClr val="tx1"/>
              </a:solidFill>
              <a:highlight>
                <a:srgbClr val="D3D3D3"/>
              </a:highlight>
              <a:latin typeface="Virgil 3 YOFF"/>
              <a:cs typeface="Virgil 3 YOFF"/>
            </a:endParaRPr>
          </a:p>
          <a:p>
            <a:pPr>
              <a:defRPr/>
            </a:pPr>
            <a:endParaRPr sz="2000">
              <a:highlight>
                <a:srgbClr val="D3D3D3"/>
              </a:highlight>
            </a:endParaRPr>
          </a:p>
        </p:txBody>
      </p:sp>
      <p:sp>
        <p:nvSpPr>
          <p:cNvPr id="451773770" name=""/>
          <p:cNvSpPr txBox="1"/>
          <p:nvPr/>
        </p:nvSpPr>
        <p:spPr bwMode="auto">
          <a:xfrm flipH="0" flipV="0">
            <a:off x="7379064" y="3146149"/>
            <a:ext cx="4295603" cy="161579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buFont typeface="Wingdings"/>
              <a:buChar char="Ø"/>
              <a:defRPr/>
            </a:pPr>
            <a:r>
              <a:rPr lang="en-US" sz="2000" b="1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  <a:t>Roads:</a:t>
            </a:r>
            <a:endParaRPr sz="2000" b="1" i="0" u="none" strike="noStrike" cap="none" spc="0">
              <a:solidFill>
                <a:schemeClr val="tx1"/>
              </a:solidFill>
              <a:highlight>
                <a:srgbClr val="D3D3D3"/>
              </a:highlight>
              <a:latin typeface="Virgil 3 YOFF"/>
              <a:cs typeface="Virgil 3 YOFF"/>
            </a:endParaRPr>
          </a:p>
          <a:p>
            <a:pPr lvl="1">
              <a:buFont typeface="Wingdings"/>
              <a:buChar char="Ø"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  <a:t>Dataset: </a:t>
            </a:r>
            <a:br>
              <a:rPr lang="en-US" sz="20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</a:b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  <a:t>hotosm_prk_roads_lines_shp</a:t>
            </a:r>
            <a:endParaRPr sz="2000">
              <a:latin typeface="Virgil 3 YOFF"/>
              <a:ea typeface="Virgil 3 YOFF"/>
              <a:cs typeface="Virgil 3 YOFF"/>
            </a:endParaRPr>
          </a:p>
          <a:p>
            <a:pPr lvl="1">
              <a:buFont typeface="Wingdings"/>
              <a:buChar char="Ø"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  <a:t>Marker: Gray line</a:t>
            </a:r>
            <a:br>
              <a:rPr lang="en-US" sz="20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</a:br>
            <a:endParaRPr lang="en-US" sz="2000" b="0" i="0" u="none" strike="noStrike" cap="none" spc="0">
              <a:solidFill>
                <a:schemeClr val="tx1"/>
              </a:solidFill>
              <a:highlight>
                <a:srgbClr val="D3D3D3"/>
              </a:highlight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3441317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302238" y="2598147"/>
            <a:ext cx="7858125" cy="4105274"/>
          </a:xfrm>
          <a:prstGeom prst="rect">
            <a:avLst/>
          </a:prstGeom>
        </p:spPr>
      </p:pic>
      <p:sp>
        <p:nvSpPr>
          <p:cNvPr id="12185699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>
              <a:defRPr/>
            </a:pPr>
            <a:r>
              <a:rPr b="1" u="sng">
                <a:latin typeface="OpenDyslexic"/>
                <a:ea typeface="OpenDyslexic"/>
                <a:cs typeface="OpenDyslexic"/>
              </a:rPr>
              <a:t>PART 2</a:t>
            </a:r>
            <a:br>
              <a:rPr b="1">
                <a:latin typeface="OpenDyslexic"/>
                <a:ea typeface="OpenDyslexic"/>
                <a:cs typeface="OpenDyslexic"/>
              </a:rPr>
            </a:br>
            <a:r>
              <a:rPr lang="en-US" sz="4400" b="0" i="0" u="none" strike="noStrike" cap="none" spc="0">
                <a:solidFill>
                  <a:schemeClr val="tx1"/>
                </a:solidFill>
                <a:latin typeface="OpenDyslexic"/>
                <a:ea typeface="OpenDyslexic"/>
                <a:cs typeface="OpenDyslexic"/>
              </a:rPr>
              <a:t>Sparse SQL queries</a:t>
            </a:r>
            <a:endParaRPr>
              <a:latin typeface="OpenDyslexic"/>
              <a:cs typeface="OpenDyslexic"/>
            </a:endParaRPr>
          </a:p>
        </p:txBody>
      </p:sp>
      <p:sp>
        <p:nvSpPr>
          <p:cNvPr id="2069500868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2302238" y="3287000"/>
            <a:ext cx="7858125" cy="3468076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CREATE </a:t>
            </a: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TABLE</a:t>
            </a:r>
            <a:r>
              <a:rPr lang="en-US" sz="1400" b="0" i="0" u="none" strike="noStrike" cap="none" spc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</a:rPr>
              <a:t> railways_buildings </a:t>
            </a: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AS</a:t>
            </a:r>
            <a:endParaRPr sz="1400" b="0" i="0" u="none" strike="noStrike" cap="none" spc="0">
              <a:solidFill>
                <a:schemeClr val="bg1"/>
              </a:solidFill>
              <a:latin typeface="Source Code Pro"/>
              <a:ea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SELECT</a:t>
            </a:r>
            <a:r>
              <a:rPr lang="en-US" sz="1400" b="0" i="0" u="none" strike="noStrike" cap="none" spc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</a:rPr>
              <a:t> b.*</a:t>
            </a:r>
            <a:endParaRPr sz="1400" b="0" i="0" u="none" strike="noStrike" cap="none" spc="0">
              <a:solidFill>
                <a:schemeClr val="bg1"/>
              </a:solidFill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FROM</a:t>
            </a:r>
            <a:r>
              <a:rPr lang="en-US" sz="1400" b="0" i="0" u="none" strike="noStrike" cap="none" spc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</a:rPr>
              <a:t> buildings_polygons b</a:t>
            </a:r>
            <a:endParaRPr sz="1400" b="0" i="0" u="none" strike="noStrike" cap="none" spc="0">
              <a:solidFill>
                <a:schemeClr val="bg1"/>
              </a:solidFill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JOIN</a:t>
            </a:r>
            <a:r>
              <a:rPr lang="en-US" sz="1400" b="0" i="0" u="none" strike="noStrike" cap="none" spc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</a:rPr>
              <a:t> railways_points r </a:t>
            </a: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ON</a:t>
            </a:r>
            <a:r>
              <a:rPr lang="en-US" sz="1400" b="0" i="0" u="none" strike="noStrike" cap="none" spc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</a:rPr>
              <a:t> ST_Intersects(b.wkb_geometry, r.wkb_geometry)</a:t>
            </a:r>
            <a:endParaRPr sz="1400" b="0" i="0" u="none" strike="noStrike" cap="none" spc="0">
              <a:solidFill>
                <a:schemeClr val="bg1"/>
              </a:solidFill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LIMIT</a:t>
            </a:r>
            <a:r>
              <a:rPr lang="en-US" sz="1400" b="0" i="0" u="none" strike="noStrike" cap="none" spc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</a:rPr>
              <a:t> </a:t>
            </a:r>
            <a:r>
              <a:rPr lang="en-US" sz="1400" b="1" i="0" u="none" strike="noStrike" cap="none" spc="0">
                <a:solidFill>
                  <a:srgbClr val="C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10</a:t>
            </a:r>
            <a:r>
              <a:rPr lang="en-US" sz="1400" b="0" i="0" u="none" strike="noStrike" cap="none" spc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</a:rPr>
              <a:t>;</a:t>
            </a:r>
            <a:endParaRPr sz="1400" b="0" i="0" u="none" strike="noStrike" cap="none" spc="0">
              <a:solidFill>
                <a:schemeClr val="bg1"/>
              </a:solidFill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endParaRPr sz="1400" b="0" i="0" u="none" strike="noStrike" cap="none" spc="0">
              <a:solidFill>
                <a:schemeClr val="bg1"/>
              </a:solidFill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SELECT</a:t>
            </a:r>
            <a:r>
              <a:rPr lang="en-US" sz="1400" b="0" i="0" u="none" strike="noStrike" cap="none" spc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</a:rPr>
              <a:t> * </a:t>
            </a: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FROM</a:t>
            </a:r>
            <a:r>
              <a:rPr lang="en-US" sz="1400" b="0" i="0" u="none" strike="noStrike" cap="none" spc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</a:rPr>
              <a:t> railways_buildings;</a:t>
            </a:r>
            <a:endParaRPr sz="1400">
              <a:solidFill>
                <a:schemeClr val="bg1"/>
              </a:solidFill>
              <a:latin typeface="Source Code Pro"/>
              <a:cs typeface="Source Code Pro"/>
            </a:endParaRPr>
          </a:p>
        </p:txBody>
      </p:sp>
      <p:sp>
        <p:nvSpPr>
          <p:cNvPr id="1640403178" name=""/>
          <p:cNvSpPr txBox="1"/>
          <p:nvPr/>
        </p:nvSpPr>
        <p:spPr bwMode="auto">
          <a:xfrm flipH="0" flipV="0">
            <a:off x="1746613" y="1876763"/>
            <a:ext cx="9143686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Virgil 3 YOFF"/>
                <a:ea typeface="Virgil 3 YOFF"/>
                <a:cs typeface="Virgil 3 YOFF"/>
              </a:rPr>
              <a:t>-- Find 10 building polygons that intersect with railway points (railway stations)</a:t>
            </a:r>
            <a:endParaRPr sz="1800">
              <a:solidFill>
                <a:schemeClr val="tx1"/>
              </a:solidFill>
              <a:latin typeface="Virgil 3 YOFF"/>
              <a:cs typeface="Virgil 3 YOFF"/>
            </a:endParaRPr>
          </a:p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Virgil 3 YOFF"/>
                <a:ea typeface="Virgil 3 YOFF"/>
                <a:cs typeface="Virgil 3 YOFF"/>
              </a:rPr>
              <a:t>-- and copy their data into a new table (railways_buildings)</a:t>
            </a:r>
            <a:endParaRPr sz="1800">
              <a:solidFill>
                <a:schemeClr val="tx1"/>
              </a:solidFill>
              <a:latin typeface="Virgil 3 YOFF"/>
              <a:cs typeface="Virgil 3 YOF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59157111" name=""/>
          <p:cNvSpPr txBox="1"/>
          <p:nvPr/>
        </p:nvSpPr>
        <p:spPr bwMode="auto">
          <a:xfrm flipH="0" flipV="0">
            <a:off x="739306" y="530901"/>
            <a:ext cx="10340206" cy="146340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800" b="0" i="0" u="none">
                <a:solidFill>
                  <a:schemeClr val="tx1"/>
                </a:solidFill>
                <a:latin typeface="Virgil 3 YOFF"/>
                <a:ea typeface="Virgil 3 YOFF"/>
                <a:cs typeface="Virgil 3 YOFF"/>
              </a:rPr>
              <a:t>-- Find the railway station located near the centroid of the </a:t>
            </a:r>
            <a:br>
              <a:rPr sz="1800" b="0" i="0" u="none">
                <a:solidFill>
                  <a:schemeClr val="tx1"/>
                </a:solidFill>
                <a:latin typeface="Virgil 3 YOFF"/>
                <a:ea typeface="Virgil 3 YOFF"/>
                <a:cs typeface="Virgil 3 YOFF"/>
              </a:rPr>
            </a:br>
            <a:r>
              <a:rPr sz="1800" b="0" i="0" u="none">
                <a:solidFill>
                  <a:schemeClr val="tx1"/>
                </a:solidFill>
                <a:latin typeface="Virgil 3 YOFF"/>
                <a:ea typeface="Virgil 3 YOFF"/>
                <a:cs typeface="Virgil 3 YOFF"/>
              </a:rPr>
              <a:t>   Pyongyang polygon (settlements_polygons.name_hun),</a:t>
            </a:r>
            <a:endParaRPr sz="1800">
              <a:solidFill>
                <a:schemeClr val="tx1"/>
              </a:solidFill>
              <a:latin typeface="Virgil 3 YOFF"/>
              <a:cs typeface="Virgil 3 YOFF"/>
            </a:endParaRPr>
          </a:p>
          <a:p>
            <a:pPr>
              <a:defRPr/>
            </a:pPr>
            <a:r>
              <a:rPr sz="1800" b="0" i="0" u="none">
                <a:solidFill>
                  <a:schemeClr val="tx1"/>
                </a:solidFill>
                <a:latin typeface="Virgil 3 YOFF"/>
                <a:ea typeface="Virgil 3 YOFF"/>
                <a:cs typeface="Virgil 3 YOFF"/>
              </a:rPr>
              <a:t>-- then retrieve the building_polygon related to that station, and copy the data into </a:t>
            </a:r>
            <a:br>
              <a:rPr sz="1800" b="0" i="0" u="none">
                <a:solidFill>
                  <a:schemeClr val="tx1"/>
                </a:solidFill>
                <a:latin typeface="Virgil 3 YOFF"/>
                <a:ea typeface="Virgil 3 YOFF"/>
                <a:cs typeface="Virgil 3 YOFF"/>
              </a:rPr>
            </a:br>
            <a:r>
              <a:rPr sz="1800" b="0" i="0" u="none">
                <a:solidFill>
                  <a:schemeClr val="tx1"/>
                </a:solidFill>
                <a:latin typeface="Virgil 3 YOFF"/>
                <a:ea typeface="Virgil 3 YOFF"/>
                <a:cs typeface="Virgil 3 YOFF"/>
              </a:rPr>
              <a:t>   a new table (center_phenjan_station)</a:t>
            </a:r>
            <a:endParaRPr sz="1800">
              <a:solidFill>
                <a:schemeClr val="tx1"/>
              </a:solidFill>
              <a:latin typeface="Virgil 3 YOFF"/>
              <a:cs typeface="Virgil 3 YOFF"/>
            </a:endParaRPr>
          </a:p>
          <a:p>
            <a:pPr>
              <a:defRPr/>
            </a:pPr>
            <a:r>
              <a:rPr sz="1800" b="0" i="0" u="none">
                <a:solidFill>
                  <a:schemeClr val="tx1"/>
                </a:solidFill>
                <a:latin typeface="Virgil 3 YOFF"/>
                <a:ea typeface="Virgil 3 YOFF"/>
                <a:cs typeface="Virgil 3 YOFF"/>
              </a:rPr>
              <a:t>-- Search for the railway station and building near the centroid of the Pyongyang polygon</a:t>
            </a:r>
            <a:endParaRPr sz="1800">
              <a:solidFill>
                <a:schemeClr val="tx1"/>
              </a:solidFill>
              <a:latin typeface="Virgil 3 YOFF"/>
              <a:cs typeface="Virgil 3 YOFF"/>
            </a:endParaRPr>
          </a:p>
        </p:txBody>
      </p:sp>
      <p:pic>
        <p:nvPicPr>
          <p:cNvPr id="193071087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453681" y="2102285"/>
            <a:ext cx="8898207" cy="4648638"/>
          </a:xfrm>
          <a:prstGeom prst="rect">
            <a:avLst/>
          </a:prstGeom>
        </p:spPr>
      </p:pic>
      <p:sp>
        <p:nvSpPr>
          <p:cNvPr id="446833471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1453681" y="2810654"/>
            <a:ext cx="8857160" cy="401429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 marL="0" indent="0">
              <a:buFont typeface="Arial"/>
              <a:buNone/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CREATE TABLE</a:t>
            </a:r>
            <a:r>
              <a:rPr lang="en-US" sz="1400" b="0" i="0" u="none" strike="noStrike" cap="none" spc="0">
                <a:solidFill>
                  <a:srgbClr val="FFFF00"/>
                </a:solidFill>
                <a:latin typeface="Source Code Pro"/>
                <a:ea typeface="Source Code Pro"/>
                <a:cs typeface="Source Code Pro"/>
              </a:rPr>
              <a:t> center_phenjan_station </a:t>
            </a: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AS</a:t>
            </a:r>
            <a:endParaRPr sz="1400" b="0" i="0" u="none" strike="noStrike" cap="none" spc="0">
              <a:solidFill>
                <a:srgbClr val="FFFF00"/>
              </a:solidFill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WITH</a:t>
            </a:r>
            <a:r>
              <a:rPr lang="en-US" sz="1400" b="0" i="0" u="none" strike="noStrike" cap="none" spc="0">
                <a:solidFill>
                  <a:srgbClr val="FFFF00"/>
                </a:solidFill>
                <a:latin typeface="Source Code Pro"/>
                <a:ea typeface="Source Code Pro"/>
                <a:cs typeface="Source Code Pro"/>
              </a:rPr>
              <a:t> phenjan_centroid </a:t>
            </a: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AS</a:t>
            </a:r>
            <a:r>
              <a:rPr lang="en-US" sz="1400" b="0" i="0" u="none" strike="noStrike" cap="none" spc="0">
                <a:solidFill>
                  <a:srgbClr val="FFFF00"/>
                </a:solidFill>
                <a:latin typeface="Source Code Pro"/>
                <a:ea typeface="Source Code Pro"/>
                <a:cs typeface="Source Code Pro"/>
              </a:rPr>
              <a:t> (</a:t>
            </a:r>
            <a:endParaRPr sz="1400" b="0" i="0" u="none" strike="noStrike" cap="none" spc="0">
              <a:solidFill>
                <a:srgbClr val="FFFF00"/>
              </a:solidFill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r>
              <a:rPr lang="en-US" sz="1400" b="0" i="0" u="none" strike="noStrike" cap="none" spc="0">
                <a:solidFill>
                  <a:srgbClr val="FFFF00"/>
                </a:solidFill>
                <a:latin typeface="Source Code Pro"/>
                <a:ea typeface="Source Code Pro"/>
                <a:cs typeface="Source Code Pro"/>
              </a:rPr>
              <a:t>    </a:t>
            </a: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SELECT</a:t>
            </a:r>
            <a:r>
              <a:rPr lang="en-US" sz="1400" b="0" i="0" u="none" strike="noStrike" cap="none" spc="0">
                <a:solidFill>
                  <a:srgbClr val="FFFF00"/>
                </a:solidFill>
                <a:latin typeface="Source Code Pro"/>
                <a:ea typeface="Source Code Pro"/>
                <a:cs typeface="Source Code Pro"/>
              </a:rPr>
              <a:t> ST_Centroid(s.wkb_geometry) </a:t>
            </a: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AS</a:t>
            </a:r>
            <a:r>
              <a:rPr lang="en-US" sz="1400" b="0" i="0" u="none" strike="noStrike" cap="none" spc="0">
                <a:solidFill>
                  <a:srgbClr val="FFFF00"/>
                </a:solidFill>
                <a:latin typeface="Source Code Pro"/>
                <a:ea typeface="Source Code Pro"/>
                <a:cs typeface="Source Code Pro"/>
              </a:rPr>
              <a:t> centroid_geom</a:t>
            </a:r>
            <a:endParaRPr sz="1400" b="0" i="0" u="none" strike="noStrike" cap="none" spc="0">
              <a:solidFill>
                <a:srgbClr val="FFFF00"/>
              </a:solidFill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r>
              <a:rPr lang="en-US" sz="1400" b="0" i="0" u="none" strike="noStrike" cap="none" spc="0">
                <a:solidFill>
                  <a:srgbClr val="FFFF00"/>
                </a:solidFill>
                <a:latin typeface="Source Code Pro"/>
                <a:ea typeface="Source Code Pro"/>
                <a:cs typeface="Source Code Pro"/>
              </a:rPr>
              <a:t>    </a:t>
            </a: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FROM</a:t>
            </a:r>
            <a:r>
              <a:rPr lang="en-US" sz="1400" b="0" i="0" u="none" strike="noStrike" cap="none" spc="0">
                <a:solidFill>
                  <a:srgbClr val="FFFF00"/>
                </a:solidFill>
                <a:latin typeface="Source Code Pro"/>
                <a:ea typeface="Source Code Pro"/>
                <a:cs typeface="Source Code Pro"/>
              </a:rPr>
              <a:t> settlements_polygons s</a:t>
            </a:r>
            <a:endParaRPr sz="1400" b="0" i="0" u="none" strike="noStrike" cap="none" spc="0">
              <a:solidFill>
                <a:srgbClr val="FFFF00"/>
              </a:solidFill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r>
              <a:rPr lang="en-US" sz="1400" b="0" i="0" u="none" strike="noStrike" cap="none" spc="0">
                <a:solidFill>
                  <a:srgbClr val="FFFF00"/>
                </a:solidFill>
                <a:latin typeface="Source Code Pro"/>
                <a:ea typeface="Source Code Pro"/>
                <a:cs typeface="Source Code Pro"/>
              </a:rPr>
              <a:t>    </a:t>
            </a: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WHERE</a:t>
            </a:r>
            <a:r>
              <a:rPr lang="en-US" sz="1400" b="0" i="0" u="none" strike="noStrike" cap="none" spc="0">
                <a:solidFill>
                  <a:srgbClr val="FFFF00"/>
                </a:solidFill>
                <a:latin typeface="Source Code Pro"/>
                <a:ea typeface="Source Code Pro"/>
                <a:cs typeface="Source Code Pro"/>
              </a:rPr>
              <a:t> s.name_hun = </a:t>
            </a:r>
            <a:r>
              <a:rPr lang="en-US" sz="1400" b="1" i="0" u="none" strike="noStrike" cap="none" spc="0">
                <a:solidFill>
                  <a:srgbClr val="C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'Phenjan</a:t>
            </a:r>
            <a:r>
              <a:rPr lang="en-US" sz="1400" b="1" i="0" u="none" strike="noStrike" cap="none" spc="0">
                <a:solidFill>
                  <a:srgbClr val="C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'</a:t>
            </a:r>
            <a:endParaRPr sz="1400" b="0" i="0" u="none" strike="noStrike" cap="none" spc="0">
              <a:solidFill>
                <a:srgbClr val="FFFF00"/>
              </a:solidFill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r>
              <a:rPr lang="en-US" sz="1400" b="0" i="0" u="none" strike="noStrike" cap="none" spc="0">
                <a:solidFill>
                  <a:srgbClr val="FFFF00"/>
                </a:solidFill>
                <a:latin typeface="Source Code Pro"/>
                <a:ea typeface="Source Code Pro"/>
                <a:cs typeface="Source Code Pro"/>
              </a:rPr>
              <a:t>)</a:t>
            </a:r>
            <a:endParaRPr sz="1400" b="0" i="0" u="none" strike="noStrike" cap="none" spc="0">
              <a:solidFill>
                <a:srgbClr val="FFFF00"/>
              </a:solidFill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SELECT</a:t>
            </a:r>
            <a:r>
              <a:rPr lang="en-US" sz="1400" b="0" i="0" u="none" strike="noStrike" cap="none" spc="0">
                <a:solidFill>
                  <a:srgbClr val="FFFF00"/>
                </a:solidFill>
                <a:latin typeface="Source Code Pro"/>
                <a:ea typeface="Source Code Pro"/>
                <a:cs typeface="Source Code Pro"/>
              </a:rPr>
              <a:t> b.*</a:t>
            </a:r>
            <a:endParaRPr sz="1400" b="0" i="0" u="none" strike="noStrike" cap="none" spc="0">
              <a:solidFill>
                <a:srgbClr val="FFFF00"/>
              </a:solidFill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FROM</a:t>
            </a:r>
            <a:r>
              <a:rPr lang="en-US" sz="1400" b="0" i="0" u="none" strike="noStrike" cap="none" spc="0">
                <a:solidFill>
                  <a:srgbClr val="FFFF00"/>
                </a:solidFill>
                <a:latin typeface="Source Code Pro"/>
                <a:ea typeface="Source Code Pro"/>
                <a:cs typeface="Source Code Pro"/>
              </a:rPr>
              <a:t> phenjan_centroid c</a:t>
            </a:r>
            <a:endParaRPr sz="1400" b="0" i="0" u="none" strike="noStrike" cap="none" spc="0">
              <a:solidFill>
                <a:srgbClr val="FFFF00"/>
              </a:solidFill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JOIN</a:t>
            </a:r>
            <a:r>
              <a:rPr lang="en-US" sz="1400" b="0" i="0" u="none" strike="noStrike" cap="none" spc="0">
                <a:solidFill>
                  <a:srgbClr val="FFFF00"/>
                </a:solidFill>
                <a:latin typeface="Source Code Pro"/>
                <a:ea typeface="Source Code Pro"/>
                <a:cs typeface="Source Code Pro"/>
              </a:rPr>
              <a:t> railways_points r </a:t>
            </a: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ON</a:t>
            </a:r>
            <a:r>
              <a:rPr lang="en-US" sz="1400" b="0" i="0" u="none" strike="noStrike" cap="none" spc="0">
                <a:solidFill>
                  <a:srgbClr val="FFFF00"/>
                </a:solidFill>
                <a:latin typeface="Source Code Pro"/>
                <a:ea typeface="Source Code Pro"/>
                <a:cs typeface="Source Code Pro"/>
              </a:rPr>
              <a:t> ST_DWithin(r.wkb_geometry, c.centroid_geom, </a:t>
            </a:r>
            <a:r>
              <a:rPr lang="en-US" sz="1400" b="1" i="0" u="none" strike="noStrike" cap="none" spc="0">
                <a:solidFill>
                  <a:srgbClr val="C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1000</a:t>
            </a:r>
            <a:r>
              <a:rPr lang="en-US" sz="1400" b="0" i="0" u="none" strike="noStrike" cap="none" spc="0">
                <a:solidFill>
                  <a:srgbClr val="FFFF00"/>
                </a:solidFill>
                <a:latin typeface="Source Code Pro"/>
                <a:ea typeface="Source Code Pro"/>
                <a:cs typeface="Source Code Pro"/>
              </a:rPr>
              <a:t>)</a:t>
            </a:r>
            <a:endParaRPr sz="1400" b="0" i="0" u="none" strike="noStrike" cap="none" spc="0">
              <a:solidFill>
                <a:srgbClr val="FFFF00"/>
              </a:solidFill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JOIN</a:t>
            </a:r>
            <a:r>
              <a:rPr lang="en-US" sz="1400" b="0" i="0" u="none" strike="noStrike" cap="none" spc="0">
                <a:solidFill>
                  <a:srgbClr val="FFFF00"/>
                </a:solidFill>
                <a:latin typeface="Source Code Pro"/>
                <a:ea typeface="Source Code Pro"/>
                <a:cs typeface="Source Code Pro"/>
              </a:rPr>
              <a:t> buildings_polygons b </a:t>
            </a: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O</a:t>
            </a: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N</a:t>
            </a:r>
            <a:r>
              <a:rPr lang="en-US" sz="1400" b="0" i="0" u="none" strike="noStrike" cap="none" spc="0">
                <a:solidFill>
                  <a:srgbClr val="FFFF00"/>
                </a:solidFill>
                <a:latin typeface="Source Code Pro"/>
                <a:ea typeface="Source Code Pro"/>
                <a:cs typeface="Source Code Pro"/>
              </a:rPr>
              <a:t> ST_Intersects(r.wkb_geometry, b.wkb_geometry)</a:t>
            </a:r>
            <a:endParaRPr sz="1400" b="0" i="0" u="none" strike="noStrike" cap="none" spc="0">
              <a:solidFill>
                <a:srgbClr val="FFFF00"/>
              </a:solidFill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ORDER BY</a:t>
            </a:r>
            <a:r>
              <a:rPr lang="en-US" sz="1400" b="0" i="0" u="none" strike="noStrike" cap="none" spc="0">
                <a:solidFill>
                  <a:srgbClr val="FFFF00"/>
                </a:solidFill>
                <a:latin typeface="Source Code Pro"/>
                <a:ea typeface="Source Code Pro"/>
                <a:cs typeface="Source Code Pro"/>
              </a:rPr>
              <a:t> ST_Distance(r.wkb_geometry, c.centroid_geom)</a:t>
            </a:r>
            <a:endParaRPr sz="1400" b="0" i="0" u="none" strike="noStrike" cap="none" spc="0">
              <a:solidFill>
                <a:srgbClr val="FFFF00"/>
              </a:solidFill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LIMIT</a:t>
            </a: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 </a:t>
            </a:r>
            <a:r>
              <a:rPr lang="en-US" sz="1400" b="0" i="0" u="none" strike="noStrike" cap="none" spc="0">
                <a:solidFill>
                  <a:srgbClr val="FFFF00"/>
                </a:solidFill>
                <a:latin typeface="Source Code Pro"/>
                <a:ea typeface="Source Code Pro"/>
                <a:cs typeface="Source Code Pro"/>
              </a:rPr>
              <a:t>1;</a:t>
            </a:r>
            <a:endParaRPr sz="1400" b="0" i="0" u="none" strike="noStrike" cap="none" spc="0">
              <a:solidFill>
                <a:srgbClr val="FFFF00"/>
              </a:solidFill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endParaRPr sz="1400" b="0" i="0" u="none" strike="noStrike" cap="none" spc="0">
              <a:solidFill>
                <a:srgbClr val="FFFF00"/>
              </a:solidFill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SELECT</a:t>
            </a: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 </a:t>
            </a:r>
            <a:r>
              <a:rPr lang="en-US" sz="1400" b="0" i="0" u="none" strike="noStrike" cap="none" spc="0">
                <a:solidFill>
                  <a:srgbClr val="FFFF00"/>
                </a:solidFill>
                <a:latin typeface="Source Code Pro"/>
                <a:ea typeface="Source Code Pro"/>
                <a:cs typeface="Source Code Pro"/>
              </a:rPr>
              <a:t>* </a:t>
            </a: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FROM</a:t>
            </a:r>
            <a:r>
              <a:rPr lang="en-US" sz="1400" b="0" i="0" u="none" strike="noStrike" cap="none" spc="0">
                <a:solidFill>
                  <a:srgbClr val="FFFF00"/>
                </a:solidFill>
                <a:latin typeface="Source Code Pro"/>
                <a:ea typeface="Source Code Pro"/>
                <a:cs typeface="Source Code Pro"/>
              </a:rPr>
              <a:t> center_phenjan_station;</a:t>
            </a:r>
            <a:endParaRPr sz="1400">
              <a:solidFill>
                <a:srgbClr val="FFFF00"/>
              </a:solidFill>
              <a:latin typeface="Source Code Pro"/>
              <a:cs typeface="Source Code Pro"/>
            </a:endParaRPr>
          </a:p>
        </p:txBody>
      </p:sp>
      <p:sp>
        <p:nvSpPr>
          <p:cNvPr id="1331431253" name=""/>
          <p:cNvSpPr txBox="1"/>
          <p:nvPr/>
        </p:nvSpPr>
        <p:spPr bwMode="auto">
          <a:xfrm flipH="0" flipV="0">
            <a:off x="3361242" y="104986"/>
            <a:ext cx="5575187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1" i="0" u="sng" strike="noStrike" cap="none" spc="0">
                <a:solidFill>
                  <a:schemeClr val="tx1"/>
                </a:solidFill>
                <a:latin typeface="OpenDyslexic"/>
                <a:ea typeface="OpenDyslexic"/>
                <a:cs typeface="OpenDyslexic"/>
              </a:rPr>
              <a:t>PART 2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OpenDyslexic"/>
                <a:ea typeface="OpenDyslexic"/>
                <a:cs typeface="OpenDyslexic"/>
              </a:rPr>
              <a:t> - Sparse SQL queries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0616250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983419" y="2436617"/>
            <a:ext cx="7858125" cy="4105274"/>
          </a:xfrm>
          <a:prstGeom prst="rect">
            <a:avLst/>
          </a:prstGeom>
        </p:spPr>
      </p:pic>
      <p:sp>
        <p:nvSpPr>
          <p:cNvPr id="2072676654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2030263" y="3125553"/>
            <a:ext cx="7720283" cy="335847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CREATE TABLE</a:t>
            </a:r>
            <a:r>
              <a:rPr lang="en-US" sz="1400" b="0" i="0" u="none" strike="noStrike" cap="none" spc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</a:rPr>
              <a:t> isolated_settlement </a:t>
            </a: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AS</a:t>
            </a:r>
            <a:endParaRPr sz="1400" b="0" i="0" u="none" strike="noStrike" cap="none" spc="0">
              <a:solidFill>
                <a:schemeClr val="bg1"/>
              </a:solidFill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SELECT</a:t>
            </a:r>
            <a:r>
              <a:rPr lang="en-US" sz="1400" b="0" i="0" u="none" strike="noStrike" cap="none" spc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</a:rPr>
              <a:t> s.name_hun, s.name_eng, s.name_kor</a:t>
            </a:r>
            <a:endParaRPr sz="1400" b="0" i="0" u="none" strike="noStrike" cap="none" spc="0">
              <a:solidFill>
                <a:schemeClr val="bg1"/>
              </a:solidFill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FROM</a:t>
            </a:r>
            <a:r>
              <a:rPr lang="en-US" sz="1400" b="0" i="0" u="none" strike="noStrike" cap="none" spc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</a:rPr>
              <a:t> settlements_polygons s</a:t>
            </a:r>
            <a:endParaRPr sz="1400" b="0" i="0" u="none" strike="noStrike" cap="none" spc="0">
              <a:solidFill>
                <a:schemeClr val="bg1"/>
              </a:solidFill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ORDER BY</a:t>
            </a:r>
            <a:r>
              <a:rPr lang="en-US" sz="1400" b="0" i="0" u="none" strike="noStrike" cap="none" spc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</a:rPr>
              <a:t> (</a:t>
            </a:r>
            <a:endParaRPr sz="1400" b="0" i="0" u="none" strike="noStrike" cap="none" spc="0">
              <a:solidFill>
                <a:schemeClr val="bg1"/>
              </a:solidFill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r>
              <a:rPr lang="en-US" sz="1400" b="0" i="0" u="none" strike="noStrike" cap="none" spc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</a:rPr>
              <a:t>  </a:t>
            </a: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SELECT</a:t>
            </a:r>
            <a:r>
              <a:rPr lang="en-US" sz="1400" b="0" i="0" u="none" strike="noStrike" cap="none" spc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</a:rPr>
              <a:t> </a:t>
            </a:r>
            <a:r>
              <a:rPr lang="en-US" sz="1400" b="0" i="0" u="none" strike="noStrike" cap="none" spc="0">
                <a:solidFill>
                  <a:schemeClr val="bg1"/>
                </a:solidFill>
                <a:highlight>
                  <a:srgbClr val="800080"/>
                </a:highlight>
                <a:latin typeface="Source Code Pro"/>
                <a:ea typeface="Source Code Pro"/>
                <a:cs typeface="Source Code Pro"/>
              </a:rPr>
              <a:t>MAX</a:t>
            </a:r>
            <a:r>
              <a:rPr lang="en-US" sz="1400" b="0" i="0" u="none" strike="noStrike" cap="none" spc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</a:rPr>
              <a:t>(ST_Distance(s.wkb_geometry, r.wkb_geometry))</a:t>
            </a:r>
            <a:endParaRPr sz="1400" b="0" i="0" u="none" strike="noStrike" cap="none" spc="0">
              <a:solidFill>
                <a:schemeClr val="bg1"/>
              </a:solidFill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r>
              <a:rPr lang="en-US" sz="1400" b="0" i="0" u="none" strike="noStrike" cap="none" spc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</a:rPr>
              <a:t>  </a:t>
            </a: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FROM</a:t>
            </a:r>
            <a:r>
              <a:rPr lang="en-US" sz="1400" b="0" i="0" u="none" strike="noStrike" cap="none" spc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</a:rPr>
              <a:t> railways_lines r</a:t>
            </a:r>
            <a:endParaRPr sz="1400" b="0" i="0" u="none" strike="noStrike" cap="none" spc="0">
              <a:solidFill>
                <a:schemeClr val="bg1"/>
              </a:solidFill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r>
              <a:rPr lang="en-US" sz="1400" b="0" i="0" u="none" strike="noStrike" cap="none" spc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</a:rPr>
              <a:t>) </a:t>
            </a: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DESC</a:t>
            </a:r>
            <a:endParaRPr sz="1400" b="0" i="0" u="none" strike="noStrike" cap="none" spc="0">
              <a:solidFill>
                <a:schemeClr val="bg1"/>
              </a:solidFill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LIMIT</a:t>
            </a:r>
            <a:r>
              <a:rPr lang="en-US" sz="1400" b="0" i="0" u="none" strike="noStrike" cap="none" spc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</a:rPr>
              <a:t> </a:t>
            </a:r>
            <a:r>
              <a:rPr lang="en-US" sz="1400" b="1" i="0" u="none" strike="noStrike" cap="none" spc="0">
                <a:solidFill>
                  <a:srgbClr val="FF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1</a:t>
            </a:r>
            <a:r>
              <a:rPr lang="en-US" sz="1400" b="0" i="0" u="none" strike="noStrike" cap="none" spc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</a:rPr>
              <a:t>;</a:t>
            </a:r>
            <a:endParaRPr sz="1400" b="0" i="0" u="none" strike="noStrike" cap="none" spc="0">
              <a:solidFill>
                <a:schemeClr val="bg1"/>
              </a:solidFill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endParaRPr sz="1400" b="0" i="0" u="none" strike="noStrike" cap="none" spc="0">
              <a:solidFill>
                <a:schemeClr val="bg1"/>
              </a:solidFill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SELECT</a:t>
            </a:r>
            <a:r>
              <a:rPr lang="en-US" sz="1400" b="0" i="0" u="none" strike="noStrike" cap="none" spc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</a:rPr>
              <a:t> * </a:t>
            </a: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FROM</a:t>
            </a:r>
            <a:r>
              <a:rPr lang="en-US" sz="1400" b="0" i="0" u="none" strike="noStrike" cap="none" spc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</a:rPr>
              <a:t> isolated_settlement;</a:t>
            </a:r>
            <a:endParaRPr sz="1400">
              <a:solidFill>
                <a:schemeClr val="bg1"/>
              </a:solidFill>
              <a:latin typeface="Source Code Pro"/>
              <a:cs typeface="Source Code Pro"/>
            </a:endParaRPr>
          </a:p>
        </p:txBody>
      </p:sp>
      <p:sp>
        <p:nvSpPr>
          <p:cNvPr id="1713445556" name=""/>
          <p:cNvSpPr txBox="1"/>
          <p:nvPr/>
        </p:nvSpPr>
        <p:spPr bwMode="auto">
          <a:xfrm flipH="0" flipV="0">
            <a:off x="1946863" y="1358662"/>
            <a:ext cx="8043231" cy="118908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800" b="0" i="0" u="none">
                <a:solidFill>
                  <a:schemeClr val="tx1"/>
                </a:solidFill>
                <a:latin typeface="Virgil 3 YOFF"/>
                <a:ea typeface="Virgil 3 YOFF"/>
                <a:cs typeface="Virgil 3 YOFF"/>
              </a:rPr>
              <a:t>-- Find the settlement (only its Hungarian, English, and Korean names) </a:t>
            </a:r>
            <a:br>
              <a:rPr sz="1800" b="0" i="0" u="none">
                <a:solidFill>
                  <a:schemeClr val="tx1"/>
                </a:solidFill>
                <a:latin typeface="Virgil 3 YOFF"/>
                <a:ea typeface="Virgil 3 YOFF"/>
                <a:cs typeface="Virgil 3 YOFF"/>
              </a:rPr>
            </a:br>
            <a:r>
              <a:rPr sz="1800" b="0" i="0" u="none">
                <a:solidFill>
                  <a:schemeClr val="tx1"/>
                </a:solidFill>
                <a:latin typeface="Virgil 3 YOFF"/>
                <a:ea typeface="Virgil 3 YOFF"/>
                <a:cs typeface="Virgil 3 YOFF"/>
              </a:rPr>
              <a:t>   that is the farthest from the railways_lines</a:t>
            </a:r>
            <a:endParaRPr sz="1800">
              <a:solidFill>
                <a:schemeClr val="tx1"/>
              </a:solidFill>
              <a:latin typeface="Virgil 3 YOFF"/>
              <a:cs typeface="Virgil 3 YOFF"/>
            </a:endParaRPr>
          </a:p>
          <a:p>
            <a:pPr>
              <a:defRPr/>
            </a:pPr>
            <a:r>
              <a:rPr sz="1800" b="0" i="0" u="none">
                <a:solidFill>
                  <a:schemeClr val="tx1"/>
                </a:solidFill>
                <a:latin typeface="Virgil 3 YOFF"/>
                <a:ea typeface="Virgil 3 YOFF"/>
                <a:cs typeface="Virgil 3 YOFF"/>
              </a:rPr>
              <a:t>-- and save the data into a new table (isolated_settlement)</a:t>
            </a:r>
            <a:endParaRPr sz="1800">
              <a:solidFill>
                <a:schemeClr val="tx1"/>
              </a:solidFill>
              <a:latin typeface="Virgil 3 YOFF"/>
              <a:ea typeface="Virgil 3 YOFF"/>
              <a:cs typeface="Virgil 3 YOFF"/>
            </a:endParaRPr>
          </a:p>
          <a:p>
            <a:pPr>
              <a:defRPr/>
            </a:pPr>
            <a:endParaRPr sz="1800">
              <a:solidFill>
                <a:schemeClr val="tx1"/>
              </a:solidFill>
              <a:latin typeface="Virgil 3 YOFF"/>
              <a:cs typeface="Virgil 3 YOFF"/>
            </a:endParaRPr>
          </a:p>
        </p:txBody>
      </p:sp>
      <p:sp>
        <p:nvSpPr>
          <p:cNvPr id="593018197" name=""/>
          <p:cNvSpPr txBox="1"/>
          <p:nvPr/>
        </p:nvSpPr>
        <p:spPr bwMode="auto">
          <a:xfrm flipH="0" flipV="0">
            <a:off x="2884991" y="581235"/>
            <a:ext cx="5575546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1" i="0" u="sng" strike="noStrike" cap="none" spc="0">
                <a:solidFill>
                  <a:schemeClr val="tx1"/>
                </a:solidFill>
                <a:latin typeface="OpenDyslexic"/>
                <a:ea typeface="OpenDyslexic"/>
                <a:cs typeface="OpenDyslexic"/>
              </a:rPr>
              <a:t>PART 2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OpenDyslexic"/>
                <a:ea typeface="OpenDyslexic"/>
                <a:cs typeface="OpenDyslexic"/>
              </a:rPr>
              <a:t> - Sparse SQL queries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ONLYOFFICE/8.2.1.38</Application>
  <PresentationFormat>On-screen Show (4:3)</PresentationFormat>
  <Paragraphs>0</Paragraphs>
  <Slides>17</Slides>
  <Notes>17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9</cp:revision>
  <dcterms:modified xsi:type="dcterms:W3CDTF">2024-11-29T01:07:28Z</dcterms:modified>
</cp:coreProperties>
</file>