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2" r:id="rId16"/>
    <p:sldId id="270" r:id="rId17"/>
    <p:sldId id="271"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KUL RAM S" initials="G" lastIdx="1" clrIdx="0">
    <p:extLst>
      <p:ext uri="{19B8F6BF-5375-455C-9EA6-DF929625EA0E}">
        <p15:presenceInfo xmlns:p15="http://schemas.microsoft.com/office/powerpoint/2012/main" userId="S::2019504521@student.annauniv.edu::659bbaed-d7b7-455a-ae68-e02d448425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2-14T18:48:18.919" idx="1">
    <p:pos x="7181" y="3083"/>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2C796C-4B94-4716-9D29-1A0980CCF4C4}" type="datetimeFigureOut">
              <a:rPr lang="en-IN" smtClean="0"/>
              <a:t>14-12-2023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A65D392-9A6B-408C-919F-5C0BB561C019}" type="slidenum">
              <a:rPr lang="en-IN" smtClean="0"/>
              <a:t>‹#›</a:t>
            </a:fld>
            <a:endParaRPr lang="en-IN"/>
          </a:p>
        </p:txBody>
      </p:sp>
    </p:spTree>
    <p:extLst>
      <p:ext uri="{BB962C8B-B14F-4D97-AF65-F5344CB8AC3E}">
        <p14:creationId xmlns:p14="http://schemas.microsoft.com/office/powerpoint/2010/main" val="3354890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2C796C-4B94-4716-9D29-1A0980CCF4C4}" type="datetimeFigureOut">
              <a:rPr lang="en-IN" smtClean="0"/>
              <a:t>14-12-2023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65D392-9A6B-408C-919F-5C0BB561C019}" type="slidenum">
              <a:rPr lang="en-IN" smtClean="0"/>
              <a:t>‹#›</a:t>
            </a:fld>
            <a:endParaRPr lang="en-IN"/>
          </a:p>
        </p:txBody>
      </p:sp>
    </p:spTree>
    <p:extLst>
      <p:ext uri="{BB962C8B-B14F-4D97-AF65-F5344CB8AC3E}">
        <p14:creationId xmlns:p14="http://schemas.microsoft.com/office/powerpoint/2010/main" val="2483111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2C796C-4B94-4716-9D29-1A0980CCF4C4}"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5D392-9A6B-408C-919F-5C0BB561C019}" type="slidenum">
              <a:rPr lang="en-IN" smtClean="0"/>
              <a:t>‹#›</a:t>
            </a:fld>
            <a:endParaRPr lang="en-IN"/>
          </a:p>
        </p:txBody>
      </p:sp>
    </p:spTree>
    <p:extLst>
      <p:ext uri="{BB962C8B-B14F-4D97-AF65-F5344CB8AC3E}">
        <p14:creationId xmlns:p14="http://schemas.microsoft.com/office/powerpoint/2010/main" val="2589692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2C796C-4B94-4716-9D29-1A0980CCF4C4}"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5D392-9A6B-408C-919F-5C0BB561C019}" type="slidenum">
              <a:rPr lang="en-IN" smtClean="0"/>
              <a:t>‹#›</a:t>
            </a:fld>
            <a:endParaRPr lang="en-IN"/>
          </a:p>
        </p:txBody>
      </p:sp>
    </p:spTree>
    <p:extLst>
      <p:ext uri="{BB962C8B-B14F-4D97-AF65-F5344CB8AC3E}">
        <p14:creationId xmlns:p14="http://schemas.microsoft.com/office/powerpoint/2010/main" val="1075645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2C796C-4B94-4716-9D29-1A0980CCF4C4}"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5D392-9A6B-408C-919F-5C0BB561C019}" type="slidenum">
              <a:rPr lang="en-IN" smtClean="0"/>
              <a:t>‹#›</a:t>
            </a:fld>
            <a:endParaRPr lang="en-IN"/>
          </a:p>
        </p:txBody>
      </p:sp>
    </p:spTree>
    <p:extLst>
      <p:ext uri="{BB962C8B-B14F-4D97-AF65-F5344CB8AC3E}">
        <p14:creationId xmlns:p14="http://schemas.microsoft.com/office/powerpoint/2010/main" val="1138910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2C796C-4B94-4716-9D29-1A0980CCF4C4}"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5D392-9A6B-408C-919F-5C0BB561C019}" type="slidenum">
              <a:rPr lang="en-IN" smtClean="0"/>
              <a:t>‹#›</a:t>
            </a:fld>
            <a:endParaRPr lang="en-IN"/>
          </a:p>
        </p:txBody>
      </p:sp>
    </p:spTree>
    <p:extLst>
      <p:ext uri="{BB962C8B-B14F-4D97-AF65-F5344CB8AC3E}">
        <p14:creationId xmlns:p14="http://schemas.microsoft.com/office/powerpoint/2010/main" val="1417564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2C796C-4B94-4716-9D29-1A0980CCF4C4}"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5D392-9A6B-408C-919F-5C0BB561C019}" type="slidenum">
              <a:rPr lang="en-IN" smtClean="0"/>
              <a:t>‹#›</a:t>
            </a:fld>
            <a:endParaRPr lang="en-IN"/>
          </a:p>
        </p:txBody>
      </p:sp>
    </p:spTree>
    <p:extLst>
      <p:ext uri="{BB962C8B-B14F-4D97-AF65-F5344CB8AC3E}">
        <p14:creationId xmlns:p14="http://schemas.microsoft.com/office/powerpoint/2010/main" val="3396760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C796C-4B94-4716-9D29-1A0980CCF4C4}"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5D392-9A6B-408C-919F-5C0BB561C019}" type="slidenum">
              <a:rPr lang="en-IN" smtClean="0"/>
              <a:t>‹#›</a:t>
            </a:fld>
            <a:endParaRPr lang="en-IN"/>
          </a:p>
        </p:txBody>
      </p:sp>
    </p:spTree>
    <p:extLst>
      <p:ext uri="{BB962C8B-B14F-4D97-AF65-F5344CB8AC3E}">
        <p14:creationId xmlns:p14="http://schemas.microsoft.com/office/powerpoint/2010/main" val="33251884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C796C-4B94-4716-9D29-1A0980CCF4C4}"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5D392-9A6B-408C-919F-5C0BB561C019}" type="slidenum">
              <a:rPr lang="en-IN" smtClean="0"/>
              <a:t>‹#›</a:t>
            </a:fld>
            <a:endParaRPr lang="en-IN"/>
          </a:p>
        </p:txBody>
      </p:sp>
    </p:spTree>
    <p:extLst>
      <p:ext uri="{BB962C8B-B14F-4D97-AF65-F5344CB8AC3E}">
        <p14:creationId xmlns:p14="http://schemas.microsoft.com/office/powerpoint/2010/main" val="3830097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C796C-4B94-4716-9D29-1A0980CCF4C4}"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A65D392-9A6B-408C-919F-5C0BB561C019}" type="slidenum">
              <a:rPr lang="en-IN" smtClean="0"/>
              <a:t>‹#›</a:t>
            </a:fld>
            <a:endParaRPr lang="en-IN"/>
          </a:p>
        </p:txBody>
      </p:sp>
    </p:spTree>
    <p:extLst>
      <p:ext uri="{BB962C8B-B14F-4D97-AF65-F5344CB8AC3E}">
        <p14:creationId xmlns:p14="http://schemas.microsoft.com/office/powerpoint/2010/main" val="126778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2C796C-4B94-4716-9D29-1A0980CCF4C4}"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5D392-9A6B-408C-919F-5C0BB561C019}" type="slidenum">
              <a:rPr lang="en-IN" smtClean="0"/>
              <a:t>‹#›</a:t>
            </a:fld>
            <a:endParaRPr lang="en-IN"/>
          </a:p>
        </p:txBody>
      </p:sp>
    </p:spTree>
    <p:extLst>
      <p:ext uri="{BB962C8B-B14F-4D97-AF65-F5344CB8AC3E}">
        <p14:creationId xmlns:p14="http://schemas.microsoft.com/office/powerpoint/2010/main" val="1616962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2C796C-4B94-4716-9D29-1A0980CCF4C4}" type="datetimeFigureOut">
              <a:rPr lang="en-IN" smtClean="0"/>
              <a:t>14-12-2023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65D392-9A6B-408C-919F-5C0BB561C019}" type="slidenum">
              <a:rPr lang="en-IN" smtClean="0"/>
              <a:t>‹#›</a:t>
            </a:fld>
            <a:endParaRPr lang="en-IN"/>
          </a:p>
        </p:txBody>
      </p:sp>
    </p:spTree>
    <p:extLst>
      <p:ext uri="{BB962C8B-B14F-4D97-AF65-F5344CB8AC3E}">
        <p14:creationId xmlns:p14="http://schemas.microsoft.com/office/powerpoint/2010/main" val="779638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2C796C-4B94-4716-9D29-1A0980CCF4C4}" type="datetimeFigureOut">
              <a:rPr lang="en-IN" smtClean="0"/>
              <a:t>14-12-2023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65D392-9A6B-408C-919F-5C0BB561C019}" type="slidenum">
              <a:rPr lang="en-IN" smtClean="0"/>
              <a:t>‹#›</a:t>
            </a:fld>
            <a:endParaRPr lang="en-IN"/>
          </a:p>
        </p:txBody>
      </p:sp>
    </p:spTree>
    <p:extLst>
      <p:ext uri="{BB962C8B-B14F-4D97-AF65-F5344CB8AC3E}">
        <p14:creationId xmlns:p14="http://schemas.microsoft.com/office/powerpoint/2010/main" val="3550678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2C796C-4B94-4716-9D29-1A0980CCF4C4}" type="datetimeFigureOut">
              <a:rPr lang="en-IN" smtClean="0"/>
              <a:t>14-12-2023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65D392-9A6B-408C-919F-5C0BB561C019}" type="slidenum">
              <a:rPr lang="en-IN" smtClean="0"/>
              <a:t>‹#›</a:t>
            </a:fld>
            <a:endParaRPr lang="en-IN"/>
          </a:p>
        </p:txBody>
      </p:sp>
    </p:spTree>
    <p:extLst>
      <p:ext uri="{BB962C8B-B14F-4D97-AF65-F5344CB8AC3E}">
        <p14:creationId xmlns:p14="http://schemas.microsoft.com/office/powerpoint/2010/main" val="3971260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C796C-4B94-4716-9D29-1A0980CCF4C4}" type="datetimeFigureOut">
              <a:rPr lang="en-IN" smtClean="0"/>
              <a:t>14-12-2023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65D392-9A6B-408C-919F-5C0BB561C019}" type="slidenum">
              <a:rPr lang="en-IN" smtClean="0"/>
              <a:t>‹#›</a:t>
            </a:fld>
            <a:endParaRPr lang="en-IN"/>
          </a:p>
        </p:txBody>
      </p:sp>
    </p:spTree>
    <p:extLst>
      <p:ext uri="{BB962C8B-B14F-4D97-AF65-F5344CB8AC3E}">
        <p14:creationId xmlns:p14="http://schemas.microsoft.com/office/powerpoint/2010/main" val="2436462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2C796C-4B94-4716-9D29-1A0980CCF4C4}" type="datetimeFigureOut">
              <a:rPr lang="en-IN" smtClean="0"/>
              <a:t>14-12-2023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65D392-9A6B-408C-919F-5C0BB561C019}" type="slidenum">
              <a:rPr lang="en-IN" smtClean="0"/>
              <a:t>‹#›</a:t>
            </a:fld>
            <a:endParaRPr lang="en-IN"/>
          </a:p>
        </p:txBody>
      </p:sp>
    </p:spTree>
    <p:extLst>
      <p:ext uri="{BB962C8B-B14F-4D97-AF65-F5344CB8AC3E}">
        <p14:creationId xmlns:p14="http://schemas.microsoft.com/office/powerpoint/2010/main" val="61617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2C796C-4B94-4716-9D29-1A0980CCF4C4}" type="datetimeFigureOut">
              <a:rPr lang="en-IN" smtClean="0"/>
              <a:t>14-12-2023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65D392-9A6B-408C-919F-5C0BB561C019}" type="slidenum">
              <a:rPr lang="en-IN" smtClean="0"/>
              <a:t>‹#›</a:t>
            </a:fld>
            <a:endParaRPr lang="en-IN"/>
          </a:p>
        </p:txBody>
      </p:sp>
    </p:spTree>
    <p:extLst>
      <p:ext uri="{BB962C8B-B14F-4D97-AF65-F5344CB8AC3E}">
        <p14:creationId xmlns:p14="http://schemas.microsoft.com/office/powerpoint/2010/main" val="3144252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2C796C-4B94-4716-9D29-1A0980CCF4C4}" type="datetimeFigureOut">
              <a:rPr lang="en-IN" smtClean="0"/>
              <a:t>14-12-2023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65D392-9A6B-408C-919F-5C0BB561C019}" type="slidenum">
              <a:rPr lang="en-IN" smtClean="0"/>
              <a:t>‹#›</a:t>
            </a:fld>
            <a:endParaRPr lang="en-IN"/>
          </a:p>
        </p:txBody>
      </p:sp>
    </p:spTree>
    <p:extLst>
      <p:ext uri="{BB962C8B-B14F-4D97-AF65-F5344CB8AC3E}">
        <p14:creationId xmlns:p14="http://schemas.microsoft.com/office/powerpoint/2010/main" val="24157199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universe.roboflow.com/trialforobjectdetection/ppe-v1.1/browse?queryText=&amp;pageSize=50&amp;startingIndex=0&amp;browseQuery=tru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9883-F508-B4EB-1C4B-3EBDEC29024E}"/>
              </a:ext>
            </a:extLst>
          </p:cNvPr>
          <p:cNvSpPr>
            <a:spLocks noGrp="1"/>
          </p:cNvSpPr>
          <p:nvPr>
            <p:ph type="ctrTitle"/>
          </p:nvPr>
        </p:nvSpPr>
        <p:spPr/>
        <p:txBody>
          <a:bodyPr/>
          <a:lstStyle/>
          <a:p>
            <a:r>
              <a:rPr lang="en-IN" b="1" dirty="0"/>
              <a:t>Industrial PPE Detection using Computer Vision</a:t>
            </a:r>
          </a:p>
        </p:txBody>
      </p:sp>
      <p:sp>
        <p:nvSpPr>
          <p:cNvPr id="3" name="Subtitle 2">
            <a:extLst>
              <a:ext uri="{FF2B5EF4-FFF2-40B4-BE49-F238E27FC236}">
                <a16:creationId xmlns:a16="http://schemas.microsoft.com/office/drawing/2014/main" id="{5E2FC041-82E2-D0DA-6215-E97F7A847A58}"/>
              </a:ext>
            </a:extLst>
          </p:cNvPr>
          <p:cNvSpPr>
            <a:spLocks noGrp="1"/>
          </p:cNvSpPr>
          <p:nvPr>
            <p:ph type="subTitle" idx="1"/>
          </p:nvPr>
        </p:nvSpPr>
        <p:spPr>
          <a:xfrm>
            <a:off x="2928400" y="3996266"/>
            <a:ext cx="9167806" cy="2047483"/>
          </a:xfrm>
        </p:spPr>
        <p:txBody>
          <a:bodyPr>
            <a:normAutofit/>
          </a:bodyPr>
          <a:lstStyle/>
          <a:p>
            <a:pPr algn="ctr"/>
            <a:r>
              <a:rPr lang="en-IN" b="1" dirty="0"/>
              <a:t>GOKUL RAM SUBRAMANI</a:t>
            </a:r>
          </a:p>
          <a:p>
            <a:pPr algn="ctr"/>
            <a:r>
              <a:rPr lang="en-IN" dirty="0"/>
              <a:t>MS CSE, University at Buffalo</a:t>
            </a:r>
          </a:p>
          <a:p>
            <a:pPr algn="ctr"/>
            <a:r>
              <a:rPr lang="en-IN" b="1" dirty="0"/>
              <a:t>HARIHARAN VENKATARAMAN </a:t>
            </a:r>
          </a:p>
          <a:p>
            <a:pPr algn="ctr"/>
            <a:r>
              <a:rPr lang="en-IN" dirty="0"/>
              <a:t>MS Robotics, University at Buffalo</a:t>
            </a:r>
          </a:p>
        </p:txBody>
      </p:sp>
    </p:spTree>
    <p:extLst>
      <p:ext uri="{BB962C8B-B14F-4D97-AF65-F5344CB8AC3E}">
        <p14:creationId xmlns:p14="http://schemas.microsoft.com/office/powerpoint/2010/main" val="3465272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18DE0-6A92-8754-7798-20D98D69CF25}"/>
              </a:ext>
            </a:extLst>
          </p:cNvPr>
          <p:cNvSpPr>
            <a:spLocks noGrp="1"/>
          </p:cNvSpPr>
          <p:nvPr>
            <p:ph type="title"/>
          </p:nvPr>
        </p:nvSpPr>
        <p:spPr/>
        <p:txBody>
          <a:bodyPr/>
          <a:lstStyle/>
          <a:p>
            <a:r>
              <a:rPr lang="en-IN" dirty="0"/>
              <a:t>TRAINING OF MODEL</a:t>
            </a:r>
          </a:p>
        </p:txBody>
      </p:sp>
      <p:sp>
        <p:nvSpPr>
          <p:cNvPr id="3" name="Content Placeholder 2">
            <a:extLst>
              <a:ext uri="{FF2B5EF4-FFF2-40B4-BE49-F238E27FC236}">
                <a16:creationId xmlns:a16="http://schemas.microsoft.com/office/drawing/2014/main" id="{5F086E00-E178-541A-D765-03D3D4B6F841}"/>
              </a:ext>
            </a:extLst>
          </p:cNvPr>
          <p:cNvSpPr>
            <a:spLocks noGrp="1"/>
          </p:cNvSpPr>
          <p:nvPr>
            <p:ph idx="1"/>
          </p:nvPr>
        </p:nvSpPr>
        <p:spPr/>
        <p:txBody>
          <a:bodyPr/>
          <a:lstStyle/>
          <a:p>
            <a:r>
              <a:rPr lang="en-IN" dirty="0"/>
              <a:t>So before training the model, the images in the train dataset was filtered using median filter with a kernel size of 5*5</a:t>
            </a:r>
          </a:p>
          <a:p>
            <a:r>
              <a:rPr lang="en-IN" dirty="0"/>
              <a:t>The dataset is trained with YOLOv8 algorithm for 30 epochs and image sizes of 800*800*3(3 denotes the channel of the image)</a:t>
            </a:r>
          </a:p>
        </p:txBody>
      </p:sp>
    </p:spTree>
    <p:extLst>
      <p:ext uri="{BB962C8B-B14F-4D97-AF65-F5344CB8AC3E}">
        <p14:creationId xmlns:p14="http://schemas.microsoft.com/office/powerpoint/2010/main" val="2124091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BADB2-656E-9212-4C89-7AEBFFB0B5DC}"/>
              </a:ext>
            </a:extLst>
          </p:cNvPr>
          <p:cNvSpPr>
            <a:spLocks noGrp="1"/>
          </p:cNvSpPr>
          <p:nvPr>
            <p:ph type="title"/>
          </p:nvPr>
        </p:nvSpPr>
        <p:spPr>
          <a:xfrm>
            <a:off x="1484309" y="267789"/>
            <a:ext cx="10018713" cy="1752599"/>
          </a:xfrm>
        </p:spPr>
        <p:txBody>
          <a:bodyPr/>
          <a:lstStyle/>
          <a:p>
            <a:r>
              <a:rPr lang="en-IN" b="1" dirty="0"/>
              <a:t>RESULTS AND COMPARISION</a:t>
            </a:r>
          </a:p>
        </p:txBody>
      </p:sp>
      <p:pic>
        <p:nvPicPr>
          <p:cNvPr id="4" name="Content Placeholder 3" descr="A screenshot of a computer&#10;&#10;Description automatically generated">
            <a:extLst>
              <a:ext uri="{FF2B5EF4-FFF2-40B4-BE49-F238E27FC236}">
                <a16:creationId xmlns:a16="http://schemas.microsoft.com/office/drawing/2014/main" id="{E2771400-CA5B-7A2F-A838-D9FD41FC7D53}"/>
              </a:ext>
            </a:extLst>
          </p:cNvPr>
          <p:cNvPicPr>
            <a:picLocks noGrp="1" noChangeAspect="1"/>
          </p:cNvPicPr>
          <p:nvPr>
            <p:ph idx="1"/>
          </p:nvPr>
        </p:nvPicPr>
        <p:blipFill>
          <a:blip r:embed="rId2"/>
          <a:stretch>
            <a:fillRect/>
          </a:stretch>
        </p:blipFill>
        <p:spPr>
          <a:xfrm>
            <a:off x="2470034" y="1604555"/>
            <a:ext cx="7251931" cy="3124200"/>
          </a:xfrm>
          <a:prstGeom prst="rect">
            <a:avLst/>
          </a:prstGeom>
        </p:spPr>
      </p:pic>
      <p:sp>
        <p:nvSpPr>
          <p:cNvPr id="5" name="TextBox 4">
            <a:extLst>
              <a:ext uri="{FF2B5EF4-FFF2-40B4-BE49-F238E27FC236}">
                <a16:creationId xmlns:a16="http://schemas.microsoft.com/office/drawing/2014/main" id="{B1F9F7CA-225D-2D87-8CB1-86623130547C}"/>
              </a:ext>
            </a:extLst>
          </p:cNvPr>
          <p:cNvSpPr txBox="1"/>
          <p:nvPr/>
        </p:nvSpPr>
        <p:spPr>
          <a:xfrm>
            <a:off x="2804160" y="4837613"/>
            <a:ext cx="7251931" cy="369332"/>
          </a:xfrm>
          <a:prstGeom prst="rect">
            <a:avLst/>
          </a:prstGeom>
          <a:noFill/>
        </p:spPr>
        <p:txBody>
          <a:bodyPr wrap="square" rtlCol="0">
            <a:spAutoFit/>
          </a:bodyPr>
          <a:lstStyle/>
          <a:p>
            <a:pPr algn="ctr"/>
            <a:r>
              <a:rPr lang="en-IN" b="1" dirty="0"/>
              <a:t>Box annotation for images on the dataset</a:t>
            </a:r>
          </a:p>
        </p:txBody>
      </p:sp>
    </p:spTree>
    <p:extLst>
      <p:ext uri="{BB962C8B-B14F-4D97-AF65-F5344CB8AC3E}">
        <p14:creationId xmlns:p14="http://schemas.microsoft.com/office/powerpoint/2010/main" val="2743668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person wearing a hard hat&#10;&#10;Description automatically generated">
            <a:extLst>
              <a:ext uri="{FF2B5EF4-FFF2-40B4-BE49-F238E27FC236}">
                <a16:creationId xmlns:a16="http://schemas.microsoft.com/office/drawing/2014/main" id="{F14D0E6E-DE3A-9B86-95D8-61739B8657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1047" y="2090058"/>
            <a:ext cx="3500846" cy="3500846"/>
          </a:xfrm>
          <a:prstGeom prst="rect">
            <a:avLst/>
          </a:prstGeom>
        </p:spPr>
      </p:pic>
      <p:pic>
        <p:nvPicPr>
          <p:cNvPr id="5" name="Picture 4" descr="A person wearing a hard hat&#10;&#10;Description automatically generated">
            <a:extLst>
              <a:ext uri="{FF2B5EF4-FFF2-40B4-BE49-F238E27FC236}">
                <a16:creationId xmlns:a16="http://schemas.microsoft.com/office/drawing/2014/main" id="{84B6C53C-89ED-FA72-98D6-A55D78DAD8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9445" y="2090057"/>
            <a:ext cx="3500846" cy="3500846"/>
          </a:xfrm>
          <a:prstGeom prst="rect">
            <a:avLst/>
          </a:prstGeom>
        </p:spPr>
      </p:pic>
      <p:sp>
        <p:nvSpPr>
          <p:cNvPr id="6" name="TextBox 5">
            <a:extLst>
              <a:ext uri="{FF2B5EF4-FFF2-40B4-BE49-F238E27FC236}">
                <a16:creationId xmlns:a16="http://schemas.microsoft.com/office/drawing/2014/main" id="{4FCC1F47-7BB9-89B8-EA97-B0DE09CB1803}"/>
              </a:ext>
            </a:extLst>
          </p:cNvPr>
          <p:cNvSpPr txBox="1"/>
          <p:nvPr/>
        </p:nvSpPr>
        <p:spPr>
          <a:xfrm>
            <a:off x="1841047" y="5878286"/>
            <a:ext cx="3500846" cy="374468"/>
          </a:xfrm>
          <a:prstGeom prst="rect">
            <a:avLst/>
          </a:prstGeom>
          <a:noFill/>
        </p:spPr>
        <p:txBody>
          <a:bodyPr wrap="square" rtlCol="0">
            <a:spAutoFit/>
          </a:bodyPr>
          <a:lstStyle/>
          <a:p>
            <a:pPr algn="ctr"/>
            <a:r>
              <a:rPr lang="en-IN" b="1" dirty="0"/>
              <a:t>Image before median filtering</a:t>
            </a:r>
          </a:p>
        </p:txBody>
      </p:sp>
      <p:sp>
        <p:nvSpPr>
          <p:cNvPr id="7" name="TextBox 6">
            <a:extLst>
              <a:ext uri="{FF2B5EF4-FFF2-40B4-BE49-F238E27FC236}">
                <a16:creationId xmlns:a16="http://schemas.microsoft.com/office/drawing/2014/main" id="{AAF1788B-7913-7FED-D555-E7AAEDACEA1A}"/>
              </a:ext>
            </a:extLst>
          </p:cNvPr>
          <p:cNvSpPr txBox="1"/>
          <p:nvPr/>
        </p:nvSpPr>
        <p:spPr>
          <a:xfrm>
            <a:off x="6989445" y="5878286"/>
            <a:ext cx="3500846" cy="374468"/>
          </a:xfrm>
          <a:prstGeom prst="rect">
            <a:avLst/>
          </a:prstGeom>
          <a:noFill/>
        </p:spPr>
        <p:txBody>
          <a:bodyPr wrap="square" rtlCol="0">
            <a:spAutoFit/>
          </a:bodyPr>
          <a:lstStyle/>
          <a:p>
            <a:pPr algn="ctr"/>
            <a:r>
              <a:rPr lang="en-IN" b="1" dirty="0"/>
              <a:t>Image after median filtering</a:t>
            </a:r>
          </a:p>
        </p:txBody>
      </p:sp>
    </p:spTree>
    <p:extLst>
      <p:ext uri="{BB962C8B-B14F-4D97-AF65-F5344CB8AC3E}">
        <p14:creationId xmlns:p14="http://schemas.microsoft.com/office/powerpoint/2010/main" val="1116894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99793-E72C-E313-E3EF-1D466889D2AE}"/>
              </a:ext>
            </a:extLst>
          </p:cNvPr>
          <p:cNvSpPr>
            <a:spLocks noGrp="1"/>
          </p:cNvSpPr>
          <p:nvPr>
            <p:ph type="title"/>
          </p:nvPr>
        </p:nvSpPr>
        <p:spPr/>
        <p:txBody>
          <a:bodyPr/>
          <a:lstStyle/>
          <a:p>
            <a:endParaRPr lang="en-IN"/>
          </a:p>
        </p:txBody>
      </p:sp>
      <p:pic>
        <p:nvPicPr>
          <p:cNvPr id="4" name="Content Placeholder 3" descr="A collage of images of people&#10;&#10;Description automatically generated">
            <a:extLst>
              <a:ext uri="{FF2B5EF4-FFF2-40B4-BE49-F238E27FC236}">
                <a16:creationId xmlns:a16="http://schemas.microsoft.com/office/drawing/2014/main" id="{8781324A-1B56-B791-6F4D-D2CE206287A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68300" y="243090"/>
            <a:ext cx="5929110" cy="5929110"/>
          </a:xfrm>
          <a:prstGeom prst="rect">
            <a:avLst/>
          </a:prstGeom>
        </p:spPr>
      </p:pic>
      <p:sp>
        <p:nvSpPr>
          <p:cNvPr id="5" name="TextBox 4">
            <a:extLst>
              <a:ext uri="{FF2B5EF4-FFF2-40B4-BE49-F238E27FC236}">
                <a16:creationId xmlns:a16="http://schemas.microsoft.com/office/drawing/2014/main" id="{005ADC82-5A70-0AA0-2754-4E00DC6F9769}"/>
              </a:ext>
            </a:extLst>
          </p:cNvPr>
          <p:cNvSpPr txBox="1"/>
          <p:nvPr/>
        </p:nvSpPr>
        <p:spPr>
          <a:xfrm>
            <a:off x="3568300" y="6331131"/>
            <a:ext cx="5850733" cy="369332"/>
          </a:xfrm>
          <a:prstGeom prst="rect">
            <a:avLst/>
          </a:prstGeom>
          <a:noFill/>
        </p:spPr>
        <p:txBody>
          <a:bodyPr wrap="square" rtlCol="0">
            <a:spAutoFit/>
          </a:bodyPr>
          <a:lstStyle/>
          <a:p>
            <a:pPr algn="ctr"/>
            <a:r>
              <a:rPr lang="en-IN" b="1" dirty="0"/>
              <a:t>Batch of test images predicted by build model</a:t>
            </a:r>
          </a:p>
        </p:txBody>
      </p:sp>
    </p:spTree>
    <p:extLst>
      <p:ext uri="{BB962C8B-B14F-4D97-AF65-F5344CB8AC3E}">
        <p14:creationId xmlns:p14="http://schemas.microsoft.com/office/powerpoint/2010/main" val="1842775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420EC-9693-7740-5F67-47C5DAE7907A}"/>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F4CC7E32-E6A2-C27A-E972-645B3F6E753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75850" y="910411"/>
            <a:ext cx="6435634" cy="4828172"/>
          </a:xfrm>
          <a:prstGeom prst="rect">
            <a:avLst/>
          </a:prstGeom>
        </p:spPr>
      </p:pic>
      <p:sp>
        <p:nvSpPr>
          <p:cNvPr id="5" name="TextBox 4">
            <a:extLst>
              <a:ext uri="{FF2B5EF4-FFF2-40B4-BE49-F238E27FC236}">
                <a16:creationId xmlns:a16="http://schemas.microsoft.com/office/drawing/2014/main" id="{A22E132B-82F6-D780-88BC-6EAF3860682E}"/>
              </a:ext>
            </a:extLst>
          </p:cNvPr>
          <p:cNvSpPr txBox="1"/>
          <p:nvPr/>
        </p:nvSpPr>
        <p:spPr>
          <a:xfrm>
            <a:off x="3275850" y="6008914"/>
            <a:ext cx="6435634" cy="374469"/>
          </a:xfrm>
          <a:prstGeom prst="rect">
            <a:avLst/>
          </a:prstGeom>
          <a:noFill/>
        </p:spPr>
        <p:txBody>
          <a:bodyPr wrap="square" rtlCol="0">
            <a:spAutoFit/>
          </a:bodyPr>
          <a:lstStyle/>
          <a:p>
            <a:pPr algn="ctr"/>
            <a:r>
              <a:rPr lang="en-IN" b="1" dirty="0"/>
              <a:t>Confusion matrix for different classes </a:t>
            </a:r>
          </a:p>
        </p:txBody>
      </p:sp>
    </p:spTree>
    <p:extLst>
      <p:ext uri="{BB962C8B-B14F-4D97-AF65-F5344CB8AC3E}">
        <p14:creationId xmlns:p14="http://schemas.microsoft.com/office/powerpoint/2010/main" val="3731337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0091E0-5228-A86E-2784-0E9ED0918C39}"/>
              </a:ext>
            </a:extLst>
          </p:cNvPr>
          <p:cNvPicPr>
            <a:picLocks noChangeAspect="1"/>
          </p:cNvPicPr>
          <p:nvPr/>
        </p:nvPicPr>
        <p:blipFill>
          <a:blip r:embed="rId2"/>
          <a:stretch>
            <a:fillRect/>
          </a:stretch>
        </p:blipFill>
        <p:spPr>
          <a:xfrm>
            <a:off x="1816114" y="1535974"/>
            <a:ext cx="9227769" cy="3124200"/>
          </a:xfrm>
          <a:prstGeom prst="rect">
            <a:avLst/>
          </a:prstGeom>
        </p:spPr>
      </p:pic>
      <p:sp>
        <p:nvSpPr>
          <p:cNvPr id="6" name="TextBox 5">
            <a:extLst>
              <a:ext uri="{FF2B5EF4-FFF2-40B4-BE49-F238E27FC236}">
                <a16:creationId xmlns:a16="http://schemas.microsoft.com/office/drawing/2014/main" id="{2CF6F519-6B1D-E2E1-F205-593017F254E3}"/>
              </a:ext>
            </a:extLst>
          </p:cNvPr>
          <p:cNvSpPr txBox="1"/>
          <p:nvPr/>
        </p:nvSpPr>
        <p:spPr>
          <a:xfrm>
            <a:off x="1795380" y="4738789"/>
            <a:ext cx="9248503" cy="369332"/>
          </a:xfrm>
          <a:prstGeom prst="rect">
            <a:avLst/>
          </a:prstGeom>
          <a:noFill/>
        </p:spPr>
        <p:txBody>
          <a:bodyPr wrap="square" rtlCol="0">
            <a:spAutoFit/>
          </a:bodyPr>
          <a:lstStyle/>
          <a:p>
            <a:pPr algn="ctr"/>
            <a:r>
              <a:rPr lang="en-IN" b="1" dirty="0"/>
              <a:t>Model validation results over different classes</a:t>
            </a:r>
          </a:p>
        </p:txBody>
      </p:sp>
    </p:spTree>
    <p:extLst>
      <p:ext uri="{BB962C8B-B14F-4D97-AF65-F5344CB8AC3E}">
        <p14:creationId xmlns:p14="http://schemas.microsoft.com/office/powerpoint/2010/main" val="1678322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F18F6-C632-866F-30FD-BC40343467B5}"/>
              </a:ext>
            </a:extLst>
          </p:cNvPr>
          <p:cNvSpPr>
            <a:spLocks noGrp="1"/>
          </p:cNvSpPr>
          <p:nvPr>
            <p:ph type="title"/>
          </p:nvPr>
        </p:nvSpPr>
        <p:spPr>
          <a:xfrm>
            <a:off x="1080339" y="0"/>
            <a:ext cx="10527664" cy="1752599"/>
          </a:xfrm>
        </p:spPr>
        <p:txBody>
          <a:bodyPr/>
          <a:lstStyle/>
          <a:p>
            <a:r>
              <a:rPr lang="en-IN" dirty="0"/>
              <a:t>Our Median filtered YOLO model vs State of the art YOLO model </a:t>
            </a:r>
          </a:p>
        </p:txBody>
      </p:sp>
      <p:pic>
        <p:nvPicPr>
          <p:cNvPr id="4" name="Content Placeholder 3">
            <a:extLst>
              <a:ext uri="{FF2B5EF4-FFF2-40B4-BE49-F238E27FC236}">
                <a16:creationId xmlns:a16="http://schemas.microsoft.com/office/drawing/2014/main" id="{2CAD1796-4389-D9CE-B368-AE2B28F09A0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8047" y="1590396"/>
            <a:ext cx="5699784" cy="2852063"/>
          </a:xfrm>
          <a:prstGeom prst="rect">
            <a:avLst/>
          </a:prstGeom>
        </p:spPr>
      </p:pic>
      <p:pic>
        <p:nvPicPr>
          <p:cNvPr id="6" name="Picture 5">
            <a:extLst>
              <a:ext uri="{FF2B5EF4-FFF2-40B4-BE49-F238E27FC236}">
                <a16:creationId xmlns:a16="http://schemas.microsoft.com/office/drawing/2014/main" id="{2E69F998-3241-4309-1BF3-D7F1E74F4E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8308" y="1590395"/>
            <a:ext cx="5704125" cy="2852063"/>
          </a:xfrm>
          <a:prstGeom prst="rect">
            <a:avLst/>
          </a:prstGeom>
        </p:spPr>
      </p:pic>
      <p:sp>
        <p:nvSpPr>
          <p:cNvPr id="7" name="TextBox 6">
            <a:extLst>
              <a:ext uri="{FF2B5EF4-FFF2-40B4-BE49-F238E27FC236}">
                <a16:creationId xmlns:a16="http://schemas.microsoft.com/office/drawing/2014/main" id="{3A9D40C4-31D5-7E53-97EB-773F58284F3A}"/>
              </a:ext>
            </a:extLst>
          </p:cNvPr>
          <p:cNvSpPr txBox="1"/>
          <p:nvPr/>
        </p:nvSpPr>
        <p:spPr>
          <a:xfrm>
            <a:off x="148047" y="4615543"/>
            <a:ext cx="5699784" cy="369332"/>
          </a:xfrm>
          <a:prstGeom prst="rect">
            <a:avLst/>
          </a:prstGeom>
          <a:noFill/>
        </p:spPr>
        <p:txBody>
          <a:bodyPr wrap="square" rtlCol="0">
            <a:spAutoFit/>
          </a:bodyPr>
          <a:lstStyle/>
          <a:p>
            <a:pPr algn="ctr"/>
            <a:r>
              <a:rPr lang="en-IN" b="1" dirty="0"/>
              <a:t>Our trained YOLOv8 model with Median Filtering</a:t>
            </a:r>
          </a:p>
        </p:txBody>
      </p:sp>
      <p:sp>
        <p:nvSpPr>
          <p:cNvPr id="8" name="TextBox 7">
            <a:extLst>
              <a:ext uri="{FF2B5EF4-FFF2-40B4-BE49-F238E27FC236}">
                <a16:creationId xmlns:a16="http://schemas.microsoft.com/office/drawing/2014/main" id="{1090D5FE-D7ED-77C0-6353-AEEB614E8244}"/>
              </a:ext>
            </a:extLst>
          </p:cNvPr>
          <p:cNvSpPr txBox="1"/>
          <p:nvPr/>
        </p:nvSpPr>
        <p:spPr>
          <a:xfrm>
            <a:off x="6278308" y="4615543"/>
            <a:ext cx="5699784" cy="369332"/>
          </a:xfrm>
          <a:prstGeom prst="rect">
            <a:avLst/>
          </a:prstGeom>
          <a:noFill/>
        </p:spPr>
        <p:txBody>
          <a:bodyPr wrap="square" rtlCol="0">
            <a:spAutoFit/>
          </a:bodyPr>
          <a:lstStyle/>
          <a:p>
            <a:pPr algn="ctr"/>
            <a:r>
              <a:rPr lang="en-IN" b="1" dirty="0" err="1"/>
              <a:t>Roboflow</a:t>
            </a:r>
            <a:r>
              <a:rPr lang="en-IN" b="1" dirty="0"/>
              <a:t> trained YOLOv8 model</a:t>
            </a:r>
          </a:p>
        </p:txBody>
      </p:sp>
      <p:sp>
        <p:nvSpPr>
          <p:cNvPr id="9" name="TextBox 8">
            <a:extLst>
              <a:ext uri="{FF2B5EF4-FFF2-40B4-BE49-F238E27FC236}">
                <a16:creationId xmlns:a16="http://schemas.microsoft.com/office/drawing/2014/main" id="{BD1D387E-9467-071F-C787-9C5D5A419318}"/>
              </a:ext>
            </a:extLst>
          </p:cNvPr>
          <p:cNvSpPr txBox="1"/>
          <p:nvPr/>
        </p:nvSpPr>
        <p:spPr>
          <a:xfrm>
            <a:off x="1349829" y="5259977"/>
            <a:ext cx="9640388" cy="646331"/>
          </a:xfrm>
          <a:prstGeom prst="rect">
            <a:avLst/>
          </a:prstGeom>
          <a:noFill/>
        </p:spPr>
        <p:txBody>
          <a:bodyPr wrap="square" rtlCol="0">
            <a:spAutoFit/>
          </a:bodyPr>
          <a:lstStyle/>
          <a:p>
            <a:pPr marL="285750" indent="-285750">
              <a:buFont typeface="Arial" panose="020B0604020202020204" pitchFamily="34" charset="0"/>
              <a:buChar char="•"/>
            </a:pPr>
            <a:r>
              <a:rPr lang="en-IN" b="1" i="1" dirty="0"/>
              <a:t>Improvement in Precision, Recall and Mean Average precision for median filtered YOLOv8 model over YOLOv8 model</a:t>
            </a:r>
          </a:p>
        </p:txBody>
      </p:sp>
    </p:spTree>
    <p:extLst>
      <p:ext uri="{BB962C8B-B14F-4D97-AF65-F5344CB8AC3E}">
        <p14:creationId xmlns:p14="http://schemas.microsoft.com/office/powerpoint/2010/main" val="1951370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8617FB-41AD-9F1C-A031-ECE53518A66A}"/>
              </a:ext>
            </a:extLst>
          </p:cNvPr>
          <p:cNvPicPr>
            <a:picLocks noGrp="1" noChangeAspect="1"/>
          </p:cNvPicPr>
          <p:nvPr>
            <p:ph idx="1"/>
          </p:nvPr>
        </p:nvPicPr>
        <p:blipFill>
          <a:blip r:embed="rId2"/>
          <a:stretch>
            <a:fillRect/>
          </a:stretch>
        </p:blipFill>
        <p:spPr>
          <a:xfrm>
            <a:off x="2697390" y="1010406"/>
            <a:ext cx="7592547" cy="3940842"/>
          </a:xfrm>
        </p:spPr>
      </p:pic>
      <p:sp>
        <p:nvSpPr>
          <p:cNvPr id="6" name="TextBox 5">
            <a:extLst>
              <a:ext uri="{FF2B5EF4-FFF2-40B4-BE49-F238E27FC236}">
                <a16:creationId xmlns:a16="http://schemas.microsoft.com/office/drawing/2014/main" id="{5163808D-468C-9220-E2BB-ABBD5ECC5DB6}"/>
              </a:ext>
            </a:extLst>
          </p:cNvPr>
          <p:cNvSpPr txBox="1"/>
          <p:nvPr/>
        </p:nvSpPr>
        <p:spPr>
          <a:xfrm>
            <a:off x="2434335" y="5061926"/>
            <a:ext cx="8118655" cy="646331"/>
          </a:xfrm>
          <a:prstGeom prst="rect">
            <a:avLst/>
          </a:prstGeom>
          <a:noFill/>
        </p:spPr>
        <p:txBody>
          <a:bodyPr wrap="square" rtlCol="0">
            <a:spAutoFit/>
          </a:bodyPr>
          <a:lstStyle/>
          <a:p>
            <a:pPr algn="ctr"/>
            <a:r>
              <a:rPr lang="en-IN" b="1" dirty="0"/>
              <a:t>Model testing on image and video in real-time with instant alert when no-PPE class is detected</a:t>
            </a:r>
          </a:p>
        </p:txBody>
      </p:sp>
    </p:spTree>
    <p:extLst>
      <p:ext uri="{BB962C8B-B14F-4D97-AF65-F5344CB8AC3E}">
        <p14:creationId xmlns:p14="http://schemas.microsoft.com/office/powerpoint/2010/main" val="1256763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oup of men wearing helmets&#10;&#10;Description automatically generated">
            <a:extLst>
              <a:ext uri="{FF2B5EF4-FFF2-40B4-BE49-F238E27FC236}">
                <a16:creationId xmlns:a16="http://schemas.microsoft.com/office/drawing/2014/main" id="{F1937E0F-8B5B-5042-D7BE-C3E8B77D780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94852" y="1333194"/>
            <a:ext cx="7342223" cy="3701266"/>
          </a:xfrm>
          <a:prstGeom prst="rect">
            <a:avLst/>
          </a:prstGeom>
        </p:spPr>
      </p:pic>
      <p:sp>
        <p:nvSpPr>
          <p:cNvPr id="5" name="TextBox 4">
            <a:extLst>
              <a:ext uri="{FF2B5EF4-FFF2-40B4-BE49-F238E27FC236}">
                <a16:creationId xmlns:a16="http://schemas.microsoft.com/office/drawing/2014/main" id="{6E22FD96-4BEF-45BB-AAE9-4394AFFDA35E}"/>
              </a:ext>
            </a:extLst>
          </p:cNvPr>
          <p:cNvSpPr txBox="1"/>
          <p:nvPr/>
        </p:nvSpPr>
        <p:spPr>
          <a:xfrm>
            <a:off x="2281644" y="5155474"/>
            <a:ext cx="8168641" cy="369332"/>
          </a:xfrm>
          <a:prstGeom prst="rect">
            <a:avLst/>
          </a:prstGeom>
          <a:noFill/>
        </p:spPr>
        <p:txBody>
          <a:bodyPr wrap="square" rtlCol="0">
            <a:spAutoFit/>
          </a:bodyPr>
          <a:lstStyle/>
          <a:p>
            <a:r>
              <a:rPr lang="en-IN" b="1" dirty="0"/>
              <a:t>Testing model on a test video which could be used as real-time video application</a:t>
            </a:r>
          </a:p>
        </p:txBody>
      </p:sp>
    </p:spTree>
    <p:extLst>
      <p:ext uri="{BB962C8B-B14F-4D97-AF65-F5344CB8AC3E}">
        <p14:creationId xmlns:p14="http://schemas.microsoft.com/office/powerpoint/2010/main" val="2967075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46458-DF36-4BD8-5E71-6202CA8D971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5E2767C-CBDF-F90A-0A1E-F452FF14B7D3}"/>
              </a:ext>
            </a:extLst>
          </p:cNvPr>
          <p:cNvSpPr>
            <a:spLocks noGrp="1"/>
          </p:cNvSpPr>
          <p:nvPr>
            <p:ph idx="1"/>
          </p:nvPr>
        </p:nvSpPr>
        <p:spPr>
          <a:xfrm>
            <a:off x="1484310" y="2327365"/>
            <a:ext cx="10018713" cy="3124201"/>
          </a:xfrm>
        </p:spPr>
        <p:txBody>
          <a:bodyPr/>
          <a:lstStyle/>
          <a:p>
            <a: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rPr>
              <a:t>From this project, We have gained substantial insights into the realm of computer vision and its practical applications in ensuring workplace safety through PPE detection</a:t>
            </a:r>
          </a:p>
          <a:p>
            <a: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rPr>
              <a:t>YOLO uses in multi-class </a:t>
            </a:r>
            <a:r>
              <a:rPr lang="en-US" sz="18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rPr>
              <a:t>object detection problem and how it could be used in transfer learning for solving a specific object detection task.</a:t>
            </a:r>
            <a:endPar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endParaRPr>
          </a:p>
          <a:p>
            <a: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rPr>
              <a:t>Various image processing techniques that could lead to significant improvement in the performance of the state of the art model was learned and implemented</a:t>
            </a:r>
          </a:p>
          <a:p>
            <a: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rPr>
              <a:t>The proficiency gained in developing PPE detection systems can be extrapolated to diverse industries like manufacturing, healthcare, construction, and more</a:t>
            </a:r>
            <a:endParaRPr lang="en-IN" dirty="0"/>
          </a:p>
        </p:txBody>
      </p:sp>
    </p:spTree>
    <p:extLst>
      <p:ext uri="{BB962C8B-B14F-4D97-AF65-F5344CB8AC3E}">
        <p14:creationId xmlns:p14="http://schemas.microsoft.com/office/powerpoint/2010/main" val="2196931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57D1C-CDED-12B0-E2C6-08223643A4FA}"/>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C50D3FFF-5977-1A2B-7C0D-ECA07422EAD8}"/>
              </a:ext>
            </a:extLst>
          </p:cNvPr>
          <p:cNvSpPr>
            <a:spLocks noGrp="1"/>
          </p:cNvSpPr>
          <p:nvPr>
            <p:ph idx="1"/>
          </p:nvPr>
        </p:nvSpPr>
        <p:spPr/>
        <p:txBody>
          <a:bodyPr>
            <a:normAutofit fontScale="92500"/>
          </a:bodyPr>
          <a:lstStyle/>
          <a:p>
            <a:r>
              <a:rPr lang="en-US" dirty="0"/>
              <a:t>As industries continue to expand globally, the significance of Personal Protective Equipment (PPE) becomes increasingly crucial in ensuring the safety of workers. </a:t>
            </a:r>
          </a:p>
          <a:p>
            <a:r>
              <a:rPr lang="en-IN" dirty="0"/>
              <a:t>But at times workers in the industry don’t wear PPE which makes them prone to severe injuries and accidents</a:t>
            </a:r>
          </a:p>
          <a:p>
            <a:r>
              <a:rPr lang="en-US" dirty="0"/>
              <a:t>Preventing accidents and injuries through PPE compliance not only protects human lives but also results in cost savings for organizations.</a:t>
            </a:r>
            <a:endParaRPr lang="en-IN" dirty="0"/>
          </a:p>
          <a:p>
            <a:r>
              <a:rPr lang="en-IN" dirty="0"/>
              <a:t>Examples of PPE in industries include helmets, safety goggles, shoes, gloves etc</a:t>
            </a:r>
          </a:p>
        </p:txBody>
      </p:sp>
    </p:spTree>
    <p:extLst>
      <p:ext uri="{BB962C8B-B14F-4D97-AF65-F5344CB8AC3E}">
        <p14:creationId xmlns:p14="http://schemas.microsoft.com/office/powerpoint/2010/main" val="2325093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DE451-2265-DED1-1351-CB439CB23A1D}"/>
              </a:ext>
            </a:extLst>
          </p:cNvPr>
          <p:cNvSpPr>
            <a:spLocks noGrp="1"/>
          </p:cNvSpPr>
          <p:nvPr>
            <p:ph type="title"/>
          </p:nvPr>
        </p:nvSpPr>
        <p:spPr/>
        <p:txBody>
          <a:bodyPr/>
          <a:lstStyle/>
          <a:p>
            <a:r>
              <a:rPr lang="en-IN" b="1" dirty="0"/>
              <a:t>MOTIVATION</a:t>
            </a:r>
          </a:p>
        </p:txBody>
      </p:sp>
      <p:sp>
        <p:nvSpPr>
          <p:cNvPr id="3" name="Content Placeholder 2">
            <a:extLst>
              <a:ext uri="{FF2B5EF4-FFF2-40B4-BE49-F238E27FC236}">
                <a16:creationId xmlns:a16="http://schemas.microsoft.com/office/drawing/2014/main" id="{AC61747A-EC67-696F-7259-CDA9F0F917E2}"/>
              </a:ext>
            </a:extLst>
          </p:cNvPr>
          <p:cNvSpPr>
            <a:spLocks noGrp="1"/>
          </p:cNvSpPr>
          <p:nvPr>
            <p:ph idx="1"/>
          </p:nvPr>
        </p:nvSpPr>
        <p:spPr/>
        <p:txBody>
          <a:bodyPr>
            <a:normAutofit fontScale="92500" lnSpcReduction="10000"/>
          </a:bodyPr>
          <a:lstStyle/>
          <a:p>
            <a:r>
              <a:rPr lang="en-US" dirty="0"/>
              <a:t>Traditional methods of monitoring PPE usage often rely on manual checks, making it challenging to ensure immediate compliance. Computer Vision allows for real-time monitoring, enabling quick identification of non-compliance and prompt corrective actions.</a:t>
            </a:r>
          </a:p>
          <a:p>
            <a:r>
              <a:rPr lang="en-US" dirty="0"/>
              <a:t>By automating the detection of PPE usage, we can significantly enhance workplace safety.</a:t>
            </a:r>
          </a:p>
          <a:p>
            <a:r>
              <a:rPr lang="en-US" dirty="0"/>
              <a:t>Deep learning techniques, such as Convolutional Neural Networks (CNNs), have been widely utilized in various solutions to detect and categorize Personal Protective Equipment (PPE) in real time</a:t>
            </a:r>
            <a:endParaRPr lang="en-IN" dirty="0"/>
          </a:p>
        </p:txBody>
      </p:sp>
    </p:spTree>
    <p:extLst>
      <p:ext uri="{BB962C8B-B14F-4D97-AF65-F5344CB8AC3E}">
        <p14:creationId xmlns:p14="http://schemas.microsoft.com/office/powerpoint/2010/main" val="2868746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0C8C9-C44F-0914-3319-1A033F6254F7}"/>
              </a:ext>
            </a:extLst>
          </p:cNvPr>
          <p:cNvSpPr>
            <a:spLocks noGrp="1"/>
          </p:cNvSpPr>
          <p:nvPr>
            <p:ph type="title"/>
          </p:nvPr>
        </p:nvSpPr>
        <p:spPr/>
        <p:txBody>
          <a:bodyPr/>
          <a:lstStyle/>
          <a:p>
            <a:r>
              <a:rPr lang="en-IN" b="1" dirty="0"/>
              <a:t>OBJECTIVE</a:t>
            </a:r>
          </a:p>
        </p:txBody>
      </p:sp>
      <p:sp>
        <p:nvSpPr>
          <p:cNvPr id="3" name="Content Placeholder 2">
            <a:extLst>
              <a:ext uri="{FF2B5EF4-FFF2-40B4-BE49-F238E27FC236}">
                <a16:creationId xmlns:a16="http://schemas.microsoft.com/office/drawing/2014/main" id="{AC7770D1-9FD4-D06A-89C8-DCAB663ACE07}"/>
              </a:ext>
            </a:extLst>
          </p:cNvPr>
          <p:cNvSpPr>
            <a:spLocks noGrp="1"/>
          </p:cNvSpPr>
          <p:nvPr>
            <p:ph idx="1"/>
          </p:nvPr>
        </p:nvSpPr>
        <p:spPr/>
        <p:txBody>
          <a:bodyPr>
            <a:normAutofit/>
          </a:bodyPr>
          <a:lstStyle/>
          <a:p>
            <a:r>
              <a:rPr lang="en-US" dirty="0"/>
              <a:t>Our project revolves around Industrial PPE Detection using Computer Vision. The application aims to enhance workplace safety by utilizing advanced image processing techniques to monitor and ensure workers are equipped with necessary Personal Protective Equipment (PPE). </a:t>
            </a:r>
          </a:p>
          <a:p>
            <a:r>
              <a:rPr lang="en-US" dirty="0"/>
              <a:t>The inputs comprise images or videos of workers in industrial settings, while the outputs involve real-time alerts for non-compliance, data storage for analysis, and a detailed list of detected PPE items.</a:t>
            </a:r>
          </a:p>
          <a:p>
            <a:endParaRPr lang="en-IN" sz="2400" dirty="0"/>
          </a:p>
        </p:txBody>
      </p:sp>
    </p:spTree>
    <p:extLst>
      <p:ext uri="{BB962C8B-B14F-4D97-AF65-F5344CB8AC3E}">
        <p14:creationId xmlns:p14="http://schemas.microsoft.com/office/powerpoint/2010/main" val="435893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F156-0496-3EB6-0B73-C91D69B51791}"/>
              </a:ext>
            </a:extLst>
          </p:cNvPr>
          <p:cNvSpPr>
            <a:spLocks noGrp="1"/>
          </p:cNvSpPr>
          <p:nvPr>
            <p:ph type="title"/>
          </p:nvPr>
        </p:nvSpPr>
        <p:spPr/>
        <p:txBody>
          <a:bodyPr/>
          <a:lstStyle/>
          <a:p>
            <a:r>
              <a:rPr lang="en-IN" b="1" dirty="0"/>
              <a:t>OVERVIEW OF YOLO</a:t>
            </a:r>
          </a:p>
        </p:txBody>
      </p:sp>
      <p:sp>
        <p:nvSpPr>
          <p:cNvPr id="3" name="Content Placeholder 2">
            <a:extLst>
              <a:ext uri="{FF2B5EF4-FFF2-40B4-BE49-F238E27FC236}">
                <a16:creationId xmlns:a16="http://schemas.microsoft.com/office/drawing/2014/main" id="{C57A7272-8CAD-C1E1-DA7D-18702BB96A94}"/>
              </a:ext>
            </a:extLst>
          </p:cNvPr>
          <p:cNvSpPr>
            <a:spLocks noGrp="1"/>
          </p:cNvSpPr>
          <p:nvPr>
            <p:ph idx="1"/>
          </p:nvPr>
        </p:nvSpPr>
        <p:spPr/>
        <p:txBody>
          <a:bodyPr>
            <a:normAutofit fontScale="92500" lnSpcReduction="20000"/>
          </a:bodyPr>
          <a:lstStyle/>
          <a:p>
            <a:r>
              <a:rPr lang="en-IN" dirty="0"/>
              <a:t>To carry out the multi-object detection problem in Computer Vision we have made use of the YOLO algorithm which is basically a network of CNN for performing object detection in real time.</a:t>
            </a:r>
          </a:p>
          <a:p>
            <a:r>
              <a:rPr lang="en-IN" dirty="0"/>
              <a:t>This algorithm deals with localizing a region of interest within an image and predicting the label for the localized interest region</a:t>
            </a:r>
          </a:p>
          <a:p>
            <a:r>
              <a:rPr lang="en-IN" dirty="0"/>
              <a:t>One of the key technique used in YOLO is the concept of non-maximum suppression that is used to improve the accuracy and </a:t>
            </a:r>
            <a:r>
              <a:rPr lang="en-IN" dirty="0" err="1"/>
              <a:t>efficieny</a:t>
            </a:r>
            <a:r>
              <a:rPr lang="en-IN" dirty="0"/>
              <a:t> of object detection</a:t>
            </a:r>
          </a:p>
          <a:p>
            <a:r>
              <a:rPr lang="en-IN" dirty="0"/>
              <a:t>There are various versions of YOLO, for our project we have made use of the latest YOLOv8 algorithm</a:t>
            </a:r>
          </a:p>
          <a:p>
            <a:endParaRPr lang="en-IN" dirty="0"/>
          </a:p>
        </p:txBody>
      </p:sp>
    </p:spTree>
    <p:extLst>
      <p:ext uri="{BB962C8B-B14F-4D97-AF65-F5344CB8AC3E}">
        <p14:creationId xmlns:p14="http://schemas.microsoft.com/office/powerpoint/2010/main" val="4119488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33FD0-D092-DC84-B164-052238AB7B81}"/>
              </a:ext>
            </a:extLst>
          </p:cNvPr>
          <p:cNvSpPr>
            <a:spLocks noGrp="1"/>
          </p:cNvSpPr>
          <p:nvPr>
            <p:ph type="title"/>
          </p:nvPr>
        </p:nvSpPr>
        <p:spPr>
          <a:xfrm>
            <a:off x="1086642" y="76200"/>
            <a:ext cx="10018713" cy="1752599"/>
          </a:xfrm>
        </p:spPr>
        <p:txBody>
          <a:bodyPr/>
          <a:lstStyle/>
          <a:p>
            <a:r>
              <a:rPr lang="en-IN" b="1" dirty="0"/>
              <a:t>YOLOv8 ARCHITECTURE</a:t>
            </a:r>
          </a:p>
        </p:txBody>
      </p:sp>
      <p:pic>
        <p:nvPicPr>
          <p:cNvPr id="1028" name="Picture 4" descr="Principles Of YoloV8. YOLO v8: Revolutionizing Object… | by Syed Zahid Ali  | Medium">
            <a:extLst>
              <a:ext uri="{FF2B5EF4-FFF2-40B4-BE49-F238E27FC236}">
                <a16:creationId xmlns:a16="http://schemas.microsoft.com/office/drawing/2014/main" id="{A5D7749A-9906-5014-3C2F-AAB3C3678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644" y="1762806"/>
            <a:ext cx="8454707" cy="4531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786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25B7-879F-A992-4824-97F2A0FDEFBA}"/>
              </a:ext>
            </a:extLst>
          </p:cNvPr>
          <p:cNvSpPr>
            <a:spLocks noGrp="1"/>
          </p:cNvSpPr>
          <p:nvPr>
            <p:ph type="title"/>
          </p:nvPr>
        </p:nvSpPr>
        <p:spPr>
          <a:xfrm>
            <a:off x="1356608" y="148381"/>
            <a:ext cx="10018713" cy="1752599"/>
          </a:xfrm>
        </p:spPr>
        <p:txBody>
          <a:bodyPr/>
          <a:lstStyle/>
          <a:p>
            <a:r>
              <a:rPr lang="en-IN" b="1" dirty="0"/>
              <a:t>WORKFLOW OF THE SYSTEM</a:t>
            </a:r>
          </a:p>
        </p:txBody>
      </p:sp>
      <p:pic>
        <p:nvPicPr>
          <p:cNvPr id="69" name="Content Placeholder 68" descr="A screen shot of a cell phone&#10;&#10;Description automatically generated">
            <a:extLst>
              <a:ext uri="{FF2B5EF4-FFF2-40B4-BE49-F238E27FC236}">
                <a16:creationId xmlns:a16="http://schemas.microsoft.com/office/drawing/2014/main" id="{FDFDB8BE-C0C9-63E3-5827-4228B1D52642}"/>
              </a:ext>
            </a:extLst>
          </p:cNvPr>
          <p:cNvPicPr>
            <a:picLocks noGrp="1"/>
          </p:cNvPicPr>
          <p:nvPr>
            <p:ph idx="1"/>
          </p:nvPr>
        </p:nvPicPr>
        <p:blipFill>
          <a:blip r:embed="rId2"/>
          <a:stretch>
            <a:fillRect/>
          </a:stretch>
        </p:blipFill>
        <p:spPr>
          <a:xfrm>
            <a:off x="2532331" y="1784976"/>
            <a:ext cx="2006695" cy="4650378"/>
          </a:xfrm>
          <a:prstGeom prst="rect">
            <a:avLst/>
          </a:prstGeom>
        </p:spPr>
      </p:pic>
      <p:cxnSp>
        <p:nvCxnSpPr>
          <p:cNvPr id="71" name="Straight Arrow Connector 70">
            <a:extLst>
              <a:ext uri="{FF2B5EF4-FFF2-40B4-BE49-F238E27FC236}">
                <a16:creationId xmlns:a16="http://schemas.microsoft.com/office/drawing/2014/main" id="{2798ABA8-50EF-CAA1-CFB2-8ED89BB33E3F}"/>
              </a:ext>
            </a:extLst>
          </p:cNvPr>
          <p:cNvCxnSpPr/>
          <p:nvPr/>
        </p:nvCxnSpPr>
        <p:spPr>
          <a:xfrm>
            <a:off x="3535678" y="3769582"/>
            <a:ext cx="283028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2" name="Rectangle 71">
            <a:extLst>
              <a:ext uri="{FF2B5EF4-FFF2-40B4-BE49-F238E27FC236}">
                <a16:creationId xmlns:a16="http://schemas.microsoft.com/office/drawing/2014/main" id="{3B3422F8-87FF-85CA-DAA4-44AE6E87C8C4}"/>
              </a:ext>
            </a:extLst>
          </p:cNvPr>
          <p:cNvSpPr/>
          <p:nvPr/>
        </p:nvSpPr>
        <p:spPr>
          <a:xfrm>
            <a:off x="6365966" y="3429000"/>
            <a:ext cx="2621280" cy="6811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TextBox 72">
            <a:extLst>
              <a:ext uri="{FF2B5EF4-FFF2-40B4-BE49-F238E27FC236}">
                <a16:creationId xmlns:a16="http://schemas.microsoft.com/office/drawing/2014/main" id="{38BD42CF-591C-2504-ED21-942E8F0B8E45}"/>
              </a:ext>
            </a:extLst>
          </p:cNvPr>
          <p:cNvSpPr txBox="1"/>
          <p:nvPr/>
        </p:nvSpPr>
        <p:spPr>
          <a:xfrm>
            <a:off x="6365966" y="3400697"/>
            <a:ext cx="2621280" cy="646331"/>
          </a:xfrm>
          <a:prstGeom prst="rect">
            <a:avLst/>
          </a:prstGeom>
          <a:noFill/>
        </p:spPr>
        <p:txBody>
          <a:bodyPr wrap="square" rtlCol="0">
            <a:spAutoFit/>
          </a:bodyPr>
          <a:lstStyle/>
          <a:p>
            <a:r>
              <a:rPr lang="en-IN" dirty="0"/>
              <a:t>5x5 Median Filtering on train dataset</a:t>
            </a:r>
          </a:p>
        </p:txBody>
      </p:sp>
    </p:spTree>
    <p:extLst>
      <p:ext uri="{BB962C8B-B14F-4D97-AF65-F5344CB8AC3E}">
        <p14:creationId xmlns:p14="http://schemas.microsoft.com/office/powerpoint/2010/main" val="168030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BADEA-A9CB-8703-994D-F232A0CFFCF6}"/>
              </a:ext>
            </a:extLst>
          </p:cNvPr>
          <p:cNvSpPr>
            <a:spLocks noGrp="1"/>
          </p:cNvSpPr>
          <p:nvPr>
            <p:ph type="title"/>
          </p:nvPr>
        </p:nvSpPr>
        <p:spPr/>
        <p:txBody>
          <a:bodyPr/>
          <a:lstStyle/>
          <a:p>
            <a:r>
              <a:rPr lang="en-IN" b="1" dirty="0"/>
              <a:t>WHY MEDIAN FILTERING?</a:t>
            </a:r>
          </a:p>
        </p:txBody>
      </p:sp>
      <p:sp>
        <p:nvSpPr>
          <p:cNvPr id="3" name="Content Placeholder 2">
            <a:extLst>
              <a:ext uri="{FF2B5EF4-FFF2-40B4-BE49-F238E27FC236}">
                <a16:creationId xmlns:a16="http://schemas.microsoft.com/office/drawing/2014/main" id="{64DF1879-44B7-711D-8B77-63A35E917E58}"/>
              </a:ext>
            </a:extLst>
          </p:cNvPr>
          <p:cNvSpPr>
            <a:spLocks noGrp="1"/>
          </p:cNvSpPr>
          <p:nvPr>
            <p:ph idx="1"/>
          </p:nvPr>
        </p:nvSpPr>
        <p:spPr/>
        <p:txBody>
          <a:bodyPr>
            <a:normAutofit lnSpcReduction="10000"/>
          </a:bodyPr>
          <a:lstStyle/>
          <a:p>
            <a:r>
              <a:rPr lang="en-IN" dirty="0"/>
              <a:t>Median filtering is effective against reducing different types of noise in image. The main idea of median filtering is that it replaces each pixel value in its local neighbourhood with its median value</a:t>
            </a:r>
          </a:p>
          <a:p>
            <a:r>
              <a:rPr lang="en-IN" dirty="0"/>
              <a:t>Unlike other smoothing filters median filters is less likely to blur edges in image. It preserves edge details while at the same time effectively reducing noise</a:t>
            </a:r>
          </a:p>
          <a:p>
            <a:r>
              <a:rPr lang="en-IN" dirty="0"/>
              <a:t>Median filters can also enhance certain features of objects in an image by removing unwanted noise and smoothing the background.</a:t>
            </a:r>
          </a:p>
        </p:txBody>
      </p:sp>
    </p:spTree>
    <p:extLst>
      <p:ext uri="{BB962C8B-B14F-4D97-AF65-F5344CB8AC3E}">
        <p14:creationId xmlns:p14="http://schemas.microsoft.com/office/powerpoint/2010/main" val="33539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482C-5296-6183-DD9D-CBDD988AC3A6}"/>
              </a:ext>
            </a:extLst>
          </p:cNvPr>
          <p:cNvSpPr>
            <a:spLocks noGrp="1"/>
          </p:cNvSpPr>
          <p:nvPr>
            <p:ph type="title"/>
          </p:nvPr>
        </p:nvSpPr>
        <p:spPr/>
        <p:txBody>
          <a:bodyPr/>
          <a:lstStyle/>
          <a:p>
            <a:r>
              <a:rPr lang="en-IN" b="1" dirty="0"/>
              <a:t>DATASET USED</a:t>
            </a:r>
          </a:p>
        </p:txBody>
      </p:sp>
      <p:sp>
        <p:nvSpPr>
          <p:cNvPr id="3" name="Content Placeholder 2">
            <a:extLst>
              <a:ext uri="{FF2B5EF4-FFF2-40B4-BE49-F238E27FC236}">
                <a16:creationId xmlns:a16="http://schemas.microsoft.com/office/drawing/2014/main" id="{C40367E2-9E48-86DE-9F0B-85FAC6196275}"/>
              </a:ext>
            </a:extLst>
          </p:cNvPr>
          <p:cNvSpPr>
            <a:spLocks noGrp="1"/>
          </p:cNvSpPr>
          <p:nvPr>
            <p:ph idx="1"/>
          </p:nvPr>
        </p:nvSpPr>
        <p:spPr/>
        <p:txBody>
          <a:bodyPr>
            <a:normAutofit lnSpcReduction="10000"/>
          </a:bodyPr>
          <a:lstStyle/>
          <a:p>
            <a:r>
              <a:rPr lang="en-IN" dirty="0"/>
              <a:t>The dataset that was used for this project was: </a:t>
            </a:r>
            <a:r>
              <a:rPr lang="en-IN" dirty="0">
                <a:hlinkClick r:id="rId2"/>
              </a:rPr>
              <a:t>https://universe.roboflow.com/trialforobjectdetection/ppe-v1.1/browse?queryText=&amp;pageSize=50&amp;startingIndex=0&amp;browseQuery=true</a:t>
            </a:r>
            <a:endParaRPr lang="en-IN" dirty="0"/>
          </a:p>
          <a:p>
            <a:r>
              <a:rPr lang="en-IN" dirty="0"/>
              <a:t>The dataset contains images with different PPE classes(glove, goggles, helmet, shoes, no-glove, no-goggles, no-helmet, no-shoes)</a:t>
            </a:r>
          </a:p>
          <a:p>
            <a:r>
              <a:rPr lang="en-IN" dirty="0"/>
              <a:t>Image augmentation is done to increase the size of the dataset and for improved generalization</a:t>
            </a:r>
          </a:p>
        </p:txBody>
      </p:sp>
    </p:spTree>
    <p:extLst>
      <p:ext uri="{BB962C8B-B14F-4D97-AF65-F5344CB8AC3E}">
        <p14:creationId xmlns:p14="http://schemas.microsoft.com/office/powerpoint/2010/main" val="31992161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117</TotalTime>
  <Words>797</Words>
  <Application>Microsoft Office PowerPoint</Application>
  <PresentationFormat>Widescreen</PresentationFormat>
  <Paragraphs>54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Corbel</vt:lpstr>
      <vt:lpstr>Times New Roman</vt:lpstr>
      <vt:lpstr>Parallax</vt:lpstr>
      <vt:lpstr>Industrial PPE Detection using Computer Vision</vt:lpstr>
      <vt:lpstr>INTRODUCTION</vt:lpstr>
      <vt:lpstr>MOTIVATION</vt:lpstr>
      <vt:lpstr>OBJECTIVE</vt:lpstr>
      <vt:lpstr>OVERVIEW OF YOLO</vt:lpstr>
      <vt:lpstr>YOLOv8 ARCHITECTURE</vt:lpstr>
      <vt:lpstr>WORKFLOW OF THE SYSTEM</vt:lpstr>
      <vt:lpstr>WHY MEDIAN FILTERING?</vt:lpstr>
      <vt:lpstr>DATASET USED</vt:lpstr>
      <vt:lpstr>TRAINING OF MODEL</vt:lpstr>
      <vt:lpstr>RESULTS AND COMPARISION</vt:lpstr>
      <vt:lpstr>PowerPoint Presentation</vt:lpstr>
      <vt:lpstr>PowerPoint Presentation</vt:lpstr>
      <vt:lpstr>PowerPoint Presentation</vt:lpstr>
      <vt:lpstr>PowerPoint Presentation</vt:lpstr>
      <vt:lpstr>Our Median filtered YOLO model vs State of the art YOLO model </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PPE Detection using Computer Vision</dc:title>
  <dc:creator>GOKUL RAM S</dc:creator>
  <cp:lastModifiedBy>GOKUL RAM S</cp:lastModifiedBy>
  <cp:revision>3</cp:revision>
  <dcterms:created xsi:type="dcterms:W3CDTF">2023-12-14T22:00:37Z</dcterms:created>
  <dcterms:modified xsi:type="dcterms:W3CDTF">2023-12-14T23:58:05Z</dcterms:modified>
</cp:coreProperties>
</file>