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8a18a54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8a18a54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89798c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89798c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8a18a548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8a18a548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8a18a548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8a18a548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8a18a548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8a18a548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8a18a548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8a18a548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Privacy: </a:t>
            </a:r>
            <a:endParaRPr/>
          </a:p>
          <a:p>
            <a:pPr indent="0" lvl="0" marL="0" rtl="0" algn="ctr">
              <a:spcBef>
                <a:spcPts val="0"/>
              </a:spcBef>
              <a:spcAft>
                <a:spcPts val="0"/>
              </a:spcAft>
              <a:buNone/>
            </a:pPr>
            <a:r>
              <a:rPr lang="en"/>
              <a:t>Right to be Forgotten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COMP 4730 Debate </a:t>
            </a:r>
            <a:endParaRPr/>
          </a:p>
          <a:p>
            <a:pPr indent="0" lvl="0" marL="0" rtl="0" algn="ctr">
              <a:spcBef>
                <a:spcPts val="0"/>
              </a:spcBef>
              <a:spcAft>
                <a:spcPts val="0"/>
              </a:spcAft>
              <a:buClr>
                <a:schemeClr val="dk1"/>
              </a:buClr>
              <a:buSzPct val="70833"/>
              <a:buFont typeface="Arial"/>
              <a:buNone/>
            </a:pPr>
            <a:r>
              <a:rPr lang="en" sz="1552">
                <a:solidFill>
                  <a:schemeClr val="dk1"/>
                </a:solidFill>
              </a:rPr>
              <a:t>Brian Bales, Jackson Allison, Keniyah Alexander, Tyler Waldo, Yufei Wang, Laura Wilson</a:t>
            </a:r>
            <a:endParaRPr sz="315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digital footprint is a trail of data you leave when using the internet, rather its a website you visit, a post you made, or an item you search the internet </a:t>
            </a:r>
            <a:r>
              <a:rPr lang="en"/>
              <a:t>keeps</a:t>
            </a:r>
            <a:r>
              <a:rPr lang="en"/>
              <a:t> everything.</a:t>
            </a:r>
            <a:endParaRPr/>
          </a:p>
          <a:p>
            <a:pPr indent="-342900" lvl="0" marL="457200" rtl="0" algn="l">
              <a:spcBef>
                <a:spcPts val="0"/>
              </a:spcBef>
              <a:spcAft>
                <a:spcPts val="0"/>
              </a:spcAft>
              <a:buSzPts val="1800"/>
              <a:buChar char="●"/>
            </a:pPr>
            <a:r>
              <a:rPr lang="en"/>
              <a:t>The “right to be forgotten” is a concept adapted in the European Union. In 2014 the European Court of Justice ruled that individuals have the right to request the removal of links to personal information that is outdated, irrelevant, or excessive from search engine results. </a:t>
            </a:r>
            <a:endParaRPr/>
          </a:p>
          <a:p>
            <a:pPr indent="-342900" lvl="0" marL="457200" rtl="0" algn="l">
              <a:spcBef>
                <a:spcPts val="0"/>
              </a:spcBef>
              <a:spcAft>
                <a:spcPts val="0"/>
              </a:spcAft>
              <a:buSzPts val="1800"/>
              <a:buChar char="●"/>
            </a:pPr>
            <a:r>
              <a:rPr lang="en"/>
              <a:t>Today, we are arguing if the US should adopt, “The right to be forgotten.”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Pro/For Argument</a:t>
            </a:r>
            <a:endParaRPr/>
          </a:p>
        </p:txBody>
      </p:sp>
      <p:sp>
        <p:nvSpPr>
          <p:cNvPr id="76" name="Google Shape;76;p15"/>
          <p:cNvSpPr txBox="1"/>
          <p:nvPr/>
        </p:nvSpPr>
        <p:spPr>
          <a:xfrm>
            <a:off x="507300" y="1402150"/>
            <a:ext cx="8248800" cy="3452400"/>
          </a:xfrm>
          <a:prstGeom prst="rect">
            <a:avLst/>
          </a:prstGeom>
          <a:noFill/>
          <a:ln>
            <a:noFill/>
          </a:ln>
        </p:spPr>
        <p:txBody>
          <a:bodyPr anchorCtr="0" anchor="t" bIns="91425" lIns="91425" spcFirstLastPara="1" rIns="91425" wrap="square" tIns="91425">
            <a:normAutofit fontScale="77500" lnSpcReduction="10000"/>
          </a:bodyPr>
          <a:lstStyle/>
          <a:p>
            <a:pPr indent="-297497" lvl="0" marL="457200" rtl="0" algn="l">
              <a:lnSpc>
                <a:spcPct val="115000"/>
              </a:lnSpc>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Pros for enforcing “right to be forgotten” </a:t>
            </a:r>
            <a:endParaRPr>
              <a:solidFill>
                <a:schemeClr val="dk1"/>
              </a:solidFill>
              <a:latin typeface="Roboto"/>
              <a:ea typeface="Roboto"/>
              <a:cs typeface="Roboto"/>
              <a:sym typeface="Roboto"/>
            </a:endParaRPr>
          </a:p>
          <a:p>
            <a:pPr indent="-297497" lvl="1" marL="914400" rtl="0" algn="l">
              <a:lnSpc>
                <a:spcPct val="115000"/>
              </a:lnSpc>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Greater control over personal information – removing information about yourself online that might be in outdated, or irrelevant so it doesn’t show up when your name is searched on a search engine.</a:t>
            </a:r>
            <a:endParaRPr>
              <a:solidFill>
                <a:schemeClr val="dk1"/>
              </a:solidFill>
              <a:latin typeface="Roboto"/>
              <a:ea typeface="Roboto"/>
              <a:cs typeface="Roboto"/>
              <a:sym typeface="Roboto"/>
            </a:endParaRPr>
          </a:p>
          <a:p>
            <a:pPr indent="-297497" lvl="2" marL="1371600" rtl="0" algn="l">
              <a:lnSpc>
                <a:spcPct val="115000"/>
              </a:lnSpc>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Gives control back to person because we live in a very digital age where you can’t control what gets put online anymore.</a:t>
            </a:r>
            <a:endParaRPr>
              <a:solidFill>
                <a:schemeClr val="dk1"/>
              </a:solidFill>
              <a:latin typeface="Roboto"/>
              <a:ea typeface="Roboto"/>
              <a:cs typeface="Roboto"/>
              <a:sym typeface="Roboto"/>
            </a:endParaRPr>
          </a:p>
          <a:p>
            <a:pPr indent="-297497" lvl="2" marL="1371600" rtl="0" algn="l">
              <a:lnSpc>
                <a:spcPct val="115000"/>
              </a:lnSpc>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Examples: bankruptcy, photos taken by someone else on social media, embarrassing comment you made that got into a news article.</a:t>
            </a:r>
            <a:endParaRPr>
              <a:solidFill>
                <a:schemeClr val="dk1"/>
              </a:solidFill>
              <a:latin typeface="Roboto"/>
              <a:ea typeface="Roboto"/>
              <a:cs typeface="Roboto"/>
              <a:sym typeface="Roboto"/>
            </a:endParaRPr>
          </a:p>
          <a:p>
            <a:pPr indent="-297497" lvl="2" marL="1371600" rtl="0" algn="l">
              <a:lnSpc>
                <a:spcPct val="115000"/>
              </a:lnSpc>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Case: 2010 case brought by a Spanish national after online search results for his name brought up references to legal proceedings from 1998 that had since been resolved.</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a:solidFill>
                  <a:schemeClr val="dk1"/>
                </a:solidFill>
                <a:latin typeface="Roboto"/>
                <a:ea typeface="Roboto"/>
                <a:cs typeface="Roboto"/>
                <a:sym typeface="Roboto"/>
              </a:rPr>
              <a:t>Self-regulation of online presence, ability to remove slanderous or embarrassing unwanted information from public view, opportunity to give individuals a new beginning in life, removal of information that may jeopardize a data subject's finances, career, or personal safety all can fall under the right to have control over what personal information is display publicly on search engines.</a:t>
            </a:r>
            <a:endParaRPr>
              <a:solidFill>
                <a:schemeClr val="dk1"/>
              </a:solidFill>
              <a:latin typeface="Roboto"/>
              <a:ea typeface="Roboto"/>
              <a:cs typeface="Roboto"/>
              <a:sym typeface="Roboto"/>
            </a:endParaRPr>
          </a:p>
          <a:p>
            <a:pPr indent="0" lvl="0" marL="0" rtl="0" algn="l">
              <a:spcBef>
                <a:spcPts val="2700"/>
              </a:spcBef>
              <a:spcAft>
                <a:spcPts val="0"/>
              </a:spcAft>
              <a:buNone/>
            </a:pPr>
            <a:r>
              <a:t/>
            </a:r>
            <a:endParaRPr sz="1800">
              <a:solidFill>
                <a:schemeClr val="dk1"/>
              </a:solidFill>
              <a:latin typeface="Roboto"/>
              <a:ea typeface="Roboto"/>
              <a:cs typeface="Roboto"/>
              <a:sym typeface="Roboto"/>
            </a:endParaRPr>
          </a:p>
          <a:p>
            <a:pPr indent="0" lvl="0" marL="9144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Con/Against Arguments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Enforcing the right to be forgotten is censorship</a:t>
            </a:r>
            <a:endParaRPr/>
          </a:p>
          <a:p>
            <a:pPr indent="-317500" lvl="1" marL="914400" rtl="0" algn="l">
              <a:spcBef>
                <a:spcPts val="0"/>
              </a:spcBef>
              <a:spcAft>
                <a:spcPts val="0"/>
              </a:spcAft>
              <a:buSzPts val="1400"/>
              <a:buChar char="○"/>
            </a:pPr>
            <a:r>
              <a:rPr lang="en"/>
              <a:t>True information is suppressed or removed</a:t>
            </a:r>
            <a:endParaRPr/>
          </a:p>
          <a:p>
            <a:pPr indent="-342900" lvl="0" marL="457200" rtl="0" algn="l">
              <a:spcBef>
                <a:spcPts val="0"/>
              </a:spcBef>
              <a:spcAft>
                <a:spcPts val="0"/>
              </a:spcAft>
              <a:buSzPts val="1800"/>
              <a:buChar char="●"/>
            </a:pPr>
            <a:r>
              <a:rPr lang="en"/>
              <a:t>Bad people can take advantage of the right to have their names cleared</a:t>
            </a:r>
            <a:endParaRPr/>
          </a:p>
          <a:p>
            <a:pPr indent="-342900" lvl="0" marL="457200" rtl="0" algn="l">
              <a:spcBef>
                <a:spcPts val="0"/>
              </a:spcBef>
              <a:spcAft>
                <a:spcPts val="0"/>
              </a:spcAft>
              <a:buSzPts val="1800"/>
              <a:buChar char="●"/>
            </a:pPr>
            <a:r>
              <a:rPr lang="en"/>
              <a:t>The decision to grant requests is done by private companies (Google)</a:t>
            </a:r>
            <a:endParaRPr/>
          </a:p>
          <a:p>
            <a:pPr indent="-317500" lvl="1" marL="914400" rtl="0" algn="l">
              <a:spcBef>
                <a:spcPts val="0"/>
              </a:spcBef>
              <a:spcAft>
                <a:spcPts val="0"/>
              </a:spcAft>
              <a:buSzPts val="1400"/>
              <a:buChar char="○"/>
            </a:pPr>
            <a:r>
              <a:rPr lang="en"/>
              <a:t>There is an incentive to grant requests because rejecting them leads to more work and potential fines due to the appeals process</a:t>
            </a:r>
            <a:endParaRPr/>
          </a:p>
          <a:p>
            <a:pPr indent="-342900" lvl="0" marL="457200" rtl="0" algn="l">
              <a:spcBef>
                <a:spcPts val="0"/>
              </a:spcBef>
              <a:spcAft>
                <a:spcPts val="0"/>
              </a:spcAft>
              <a:buSzPts val="1800"/>
              <a:buChar char="●"/>
            </a:pPr>
            <a:r>
              <a:rPr lang="en"/>
              <a:t>By the nature of the right, we cannot know what is being removed</a:t>
            </a:r>
            <a:endParaRPr/>
          </a:p>
          <a:p>
            <a:pPr indent="-317500" lvl="1" marL="914400" rtl="0" algn="l">
              <a:spcBef>
                <a:spcPts val="0"/>
              </a:spcBef>
              <a:spcAft>
                <a:spcPts val="0"/>
              </a:spcAft>
              <a:buSzPts val="1400"/>
              <a:buChar char="○"/>
            </a:pPr>
            <a:r>
              <a:rPr lang="en"/>
              <a:t>This makes it impossible to judge whether the right is being applied fairly or appropriately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25325" y="4654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Pro/For Rebuttal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People should have right to remove some information even though it is true. </a:t>
            </a:r>
            <a:endParaRPr>
              <a:solidFill>
                <a:schemeClr val="dk1"/>
              </a:solidFill>
            </a:endParaRPr>
          </a:p>
          <a:p>
            <a:pPr indent="-342900" lvl="0" marL="457200" rtl="0" algn="l">
              <a:spcBef>
                <a:spcPts val="0"/>
              </a:spcBef>
              <a:spcAft>
                <a:spcPts val="0"/>
              </a:spcAft>
              <a:buSzPts val="1800"/>
              <a:buChar char="●"/>
            </a:pPr>
            <a:r>
              <a:rPr lang="en"/>
              <a:t>It should not be rejected simply because of the “bad people”.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There should not be an incentive to grant requests.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cannot know what is removed even though there is no right to be forgotten.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should not talk about those people who do not want others to </a:t>
            </a:r>
            <a:r>
              <a:rPr lang="en">
                <a:solidFill>
                  <a:schemeClr val="dk1"/>
                </a:solidFill>
              </a:rPr>
              <a:t>talk</a:t>
            </a:r>
            <a:r>
              <a:rPr lang="en">
                <a:solidFill>
                  <a:schemeClr val="dk1"/>
                </a:solidFill>
              </a:rPr>
              <a:t> about them if you would want others to stop talking about you when you do not want others to talk about you.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right do not have to be unlimited, a limited right to be forgotten is useful.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Con/Against Rebuttal</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Self-regulation vs Public Interest</a:t>
            </a:r>
            <a:endParaRPr/>
          </a:p>
          <a:p>
            <a:pPr indent="-317500" lvl="1" marL="914400" rtl="0" algn="l">
              <a:spcBef>
                <a:spcPts val="0"/>
              </a:spcBef>
              <a:spcAft>
                <a:spcPts val="0"/>
              </a:spcAft>
              <a:buSzPts val="1400"/>
              <a:buChar char="○"/>
            </a:pPr>
            <a:r>
              <a:rPr lang="en"/>
              <a:t>An individual person </a:t>
            </a:r>
            <a:r>
              <a:rPr lang="en"/>
              <a:t>requesting</a:t>
            </a:r>
            <a:r>
              <a:rPr lang="en"/>
              <a:t> a private company to remove data can very easily not be in the best interest of the </a:t>
            </a:r>
            <a:r>
              <a:rPr lang="en"/>
              <a:t>entire</a:t>
            </a:r>
            <a:r>
              <a:rPr lang="en"/>
              <a:t> population</a:t>
            </a:r>
            <a:endParaRPr/>
          </a:p>
          <a:p>
            <a:pPr indent="-317500" lvl="1" marL="914400" rtl="0" algn="l">
              <a:spcBef>
                <a:spcPts val="0"/>
              </a:spcBef>
              <a:spcAft>
                <a:spcPts val="0"/>
              </a:spcAft>
              <a:buSzPts val="1400"/>
              <a:buChar char="○"/>
            </a:pPr>
            <a:r>
              <a:rPr lang="en"/>
              <a:t>Should be awarded a ‘Fresh Start’ or be able to remove certain information about themselves at the </a:t>
            </a:r>
            <a:r>
              <a:rPr lang="en"/>
              <a:t>discretion</a:t>
            </a:r>
            <a:r>
              <a:rPr lang="en"/>
              <a:t> of a private company </a:t>
            </a:r>
            <a:endParaRPr/>
          </a:p>
          <a:p>
            <a:pPr indent="-342900" lvl="0" marL="457200" rtl="0" algn="l">
              <a:spcBef>
                <a:spcPts val="0"/>
              </a:spcBef>
              <a:spcAft>
                <a:spcPts val="0"/>
              </a:spcAft>
              <a:buSzPts val="1800"/>
              <a:buChar char="●"/>
            </a:pPr>
            <a:r>
              <a:rPr lang="en"/>
              <a:t>Erosion of Truth</a:t>
            </a:r>
            <a:endParaRPr/>
          </a:p>
          <a:p>
            <a:pPr indent="-317500" lvl="1" marL="914400" rtl="0" algn="l">
              <a:spcBef>
                <a:spcPts val="0"/>
              </a:spcBef>
              <a:spcAft>
                <a:spcPts val="0"/>
              </a:spcAft>
              <a:buSzPts val="1400"/>
              <a:buChar char="○"/>
            </a:pPr>
            <a:r>
              <a:rPr lang="en"/>
              <a:t>Allowing certain information to be removed </a:t>
            </a:r>
            <a:r>
              <a:rPr lang="en"/>
              <a:t>could lead to the full truth of an event being lost</a:t>
            </a:r>
            <a:endParaRPr/>
          </a:p>
          <a:p>
            <a:pPr indent="-317500" lvl="1" marL="914400" rtl="0" algn="l">
              <a:spcBef>
                <a:spcPts val="0"/>
              </a:spcBef>
              <a:spcAft>
                <a:spcPts val="0"/>
              </a:spcAft>
              <a:buSzPts val="1400"/>
              <a:buChar char="○"/>
            </a:pPr>
            <a:r>
              <a:rPr lang="en"/>
              <a:t>Leaving the decision of what is removed or not a private company could allow true information to be removed</a:t>
            </a:r>
            <a:endParaRPr/>
          </a:p>
          <a:p>
            <a:pPr indent="-342900" lvl="0" marL="457200" rtl="0" algn="l">
              <a:spcBef>
                <a:spcPts val="0"/>
              </a:spcBef>
              <a:spcAft>
                <a:spcPts val="0"/>
              </a:spcAft>
              <a:buSzPts val="1800"/>
              <a:buChar char="●"/>
            </a:pPr>
            <a:r>
              <a:rPr lang="en"/>
              <a:t>Pre-Existing</a:t>
            </a:r>
            <a:r>
              <a:rPr lang="en"/>
              <a:t> Laws</a:t>
            </a:r>
            <a:endParaRPr/>
          </a:p>
          <a:p>
            <a:pPr indent="-317500" lvl="1" marL="914400" rtl="0" algn="l">
              <a:spcBef>
                <a:spcPts val="0"/>
              </a:spcBef>
              <a:spcAft>
                <a:spcPts val="0"/>
              </a:spcAft>
              <a:buSzPts val="1400"/>
              <a:buChar char="○"/>
            </a:pPr>
            <a:r>
              <a:rPr lang="en"/>
              <a:t>Slander or Libel against an individual can be brought up in a </a:t>
            </a:r>
            <a:r>
              <a:rPr lang="en"/>
              <a:t>defamation</a:t>
            </a:r>
            <a:r>
              <a:rPr lang="en"/>
              <a:t> lawsuit which can result in the information being removed without these laws being enacted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