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Nunito"/>
      <p:regular r:id="rId14"/>
      <p:bold r:id="rId15"/>
      <p:italic r:id="rId16"/>
      <p:boldItalic r:id="rId17"/>
    </p:embeddedFont>
    <p:embeddedFont>
      <p:font typeface="Maven Pro"/>
      <p:regular r:id="rId18"/>
      <p:bold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Nunito-bold.fntdata"/><Relationship Id="rId14" Type="http://schemas.openxmlformats.org/officeDocument/2006/relationships/font" Target="fonts/Nunito-regular.fntdata"/><Relationship Id="rId17" Type="http://schemas.openxmlformats.org/officeDocument/2006/relationships/font" Target="fonts/Nunito-boldItalic.fntdata"/><Relationship Id="rId16" Type="http://schemas.openxmlformats.org/officeDocument/2006/relationships/font" Target="fonts/Nunito-italic.fntdata"/><Relationship Id="rId5" Type="http://schemas.openxmlformats.org/officeDocument/2006/relationships/notesMaster" Target="notesMasters/notesMaster1.xml"/><Relationship Id="rId19" Type="http://schemas.openxmlformats.org/officeDocument/2006/relationships/font" Target="fonts/MavenPro-bold.fntdata"/><Relationship Id="rId6" Type="http://schemas.openxmlformats.org/officeDocument/2006/relationships/slide" Target="slides/slide1.xml"/><Relationship Id="rId18" Type="http://schemas.openxmlformats.org/officeDocument/2006/relationships/font" Target="fonts/MavenPro-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2c494666c8f_0_3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2c494666c8f_0_3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2c50a6334e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2c50a6334e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2c494666c8f_0_3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2c494666c8f_0_3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2c494666c8f_0_3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2c494666c8f_0_3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2c494666c8f_0_4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2c494666c8f_0_4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2c494666c8f_0_4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2c494666c8f_0_4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2c494666c8f_0_4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2c494666c8f_0_4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Chapter 8:</a:t>
            </a:r>
            <a:endParaRPr/>
          </a:p>
          <a:p>
            <a:pPr indent="0" lvl="0" marL="0" rtl="0" algn="l">
              <a:spcBef>
                <a:spcPts val="0"/>
              </a:spcBef>
              <a:spcAft>
                <a:spcPts val="0"/>
              </a:spcAft>
              <a:buNone/>
            </a:pPr>
            <a:r>
              <a:rPr lang="en"/>
              <a:t>Error, Failures, and Risks</a:t>
            </a:r>
            <a:endParaRPr/>
          </a:p>
        </p:txBody>
      </p:sp>
      <p:sp>
        <p:nvSpPr>
          <p:cNvPr id="278" name="Google Shape;278;p13"/>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BY: Laura Wilson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Background</a:t>
            </a:r>
            <a:endParaRPr/>
          </a:p>
        </p:txBody>
      </p:sp>
      <p:sp>
        <p:nvSpPr>
          <p:cNvPr id="284" name="Google Shape;284;p14"/>
          <p:cNvSpPr txBox="1"/>
          <p:nvPr>
            <p:ph idx="1" type="body"/>
          </p:nvPr>
        </p:nvSpPr>
        <p:spPr>
          <a:xfrm>
            <a:off x="1303800" y="1343425"/>
            <a:ext cx="7030500" cy="3188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rgbClr val="000000"/>
                </a:solidFill>
              </a:rPr>
              <a:t>Between 1985 and 1987, Therac-25 machines, a software-controlled radiation-therapy machine used to treat people with cancer, at four medical centers gave massive overdoses of radiation to six patients. In some cases, the operator repeated an overdose because the machine’s display indicated that it had given no dose. Medical personnel later estimated that some patients received more than 100 times the intended dose. These incidents caused severe and painful injuries and the deaths of three patients.</a:t>
            </a:r>
            <a:endParaRPr sz="1400">
              <a:solidFill>
                <a:srgbClr val="000000"/>
              </a:solidFill>
            </a:endParaRPr>
          </a:p>
          <a:p>
            <a:pPr indent="0" lvl="0" marL="0" rtl="0" algn="l">
              <a:spcBef>
                <a:spcPts val="0"/>
              </a:spcBef>
              <a:spcAft>
                <a:spcPts val="0"/>
              </a:spcAft>
              <a:buNone/>
            </a:pPr>
            <a:r>
              <a:t/>
            </a:r>
            <a:endParaRPr sz="1400">
              <a:solidFill>
                <a:srgbClr val="000000"/>
              </a:solidFill>
            </a:endParaRPr>
          </a:p>
          <a:p>
            <a:pPr indent="0" lvl="0" marL="0" rtl="0" algn="l">
              <a:lnSpc>
                <a:spcPct val="100000"/>
              </a:lnSpc>
              <a:spcBef>
                <a:spcPts val="0"/>
              </a:spcBef>
              <a:spcAft>
                <a:spcPts val="0"/>
              </a:spcAft>
              <a:buNone/>
            </a:pPr>
            <a:r>
              <a:rPr lang="en" sz="1400"/>
              <a:t>The factors that contributed to the incident were lapses in good safety design, insufficient testing, bugs in the software that controlled the machines, and an inadequate system of reporting and investigating the accidents.</a:t>
            </a:r>
            <a:endParaRPr sz="1400"/>
          </a:p>
          <a:p>
            <a:pPr indent="0" lvl="0" marL="0" rtl="0" algn="l">
              <a:spcBef>
                <a:spcPts val="1200"/>
              </a:spcBef>
              <a:spcAft>
                <a:spcPts val="0"/>
              </a:spcAft>
              <a:buNone/>
            </a:pPr>
            <a:r>
              <a:rPr lang="en" sz="1400">
                <a:solidFill>
                  <a:srgbClr val="000000"/>
                </a:solidFill>
              </a:rPr>
              <a:t>.</a:t>
            </a:r>
            <a:endParaRPr sz="1400">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15"/>
          <p:cNvSpPr txBox="1"/>
          <p:nvPr>
            <p:ph type="title"/>
          </p:nvPr>
        </p:nvSpPr>
        <p:spPr>
          <a:xfrm>
            <a:off x="1303800" y="2462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Case study (Kennestone Regional Oncology Center)</a:t>
            </a:r>
            <a:endParaRPr/>
          </a:p>
        </p:txBody>
      </p:sp>
      <p:sp>
        <p:nvSpPr>
          <p:cNvPr id="290" name="Google Shape;290;p15"/>
          <p:cNvSpPr txBox="1"/>
          <p:nvPr>
            <p:ph idx="1" type="body"/>
          </p:nvPr>
        </p:nvSpPr>
        <p:spPr>
          <a:xfrm>
            <a:off x="1303800" y="1163775"/>
            <a:ext cx="7030500" cy="3367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 61-</a:t>
            </a:r>
            <a:r>
              <a:rPr lang="en"/>
              <a:t>year</a:t>
            </a:r>
            <a:r>
              <a:rPr lang="en"/>
              <a:t> old woman was receiving follow-up radiation treatment to nearby lymph nodes on a Therac-25 at a facility. One day the patient was set up for 10 MeV electron treatment. When the machine turned on she felt a tremendous force of heat like a red-hot sensation. The woman told the </a:t>
            </a:r>
            <a:r>
              <a:rPr lang="en"/>
              <a:t>technician</a:t>
            </a:r>
            <a:r>
              <a:rPr lang="en"/>
              <a:t> she had been burned but the </a:t>
            </a:r>
            <a:r>
              <a:rPr lang="en"/>
              <a:t>technician</a:t>
            </a:r>
            <a:r>
              <a:rPr lang="en"/>
              <a:t> denies this.</a:t>
            </a:r>
            <a:endParaRPr/>
          </a:p>
          <a:p>
            <a:pPr indent="0" lvl="0" marL="0" rtl="0" algn="l">
              <a:spcBef>
                <a:spcPts val="1200"/>
              </a:spcBef>
              <a:spcAft>
                <a:spcPts val="0"/>
              </a:spcAft>
              <a:buNone/>
            </a:pPr>
            <a:r>
              <a:rPr lang="en"/>
              <a:t>After going home the patient started to experience pain and swelling where the treatment was. There was no </a:t>
            </a:r>
            <a:r>
              <a:rPr lang="en"/>
              <a:t>clinical</a:t>
            </a:r>
            <a:r>
              <a:rPr lang="en"/>
              <a:t> explanation for her redness as her </a:t>
            </a:r>
            <a:r>
              <a:rPr lang="en"/>
              <a:t>oncologist contributed it to her disease or a normal treatment reaction. Two weeks later the physicist at this facility noted that this patient began to experience radiation but but there was no explanation for this from the hospital or her doctors. </a:t>
            </a:r>
            <a:endParaRPr/>
          </a:p>
          <a:p>
            <a:pPr indent="0" lvl="0" marL="0" rtl="0" algn="l">
              <a:spcBef>
                <a:spcPts val="1200"/>
              </a:spcBef>
              <a:spcAft>
                <a:spcPts val="1200"/>
              </a:spcAft>
              <a:buNone/>
            </a:pPr>
            <a:r>
              <a:rPr lang="en"/>
              <a:t>Eventually her breast had to be removed due to the radiation burns and still being in constant pain but the manufacturer and operators of Therac-25 didn’t believe their machine could do this. There was eventually a lawsuit that was settled out of court.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1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Chapter relevancy	</a:t>
            </a:r>
            <a:endParaRPr/>
          </a:p>
        </p:txBody>
      </p:sp>
      <p:sp>
        <p:nvSpPr>
          <p:cNvPr id="296" name="Google Shape;296;p16"/>
          <p:cNvSpPr txBox="1"/>
          <p:nvPr>
            <p:ph idx="1" type="body"/>
          </p:nvPr>
        </p:nvSpPr>
        <p:spPr>
          <a:xfrm>
            <a:off x="1303800" y="1202500"/>
            <a:ext cx="7030500" cy="33291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200"/>
              <a:t>In chapter 8,  is about failures in computer systems which is often a combination of human and system error.</a:t>
            </a:r>
            <a:endParaRPr sz="1200"/>
          </a:p>
          <a:p>
            <a:pPr indent="0" lvl="0" marL="0" rtl="0" algn="l">
              <a:lnSpc>
                <a:spcPct val="100000"/>
              </a:lnSpc>
              <a:spcBef>
                <a:spcPts val="1200"/>
              </a:spcBef>
              <a:spcAft>
                <a:spcPts val="0"/>
              </a:spcAft>
              <a:buNone/>
            </a:pPr>
            <a:r>
              <a:rPr lang="en" sz="1200"/>
              <a:t>Failure and errors in computer systems</a:t>
            </a:r>
            <a:endParaRPr sz="1200"/>
          </a:p>
          <a:p>
            <a:pPr indent="0" lvl="0" marL="0" rtl="0" algn="l">
              <a:lnSpc>
                <a:spcPct val="100000"/>
              </a:lnSpc>
              <a:spcBef>
                <a:spcPts val="1200"/>
              </a:spcBef>
              <a:spcAft>
                <a:spcPts val="0"/>
              </a:spcAft>
              <a:buNone/>
            </a:pPr>
            <a:r>
              <a:rPr lang="en" sz="1200"/>
              <a:t>Institutional causes of large project failures</a:t>
            </a:r>
            <a:endParaRPr sz="1200"/>
          </a:p>
          <a:p>
            <a:pPr indent="0" lvl="0" marL="0" rtl="0" algn="l">
              <a:lnSpc>
                <a:spcPct val="100000"/>
              </a:lnSpc>
              <a:spcBef>
                <a:spcPts val="1200"/>
              </a:spcBef>
              <a:spcAft>
                <a:spcPts val="0"/>
              </a:spcAft>
              <a:buNone/>
            </a:pPr>
            <a:r>
              <a:rPr lang="en" sz="1200"/>
              <a:t>Planning</a:t>
            </a:r>
            <a:r>
              <a:rPr lang="en" sz="1200"/>
              <a:t> and </a:t>
            </a:r>
            <a:r>
              <a:rPr lang="en" sz="1200"/>
              <a:t>management</a:t>
            </a:r>
            <a:r>
              <a:rPr lang="en" sz="1200"/>
              <a:t> and testing problems</a:t>
            </a:r>
            <a:endParaRPr sz="1200"/>
          </a:p>
          <a:p>
            <a:pPr indent="0" lvl="0" marL="0" rtl="0" algn="l">
              <a:lnSpc>
                <a:spcPct val="100000"/>
              </a:lnSpc>
              <a:spcBef>
                <a:spcPts val="1200"/>
              </a:spcBef>
              <a:spcAft>
                <a:spcPts val="0"/>
              </a:spcAft>
              <a:buNone/>
            </a:pPr>
            <a:r>
              <a:rPr lang="en" sz="1200"/>
              <a:t>The Therac-25 incident causes are still present in today’s systems.</a:t>
            </a:r>
            <a:r>
              <a:rPr lang="en" sz="1200"/>
              <a:t> Years after the Therac-25 incident, medical physicists operating a different radiation-treatment machine in Panama tried to circumvent a limitation in the software in an attempt to provide more shielding for patients. Their actions caused dosage miscalculations; 28 patients received overdoses of radiation, and many died. It seems that dramatic lessons need repetition with each new generation. Studies of the Therac-25 incidents showed that many factors contributed to the injuries and deaths. </a:t>
            </a:r>
            <a:endParaRPr sz="1200"/>
          </a:p>
          <a:p>
            <a:pPr indent="0" lvl="0" marL="0" rtl="0" algn="l">
              <a:spcBef>
                <a:spcPts val="1200"/>
              </a:spcBef>
              <a:spcAft>
                <a:spcPts val="0"/>
              </a:spcAft>
              <a:buNone/>
            </a:pPr>
            <a:r>
              <a:t/>
            </a:r>
            <a:endParaRPr/>
          </a:p>
          <a:p>
            <a:pPr indent="0" lvl="0" marL="0" rtl="0" algn="l">
              <a:spcBef>
                <a:spcPts val="1200"/>
              </a:spcBef>
              <a:spcAft>
                <a:spcPts val="0"/>
              </a:spcAft>
              <a:buNone/>
            </a:pPr>
            <a:r>
              <a:t/>
            </a:r>
            <a:endParaRPr sz="2600">
              <a:solidFill>
                <a:srgbClr val="000000"/>
              </a:solidFill>
              <a:highlight>
                <a:srgbClr val="F2F2F2"/>
              </a:highlight>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1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Implications</a:t>
            </a:r>
            <a:endParaRPr/>
          </a:p>
        </p:txBody>
      </p:sp>
      <p:sp>
        <p:nvSpPr>
          <p:cNvPr id="302" name="Google Shape;302;p17"/>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Positive:</a:t>
            </a:r>
            <a:endParaRPr/>
          </a:p>
          <a:p>
            <a:pPr indent="-311150" lvl="0" marL="457200" rtl="0" algn="l">
              <a:spcBef>
                <a:spcPts val="1200"/>
              </a:spcBef>
              <a:spcAft>
                <a:spcPts val="0"/>
              </a:spcAft>
              <a:buSzPts val="1300"/>
              <a:buChar char="➢"/>
            </a:pPr>
            <a:r>
              <a:rPr lang="en"/>
              <a:t>The patient could just be sensitive</a:t>
            </a:r>
            <a:endParaRPr/>
          </a:p>
          <a:p>
            <a:pPr indent="-311150" lvl="0" marL="457200" rtl="0" algn="l">
              <a:spcBef>
                <a:spcPts val="0"/>
              </a:spcBef>
              <a:spcAft>
                <a:spcPts val="0"/>
              </a:spcAft>
              <a:buSzPts val="1300"/>
              <a:buChar char="➢"/>
            </a:pPr>
            <a:r>
              <a:rPr lang="en"/>
              <a:t>Certain treatments could just be that way for every patient</a:t>
            </a:r>
            <a:endParaRPr/>
          </a:p>
          <a:p>
            <a:pPr indent="-311150" lvl="0" marL="457200" rtl="0" algn="l">
              <a:spcBef>
                <a:spcPts val="0"/>
              </a:spcBef>
              <a:spcAft>
                <a:spcPts val="0"/>
              </a:spcAft>
              <a:buSzPts val="1300"/>
              <a:buChar char="➢"/>
            </a:pPr>
            <a:r>
              <a:rPr lang="en"/>
              <a:t>The operator knew it was impossible for the machine to burn someone</a:t>
            </a:r>
            <a:endParaRPr/>
          </a:p>
          <a:p>
            <a:pPr indent="-311150" lvl="0" marL="457200" rtl="0" algn="l">
              <a:spcBef>
                <a:spcPts val="0"/>
              </a:spcBef>
              <a:spcAft>
                <a:spcPts val="0"/>
              </a:spcAft>
              <a:buSzPts val="1300"/>
              <a:buChar char="➢"/>
            </a:pPr>
            <a:r>
              <a:t/>
            </a:r>
            <a:endParaRPr/>
          </a:p>
        </p:txBody>
      </p:sp>
      <p:sp>
        <p:nvSpPr>
          <p:cNvPr id="303" name="Google Shape;303;p17"/>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Negative:</a:t>
            </a:r>
            <a:endParaRPr/>
          </a:p>
          <a:p>
            <a:pPr indent="-311150" lvl="0" marL="457200" rtl="0" algn="l">
              <a:spcBef>
                <a:spcPts val="1200"/>
              </a:spcBef>
              <a:spcAft>
                <a:spcPts val="0"/>
              </a:spcAft>
              <a:buSzPts val="1300"/>
              <a:buChar char="➢"/>
            </a:pPr>
            <a:r>
              <a:rPr lang="en"/>
              <a:t>Manufacturers</a:t>
            </a:r>
            <a:r>
              <a:rPr lang="en"/>
              <a:t>, operators and doctors denied the machine doing this</a:t>
            </a:r>
            <a:endParaRPr/>
          </a:p>
          <a:p>
            <a:pPr indent="-311150" lvl="0" marL="457200" rtl="0" algn="l">
              <a:spcBef>
                <a:spcPts val="0"/>
              </a:spcBef>
              <a:spcAft>
                <a:spcPts val="0"/>
              </a:spcAft>
              <a:buSzPts val="1300"/>
              <a:buChar char="➢"/>
            </a:pPr>
            <a:r>
              <a:rPr lang="en"/>
              <a:t>Patient was </a:t>
            </a:r>
            <a:r>
              <a:rPr lang="en"/>
              <a:t>severely</a:t>
            </a:r>
            <a:r>
              <a:rPr lang="en"/>
              <a:t> hurt even having extra surgery for the burns.</a:t>
            </a:r>
            <a:endParaRPr/>
          </a:p>
          <a:p>
            <a:pPr indent="-311150" lvl="0" marL="457200" rtl="0" algn="l">
              <a:spcBef>
                <a:spcPts val="0"/>
              </a:spcBef>
              <a:spcAft>
                <a:spcPts val="0"/>
              </a:spcAft>
              <a:buSzPts val="1300"/>
              <a:buChar char="➢"/>
            </a:pPr>
            <a:r>
              <a:rPr lang="en"/>
              <a:t> Bad look for the facility and </a:t>
            </a:r>
            <a:r>
              <a:rPr lang="en"/>
              <a:t>manufacturers</a:t>
            </a:r>
            <a:endParaRPr/>
          </a:p>
          <a:p>
            <a:pPr indent="-311150" lvl="0" marL="457200" rtl="0" algn="l">
              <a:spcBef>
                <a:spcPts val="0"/>
              </a:spcBef>
              <a:spcAft>
                <a:spcPts val="0"/>
              </a:spcAft>
              <a:buSzPts val="1300"/>
              <a:buChar char="➢"/>
            </a:pPr>
            <a:r>
              <a:rPr lang="en"/>
              <a:t>No one could find the cause of patients burns or injuries until too late.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1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Stakeholders</a:t>
            </a:r>
            <a:endParaRPr/>
          </a:p>
        </p:txBody>
      </p:sp>
      <p:sp>
        <p:nvSpPr>
          <p:cNvPr id="309" name="Google Shape;309;p18"/>
          <p:cNvSpPr txBox="1"/>
          <p:nvPr>
            <p:ph idx="1" type="body"/>
          </p:nvPr>
        </p:nvSpPr>
        <p:spPr>
          <a:xfrm>
            <a:off x="1303800" y="1990050"/>
            <a:ext cx="7030500" cy="2307300"/>
          </a:xfrm>
          <a:prstGeom prst="rect">
            <a:avLst/>
          </a:prstGeom>
        </p:spPr>
        <p:txBody>
          <a:bodyPr anchorCtr="0" anchor="t" bIns="91425" lIns="91425" spcFirstLastPara="1" rIns="91425" wrap="square" tIns="91425">
            <a:noAutofit/>
          </a:bodyPr>
          <a:lstStyle/>
          <a:p>
            <a:pPr indent="-342900" lvl="0" marL="457200" marR="0" rtl="0" algn="l">
              <a:spcBef>
                <a:spcPts val="0"/>
              </a:spcBef>
              <a:spcAft>
                <a:spcPts val="0"/>
              </a:spcAft>
              <a:buSzPts val="1800"/>
              <a:buChar char="➔"/>
            </a:pPr>
            <a:r>
              <a:rPr lang="en" sz="1600">
                <a:latin typeface="Arial"/>
                <a:ea typeface="Arial"/>
                <a:cs typeface="Arial"/>
                <a:sym typeface="Arial"/>
              </a:rPr>
              <a:t>Patients</a:t>
            </a:r>
            <a:endParaRPr sz="1600">
              <a:latin typeface="Arial"/>
              <a:ea typeface="Arial"/>
              <a:cs typeface="Arial"/>
              <a:sym typeface="Arial"/>
            </a:endParaRPr>
          </a:p>
          <a:p>
            <a:pPr indent="-342900" lvl="0" marL="457200" marR="0" rtl="0" algn="l">
              <a:spcBef>
                <a:spcPts val="0"/>
              </a:spcBef>
              <a:spcAft>
                <a:spcPts val="0"/>
              </a:spcAft>
              <a:buSzPts val="1800"/>
              <a:buChar char="➔"/>
            </a:pPr>
            <a:r>
              <a:rPr lang="en" sz="1600">
                <a:latin typeface="Arial"/>
                <a:ea typeface="Arial"/>
                <a:cs typeface="Arial"/>
                <a:sym typeface="Arial"/>
              </a:rPr>
              <a:t>patient families</a:t>
            </a:r>
            <a:endParaRPr sz="1600">
              <a:latin typeface="Arial"/>
              <a:ea typeface="Arial"/>
              <a:cs typeface="Arial"/>
              <a:sym typeface="Arial"/>
            </a:endParaRPr>
          </a:p>
          <a:p>
            <a:pPr indent="-342900" lvl="0" marL="457200" marR="0" rtl="0" algn="l">
              <a:spcBef>
                <a:spcPts val="0"/>
              </a:spcBef>
              <a:spcAft>
                <a:spcPts val="0"/>
              </a:spcAft>
              <a:buSzPts val="1800"/>
              <a:buChar char="➔"/>
            </a:pPr>
            <a:r>
              <a:rPr lang="en" sz="1600">
                <a:latin typeface="Arial"/>
                <a:ea typeface="Arial"/>
                <a:cs typeface="Arial"/>
                <a:sym typeface="Arial"/>
              </a:rPr>
              <a:t>company/</a:t>
            </a:r>
            <a:r>
              <a:rPr lang="en" sz="1600">
                <a:latin typeface="Arial"/>
                <a:ea typeface="Arial"/>
                <a:cs typeface="Arial"/>
                <a:sym typeface="Arial"/>
              </a:rPr>
              <a:t>manufacture</a:t>
            </a:r>
            <a:r>
              <a:rPr lang="en" sz="1600">
                <a:latin typeface="Arial"/>
                <a:ea typeface="Arial"/>
                <a:cs typeface="Arial"/>
                <a:sym typeface="Arial"/>
              </a:rPr>
              <a:t> of the machine</a:t>
            </a:r>
            <a:endParaRPr sz="1600">
              <a:latin typeface="Arial"/>
              <a:ea typeface="Arial"/>
              <a:cs typeface="Arial"/>
              <a:sym typeface="Arial"/>
            </a:endParaRPr>
          </a:p>
          <a:p>
            <a:pPr indent="-330200" lvl="1" marL="914400" marR="0" rtl="0" algn="l">
              <a:spcBef>
                <a:spcPts val="0"/>
              </a:spcBef>
              <a:spcAft>
                <a:spcPts val="0"/>
              </a:spcAft>
              <a:buSzPts val="1600"/>
              <a:buFont typeface="Arial"/>
              <a:buChar char="◆"/>
            </a:pPr>
            <a:r>
              <a:rPr lang="en" sz="1600">
                <a:latin typeface="Arial"/>
                <a:ea typeface="Arial"/>
                <a:cs typeface="Arial"/>
                <a:sym typeface="Arial"/>
              </a:rPr>
              <a:t>Atomic Energy of Canada, Ltd. (AECL), </a:t>
            </a:r>
            <a:endParaRPr sz="1600">
              <a:latin typeface="Arial"/>
              <a:ea typeface="Arial"/>
              <a:cs typeface="Arial"/>
              <a:sym typeface="Arial"/>
            </a:endParaRPr>
          </a:p>
          <a:p>
            <a:pPr indent="0" lvl="0" marL="914400" marR="0" rtl="0" algn="l">
              <a:spcBef>
                <a:spcPts val="0"/>
              </a:spcBef>
              <a:spcAft>
                <a:spcPts val="0"/>
              </a:spcAft>
              <a:buNone/>
            </a:pPr>
            <a:r>
              <a:rPr lang="en" sz="1600">
                <a:latin typeface="Arial"/>
                <a:ea typeface="Arial"/>
                <a:cs typeface="Arial"/>
                <a:sym typeface="Arial"/>
              </a:rPr>
              <a:t>Canadian government corporation, manufactured the Therac-25</a:t>
            </a:r>
            <a:endParaRPr sz="1600">
              <a:latin typeface="Arial"/>
              <a:ea typeface="Arial"/>
              <a:cs typeface="Arial"/>
              <a:sym typeface="Arial"/>
            </a:endParaRPr>
          </a:p>
          <a:p>
            <a:pPr indent="-342900" lvl="0" marL="457200" marR="0" rtl="0" algn="l">
              <a:spcBef>
                <a:spcPts val="0"/>
              </a:spcBef>
              <a:spcAft>
                <a:spcPts val="0"/>
              </a:spcAft>
              <a:buSzPts val="1800"/>
              <a:buChar char="➔"/>
            </a:pPr>
            <a:r>
              <a:rPr lang="en" sz="1600">
                <a:latin typeface="Arial"/>
                <a:ea typeface="Arial"/>
                <a:cs typeface="Arial"/>
                <a:sym typeface="Arial"/>
              </a:rPr>
              <a:t> hospital/</a:t>
            </a:r>
            <a:r>
              <a:rPr lang="en" sz="1600">
                <a:latin typeface="Arial"/>
                <a:ea typeface="Arial"/>
                <a:cs typeface="Arial"/>
                <a:sym typeface="Arial"/>
              </a:rPr>
              <a:t>facilities</a:t>
            </a:r>
            <a:r>
              <a:rPr lang="en" sz="1600">
                <a:latin typeface="Arial"/>
                <a:ea typeface="Arial"/>
                <a:cs typeface="Arial"/>
                <a:sym typeface="Arial"/>
              </a:rPr>
              <a:t> using product</a:t>
            </a:r>
            <a:endParaRPr sz="1600">
              <a:latin typeface="Arial"/>
              <a:ea typeface="Arial"/>
              <a:cs typeface="Arial"/>
              <a:sym typeface="Arial"/>
            </a:endParaRPr>
          </a:p>
          <a:p>
            <a:pPr indent="-342900" lvl="0" marL="457200" marR="0" rtl="0" algn="l">
              <a:spcBef>
                <a:spcPts val="0"/>
              </a:spcBef>
              <a:spcAft>
                <a:spcPts val="0"/>
              </a:spcAft>
              <a:buSzPts val="1800"/>
              <a:buChar char="➔"/>
            </a:pPr>
            <a:r>
              <a:rPr lang="en" sz="1600">
                <a:latin typeface="Arial"/>
                <a:ea typeface="Arial"/>
                <a:cs typeface="Arial"/>
                <a:sym typeface="Arial"/>
              </a:rPr>
              <a:t>doctors/nurse/operator involved</a:t>
            </a:r>
            <a:endParaRPr sz="1600">
              <a:latin typeface="Arial"/>
              <a:ea typeface="Arial"/>
              <a:cs typeface="Arial"/>
              <a:sym typeface="Arial"/>
            </a:endParaRPr>
          </a:p>
          <a:p>
            <a:pPr indent="-330200" lvl="0" marL="457200" marR="0" rtl="0" algn="l">
              <a:spcBef>
                <a:spcPts val="0"/>
              </a:spcBef>
              <a:spcAft>
                <a:spcPts val="0"/>
              </a:spcAft>
              <a:buSzPts val="1600"/>
              <a:buFont typeface="Arial"/>
              <a:buChar char="➔"/>
            </a:pPr>
            <a:r>
              <a:rPr lang="en" sz="1600">
                <a:latin typeface="Arial"/>
                <a:ea typeface="Arial"/>
                <a:cs typeface="Arial"/>
                <a:sym typeface="Arial"/>
              </a:rPr>
              <a:t>Future patients/doctors/customers of company</a:t>
            </a:r>
            <a:endParaRPr sz="1600">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19"/>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My observation</a:t>
            </a:r>
            <a:endParaRPr/>
          </a:p>
        </p:txBody>
      </p:sp>
      <p:sp>
        <p:nvSpPr>
          <p:cNvPr id="315" name="Google Shape;315;p19"/>
          <p:cNvSpPr txBox="1"/>
          <p:nvPr>
            <p:ph idx="1" type="body"/>
          </p:nvPr>
        </p:nvSpPr>
        <p:spPr>
          <a:xfrm>
            <a:off x="1303800" y="1167275"/>
            <a:ext cx="7030500" cy="3364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I am on the CONS side because not only is the patient not taken seriously basically medically gaslight by the operator and doctors </a:t>
            </a:r>
            <a:r>
              <a:rPr lang="en"/>
              <a:t>involved</a:t>
            </a:r>
            <a:r>
              <a:rPr lang="en"/>
              <a:t> in the facility. The hospital let this patient suffer without any treatment or consideration for why this was happening. This </a:t>
            </a:r>
            <a:r>
              <a:rPr lang="en"/>
              <a:t>incident</a:t>
            </a:r>
            <a:r>
              <a:rPr lang="en"/>
              <a:t> was never investigated or reported and no admission of the burns being caused by the Therac-25 until </a:t>
            </a:r>
            <a:r>
              <a:rPr lang="en"/>
              <a:t>way later</a:t>
            </a:r>
            <a:r>
              <a:rPr lang="en"/>
              <a:t> Her oncologist kept referring her to the facility for these Therac-25 </a:t>
            </a:r>
            <a:r>
              <a:rPr lang="en"/>
              <a:t>treatments</a:t>
            </a:r>
            <a:r>
              <a:rPr lang="en"/>
              <a:t> even when she was admitted to another hospital.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20"/>
          <p:cNvSpPr txBox="1"/>
          <p:nvPr>
            <p:ph type="title"/>
          </p:nvPr>
        </p:nvSpPr>
        <p:spPr>
          <a:xfrm>
            <a:off x="1106200" y="1606275"/>
            <a:ext cx="7357200" cy="2706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Should medical equipment be operated </a:t>
            </a:r>
            <a:r>
              <a:rPr lang="en"/>
              <a:t>solely by software without any human interaction/assistance?</a:t>
            </a:r>
            <a:endParaRPr/>
          </a:p>
        </p:txBody>
      </p:sp>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