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5.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6.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7.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8.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drawings/drawing1.xml" ContentType="application/vnd.openxmlformats-officedocument.drawingml.chartshapes+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9.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notesSlides/notesSlide10.xml" ContentType="application/vnd.openxmlformats-officedocument.presentationml.notesSl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11.xml" ContentType="application/vnd.openxmlformats-officedocument.presentationml.notesSl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notesSlides/notesSlide12.xml" ContentType="application/vnd.openxmlformats-officedocument.presentationml.notesSlid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25.xml" ContentType="application/vnd.openxmlformats-officedocument.drawingml.chart+xml"/>
  <Override PartName="/ppt/charts/chart26.xml" ContentType="application/vnd.openxmlformats-officedocument.drawingml.chart+xml"/>
  <Override PartName="/ppt/charts/style25.xml" ContentType="application/vnd.ms-office.chartstyle+xml"/>
  <Override PartName="/ppt/charts/colors25.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27.xml" ContentType="application/vnd.openxmlformats-officedocument.drawingml.chart+xml"/>
  <Override PartName="/ppt/charts/style26.xml" ContentType="application/vnd.ms-office.chartstyle+xml"/>
  <Override PartName="/ppt/charts/colors26.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28.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9.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30.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1.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2.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3.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4.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5.xml" ContentType="application/vnd.openxmlformats-officedocument.drawingml.chart+xml"/>
  <Override PartName="/ppt/charts/style34.xml" ContentType="application/vnd.ms-office.chartstyle+xml"/>
  <Override PartName="/ppt/charts/colors34.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handoutMasterIdLst>
    <p:handoutMasterId r:id="rId38"/>
  </p:handoutMasterIdLst>
  <p:sldIdLst>
    <p:sldId id="401" r:id="rId2"/>
    <p:sldId id="451" r:id="rId3"/>
    <p:sldId id="454" r:id="rId4"/>
    <p:sldId id="434" r:id="rId5"/>
    <p:sldId id="452" r:id="rId6"/>
    <p:sldId id="453" r:id="rId7"/>
    <p:sldId id="439" r:id="rId8"/>
    <p:sldId id="444" r:id="rId9"/>
    <p:sldId id="472" r:id="rId10"/>
    <p:sldId id="457" r:id="rId11"/>
    <p:sldId id="414" r:id="rId12"/>
    <p:sldId id="417" r:id="rId13"/>
    <p:sldId id="320" r:id="rId14"/>
    <p:sldId id="470" r:id="rId15"/>
    <p:sldId id="408" r:id="rId16"/>
    <p:sldId id="403" r:id="rId17"/>
    <p:sldId id="458" r:id="rId18"/>
    <p:sldId id="465" r:id="rId19"/>
    <p:sldId id="405" r:id="rId20"/>
    <p:sldId id="257" r:id="rId21"/>
    <p:sldId id="429" r:id="rId22"/>
    <p:sldId id="475" r:id="rId23"/>
    <p:sldId id="471" r:id="rId24"/>
    <p:sldId id="409" r:id="rId25"/>
    <p:sldId id="474" r:id="rId26"/>
    <p:sldId id="406" r:id="rId27"/>
    <p:sldId id="323" r:id="rId28"/>
    <p:sldId id="447" r:id="rId29"/>
    <p:sldId id="446" r:id="rId30"/>
    <p:sldId id="469" r:id="rId31"/>
    <p:sldId id="466" r:id="rId32"/>
    <p:sldId id="468" r:id="rId33"/>
    <p:sldId id="473" r:id="rId34"/>
    <p:sldId id="460" r:id="rId35"/>
    <p:sldId id="461"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008" userDrawn="1">
          <p15:clr>
            <a:srgbClr val="A4A3A4"/>
          </p15:clr>
        </p15:guide>
        <p15:guide id="2" orient="horz" pos="576" userDrawn="1">
          <p15:clr>
            <a:srgbClr val="A4A3A4"/>
          </p15:clr>
        </p15:guide>
        <p15:guide id="4" pos="240">
          <p15:clr>
            <a:srgbClr val="A4A3A4"/>
          </p15:clr>
        </p15:guide>
        <p15:guide id="5" pos="5472" userDrawn="1">
          <p15:clr>
            <a:srgbClr val="A4A3A4"/>
          </p15:clr>
        </p15:guide>
        <p15:guide id="6" orient="horz" pos="1824" userDrawn="1">
          <p15:clr>
            <a:srgbClr val="A4A3A4"/>
          </p15:clr>
        </p15:guide>
        <p15:guide id="7" orient="horz" pos="2928" userDrawn="1">
          <p15:clr>
            <a:srgbClr val="A4A3A4"/>
          </p15:clr>
        </p15:guide>
        <p15:guide id="8" orient="horz" pos="1280" userDrawn="1">
          <p15:clr>
            <a:srgbClr val="A4A3A4"/>
          </p15:clr>
        </p15:guide>
        <p15:guide id="9" pos="1632" userDrawn="1">
          <p15:clr>
            <a:srgbClr val="A4A3A4"/>
          </p15:clr>
        </p15:guide>
        <p15:guide id="10" pos="412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5582667-6102-27E7-ED8E-01A166EB4B6B}" name="Guest User" initials="GU" userId="Guest User" providerId="Windows Live"/>
  <p188:author id="{118EAB6E-FD58-6A7B-DBBB-875F3B555E60}" name="Eric Qiao" initials="EQ" userId="3215000fb5566c49" providerId="Windows Live"/>
  <p188:author id="{64038283-AC2D-15D4-5DAC-854AC230AA24}" name="nico Newberry" initials="nN" userId="8d582365abbc9881"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BIWS" initials="B" lastIdx="0" clrIdx="0">
    <p:extLst>
      <p:ext uri="{19B8F6BF-5375-455C-9EA6-DF929625EA0E}">
        <p15:presenceInfo xmlns:p15="http://schemas.microsoft.com/office/powerpoint/2012/main" userId="BIW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7C9E"/>
    <a:srgbClr val="485059"/>
    <a:srgbClr val="A6A6A6"/>
    <a:srgbClr val="CCD1D7"/>
    <a:srgbClr val="113D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A679B8-BBD9-49D3-A97E-203CF4D8CF8B}" v="21407" dt="2025-04-01T02:14:34.5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2556" y="114"/>
      </p:cViewPr>
      <p:guideLst>
        <p:guide orient="horz" pos="4008"/>
        <p:guide orient="horz" pos="576"/>
        <p:guide pos="240"/>
        <p:guide pos="5472"/>
        <p:guide orient="horz" pos="1824"/>
        <p:guide orient="horz" pos="2928"/>
        <p:guide orient="horz" pos="1280"/>
        <p:guide pos="1632"/>
        <p:guide pos="4128"/>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45"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Nicolas%20Newberry\Downloads\statistic_id207103_number-of-domestic-leisure-and-business-trips-in-the-us-2019-2027.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Nicolas%20Newberry\Downloads\statistic_id269386_expedia-group-gross-bookings-2007-2024.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https://umich-my.sharepoint.com/personal/nnicolas_umich_edu/Documents/Aero%20Case%20Data%20Book_Updated%203.20.25.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chartUserShapes" Target="../drawings/drawing1.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25.xml"/><Relationship Id="rId1" Type="http://schemas.microsoft.com/office/2011/relationships/chartStyle" Target="style25.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26.xml"/><Relationship Id="rId1" Type="http://schemas.microsoft.com/office/2011/relationships/chartStyle" Target="style26.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7.xml"/><Relationship Id="rId1" Type="http://schemas.microsoft.com/office/2011/relationships/chartStyle" Target="style27.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8.xml"/><Relationship Id="rId1" Type="http://schemas.microsoft.com/office/2011/relationships/chartStyle" Target="style28.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3215000FB5566C49/Documents/Aerospace%20IM%20Transformed%20Data.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9.xml"/><Relationship Id="rId1" Type="http://schemas.microsoft.com/office/2011/relationships/chartStyle" Target="style29.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30.xml"/><Relationship Id="rId1" Type="http://schemas.microsoft.com/office/2011/relationships/chartStyle" Target="style30.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31.xml"/><Relationship Id="rId1" Type="http://schemas.microsoft.com/office/2011/relationships/chartStyle" Target="style31.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32.xml"/><Relationship Id="rId1" Type="http://schemas.microsoft.com/office/2011/relationships/chartStyle" Target="style32.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33.xml"/><Relationship Id="rId1" Type="http://schemas.microsoft.com/office/2011/relationships/chartStyle" Target="style33.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34.xml"/><Relationship Id="rId1" Type="http://schemas.microsoft.com/office/2011/relationships/chartStyle" Target="style34.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umich-my.sharepoint.com/personal/nnicolas_umich_edu/Documents/Aero%20Case%20Data%20Book_Updated%203.20.25.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umich-my.sharepoint.com/personal/nnicolas_umich_edu/Documents/Aero%20Case%20Data%20Book_Updated%203.20.25.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a:solidFill>
                  <a:schemeClr val="tx1"/>
                </a:solidFill>
              </a:rPr>
              <a:t>Segment Mix</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rgbClr val="113D63"/>
              </a:solidFill>
              <a:ln w="19050">
                <a:solidFill>
                  <a:schemeClr val="lt1"/>
                </a:solidFill>
              </a:ln>
              <a:effectLst/>
            </c:spPr>
            <c:extLst>
              <c:ext xmlns:c16="http://schemas.microsoft.com/office/drawing/2014/chart" uri="{C3380CC4-5D6E-409C-BE32-E72D297353CC}">
                <c16:uniqueId val="{00000001-1822-4F75-91D9-A11AAB7870F0}"/>
              </c:ext>
            </c:extLst>
          </c:dPt>
          <c:dPt>
            <c:idx val="1"/>
            <c:bubble3D val="0"/>
            <c:spPr>
              <a:solidFill>
                <a:schemeClr val="tx2">
                  <a:lumMod val="20000"/>
                  <a:lumOff val="80000"/>
                </a:schemeClr>
              </a:solidFill>
              <a:ln w="19050">
                <a:solidFill>
                  <a:schemeClr val="lt1"/>
                </a:solidFill>
              </a:ln>
              <a:effectLst/>
            </c:spPr>
            <c:extLst>
              <c:ext xmlns:c16="http://schemas.microsoft.com/office/drawing/2014/chart" uri="{C3380CC4-5D6E-409C-BE32-E72D297353CC}">
                <c16:uniqueId val="{00000003-1822-4F75-91D9-A11AAB7870F0}"/>
              </c:ext>
            </c:extLst>
          </c:dPt>
          <c:dPt>
            <c:idx val="2"/>
            <c:bubble3D val="0"/>
            <c:spPr>
              <a:solidFill>
                <a:schemeClr val="dk1">
                  <a:tint val="75000"/>
                </a:schemeClr>
              </a:solidFill>
              <a:ln w="19050">
                <a:solidFill>
                  <a:schemeClr val="lt1"/>
                </a:solidFill>
              </a:ln>
              <a:effectLst/>
            </c:spPr>
            <c:extLst>
              <c:ext xmlns:c16="http://schemas.microsoft.com/office/drawing/2014/chart" uri="{C3380CC4-5D6E-409C-BE32-E72D297353CC}">
                <c16:uniqueId val="{00000005-1822-4F75-91D9-A11AAB7870F0}"/>
              </c:ext>
            </c:extLst>
          </c:dPt>
          <c:dPt>
            <c:idx val="3"/>
            <c:bubble3D val="0"/>
            <c:spPr>
              <a:solidFill>
                <a:schemeClr val="dk1">
                  <a:tint val="98500"/>
                </a:schemeClr>
              </a:solidFill>
              <a:ln w="19050">
                <a:solidFill>
                  <a:schemeClr val="lt1"/>
                </a:solidFill>
              </a:ln>
              <a:effectLst/>
            </c:spPr>
            <c:extLst>
              <c:ext xmlns:c16="http://schemas.microsoft.com/office/drawing/2014/chart" uri="{C3380CC4-5D6E-409C-BE32-E72D297353CC}">
                <c16:uniqueId val="{00000007-1822-4F75-91D9-A11AAB7870F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Aftermarket</c:v>
                </c:pt>
                <c:pt idx="1">
                  <c:v>OEM</c:v>
                </c:pt>
              </c:strCache>
            </c:strRef>
          </c:cat>
          <c:val>
            <c:numRef>
              <c:f>Sheet1!$B$2:$B$3</c:f>
              <c:numCache>
                <c:formatCode>0%</c:formatCode>
                <c:ptCount val="2"/>
                <c:pt idx="0">
                  <c:v>0.55000000000000004</c:v>
                </c:pt>
                <c:pt idx="1">
                  <c:v>0.45</c:v>
                </c:pt>
              </c:numCache>
            </c:numRef>
          </c:val>
          <c:extLst>
            <c:ext xmlns:c16="http://schemas.microsoft.com/office/drawing/2014/chart" uri="{C3380CC4-5D6E-409C-BE32-E72D297353CC}">
              <c16:uniqueId val="{00000000-72E6-4217-9AB2-799F75787DC7}"/>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26360236220472438"/>
          <c:y val="0.86620603674540675"/>
          <c:w val="0.38251749781277339"/>
          <c:h val="0.10046062992125984"/>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a:solidFill>
                  <a:schemeClr val="tx1"/>
                </a:solidFill>
              </a:rPr>
              <a:t>Target’s 2019 – 2024 CAPEX</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5268746841086648E-2"/>
          <c:y val="0.20296845608450301"/>
          <c:w val="0.92946250631782668"/>
          <c:h val="0.53326653161626392"/>
        </c:manualLayout>
      </c:layout>
      <c:barChart>
        <c:barDir val="col"/>
        <c:grouping val="clustered"/>
        <c:varyColors val="0"/>
        <c:ser>
          <c:idx val="0"/>
          <c:order val="0"/>
          <c:tx>
            <c:strRef>
              <c:f>Sheet1!$B$1</c:f>
              <c:strCache>
                <c:ptCount val="1"/>
                <c:pt idx="0">
                  <c:v>CAPEX</c:v>
                </c:pt>
              </c:strCache>
            </c:strRef>
          </c:tx>
          <c:spPr>
            <a:solidFill>
              <a:srgbClr val="113D6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2019</c:v>
                </c:pt>
                <c:pt idx="1">
                  <c:v>2020</c:v>
                </c:pt>
                <c:pt idx="2">
                  <c:v>2021</c:v>
                </c:pt>
                <c:pt idx="3">
                  <c:v>2022</c:v>
                </c:pt>
                <c:pt idx="4">
                  <c:v>2023</c:v>
                </c:pt>
                <c:pt idx="5">
                  <c:v>2024</c:v>
                </c:pt>
              </c:numCache>
            </c:numRef>
          </c:cat>
          <c:val>
            <c:numRef>
              <c:f>Sheet1!$B$2:$B$7</c:f>
              <c:numCache>
                <c:formatCode>General</c:formatCode>
                <c:ptCount val="6"/>
                <c:pt idx="0">
                  <c:v>7</c:v>
                </c:pt>
                <c:pt idx="1">
                  <c:v>4</c:v>
                </c:pt>
                <c:pt idx="2">
                  <c:v>3</c:v>
                </c:pt>
                <c:pt idx="3">
                  <c:v>6</c:v>
                </c:pt>
                <c:pt idx="4">
                  <c:v>6</c:v>
                </c:pt>
                <c:pt idx="5">
                  <c:v>7</c:v>
                </c:pt>
              </c:numCache>
            </c:numRef>
          </c:val>
          <c:extLst>
            <c:ext xmlns:c16="http://schemas.microsoft.com/office/drawing/2014/chart" uri="{C3380CC4-5D6E-409C-BE32-E72D297353CC}">
              <c16:uniqueId val="{00000000-0A32-4A98-B821-37B169C2CFDC}"/>
            </c:ext>
          </c:extLst>
        </c:ser>
        <c:dLbls>
          <c:showLegendKey val="0"/>
          <c:showVal val="0"/>
          <c:showCatName val="0"/>
          <c:showSerName val="0"/>
          <c:showPercent val="0"/>
          <c:showBubbleSize val="0"/>
        </c:dLbls>
        <c:gapWidth val="219"/>
        <c:overlap val="-27"/>
        <c:axId val="5941935"/>
        <c:axId val="5942415"/>
      </c:barChart>
      <c:catAx>
        <c:axId val="5941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42415"/>
        <c:crosses val="autoZero"/>
        <c:auto val="1"/>
        <c:lblAlgn val="ctr"/>
        <c:lblOffset val="100"/>
        <c:noMultiLvlLbl val="0"/>
      </c:catAx>
      <c:valAx>
        <c:axId val="5942415"/>
        <c:scaling>
          <c:orientation val="minMax"/>
        </c:scaling>
        <c:delete val="1"/>
        <c:axPos val="l"/>
        <c:numFmt formatCode="General" sourceLinked="1"/>
        <c:majorTickMark val="none"/>
        <c:minorTickMark val="none"/>
        <c:tickLblPos val="nextTo"/>
        <c:crossAx val="59419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solidFill>
                  <a:sysClr val="windowText" lastClr="000000"/>
                </a:solidFill>
                <a:latin typeface="+mj-lt"/>
              </a:rPr>
              <a:t>Number of Domestic Leisure &amp; Business Trips in the U.S. (In Billions)</a:t>
            </a:r>
          </a:p>
        </c:rich>
      </c:tx>
      <c:layout>
        <c:manualLayout>
          <c:xMode val="edge"/>
          <c:yMode val="edge"/>
          <c:x val="0.12383332549081243"/>
          <c:y val="4.22518670795190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Data!$C$5</c:f>
              <c:strCache>
                <c:ptCount val="1"/>
                <c:pt idx="0">
                  <c:v>Business</c:v>
                </c:pt>
              </c:strCache>
            </c:strRef>
          </c:tx>
          <c:spPr>
            <a:solidFill>
              <a:srgbClr val="CCD1D7"/>
            </a:solidFill>
            <a:ln>
              <a:noFill/>
            </a:ln>
            <a:effectLst/>
          </c:spPr>
          <c:invertIfNegative val="0"/>
          <c:cat>
            <c:strRef>
              <c:f>Data!$B$6:$B$14</c:f>
              <c:strCache>
                <c:ptCount val="9"/>
                <c:pt idx="0">
                  <c:v>2019</c:v>
                </c:pt>
                <c:pt idx="1">
                  <c:v>2020</c:v>
                </c:pt>
                <c:pt idx="2">
                  <c:v>2021</c:v>
                </c:pt>
                <c:pt idx="3">
                  <c:v>2022</c:v>
                </c:pt>
                <c:pt idx="4">
                  <c:v>2023</c:v>
                </c:pt>
                <c:pt idx="5">
                  <c:v>2024</c:v>
                </c:pt>
                <c:pt idx="6">
                  <c:v>2025</c:v>
                </c:pt>
                <c:pt idx="7">
                  <c:v>2026</c:v>
                </c:pt>
                <c:pt idx="8">
                  <c:v>2027</c:v>
                </c:pt>
              </c:strCache>
            </c:strRef>
          </c:cat>
          <c:val>
            <c:numRef>
              <c:f>Data!$C$6:$C$14</c:f>
              <c:numCache>
                <c:formatCode>#,##0.00</c:formatCode>
                <c:ptCount val="9"/>
                <c:pt idx="0">
                  <c:v>0.46</c:v>
                </c:pt>
                <c:pt idx="1">
                  <c:v>0.18</c:v>
                </c:pt>
                <c:pt idx="2">
                  <c:v>0.25</c:v>
                </c:pt>
                <c:pt idx="3">
                  <c:v>0.37</c:v>
                </c:pt>
                <c:pt idx="4">
                  <c:v>0.41</c:v>
                </c:pt>
                <c:pt idx="5">
                  <c:v>0.44</c:v>
                </c:pt>
                <c:pt idx="6">
                  <c:v>0.46</c:v>
                </c:pt>
                <c:pt idx="7">
                  <c:v>0.47</c:v>
                </c:pt>
                <c:pt idx="8">
                  <c:v>0.48</c:v>
                </c:pt>
              </c:numCache>
            </c:numRef>
          </c:val>
          <c:extLst>
            <c:ext xmlns:c16="http://schemas.microsoft.com/office/drawing/2014/chart" uri="{C3380CC4-5D6E-409C-BE32-E72D297353CC}">
              <c16:uniqueId val="{00000000-EBCB-442D-8C6A-11D2B3886195}"/>
            </c:ext>
          </c:extLst>
        </c:ser>
        <c:ser>
          <c:idx val="1"/>
          <c:order val="1"/>
          <c:tx>
            <c:strRef>
              <c:f>Data!$D$5</c:f>
              <c:strCache>
                <c:ptCount val="1"/>
                <c:pt idx="0">
                  <c:v>Leisure</c:v>
                </c:pt>
              </c:strCache>
            </c:strRef>
          </c:tx>
          <c:spPr>
            <a:solidFill>
              <a:schemeClr val="tx1"/>
            </a:solidFill>
            <a:ln>
              <a:noFill/>
            </a:ln>
            <a:effectLst/>
          </c:spPr>
          <c:invertIfNegative val="0"/>
          <c:cat>
            <c:strRef>
              <c:f>Data!$B$6:$B$14</c:f>
              <c:strCache>
                <c:ptCount val="9"/>
                <c:pt idx="0">
                  <c:v>2019</c:v>
                </c:pt>
                <c:pt idx="1">
                  <c:v>2020</c:v>
                </c:pt>
                <c:pt idx="2">
                  <c:v>2021</c:v>
                </c:pt>
                <c:pt idx="3">
                  <c:v>2022</c:v>
                </c:pt>
                <c:pt idx="4">
                  <c:v>2023</c:v>
                </c:pt>
                <c:pt idx="5">
                  <c:v>2024</c:v>
                </c:pt>
                <c:pt idx="6">
                  <c:v>2025</c:v>
                </c:pt>
                <c:pt idx="7">
                  <c:v>2026</c:v>
                </c:pt>
                <c:pt idx="8">
                  <c:v>2027</c:v>
                </c:pt>
              </c:strCache>
            </c:strRef>
          </c:cat>
          <c:val>
            <c:numRef>
              <c:f>Data!$D$6:$D$14</c:f>
              <c:numCache>
                <c:formatCode>#,##0.00</c:formatCode>
                <c:ptCount val="9"/>
                <c:pt idx="0">
                  <c:v>1.85</c:v>
                </c:pt>
                <c:pt idx="1">
                  <c:v>1.4</c:v>
                </c:pt>
                <c:pt idx="2">
                  <c:v>1.77</c:v>
                </c:pt>
                <c:pt idx="3">
                  <c:v>1.88</c:v>
                </c:pt>
                <c:pt idx="4">
                  <c:v>1.9</c:v>
                </c:pt>
                <c:pt idx="5">
                  <c:v>1.93</c:v>
                </c:pt>
                <c:pt idx="6">
                  <c:v>1.98</c:v>
                </c:pt>
                <c:pt idx="7">
                  <c:v>2.02</c:v>
                </c:pt>
                <c:pt idx="8">
                  <c:v>2.0699999999999998</c:v>
                </c:pt>
              </c:numCache>
            </c:numRef>
          </c:val>
          <c:extLst>
            <c:ext xmlns:c16="http://schemas.microsoft.com/office/drawing/2014/chart" uri="{C3380CC4-5D6E-409C-BE32-E72D297353CC}">
              <c16:uniqueId val="{00000001-EBCB-442D-8C6A-11D2B3886195}"/>
            </c:ext>
          </c:extLst>
        </c:ser>
        <c:dLbls>
          <c:showLegendKey val="0"/>
          <c:showVal val="0"/>
          <c:showCatName val="0"/>
          <c:showSerName val="0"/>
          <c:showPercent val="0"/>
          <c:showBubbleSize val="0"/>
        </c:dLbls>
        <c:gapWidth val="150"/>
        <c:overlap val="100"/>
        <c:axId val="18182479"/>
        <c:axId val="18183439"/>
      </c:barChart>
      <c:catAx>
        <c:axId val="18182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83439"/>
        <c:crosses val="autoZero"/>
        <c:auto val="1"/>
        <c:lblAlgn val="ctr"/>
        <c:lblOffset val="100"/>
        <c:noMultiLvlLbl val="0"/>
      </c:catAx>
      <c:valAx>
        <c:axId val="18183439"/>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824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dirty="0">
                <a:solidFill>
                  <a:schemeClr val="tx1"/>
                </a:solidFill>
              </a:rPr>
              <a:t>Expedia Group Gross</a:t>
            </a:r>
            <a:r>
              <a:rPr lang="en-US" sz="1400" b="1" baseline="0" dirty="0">
                <a:solidFill>
                  <a:schemeClr val="tx1"/>
                </a:solidFill>
              </a:rPr>
              <a:t> Bookings (In Billions of Dollars)</a:t>
            </a:r>
            <a:endParaRPr lang="en-US" sz="1400" b="1" dirty="0">
              <a:solidFill>
                <a:schemeClr val="tx1"/>
              </a:solidFill>
            </a:endParaRPr>
          </a:p>
        </c:rich>
      </c:tx>
      <c:layout>
        <c:manualLayout>
          <c:xMode val="edge"/>
          <c:yMode val="edge"/>
          <c:x val="0.12649117799467827"/>
          <c:y val="3.395179837596594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Data!$B$6:$B$23</c:f>
              <c:strCache>
                <c:ptCount val="18"/>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pt idx="15">
                  <c:v>2022</c:v>
                </c:pt>
                <c:pt idx="16">
                  <c:v>2023</c:v>
                </c:pt>
                <c:pt idx="17">
                  <c:v>2024</c:v>
                </c:pt>
              </c:strCache>
            </c:strRef>
          </c:cat>
          <c:val>
            <c:numRef>
              <c:f>Data!$C$6:$C$23</c:f>
              <c:numCache>
                <c:formatCode>#,##0.00</c:formatCode>
                <c:ptCount val="18"/>
                <c:pt idx="0">
                  <c:v>19.63</c:v>
                </c:pt>
                <c:pt idx="1">
                  <c:v>21.27</c:v>
                </c:pt>
                <c:pt idx="2">
                  <c:v>21.81</c:v>
                </c:pt>
                <c:pt idx="3">
                  <c:v>25.97</c:v>
                </c:pt>
                <c:pt idx="4">
                  <c:v>29.18</c:v>
                </c:pt>
                <c:pt idx="5">
                  <c:v>33.96</c:v>
                </c:pt>
                <c:pt idx="6">
                  <c:v>39.44</c:v>
                </c:pt>
                <c:pt idx="7">
                  <c:v>50.45</c:v>
                </c:pt>
                <c:pt idx="8">
                  <c:v>60.83</c:v>
                </c:pt>
                <c:pt idx="9">
                  <c:v>78.41</c:v>
                </c:pt>
                <c:pt idx="10">
                  <c:v>88.41</c:v>
                </c:pt>
                <c:pt idx="11">
                  <c:v>99.7</c:v>
                </c:pt>
                <c:pt idx="12">
                  <c:v>107.87</c:v>
                </c:pt>
                <c:pt idx="13">
                  <c:v>36.799999999999997</c:v>
                </c:pt>
                <c:pt idx="14">
                  <c:v>72.430000000000007</c:v>
                </c:pt>
                <c:pt idx="15">
                  <c:v>95.05</c:v>
                </c:pt>
                <c:pt idx="16">
                  <c:v>104.08</c:v>
                </c:pt>
                <c:pt idx="17">
                  <c:v>110.92</c:v>
                </c:pt>
              </c:numCache>
            </c:numRef>
          </c:val>
          <c:extLst>
            <c:ext xmlns:c16="http://schemas.microsoft.com/office/drawing/2014/chart" uri="{C3380CC4-5D6E-409C-BE32-E72D297353CC}">
              <c16:uniqueId val="{00000000-4880-459E-87BC-243BDEE147C0}"/>
            </c:ext>
          </c:extLst>
        </c:ser>
        <c:dLbls>
          <c:showLegendKey val="0"/>
          <c:showVal val="0"/>
          <c:showCatName val="0"/>
          <c:showSerName val="0"/>
          <c:showPercent val="0"/>
          <c:showBubbleSize val="0"/>
        </c:dLbls>
        <c:gapWidth val="219"/>
        <c:overlap val="-27"/>
        <c:axId val="1723692528"/>
        <c:axId val="1723690128"/>
      </c:barChart>
      <c:catAx>
        <c:axId val="1723692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3690128"/>
        <c:crosses val="autoZero"/>
        <c:auto val="1"/>
        <c:lblAlgn val="ctr"/>
        <c:lblOffset val="100"/>
        <c:noMultiLvlLbl val="0"/>
      </c:catAx>
      <c:valAx>
        <c:axId val="172369012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3692528"/>
        <c:crosses val="autoZero"/>
        <c:crossBetween val="between"/>
      </c:valAx>
      <c:spPr>
        <a:noFill/>
        <a:ln>
          <a:noFill/>
        </a:ln>
        <a:effectLst/>
      </c:spPr>
    </c:plotArea>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a:solidFill>
                  <a:schemeClr val="tx1"/>
                </a:solidFill>
              </a:rPr>
              <a:t>Case</a:t>
            </a:r>
            <a:r>
              <a:rPr lang="en-US" sz="1400" b="1" baseline="0">
                <a:solidFill>
                  <a:schemeClr val="tx1"/>
                </a:solidFill>
              </a:rPr>
              <a:t> Study: </a:t>
            </a:r>
            <a:r>
              <a:rPr lang="en-US" sz="1400" b="1" err="1">
                <a:solidFill>
                  <a:schemeClr val="tx1"/>
                </a:solidFill>
              </a:rPr>
              <a:t>Heico</a:t>
            </a:r>
            <a:r>
              <a:rPr lang="en-US" sz="1400" b="1">
                <a:solidFill>
                  <a:schemeClr val="tx1"/>
                </a:solidFill>
              </a:rPr>
              <a:t> Aftermarket Price Comparisons</a:t>
            </a:r>
            <a:r>
              <a:rPr lang="en-US" sz="1400" b="1" baseline="0">
                <a:solidFill>
                  <a:schemeClr val="tx1"/>
                </a:solidFill>
              </a:rPr>
              <a:t> </a:t>
            </a:r>
            <a:endParaRPr lang="en-US" sz="1400" b="1">
              <a:solidFill>
                <a:schemeClr val="tx1"/>
              </a:solidFill>
            </a:endParaRPr>
          </a:p>
        </c:rich>
      </c:tx>
      <c:layout>
        <c:manualLayout>
          <c:xMode val="edge"/>
          <c:yMode val="edge"/>
          <c:x val="0.11362041804249282"/>
          <c:y val="6.1409765119736955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7496883202099732E-2"/>
          <c:y val="2.2828248031496062E-2"/>
          <c:w val="0.9025031167979003"/>
          <c:h val="0.68998203740157482"/>
        </c:manualLayout>
      </c:layout>
      <c:barChart>
        <c:barDir val="col"/>
        <c:grouping val="clustered"/>
        <c:varyColors val="0"/>
        <c:ser>
          <c:idx val="0"/>
          <c:order val="0"/>
          <c:tx>
            <c:strRef>
              <c:f>Sheet1!$B$1</c:f>
              <c:strCache>
                <c:ptCount val="1"/>
                <c:pt idx="0">
                  <c:v>OEM Price</c:v>
                </c:pt>
              </c:strCache>
            </c:strRef>
          </c:tx>
          <c:spPr>
            <a:solidFill>
              <a:srgbClr val="CCD1D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2010</c:v>
                </c:pt>
                <c:pt idx="1">
                  <c:v>2011</c:v>
                </c:pt>
                <c:pt idx="2">
                  <c:v>2012</c:v>
                </c:pt>
                <c:pt idx="3">
                  <c:v>2013</c:v>
                </c:pt>
                <c:pt idx="4">
                  <c:v>2014</c:v>
                </c:pt>
                <c:pt idx="5">
                  <c:v>2015</c:v>
                </c:pt>
              </c:numCache>
            </c:numRef>
          </c:cat>
          <c:val>
            <c:numRef>
              <c:f>Sheet1!$B$2:$B$7</c:f>
              <c:numCache>
                <c:formatCode>General</c:formatCode>
                <c:ptCount val="6"/>
                <c:pt idx="0">
                  <c:v>100</c:v>
                </c:pt>
                <c:pt idx="1">
                  <c:v>108</c:v>
                </c:pt>
                <c:pt idx="2">
                  <c:v>117</c:v>
                </c:pt>
                <c:pt idx="3">
                  <c:v>126</c:v>
                </c:pt>
                <c:pt idx="4">
                  <c:v>136</c:v>
                </c:pt>
                <c:pt idx="5">
                  <c:v>147</c:v>
                </c:pt>
              </c:numCache>
            </c:numRef>
          </c:val>
          <c:extLst>
            <c:ext xmlns:c16="http://schemas.microsoft.com/office/drawing/2014/chart" uri="{C3380CC4-5D6E-409C-BE32-E72D297353CC}">
              <c16:uniqueId val="{00000000-9EE8-4CC0-8649-7DEE4750F630}"/>
            </c:ext>
          </c:extLst>
        </c:ser>
        <c:ser>
          <c:idx val="1"/>
          <c:order val="1"/>
          <c:tx>
            <c:strRef>
              <c:f>Sheet1!$C$1</c:f>
              <c:strCache>
                <c:ptCount val="1"/>
                <c:pt idx="0">
                  <c:v>Heico Price</c:v>
                </c:pt>
              </c:strCache>
            </c:strRef>
          </c:tx>
          <c:spPr>
            <a:solidFill>
              <a:srgbClr val="113D63"/>
            </a:solidFill>
            <a:ln>
              <a:solidFill>
                <a:srgbClr val="A6A6A6"/>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2010</c:v>
                </c:pt>
                <c:pt idx="1">
                  <c:v>2011</c:v>
                </c:pt>
                <c:pt idx="2">
                  <c:v>2012</c:v>
                </c:pt>
                <c:pt idx="3">
                  <c:v>2013</c:v>
                </c:pt>
                <c:pt idx="4">
                  <c:v>2014</c:v>
                </c:pt>
                <c:pt idx="5">
                  <c:v>2015</c:v>
                </c:pt>
              </c:numCache>
            </c:numRef>
          </c:cat>
          <c:val>
            <c:numRef>
              <c:f>Sheet1!$C$2:$C$7</c:f>
              <c:numCache>
                <c:formatCode>General</c:formatCode>
                <c:ptCount val="6"/>
                <c:pt idx="0">
                  <c:v>75</c:v>
                </c:pt>
                <c:pt idx="1">
                  <c:v>77</c:v>
                </c:pt>
                <c:pt idx="2">
                  <c:v>80</c:v>
                </c:pt>
                <c:pt idx="3">
                  <c:v>82</c:v>
                </c:pt>
                <c:pt idx="4">
                  <c:v>84</c:v>
                </c:pt>
                <c:pt idx="5">
                  <c:v>87</c:v>
                </c:pt>
              </c:numCache>
            </c:numRef>
          </c:val>
          <c:extLst>
            <c:ext xmlns:c16="http://schemas.microsoft.com/office/drawing/2014/chart" uri="{C3380CC4-5D6E-409C-BE32-E72D297353CC}">
              <c16:uniqueId val="{00000001-9EE8-4CC0-8649-7DEE4750F630}"/>
            </c:ext>
          </c:extLst>
        </c:ser>
        <c:dLbls>
          <c:showLegendKey val="0"/>
          <c:showVal val="0"/>
          <c:showCatName val="0"/>
          <c:showSerName val="0"/>
          <c:showPercent val="0"/>
          <c:showBubbleSize val="0"/>
        </c:dLbls>
        <c:gapWidth val="150"/>
        <c:axId val="1326381231"/>
        <c:axId val="1326375951"/>
      </c:barChart>
      <c:catAx>
        <c:axId val="13263812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26375951"/>
        <c:crosses val="autoZero"/>
        <c:auto val="1"/>
        <c:lblAlgn val="ctr"/>
        <c:lblOffset val="100"/>
        <c:noMultiLvlLbl val="0"/>
      </c:catAx>
      <c:valAx>
        <c:axId val="1326375951"/>
        <c:scaling>
          <c:orientation val="minMax"/>
        </c:scaling>
        <c:delete val="1"/>
        <c:axPos val="l"/>
        <c:numFmt formatCode="General" sourceLinked="1"/>
        <c:majorTickMark val="none"/>
        <c:minorTickMark val="none"/>
        <c:tickLblPos val="nextTo"/>
        <c:crossAx val="13263812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a:solidFill>
                  <a:schemeClr val="tx1"/>
                </a:solidFill>
              </a:rPr>
              <a:t>TargetCo’s YoY EBITDA Margin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dLbls>
            <c:delete val="1"/>
          </c:dLbls>
          <c:cat>
            <c:numRef>
              <c:f>'Operating Model'!$C$89:$J$89</c:f>
              <c:numCache>
                <c:formatCode>General</c:formatCode>
                <c:ptCount val="8"/>
                <c:pt idx="0">
                  <c:v>2017</c:v>
                </c:pt>
                <c:pt idx="1">
                  <c:v>2018</c:v>
                </c:pt>
                <c:pt idx="2">
                  <c:v>2019</c:v>
                </c:pt>
                <c:pt idx="3">
                  <c:v>2020</c:v>
                </c:pt>
                <c:pt idx="4">
                  <c:v>2021</c:v>
                </c:pt>
                <c:pt idx="5">
                  <c:v>2022</c:v>
                </c:pt>
                <c:pt idx="6">
                  <c:v>2023</c:v>
                </c:pt>
                <c:pt idx="7">
                  <c:v>2024</c:v>
                </c:pt>
              </c:numCache>
            </c:numRef>
          </c:cat>
          <c:val>
            <c:numRef>
              <c:f>'Operating Model'!$C$90:$J$90</c:f>
              <c:numCache>
                <c:formatCode>0.00%</c:formatCode>
                <c:ptCount val="8"/>
                <c:pt idx="0">
                  <c:v>0.30252119406011252</c:v>
                </c:pt>
                <c:pt idx="1">
                  <c:v>0.34361286373167099</c:v>
                </c:pt>
                <c:pt idx="2">
                  <c:v>0.33425035741226128</c:v>
                </c:pt>
                <c:pt idx="3">
                  <c:v>0.34674821156396329</c:v>
                </c:pt>
                <c:pt idx="4">
                  <c:v>0.37242733932924721</c:v>
                </c:pt>
                <c:pt idx="5">
                  <c:v>0.39853208770894388</c:v>
                </c:pt>
                <c:pt idx="6">
                  <c:v>0.41037295913205574</c:v>
                </c:pt>
                <c:pt idx="7">
                  <c:v>0.41126587010966409</c:v>
                </c:pt>
              </c:numCache>
            </c:numRef>
          </c:val>
          <c:smooth val="0"/>
          <c:extLst>
            <c:ext xmlns:c16="http://schemas.microsoft.com/office/drawing/2014/chart" uri="{C3380CC4-5D6E-409C-BE32-E72D297353CC}">
              <c16:uniqueId val="{00000000-5D1D-4607-B559-2E984E3C8B75}"/>
            </c:ext>
          </c:extLst>
        </c:ser>
        <c:dLbls>
          <c:dLblPos val="ctr"/>
          <c:showLegendKey val="0"/>
          <c:showVal val="1"/>
          <c:showCatName val="0"/>
          <c:showSerName val="0"/>
          <c:showPercent val="0"/>
          <c:showBubbleSize val="0"/>
        </c:dLbls>
        <c:smooth val="0"/>
        <c:axId val="1536645103"/>
        <c:axId val="1536654223"/>
      </c:lineChart>
      <c:catAx>
        <c:axId val="15366451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6654223"/>
        <c:crosses val="autoZero"/>
        <c:auto val="1"/>
        <c:lblAlgn val="ctr"/>
        <c:lblOffset val="100"/>
        <c:noMultiLvlLbl val="0"/>
      </c:catAx>
      <c:valAx>
        <c:axId val="153665422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664510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8656599586575876"/>
          <c:y val="0.24602200255102041"/>
          <c:w val="0.39848086304074165"/>
          <c:h val="0.64599736201298708"/>
        </c:manualLayout>
      </c:layout>
      <c:doughnutChart>
        <c:varyColors val="1"/>
        <c:ser>
          <c:idx val="0"/>
          <c:order val="0"/>
          <c:tx>
            <c:strRef>
              <c:f>Sheet1!$B$1</c:f>
              <c:strCache>
                <c:ptCount val="1"/>
                <c:pt idx="0">
                  <c:v>Sales</c:v>
                </c:pt>
              </c:strCache>
            </c:strRef>
          </c:tx>
          <c:spPr>
            <a:solidFill>
              <a:srgbClr val="113D63"/>
            </a:solidFill>
          </c:spPr>
          <c:explosion val="2"/>
          <c:dPt>
            <c:idx val="0"/>
            <c:bubble3D val="0"/>
            <c:spPr>
              <a:solidFill>
                <a:srgbClr val="113D63"/>
              </a:solidFill>
              <a:ln w="19050">
                <a:solidFill>
                  <a:schemeClr val="lt1"/>
                </a:solidFill>
              </a:ln>
              <a:effectLst/>
            </c:spPr>
            <c:extLst>
              <c:ext xmlns:c16="http://schemas.microsoft.com/office/drawing/2014/chart" uri="{C3380CC4-5D6E-409C-BE32-E72D297353CC}">
                <c16:uniqueId val="{00000001-FA9B-4DDA-95E1-0551466F8C75}"/>
              </c:ext>
            </c:extLst>
          </c:dPt>
          <c:dPt>
            <c:idx val="1"/>
            <c:bubble3D val="0"/>
            <c:spPr>
              <a:solidFill>
                <a:srgbClr val="CCD1D7"/>
              </a:solidFill>
              <a:ln w="19050">
                <a:solidFill>
                  <a:schemeClr val="lt1"/>
                </a:solidFill>
              </a:ln>
              <a:effectLst/>
            </c:spPr>
            <c:extLst>
              <c:ext xmlns:c16="http://schemas.microsoft.com/office/drawing/2014/chart" uri="{C3380CC4-5D6E-409C-BE32-E72D297353CC}">
                <c16:uniqueId val="{00000001-3644-49E4-85CD-0B96EB90FA1D}"/>
              </c:ext>
            </c:extLst>
          </c:dPt>
          <c:dPt>
            <c:idx val="2"/>
            <c:bubble3D val="0"/>
            <c:spPr>
              <a:solidFill>
                <a:srgbClr val="485059"/>
              </a:solidFill>
              <a:ln w="19050">
                <a:solidFill>
                  <a:schemeClr val="lt1"/>
                </a:solidFill>
              </a:ln>
              <a:effectLst/>
            </c:spPr>
            <c:extLst>
              <c:ext xmlns:c16="http://schemas.microsoft.com/office/drawing/2014/chart" uri="{C3380CC4-5D6E-409C-BE32-E72D297353CC}">
                <c16:uniqueId val="{00000002-3644-49E4-85CD-0B96EB90FA1D}"/>
              </c:ext>
            </c:extLst>
          </c:dPt>
          <c:dPt>
            <c:idx val="3"/>
            <c:bubble3D val="0"/>
            <c:spPr>
              <a:solidFill>
                <a:schemeClr val="accent1">
                  <a:lumMod val="20000"/>
                  <a:lumOff val="80000"/>
                </a:schemeClr>
              </a:solidFill>
              <a:ln w="19050">
                <a:solidFill>
                  <a:schemeClr val="lt1"/>
                </a:solidFill>
              </a:ln>
              <a:effectLst/>
            </c:spPr>
            <c:extLst>
              <c:ext xmlns:c16="http://schemas.microsoft.com/office/drawing/2014/chart" uri="{C3380CC4-5D6E-409C-BE32-E72D297353CC}">
                <c16:uniqueId val="{00000003-3644-49E4-85CD-0B96EB90FA1D}"/>
              </c:ext>
            </c:extLst>
          </c:dPt>
          <c:dPt>
            <c:idx val="4"/>
            <c:bubble3D val="0"/>
            <c:spPr>
              <a:solidFill>
                <a:schemeClr val="bg1">
                  <a:lumMod val="50000"/>
                </a:schemeClr>
              </a:solidFill>
              <a:ln w="19050">
                <a:solidFill>
                  <a:schemeClr val="lt1"/>
                </a:solidFill>
              </a:ln>
              <a:effectLst/>
            </c:spPr>
            <c:extLst>
              <c:ext xmlns:c16="http://schemas.microsoft.com/office/drawing/2014/chart" uri="{C3380CC4-5D6E-409C-BE32-E72D297353CC}">
                <c16:uniqueId val="{00000004-3644-49E4-85CD-0B96EB90FA1D}"/>
              </c:ext>
            </c:extLst>
          </c:dPt>
          <c:dPt>
            <c:idx val="5"/>
            <c:bubble3D val="0"/>
            <c:spPr>
              <a:solidFill>
                <a:schemeClr val="tx2">
                  <a:lumMod val="60000"/>
                  <a:lumOff val="40000"/>
                </a:schemeClr>
              </a:solidFill>
              <a:ln w="19050">
                <a:solidFill>
                  <a:schemeClr val="lt1"/>
                </a:solidFill>
              </a:ln>
              <a:effectLst/>
            </c:spPr>
            <c:extLst>
              <c:ext xmlns:c16="http://schemas.microsoft.com/office/drawing/2014/chart" uri="{C3380CC4-5D6E-409C-BE32-E72D297353CC}">
                <c16:uniqueId val="{00000005-3644-49E4-85CD-0B96EB90FA1D}"/>
              </c:ext>
            </c:extLst>
          </c:dPt>
          <c:cat>
            <c:strRef>
              <c:f>Sheet1!$A$2:$A$7</c:f>
              <c:strCache>
                <c:ptCount val="6"/>
                <c:pt idx="0">
                  <c:v>A320neo</c:v>
                </c:pt>
                <c:pt idx="1">
                  <c:v>737Max</c:v>
                </c:pt>
                <c:pt idx="2">
                  <c:v>A350XWB</c:v>
                </c:pt>
                <c:pt idx="3">
                  <c:v>A220</c:v>
                </c:pt>
                <c:pt idx="4">
                  <c:v>787</c:v>
                </c:pt>
                <c:pt idx="5">
                  <c:v>Other</c:v>
                </c:pt>
              </c:strCache>
            </c:strRef>
          </c:cat>
          <c:val>
            <c:numRef>
              <c:f>Sheet1!$B$2:$B$7</c:f>
              <c:numCache>
                <c:formatCode>0%</c:formatCode>
                <c:ptCount val="6"/>
                <c:pt idx="0">
                  <c:v>0.39</c:v>
                </c:pt>
                <c:pt idx="1">
                  <c:v>0.28999999999999998</c:v>
                </c:pt>
                <c:pt idx="2">
                  <c:v>0.06</c:v>
                </c:pt>
                <c:pt idx="3">
                  <c:v>0.05</c:v>
                </c:pt>
                <c:pt idx="4">
                  <c:v>0.05</c:v>
                </c:pt>
                <c:pt idx="5">
                  <c:v>0.16</c:v>
                </c:pt>
              </c:numCache>
            </c:numRef>
          </c:val>
          <c:extLst>
            <c:ext xmlns:c16="http://schemas.microsoft.com/office/drawing/2014/chart" uri="{C3380CC4-5D6E-409C-BE32-E72D297353CC}">
              <c16:uniqueId val="{00000000-3644-49E4-85CD-0B96EB90FA1D}"/>
            </c:ext>
          </c:extLst>
        </c:ser>
        <c:dLbls>
          <c:showLegendKey val="0"/>
          <c:showVal val="0"/>
          <c:showCatName val="0"/>
          <c:showSerName val="0"/>
          <c:showPercent val="0"/>
          <c:showBubbleSize val="0"/>
          <c:showLeaderLines val="1"/>
        </c:dLbls>
        <c:firstSliceAng val="0"/>
        <c:holeSize val="75"/>
      </c:doughnutChart>
      <c:spPr>
        <a:noFill/>
        <a:ln w="25400">
          <a:noFill/>
        </a:ln>
        <a:effectLst/>
      </c:spPr>
    </c:plotArea>
    <c:legend>
      <c:legendPos val="b"/>
      <c:layout>
        <c:manualLayout>
          <c:xMode val="edge"/>
          <c:yMode val="edge"/>
          <c:x val="6.18446994920809E-2"/>
          <c:y val="0.89025627481987979"/>
          <c:w val="0.89999981347076807"/>
          <c:h val="0.10463078969489865"/>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a:solidFill>
                  <a:schemeClr val="tx1"/>
                </a:solidFill>
              </a:rPr>
              <a:t>Total Global Defense Spending</a:t>
            </a:r>
          </a:p>
        </c:rich>
      </c:tx>
      <c:layout>
        <c:manualLayout>
          <c:xMode val="edge"/>
          <c:yMode val="edge"/>
          <c:x val="0.17853658536585365"/>
          <c:y val="2.411691576929796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1.9345007515792632E-2"/>
          <c:y val="0.20793004527054287"/>
          <c:w val="0.9233449477351916"/>
          <c:h val="0.58360720696997848"/>
        </c:manualLayout>
      </c:layout>
      <c:barChart>
        <c:barDir val="col"/>
        <c:grouping val="clustered"/>
        <c:varyColors val="0"/>
        <c:ser>
          <c:idx val="0"/>
          <c:order val="0"/>
          <c:tx>
            <c:strRef>
              <c:f>Sheet1!$B$1</c:f>
              <c:strCache>
                <c:ptCount val="1"/>
                <c:pt idx="0">
                  <c:v>Series 1</c:v>
                </c:pt>
              </c:strCache>
            </c:strRef>
          </c:tx>
          <c:spPr>
            <a:solidFill>
              <a:schemeClr val="accent1"/>
            </a:solidFill>
            <a:ln>
              <a:solidFill>
                <a:srgbClr val="113D63"/>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Sheet1!$A$2:$A$11</c:f>
              <c:numCache>
                <c:formatCode>General</c:formatCode>
                <c:ptCount val="10"/>
                <c:pt idx="0">
                  <c:v>2019</c:v>
                </c:pt>
                <c:pt idx="1">
                  <c:v>2020</c:v>
                </c:pt>
                <c:pt idx="2">
                  <c:v>2021</c:v>
                </c:pt>
                <c:pt idx="3">
                  <c:v>2022</c:v>
                </c:pt>
                <c:pt idx="4">
                  <c:v>2023</c:v>
                </c:pt>
                <c:pt idx="5">
                  <c:v>2024</c:v>
                </c:pt>
                <c:pt idx="6">
                  <c:v>2025</c:v>
                </c:pt>
                <c:pt idx="7">
                  <c:v>2026</c:v>
                </c:pt>
                <c:pt idx="8">
                  <c:v>2027</c:v>
                </c:pt>
                <c:pt idx="9">
                  <c:v>2028</c:v>
                </c:pt>
              </c:numCache>
            </c:numRef>
          </c:cat>
          <c:val>
            <c:numRef>
              <c:f>Sheet1!$B$2:$B$11</c:f>
              <c:numCache>
                <c:formatCode>General</c:formatCode>
                <c:ptCount val="10"/>
                <c:pt idx="0" formatCode="#,##0">
                  <c:v>1656</c:v>
                </c:pt>
                <c:pt idx="1">
                  <c:v>1706</c:v>
                </c:pt>
                <c:pt idx="2">
                  <c:v>1801</c:v>
                </c:pt>
                <c:pt idx="3">
                  <c:v>1919</c:v>
                </c:pt>
                <c:pt idx="4">
                  <c:v>2124</c:v>
                </c:pt>
                <c:pt idx="5">
                  <c:v>2252</c:v>
                </c:pt>
                <c:pt idx="6">
                  <c:v>2332</c:v>
                </c:pt>
                <c:pt idx="7">
                  <c:v>2388</c:v>
                </c:pt>
                <c:pt idx="8">
                  <c:v>2467</c:v>
                </c:pt>
                <c:pt idx="9">
                  <c:v>2550</c:v>
                </c:pt>
              </c:numCache>
            </c:numRef>
          </c:val>
          <c:extLst>
            <c:ext xmlns:c16="http://schemas.microsoft.com/office/drawing/2014/chart" uri="{C3380CC4-5D6E-409C-BE32-E72D297353CC}">
              <c16:uniqueId val="{00000000-9F3D-4BB7-A4AD-42EADA51336F}"/>
            </c:ext>
          </c:extLst>
        </c:ser>
        <c:dLbls>
          <c:showLegendKey val="0"/>
          <c:showVal val="0"/>
          <c:showCatName val="0"/>
          <c:showSerName val="0"/>
          <c:showPercent val="0"/>
          <c:showBubbleSize val="0"/>
        </c:dLbls>
        <c:gapWidth val="219"/>
        <c:axId val="1358451295"/>
        <c:axId val="1358452255"/>
      </c:barChart>
      <c:catAx>
        <c:axId val="13584512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58452255"/>
        <c:crosses val="autoZero"/>
        <c:auto val="1"/>
        <c:lblAlgn val="ctr"/>
        <c:lblOffset val="100"/>
        <c:noMultiLvlLbl val="0"/>
      </c:catAx>
      <c:valAx>
        <c:axId val="1358452255"/>
        <c:scaling>
          <c:orientation val="minMax"/>
        </c:scaling>
        <c:delete val="1"/>
        <c:axPos val="l"/>
        <c:numFmt formatCode="#,##0" sourceLinked="1"/>
        <c:majorTickMark val="none"/>
        <c:minorTickMark val="none"/>
        <c:tickLblPos val="nextTo"/>
        <c:crossAx val="1358451295"/>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a:solidFill>
                  <a:schemeClr val="tx1"/>
                </a:solidFill>
              </a:rPr>
              <a:t>Commercial</a:t>
            </a:r>
            <a:r>
              <a:rPr lang="en-US" sz="1400" b="1" baseline="0">
                <a:solidFill>
                  <a:schemeClr val="tx1"/>
                </a:solidFill>
              </a:rPr>
              <a:t> Aircraft Fleet Age</a:t>
            </a:r>
            <a:endParaRPr lang="en-US" sz="1400" b="1">
              <a:solidFill>
                <a:schemeClr val="tx1"/>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2019</c:v>
                </c:pt>
              </c:strCache>
            </c:strRef>
          </c:tx>
          <c:spPr>
            <a:solidFill>
              <a:srgbClr val="A6A6A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Single-Aisle Passenger</c:v>
                </c:pt>
                <c:pt idx="1">
                  <c:v>Widebody Passenger</c:v>
                </c:pt>
                <c:pt idx="2">
                  <c:v>Widebody Freight</c:v>
                </c:pt>
              </c:strCache>
            </c:strRef>
          </c:cat>
          <c:val>
            <c:numRef>
              <c:f>Sheet1!$B$2:$B$4</c:f>
              <c:numCache>
                <c:formatCode>General</c:formatCode>
                <c:ptCount val="3"/>
                <c:pt idx="0">
                  <c:v>10</c:v>
                </c:pt>
                <c:pt idx="1">
                  <c:v>9.5</c:v>
                </c:pt>
                <c:pt idx="2">
                  <c:v>17</c:v>
                </c:pt>
              </c:numCache>
            </c:numRef>
          </c:val>
          <c:extLst>
            <c:ext xmlns:c16="http://schemas.microsoft.com/office/drawing/2014/chart" uri="{C3380CC4-5D6E-409C-BE32-E72D297353CC}">
              <c16:uniqueId val="{00000000-8E4D-4ED1-B2BE-D235751BFC58}"/>
            </c:ext>
          </c:extLst>
        </c:ser>
        <c:ser>
          <c:idx val="1"/>
          <c:order val="1"/>
          <c:tx>
            <c:strRef>
              <c:f>Sheet1!$C$1</c:f>
              <c:strCache>
                <c:ptCount val="1"/>
                <c:pt idx="0">
                  <c:v>2024</c:v>
                </c:pt>
              </c:strCache>
            </c:strRef>
          </c:tx>
          <c:spPr>
            <a:solidFill>
              <a:srgbClr val="5E7C9E"/>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Single-Aisle Passenger</c:v>
                </c:pt>
                <c:pt idx="1">
                  <c:v>Widebody Passenger</c:v>
                </c:pt>
                <c:pt idx="2">
                  <c:v>Widebody Freight</c:v>
                </c:pt>
              </c:strCache>
            </c:strRef>
          </c:cat>
          <c:val>
            <c:numRef>
              <c:f>Sheet1!$C$2:$C$4</c:f>
              <c:numCache>
                <c:formatCode>General</c:formatCode>
                <c:ptCount val="3"/>
                <c:pt idx="0">
                  <c:v>11.3</c:v>
                </c:pt>
                <c:pt idx="1">
                  <c:v>11.2</c:v>
                </c:pt>
                <c:pt idx="2">
                  <c:v>17.899999999999999</c:v>
                </c:pt>
              </c:numCache>
            </c:numRef>
          </c:val>
          <c:extLst>
            <c:ext xmlns:c16="http://schemas.microsoft.com/office/drawing/2014/chart" uri="{C3380CC4-5D6E-409C-BE32-E72D297353CC}">
              <c16:uniqueId val="{00000001-8E4D-4ED1-B2BE-D235751BFC58}"/>
            </c:ext>
          </c:extLst>
        </c:ser>
        <c:dLbls>
          <c:showLegendKey val="0"/>
          <c:showVal val="0"/>
          <c:showCatName val="0"/>
          <c:showSerName val="0"/>
          <c:showPercent val="0"/>
          <c:showBubbleSize val="0"/>
        </c:dLbls>
        <c:gapWidth val="219"/>
        <c:overlap val="-27"/>
        <c:axId val="1462730048"/>
        <c:axId val="1462727168"/>
      </c:barChart>
      <c:catAx>
        <c:axId val="1462730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62727168"/>
        <c:crosses val="autoZero"/>
        <c:auto val="1"/>
        <c:lblAlgn val="ctr"/>
        <c:lblOffset val="100"/>
        <c:noMultiLvlLbl val="0"/>
      </c:catAx>
      <c:valAx>
        <c:axId val="1462727168"/>
        <c:scaling>
          <c:orientation val="minMax"/>
        </c:scaling>
        <c:delete val="1"/>
        <c:axPos val="l"/>
        <c:numFmt formatCode="General" sourceLinked="1"/>
        <c:majorTickMark val="none"/>
        <c:minorTickMark val="none"/>
        <c:tickLblPos val="nextTo"/>
        <c:crossAx val="1462730048"/>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solidFill>
        <a:schemeClr val="bg1"/>
      </a:solid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b="1">
                <a:solidFill>
                  <a:schemeClr val="tx1"/>
                </a:solidFill>
              </a:rPr>
              <a:t>YoY Backlog of Commercial Aircraft</a:t>
            </a:r>
          </a:p>
        </c:rich>
      </c:tx>
      <c:layout>
        <c:manualLayout>
          <c:xMode val="edge"/>
          <c:yMode val="edge"/>
          <c:x val="0.15739444017429108"/>
          <c:y val="0.18939540391649148"/>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Boeing</c:v>
                </c:pt>
              </c:strCache>
            </c:strRef>
          </c:tx>
          <c:spPr>
            <a:solidFill>
              <a:srgbClr val="CCD1D7"/>
            </a:solidFill>
            <a:ln>
              <a:noFill/>
            </a:ln>
            <a:effectLst/>
          </c:spPr>
          <c:invertIfNegative val="0"/>
          <c:cat>
            <c:numRef>
              <c:f>Sheet1!$A$2:$A$14</c:f>
              <c:numCache>
                <c:formatCode>General</c:formatCode>
                <c:ptCount val="13"/>
                <c:pt idx="0">
                  <c:v>2012</c:v>
                </c:pt>
                <c:pt idx="1">
                  <c:v>2013</c:v>
                </c:pt>
                <c:pt idx="2">
                  <c:v>2014</c:v>
                </c:pt>
                <c:pt idx="3">
                  <c:v>2015</c:v>
                </c:pt>
                <c:pt idx="4">
                  <c:v>2016</c:v>
                </c:pt>
                <c:pt idx="5">
                  <c:v>2017</c:v>
                </c:pt>
                <c:pt idx="6">
                  <c:v>2018</c:v>
                </c:pt>
                <c:pt idx="7">
                  <c:v>2019</c:v>
                </c:pt>
                <c:pt idx="8">
                  <c:v>2020</c:v>
                </c:pt>
                <c:pt idx="9">
                  <c:v>2021</c:v>
                </c:pt>
                <c:pt idx="10">
                  <c:v>2022</c:v>
                </c:pt>
                <c:pt idx="11">
                  <c:v>2023</c:v>
                </c:pt>
                <c:pt idx="12">
                  <c:v>2024</c:v>
                </c:pt>
              </c:numCache>
            </c:numRef>
          </c:cat>
          <c:val>
            <c:numRef>
              <c:f>Sheet1!$B$2:$B$14</c:f>
              <c:numCache>
                <c:formatCode>General</c:formatCode>
                <c:ptCount val="13"/>
                <c:pt idx="0">
                  <c:v>2600</c:v>
                </c:pt>
                <c:pt idx="1">
                  <c:v>2800</c:v>
                </c:pt>
                <c:pt idx="2">
                  <c:v>3000</c:v>
                </c:pt>
                <c:pt idx="3">
                  <c:v>3200</c:v>
                </c:pt>
                <c:pt idx="4">
                  <c:v>3500</c:v>
                </c:pt>
                <c:pt idx="5">
                  <c:v>3800</c:v>
                </c:pt>
                <c:pt idx="6">
                  <c:v>4200</c:v>
                </c:pt>
                <c:pt idx="7">
                  <c:v>4500</c:v>
                </c:pt>
                <c:pt idx="8">
                  <c:v>4300</c:v>
                </c:pt>
                <c:pt idx="9">
                  <c:v>4400</c:v>
                </c:pt>
                <c:pt idx="10">
                  <c:v>4800</c:v>
                </c:pt>
                <c:pt idx="11">
                  <c:v>5500</c:v>
                </c:pt>
                <c:pt idx="12">
                  <c:v>6200</c:v>
                </c:pt>
              </c:numCache>
            </c:numRef>
          </c:val>
          <c:extLst>
            <c:ext xmlns:c16="http://schemas.microsoft.com/office/drawing/2014/chart" uri="{C3380CC4-5D6E-409C-BE32-E72D297353CC}">
              <c16:uniqueId val="{00000000-8C7C-4300-B8AD-16803D634646}"/>
            </c:ext>
          </c:extLst>
        </c:ser>
        <c:ser>
          <c:idx val="1"/>
          <c:order val="1"/>
          <c:tx>
            <c:strRef>
              <c:f>Sheet1!$C$1</c:f>
              <c:strCache>
                <c:ptCount val="1"/>
                <c:pt idx="0">
                  <c:v>Airbus</c:v>
                </c:pt>
              </c:strCache>
            </c:strRef>
          </c:tx>
          <c:spPr>
            <a:solidFill>
              <a:srgbClr val="113D63"/>
            </a:solidFill>
            <a:ln>
              <a:noFill/>
            </a:ln>
            <a:effectLst/>
          </c:spPr>
          <c:invertIfNegative val="0"/>
          <c:cat>
            <c:numRef>
              <c:f>Sheet1!$A$2:$A$14</c:f>
              <c:numCache>
                <c:formatCode>General</c:formatCode>
                <c:ptCount val="13"/>
                <c:pt idx="0">
                  <c:v>2012</c:v>
                </c:pt>
                <c:pt idx="1">
                  <c:v>2013</c:v>
                </c:pt>
                <c:pt idx="2">
                  <c:v>2014</c:v>
                </c:pt>
                <c:pt idx="3">
                  <c:v>2015</c:v>
                </c:pt>
                <c:pt idx="4">
                  <c:v>2016</c:v>
                </c:pt>
                <c:pt idx="5">
                  <c:v>2017</c:v>
                </c:pt>
                <c:pt idx="6">
                  <c:v>2018</c:v>
                </c:pt>
                <c:pt idx="7">
                  <c:v>2019</c:v>
                </c:pt>
                <c:pt idx="8">
                  <c:v>2020</c:v>
                </c:pt>
                <c:pt idx="9">
                  <c:v>2021</c:v>
                </c:pt>
                <c:pt idx="10">
                  <c:v>2022</c:v>
                </c:pt>
                <c:pt idx="11">
                  <c:v>2023</c:v>
                </c:pt>
                <c:pt idx="12">
                  <c:v>2024</c:v>
                </c:pt>
              </c:numCache>
            </c:numRef>
          </c:cat>
          <c:val>
            <c:numRef>
              <c:f>Sheet1!$C$2:$C$14</c:f>
              <c:numCache>
                <c:formatCode>General</c:formatCode>
                <c:ptCount val="13"/>
                <c:pt idx="0">
                  <c:v>3800</c:v>
                </c:pt>
                <c:pt idx="1">
                  <c:v>4000</c:v>
                </c:pt>
                <c:pt idx="2">
                  <c:v>4200</c:v>
                </c:pt>
                <c:pt idx="3">
                  <c:v>4500</c:v>
                </c:pt>
                <c:pt idx="4">
                  <c:v>5000</c:v>
                </c:pt>
                <c:pt idx="5">
                  <c:v>5500</c:v>
                </c:pt>
                <c:pt idx="6">
                  <c:v>6000</c:v>
                </c:pt>
                <c:pt idx="7">
                  <c:v>6500</c:v>
                </c:pt>
                <c:pt idx="8">
                  <c:v>6300</c:v>
                </c:pt>
                <c:pt idx="9">
                  <c:v>6400</c:v>
                </c:pt>
                <c:pt idx="10">
                  <c:v>7000</c:v>
                </c:pt>
                <c:pt idx="11">
                  <c:v>8000</c:v>
                </c:pt>
                <c:pt idx="12">
                  <c:v>8800</c:v>
                </c:pt>
              </c:numCache>
            </c:numRef>
          </c:val>
          <c:extLst>
            <c:ext xmlns:c16="http://schemas.microsoft.com/office/drawing/2014/chart" uri="{C3380CC4-5D6E-409C-BE32-E72D297353CC}">
              <c16:uniqueId val="{00000001-8C7C-4300-B8AD-16803D634646}"/>
            </c:ext>
          </c:extLst>
        </c:ser>
        <c:dLbls>
          <c:showLegendKey val="0"/>
          <c:showVal val="0"/>
          <c:showCatName val="0"/>
          <c:showSerName val="0"/>
          <c:showPercent val="0"/>
          <c:showBubbleSize val="0"/>
        </c:dLbls>
        <c:gapWidth val="219"/>
        <c:overlap val="-27"/>
        <c:axId val="1204424847"/>
        <c:axId val="1204427247"/>
      </c:barChart>
      <c:catAx>
        <c:axId val="12044248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4427247"/>
        <c:crosses val="autoZero"/>
        <c:auto val="1"/>
        <c:lblAlgn val="ctr"/>
        <c:lblOffset val="100"/>
        <c:noMultiLvlLbl val="0"/>
      </c:catAx>
      <c:valAx>
        <c:axId val="1204427247"/>
        <c:scaling>
          <c:orientation val="minMax"/>
        </c:scaling>
        <c:delete val="1"/>
        <c:axPos val="l"/>
        <c:numFmt formatCode="General" sourceLinked="1"/>
        <c:majorTickMark val="none"/>
        <c:minorTickMark val="none"/>
        <c:tickLblPos val="nextTo"/>
        <c:crossAx val="12044248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solid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a:solidFill>
                  <a:schemeClr val="tx1"/>
                </a:solidFill>
              </a:rPr>
              <a:t>Airforce</a:t>
            </a:r>
            <a:r>
              <a:rPr lang="en-US" sz="1400" b="1" baseline="0">
                <a:solidFill>
                  <a:schemeClr val="tx1"/>
                </a:solidFill>
              </a:rPr>
              <a:t> Average Age and Inventory</a:t>
            </a:r>
            <a:endParaRPr lang="en-US" sz="1400" b="1">
              <a:solidFill>
                <a:schemeClr val="tx1"/>
              </a:solidFill>
            </a:endParaRPr>
          </a:p>
        </c:rich>
      </c:tx>
      <c:layout>
        <c:manualLayout>
          <c:xMode val="edge"/>
          <c:yMode val="edge"/>
          <c:x val="0.16275253171608647"/>
          <c:y val="8.2888036754426464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Age</c:v>
                </c:pt>
              </c:strCache>
            </c:strRef>
          </c:tx>
          <c:spPr>
            <a:solidFill>
              <a:srgbClr val="113D6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1995</c:v>
                </c:pt>
                <c:pt idx="1">
                  <c:v>2000</c:v>
                </c:pt>
                <c:pt idx="2">
                  <c:v>2018</c:v>
                </c:pt>
                <c:pt idx="3">
                  <c:v>2021</c:v>
                </c:pt>
              </c:numCache>
            </c:numRef>
          </c:cat>
          <c:val>
            <c:numRef>
              <c:f>Sheet1!$B$2:$B$5</c:f>
              <c:numCache>
                <c:formatCode>General</c:formatCode>
                <c:ptCount val="4"/>
                <c:pt idx="0">
                  <c:v>17.7</c:v>
                </c:pt>
                <c:pt idx="1">
                  <c:v>21.9</c:v>
                </c:pt>
                <c:pt idx="2">
                  <c:v>29.2</c:v>
                </c:pt>
                <c:pt idx="3">
                  <c:v>29.4</c:v>
                </c:pt>
              </c:numCache>
            </c:numRef>
          </c:val>
          <c:extLst>
            <c:ext xmlns:c16="http://schemas.microsoft.com/office/drawing/2014/chart" uri="{C3380CC4-5D6E-409C-BE32-E72D297353CC}">
              <c16:uniqueId val="{00000000-29C3-46D9-8935-E256E985B401}"/>
            </c:ext>
          </c:extLst>
        </c:ser>
        <c:dLbls>
          <c:showLegendKey val="0"/>
          <c:showVal val="0"/>
          <c:showCatName val="0"/>
          <c:showSerName val="0"/>
          <c:showPercent val="0"/>
          <c:showBubbleSize val="0"/>
        </c:dLbls>
        <c:gapWidth val="219"/>
        <c:axId val="814688800"/>
        <c:axId val="536412927"/>
      </c:barChart>
      <c:lineChart>
        <c:grouping val="standard"/>
        <c:varyColors val="0"/>
        <c:ser>
          <c:idx val="1"/>
          <c:order val="1"/>
          <c:tx>
            <c:strRef>
              <c:f>Sheet1!$C$1</c:f>
              <c:strCache>
                <c:ptCount val="1"/>
                <c:pt idx="0">
                  <c:v>Inventory</c:v>
                </c:pt>
              </c:strCache>
            </c:strRef>
          </c:tx>
          <c:spPr>
            <a:ln w="28575" cap="rnd">
              <a:solidFill>
                <a:schemeClr val="tx2">
                  <a:lumMod val="40000"/>
                  <a:lumOff val="60000"/>
                </a:schemeClr>
              </a:solidFill>
              <a:round/>
            </a:ln>
            <a:effectLst/>
          </c:spPr>
          <c:marker>
            <c:symbol val="none"/>
          </c:marker>
          <c:cat>
            <c:numRef>
              <c:f>Sheet1!$A$2:$A$5</c:f>
              <c:numCache>
                <c:formatCode>General</c:formatCode>
                <c:ptCount val="4"/>
                <c:pt idx="0">
                  <c:v>1995</c:v>
                </c:pt>
                <c:pt idx="1">
                  <c:v>2000</c:v>
                </c:pt>
                <c:pt idx="2">
                  <c:v>2018</c:v>
                </c:pt>
                <c:pt idx="3">
                  <c:v>2021</c:v>
                </c:pt>
              </c:numCache>
            </c:numRef>
          </c:cat>
          <c:val>
            <c:numRef>
              <c:f>Sheet1!$C$2:$C$5</c:f>
              <c:numCache>
                <c:formatCode>General</c:formatCode>
                <c:ptCount val="4"/>
                <c:pt idx="0">
                  <c:v>6400</c:v>
                </c:pt>
                <c:pt idx="1">
                  <c:v>6090</c:v>
                </c:pt>
                <c:pt idx="2">
                  <c:v>5020</c:v>
                </c:pt>
                <c:pt idx="3">
                  <c:v>5500</c:v>
                </c:pt>
              </c:numCache>
            </c:numRef>
          </c:val>
          <c:smooth val="0"/>
          <c:extLst>
            <c:ext xmlns:c16="http://schemas.microsoft.com/office/drawing/2014/chart" uri="{C3380CC4-5D6E-409C-BE32-E72D297353CC}">
              <c16:uniqueId val="{00000001-29C3-46D9-8935-E256E985B401}"/>
            </c:ext>
          </c:extLst>
        </c:ser>
        <c:dLbls>
          <c:showLegendKey val="0"/>
          <c:showVal val="0"/>
          <c:showCatName val="0"/>
          <c:showSerName val="0"/>
          <c:showPercent val="0"/>
          <c:showBubbleSize val="0"/>
        </c:dLbls>
        <c:marker val="1"/>
        <c:smooth val="0"/>
        <c:axId val="422370079"/>
        <c:axId val="422366719"/>
      </c:lineChart>
      <c:catAx>
        <c:axId val="814688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6412927"/>
        <c:crosses val="autoZero"/>
        <c:auto val="1"/>
        <c:lblAlgn val="ctr"/>
        <c:lblOffset val="100"/>
        <c:noMultiLvlLbl val="0"/>
      </c:catAx>
      <c:valAx>
        <c:axId val="5364129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4688800"/>
        <c:crosses val="autoZero"/>
        <c:crossBetween val="between"/>
      </c:valAx>
      <c:valAx>
        <c:axId val="422366719"/>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2370079"/>
        <c:crosses val="max"/>
        <c:crossBetween val="between"/>
      </c:valAx>
      <c:catAx>
        <c:axId val="422370079"/>
        <c:scaling>
          <c:orientation val="minMax"/>
        </c:scaling>
        <c:delete val="1"/>
        <c:axPos val="b"/>
        <c:numFmt formatCode="General" sourceLinked="1"/>
        <c:majorTickMark val="out"/>
        <c:minorTickMark val="none"/>
        <c:tickLblPos val="nextTo"/>
        <c:crossAx val="422366719"/>
        <c:crosses val="autoZero"/>
        <c:auto val="1"/>
        <c:lblAlgn val="ctr"/>
        <c:lblOffset val="100"/>
        <c:noMultiLvlLbl val="0"/>
      </c:catAx>
      <c:spPr>
        <a:noFill/>
        <a:ln>
          <a:noFill/>
        </a:ln>
        <a:effectLst/>
      </c:spPr>
    </c:plotArea>
    <c:legend>
      <c:legendPos val="b"/>
      <c:layout>
        <c:manualLayout>
          <c:xMode val="edge"/>
          <c:yMode val="edge"/>
          <c:x val="0.28319034871384108"/>
          <c:y val="0.8316602713071205"/>
          <c:w val="0.43361905163405973"/>
          <c:h val="0.1130810375232619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a:solidFill>
                  <a:schemeClr val="tx1"/>
                </a:solidFill>
              </a:rPr>
              <a:t>Consumer Mix</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rgbClr val="CCD1D7"/>
              </a:solidFill>
              <a:ln w="19050">
                <a:solidFill>
                  <a:schemeClr val="lt1"/>
                </a:solidFill>
              </a:ln>
              <a:effectLst/>
            </c:spPr>
            <c:extLst>
              <c:ext xmlns:c16="http://schemas.microsoft.com/office/drawing/2014/chart" uri="{C3380CC4-5D6E-409C-BE32-E72D297353CC}">
                <c16:uniqueId val="{00000001-DAFB-4295-A78D-C92FF2A2D139}"/>
              </c:ext>
            </c:extLst>
          </c:dPt>
          <c:dPt>
            <c:idx val="1"/>
            <c:bubble3D val="0"/>
            <c:spPr>
              <a:solidFill>
                <a:srgbClr val="485059"/>
              </a:solidFill>
              <a:ln w="19050">
                <a:solidFill>
                  <a:schemeClr val="lt1"/>
                </a:solidFill>
              </a:ln>
              <a:effectLst/>
            </c:spPr>
            <c:extLst>
              <c:ext xmlns:c16="http://schemas.microsoft.com/office/drawing/2014/chart" uri="{C3380CC4-5D6E-409C-BE32-E72D297353CC}">
                <c16:uniqueId val="{00000003-DAFB-4295-A78D-C92FF2A2D139}"/>
              </c:ext>
            </c:extLst>
          </c:dPt>
          <c:dPt>
            <c:idx val="2"/>
            <c:bubble3D val="0"/>
            <c:spPr>
              <a:solidFill>
                <a:srgbClr val="A6A6A6"/>
              </a:solidFill>
              <a:ln w="19050">
                <a:solidFill>
                  <a:schemeClr val="lt1"/>
                </a:solidFill>
              </a:ln>
              <a:effectLst/>
            </c:spPr>
            <c:extLst>
              <c:ext xmlns:c16="http://schemas.microsoft.com/office/drawing/2014/chart" uri="{C3380CC4-5D6E-409C-BE32-E72D297353CC}">
                <c16:uniqueId val="{00000005-DAFB-4295-A78D-C92FF2A2D139}"/>
              </c:ext>
            </c:extLst>
          </c:dPt>
          <c:dPt>
            <c:idx val="3"/>
            <c:bubble3D val="0"/>
            <c:spPr>
              <a:solidFill>
                <a:srgbClr val="A6A6A6"/>
              </a:solidFill>
              <a:ln w="19050">
                <a:solidFill>
                  <a:schemeClr val="lt1"/>
                </a:solidFill>
              </a:ln>
              <a:effectLst/>
            </c:spPr>
            <c:extLst>
              <c:ext xmlns:c16="http://schemas.microsoft.com/office/drawing/2014/chart" uri="{C3380CC4-5D6E-409C-BE32-E72D297353CC}">
                <c16:uniqueId val="{00000007-DAFB-4295-A78D-C92FF2A2D139}"/>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Commercial</c:v>
                </c:pt>
                <c:pt idx="1">
                  <c:v>Military</c:v>
                </c:pt>
              </c:strCache>
            </c:strRef>
          </c:cat>
          <c:val>
            <c:numRef>
              <c:f>Sheet1!$B$2:$B$3</c:f>
              <c:numCache>
                <c:formatCode>0%</c:formatCode>
                <c:ptCount val="2"/>
                <c:pt idx="0">
                  <c:v>0.78</c:v>
                </c:pt>
                <c:pt idx="1">
                  <c:v>0.22</c:v>
                </c:pt>
              </c:numCache>
            </c:numRef>
          </c:val>
          <c:extLst>
            <c:ext xmlns:c16="http://schemas.microsoft.com/office/drawing/2014/chart" uri="{C3380CC4-5D6E-409C-BE32-E72D297353CC}">
              <c16:uniqueId val="{00000008-DAFB-4295-A78D-C92FF2A2D139}"/>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solid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15"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r>
              <a:rPr lang="en-US" sz="1400" b="1"/>
              <a:t>Share of Customers Worried about Rising Prices</a:t>
            </a:r>
          </a:p>
        </c:rich>
      </c:tx>
      <c:overlay val="0"/>
      <c:spPr>
        <a:noFill/>
        <a:ln>
          <a:noFill/>
        </a:ln>
        <a:effectLst/>
      </c:spPr>
      <c:txPr>
        <a:bodyPr rot="0" spcFirstLastPara="1" vertOverflow="ellipsis" vert="horz" wrap="square" anchor="ctr" anchorCtr="1"/>
        <a:lstStyle/>
        <a:p>
          <a:pPr>
            <a:defRPr sz="1915"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endParaRPr lang="en-US"/>
        </a:p>
      </c:txPr>
    </c:title>
    <c:autoTitleDeleted val="0"/>
    <c:plotArea>
      <c:layout>
        <c:manualLayout>
          <c:layoutTarget val="inner"/>
          <c:xMode val="edge"/>
          <c:yMode val="edge"/>
          <c:x val="1.8984421766719915E-2"/>
          <c:y val="0.1355625"/>
          <c:w val="0.96203115646656012"/>
          <c:h val="0.54752066929133858"/>
        </c:manualLayout>
      </c:layout>
      <c:lineChart>
        <c:grouping val="standard"/>
        <c:varyColors val="0"/>
        <c:ser>
          <c:idx val="0"/>
          <c:order val="0"/>
          <c:tx>
            <c:strRef>
              <c:f>Sheet1!$B$1</c:f>
              <c:strCache>
                <c:ptCount val="1"/>
                <c:pt idx="0">
                  <c:v>Series 1</c:v>
                </c:pt>
              </c:strCache>
            </c:strRef>
          </c:tx>
          <c:spPr>
            <a:ln w="19050" cap="rnd" cmpd="sng" algn="ctr">
              <a:solidFill>
                <a:schemeClr val="accent1">
                  <a:shade val="95000"/>
                  <a:satMod val="105000"/>
                </a:schemeClr>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anchor="ctr" anchorCtr="1"/>
              <a:lstStyle/>
              <a:p>
                <a:pPr>
                  <a:defRPr sz="1197"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Sheet1!$A$2:$A$17</c:f>
              <c:strCache>
                <c:ptCount val="16"/>
                <c:pt idx="0">
                  <c:v>2021 Q1</c:v>
                </c:pt>
                <c:pt idx="1">
                  <c:v>2021 Q2</c:v>
                </c:pt>
                <c:pt idx="2">
                  <c:v>2021 Q3</c:v>
                </c:pt>
                <c:pt idx="3">
                  <c:v>2021 Q4</c:v>
                </c:pt>
                <c:pt idx="4">
                  <c:v>2022 Q1</c:v>
                </c:pt>
                <c:pt idx="5">
                  <c:v>2022 Q2</c:v>
                </c:pt>
                <c:pt idx="6">
                  <c:v>2022 Q3</c:v>
                </c:pt>
                <c:pt idx="7">
                  <c:v>2022 Q4</c:v>
                </c:pt>
                <c:pt idx="8">
                  <c:v>2023 Q1</c:v>
                </c:pt>
                <c:pt idx="9">
                  <c:v>2023 Q2</c:v>
                </c:pt>
                <c:pt idx="10">
                  <c:v>2023 Q3</c:v>
                </c:pt>
                <c:pt idx="11">
                  <c:v>2023 Q4</c:v>
                </c:pt>
                <c:pt idx="12">
                  <c:v>2024 Q1</c:v>
                </c:pt>
                <c:pt idx="13">
                  <c:v>2024 Q2</c:v>
                </c:pt>
                <c:pt idx="14">
                  <c:v>2024 Q3</c:v>
                </c:pt>
                <c:pt idx="15">
                  <c:v>2024 Q4</c:v>
                </c:pt>
              </c:strCache>
            </c:strRef>
          </c:cat>
          <c:val>
            <c:numRef>
              <c:f>Sheet1!$B$2:$B$17</c:f>
              <c:numCache>
                <c:formatCode>0%</c:formatCode>
                <c:ptCount val="16"/>
                <c:pt idx="0">
                  <c:v>0.36</c:v>
                </c:pt>
                <c:pt idx="1">
                  <c:v>0.35</c:v>
                </c:pt>
                <c:pt idx="2">
                  <c:v>0.38</c:v>
                </c:pt>
                <c:pt idx="3">
                  <c:v>0.4</c:v>
                </c:pt>
                <c:pt idx="4">
                  <c:v>0.44</c:v>
                </c:pt>
                <c:pt idx="5">
                  <c:v>0.49</c:v>
                </c:pt>
                <c:pt idx="6">
                  <c:v>0.52</c:v>
                </c:pt>
                <c:pt idx="7">
                  <c:v>0.53</c:v>
                </c:pt>
                <c:pt idx="8">
                  <c:v>0.53</c:v>
                </c:pt>
                <c:pt idx="9">
                  <c:v>0.53</c:v>
                </c:pt>
                <c:pt idx="10">
                  <c:v>0.52</c:v>
                </c:pt>
                <c:pt idx="11">
                  <c:v>0.52</c:v>
                </c:pt>
                <c:pt idx="12">
                  <c:v>0.52</c:v>
                </c:pt>
                <c:pt idx="13">
                  <c:v>0.53</c:v>
                </c:pt>
                <c:pt idx="14">
                  <c:v>0.53</c:v>
                </c:pt>
                <c:pt idx="15">
                  <c:v>0.54</c:v>
                </c:pt>
              </c:numCache>
            </c:numRef>
          </c:val>
          <c:smooth val="0"/>
          <c:extLst>
            <c:ext xmlns:c16="http://schemas.microsoft.com/office/drawing/2014/chart" uri="{C3380CC4-5D6E-409C-BE32-E72D297353CC}">
              <c16:uniqueId val="{00000000-944E-4EED-8D4A-6398EE54EBF9}"/>
            </c:ext>
          </c:extLst>
        </c:ser>
        <c:dLbls>
          <c:dLblPos val="ctr"/>
          <c:showLegendKey val="0"/>
          <c:showVal val="1"/>
          <c:showCatName val="0"/>
          <c:showSerName val="0"/>
          <c:showPercent val="0"/>
          <c:showBubbleSize val="0"/>
        </c:dLbls>
        <c:marker val="1"/>
        <c:smooth val="0"/>
        <c:axId val="561484143"/>
        <c:axId val="561490383"/>
      </c:lineChart>
      <c:catAx>
        <c:axId val="561484143"/>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330" b="0" i="0" u="none" strike="noStrike" kern="1200" baseline="0">
                <a:solidFill>
                  <a:schemeClr val="dk1">
                    <a:lumMod val="65000"/>
                    <a:lumOff val="35000"/>
                  </a:schemeClr>
                </a:solidFill>
                <a:latin typeface="+mn-lt"/>
                <a:ea typeface="+mn-ea"/>
                <a:cs typeface="+mn-cs"/>
              </a:defRPr>
            </a:pPr>
            <a:endParaRPr lang="en-US"/>
          </a:p>
        </c:txPr>
        <c:crossAx val="561490383"/>
        <c:crosses val="autoZero"/>
        <c:auto val="1"/>
        <c:lblAlgn val="ctr"/>
        <c:lblOffset val="100"/>
        <c:noMultiLvlLbl val="0"/>
      </c:catAx>
      <c:valAx>
        <c:axId val="561490383"/>
        <c:scaling>
          <c:orientation val="minMax"/>
        </c:scaling>
        <c:delete val="1"/>
        <c:axPos val="l"/>
        <c:numFmt formatCode="0%" sourceLinked="1"/>
        <c:majorTickMark val="none"/>
        <c:minorTickMark val="none"/>
        <c:tickLblPos val="nextTo"/>
        <c:crossAx val="5614841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u="none"/>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a:solidFill>
                  <a:schemeClr val="tx1"/>
                </a:solidFill>
              </a:rPr>
              <a:t>YoY</a:t>
            </a:r>
            <a:r>
              <a:rPr lang="en-US" sz="1400" b="1" baseline="0">
                <a:solidFill>
                  <a:schemeClr val="tx1"/>
                </a:solidFill>
              </a:rPr>
              <a:t> Commercial Deliveries versus Retirements</a:t>
            </a:r>
            <a:endParaRPr lang="en-US" sz="1400" b="1">
              <a:solidFill>
                <a:schemeClr val="tx1"/>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Deliveries</c:v>
                </c:pt>
              </c:strCache>
            </c:strRef>
          </c:tx>
          <c:spPr>
            <a:ln w="28575" cap="rnd">
              <a:solidFill>
                <a:srgbClr val="CCD1D7"/>
              </a:solidFill>
              <a:round/>
            </a:ln>
            <a:effectLst/>
          </c:spPr>
          <c:marker>
            <c:symbol val="none"/>
          </c:marker>
          <c:cat>
            <c:numRef>
              <c:f>Sheet1!$A$2:$A$22</c:f>
              <c:numCache>
                <c:formatCode>General</c:formatCode>
                <c:ptCount val="21"/>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pt idx="16">
                  <c:v>2031</c:v>
                </c:pt>
                <c:pt idx="17">
                  <c:v>2032</c:v>
                </c:pt>
                <c:pt idx="18">
                  <c:v>2033</c:v>
                </c:pt>
                <c:pt idx="19">
                  <c:v>2034</c:v>
                </c:pt>
                <c:pt idx="20">
                  <c:v>2035</c:v>
                </c:pt>
              </c:numCache>
            </c:numRef>
          </c:cat>
          <c:val>
            <c:numRef>
              <c:f>Sheet1!$B$2:$B$22</c:f>
              <c:numCache>
                <c:formatCode>General</c:formatCode>
                <c:ptCount val="21"/>
                <c:pt idx="0" formatCode="#,##0">
                  <c:v>1500</c:v>
                </c:pt>
                <c:pt idx="1">
                  <c:v>1450</c:v>
                </c:pt>
                <c:pt idx="2">
                  <c:v>1400</c:v>
                </c:pt>
                <c:pt idx="3">
                  <c:v>1350</c:v>
                </c:pt>
                <c:pt idx="4">
                  <c:v>1300</c:v>
                </c:pt>
                <c:pt idx="5">
                  <c:v>1000</c:v>
                </c:pt>
                <c:pt idx="6">
                  <c:v>1063</c:v>
                </c:pt>
                <c:pt idx="7">
                  <c:v>1130</c:v>
                </c:pt>
                <c:pt idx="8">
                  <c:v>1201</c:v>
                </c:pt>
                <c:pt idx="9">
                  <c:v>1277</c:v>
                </c:pt>
                <c:pt idx="10">
                  <c:v>1357</c:v>
                </c:pt>
                <c:pt idx="11">
                  <c:v>1443</c:v>
                </c:pt>
                <c:pt idx="12">
                  <c:v>1534</c:v>
                </c:pt>
                <c:pt idx="13">
                  <c:v>1631</c:v>
                </c:pt>
                <c:pt idx="14">
                  <c:v>1734</c:v>
                </c:pt>
                <c:pt idx="15">
                  <c:v>1843</c:v>
                </c:pt>
                <c:pt idx="16">
                  <c:v>1959</c:v>
                </c:pt>
                <c:pt idx="17">
                  <c:v>2082</c:v>
                </c:pt>
                <c:pt idx="18">
                  <c:v>2213</c:v>
                </c:pt>
                <c:pt idx="19">
                  <c:v>2353</c:v>
                </c:pt>
                <c:pt idx="20">
                  <c:v>2500</c:v>
                </c:pt>
              </c:numCache>
            </c:numRef>
          </c:val>
          <c:smooth val="0"/>
          <c:extLst>
            <c:ext xmlns:c16="http://schemas.microsoft.com/office/drawing/2014/chart" uri="{C3380CC4-5D6E-409C-BE32-E72D297353CC}">
              <c16:uniqueId val="{00000000-6CCB-4892-BFF1-06021B9A7578}"/>
            </c:ext>
          </c:extLst>
        </c:ser>
        <c:ser>
          <c:idx val="1"/>
          <c:order val="1"/>
          <c:tx>
            <c:strRef>
              <c:f>Sheet1!$C$1</c:f>
              <c:strCache>
                <c:ptCount val="1"/>
                <c:pt idx="0">
                  <c:v>Retirements</c:v>
                </c:pt>
              </c:strCache>
            </c:strRef>
          </c:tx>
          <c:spPr>
            <a:ln w="28575" cap="rnd">
              <a:solidFill>
                <a:srgbClr val="113D63"/>
              </a:solidFill>
              <a:round/>
            </a:ln>
            <a:effectLst/>
          </c:spPr>
          <c:marker>
            <c:symbol val="none"/>
          </c:marker>
          <c:cat>
            <c:numRef>
              <c:f>Sheet1!$A$2:$A$22</c:f>
              <c:numCache>
                <c:formatCode>General</c:formatCode>
                <c:ptCount val="21"/>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pt idx="16">
                  <c:v>2031</c:v>
                </c:pt>
                <c:pt idx="17">
                  <c:v>2032</c:v>
                </c:pt>
                <c:pt idx="18">
                  <c:v>2033</c:v>
                </c:pt>
                <c:pt idx="19">
                  <c:v>2034</c:v>
                </c:pt>
                <c:pt idx="20">
                  <c:v>2035</c:v>
                </c:pt>
              </c:numCache>
            </c:numRef>
          </c:cat>
          <c:val>
            <c:numRef>
              <c:f>Sheet1!$C$2:$C$22</c:f>
              <c:numCache>
                <c:formatCode>General</c:formatCode>
                <c:ptCount val="21"/>
                <c:pt idx="0">
                  <c:v>500</c:v>
                </c:pt>
                <c:pt idx="1">
                  <c:v>450</c:v>
                </c:pt>
                <c:pt idx="2">
                  <c:v>400</c:v>
                </c:pt>
                <c:pt idx="3">
                  <c:v>400</c:v>
                </c:pt>
                <c:pt idx="4">
                  <c:v>400</c:v>
                </c:pt>
                <c:pt idx="5">
                  <c:v>400</c:v>
                </c:pt>
                <c:pt idx="6">
                  <c:v>425</c:v>
                </c:pt>
                <c:pt idx="7">
                  <c:v>452</c:v>
                </c:pt>
                <c:pt idx="8">
                  <c:v>480</c:v>
                </c:pt>
                <c:pt idx="9">
                  <c:v>480</c:v>
                </c:pt>
                <c:pt idx="10">
                  <c:v>511</c:v>
                </c:pt>
                <c:pt idx="11">
                  <c:v>543</c:v>
                </c:pt>
                <c:pt idx="12">
                  <c:v>577</c:v>
                </c:pt>
                <c:pt idx="13">
                  <c:v>614</c:v>
                </c:pt>
                <c:pt idx="14">
                  <c:v>652</c:v>
                </c:pt>
                <c:pt idx="15">
                  <c:v>693</c:v>
                </c:pt>
                <c:pt idx="16">
                  <c:v>737</c:v>
                </c:pt>
                <c:pt idx="17">
                  <c:v>833</c:v>
                </c:pt>
                <c:pt idx="18">
                  <c:v>885</c:v>
                </c:pt>
                <c:pt idx="19">
                  <c:v>941</c:v>
                </c:pt>
                <c:pt idx="20">
                  <c:v>1000</c:v>
                </c:pt>
              </c:numCache>
            </c:numRef>
          </c:val>
          <c:smooth val="0"/>
          <c:extLst>
            <c:ext xmlns:c16="http://schemas.microsoft.com/office/drawing/2014/chart" uri="{C3380CC4-5D6E-409C-BE32-E72D297353CC}">
              <c16:uniqueId val="{00000001-6CCB-4892-BFF1-06021B9A7578}"/>
            </c:ext>
          </c:extLst>
        </c:ser>
        <c:dLbls>
          <c:showLegendKey val="0"/>
          <c:showVal val="0"/>
          <c:showCatName val="0"/>
          <c:showSerName val="0"/>
          <c:showPercent val="0"/>
          <c:showBubbleSize val="0"/>
        </c:dLbls>
        <c:smooth val="0"/>
        <c:axId val="1376705135"/>
        <c:axId val="1376703215"/>
      </c:lineChart>
      <c:catAx>
        <c:axId val="13767051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6703215"/>
        <c:crosses val="autoZero"/>
        <c:auto val="1"/>
        <c:lblAlgn val="ctr"/>
        <c:lblOffset val="100"/>
        <c:tickLblSkip val="2"/>
        <c:noMultiLvlLbl val="0"/>
      </c:catAx>
      <c:valAx>
        <c:axId val="137670321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67051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a:solidFill>
                  <a:schemeClr val="tx1"/>
                </a:solidFill>
              </a:rPr>
              <a:t>YoY</a:t>
            </a:r>
            <a:r>
              <a:rPr lang="en-US" sz="1400" b="1" baseline="0">
                <a:solidFill>
                  <a:schemeClr val="tx1"/>
                </a:solidFill>
              </a:rPr>
              <a:t> Commercial Retirements (2000 – 2029F)</a:t>
            </a:r>
            <a:endParaRPr lang="en-US" sz="1400" b="1">
              <a:solidFill>
                <a:schemeClr val="tx1"/>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Total Retirements</c:v>
                </c:pt>
              </c:strCache>
            </c:strRef>
          </c:tx>
          <c:spPr>
            <a:solidFill>
              <a:schemeClr val="dk1">
                <a:tint val="88500"/>
              </a:schemeClr>
            </a:solidFill>
            <a:ln>
              <a:noFill/>
            </a:ln>
            <a:effectLst/>
          </c:spPr>
          <c:invertIfNegative val="0"/>
          <c:cat>
            <c:numRef>
              <c:f>Sheet1!$A$2:$A$31</c:f>
              <c:numCache>
                <c:formatCode>General</c:formatCode>
                <c:ptCount val="30"/>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numCache>
            </c:numRef>
          </c:cat>
          <c:val>
            <c:numRef>
              <c:f>Sheet1!$B$2:$B$31</c:f>
              <c:numCache>
                <c:formatCode>General</c:formatCode>
                <c:ptCount val="30"/>
                <c:pt idx="0">
                  <c:v>100</c:v>
                </c:pt>
                <c:pt idx="1">
                  <c:v>150</c:v>
                </c:pt>
                <c:pt idx="2">
                  <c:v>200</c:v>
                </c:pt>
                <c:pt idx="3">
                  <c:v>250</c:v>
                </c:pt>
                <c:pt idx="4">
                  <c:v>300</c:v>
                </c:pt>
                <c:pt idx="5">
                  <c:v>350</c:v>
                </c:pt>
                <c:pt idx="6">
                  <c:v>400</c:v>
                </c:pt>
                <c:pt idx="7">
                  <c:v>450</c:v>
                </c:pt>
                <c:pt idx="8">
                  <c:v>500</c:v>
                </c:pt>
                <c:pt idx="9">
                  <c:v>550</c:v>
                </c:pt>
                <c:pt idx="10">
                  <c:v>600</c:v>
                </c:pt>
                <c:pt idx="11">
                  <c:v>650</c:v>
                </c:pt>
                <c:pt idx="12">
                  <c:v>700</c:v>
                </c:pt>
                <c:pt idx="13">
                  <c:v>600</c:v>
                </c:pt>
                <c:pt idx="14">
                  <c:v>500</c:v>
                </c:pt>
                <c:pt idx="15">
                  <c:v>450</c:v>
                </c:pt>
                <c:pt idx="16">
                  <c:v>400</c:v>
                </c:pt>
                <c:pt idx="17">
                  <c:v>350</c:v>
                </c:pt>
                <c:pt idx="18">
                  <c:v>400</c:v>
                </c:pt>
                <c:pt idx="19">
                  <c:v>450</c:v>
                </c:pt>
                <c:pt idx="20">
                  <c:v>500</c:v>
                </c:pt>
                <c:pt idx="21">
                  <c:v>600</c:v>
                </c:pt>
                <c:pt idx="22">
                  <c:v>700</c:v>
                </c:pt>
                <c:pt idx="23">
                  <c:v>800</c:v>
                </c:pt>
                <c:pt idx="24">
                  <c:v>900</c:v>
                </c:pt>
                <c:pt idx="25">
                  <c:v>1000</c:v>
                </c:pt>
                <c:pt idx="26">
                  <c:v>1100</c:v>
                </c:pt>
                <c:pt idx="27">
                  <c:v>1200</c:v>
                </c:pt>
                <c:pt idx="28">
                  <c:v>1300</c:v>
                </c:pt>
                <c:pt idx="29">
                  <c:v>1400</c:v>
                </c:pt>
              </c:numCache>
            </c:numRef>
          </c:val>
          <c:extLst>
            <c:ext xmlns:c16="http://schemas.microsoft.com/office/drawing/2014/chart" uri="{C3380CC4-5D6E-409C-BE32-E72D297353CC}">
              <c16:uniqueId val="{00000000-15D9-4B44-9DD1-6DF3776B4D53}"/>
            </c:ext>
          </c:extLst>
        </c:ser>
        <c:ser>
          <c:idx val="1"/>
          <c:order val="1"/>
          <c:tx>
            <c:strRef>
              <c:f>Sheet1!$C$1</c:f>
              <c:strCache>
                <c:ptCount val="1"/>
                <c:pt idx="0">
                  <c:v>Narrowbody</c:v>
                </c:pt>
              </c:strCache>
            </c:strRef>
          </c:tx>
          <c:spPr>
            <a:solidFill>
              <a:schemeClr val="dk1">
                <a:tint val="55000"/>
              </a:schemeClr>
            </a:solidFill>
            <a:ln>
              <a:noFill/>
            </a:ln>
            <a:effectLst/>
          </c:spPr>
          <c:invertIfNegative val="0"/>
          <c:cat>
            <c:numRef>
              <c:f>Sheet1!$A$2:$A$31</c:f>
              <c:numCache>
                <c:formatCode>General</c:formatCode>
                <c:ptCount val="30"/>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numCache>
            </c:numRef>
          </c:cat>
          <c:val>
            <c:numRef>
              <c:f>Sheet1!$C$2:$C$31</c:f>
              <c:numCache>
                <c:formatCode>General</c:formatCode>
                <c:ptCount val="30"/>
                <c:pt idx="0">
                  <c:v>50</c:v>
                </c:pt>
                <c:pt idx="1">
                  <c:v>70</c:v>
                </c:pt>
                <c:pt idx="2">
                  <c:v>100</c:v>
                </c:pt>
                <c:pt idx="3">
                  <c:v>120</c:v>
                </c:pt>
                <c:pt idx="4">
                  <c:v>150</c:v>
                </c:pt>
                <c:pt idx="5">
                  <c:v>170</c:v>
                </c:pt>
                <c:pt idx="6">
                  <c:v>200</c:v>
                </c:pt>
                <c:pt idx="7">
                  <c:v>220</c:v>
                </c:pt>
                <c:pt idx="8">
                  <c:v>250</c:v>
                </c:pt>
                <c:pt idx="9">
                  <c:v>270</c:v>
                </c:pt>
                <c:pt idx="10">
                  <c:v>300</c:v>
                </c:pt>
                <c:pt idx="11">
                  <c:v>320</c:v>
                </c:pt>
                <c:pt idx="12">
                  <c:v>350</c:v>
                </c:pt>
                <c:pt idx="13">
                  <c:v>300</c:v>
                </c:pt>
                <c:pt idx="14">
                  <c:v>250</c:v>
                </c:pt>
                <c:pt idx="15">
                  <c:v>220</c:v>
                </c:pt>
                <c:pt idx="16">
                  <c:v>200</c:v>
                </c:pt>
                <c:pt idx="17">
                  <c:v>170</c:v>
                </c:pt>
                <c:pt idx="18">
                  <c:v>200</c:v>
                </c:pt>
                <c:pt idx="19">
                  <c:v>220</c:v>
                </c:pt>
                <c:pt idx="20">
                  <c:v>250</c:v>
                </c:pt>
                <c:pt idx="21">
                  <c:v>300</c:v>
                </c:pt>
                <c:pt idx="22">
                  <c:v>350</c:v>
                </c:pt>
                <c:pt idx="23">
                  <c:v>400</c:v>
                </c:pt>
                <c:pt idx="24">
                  <c:v>450</c:v>
                </c:pt>
                <c:pt idx="25">
                  <c:v>500</c:v>
                </c:pt>
                <c:pt idx="26">
                  <c:v>500</c:v>
                </c:pt>
                <c:pt idx="27">
                  <c:v>600</c:v>
                </c:pt>
                <c:pt idx="28">
                  <c:v>650</c:v>
                </c:pt>
                <c:pt idx="29">
                  <c:v>700</c:v>
                </c:pt>
              </c:numCache>
            </c:numRef>
          </c:val>
          <c:extLst>
            <c:ext xmlns:c16="http://schemas.microsoft.com/office/drawing/2014/chart" uri="{C3380CC4-5D6E-409C-BE32-E72D297353CC}">
              <c16:uniqueId val="{00000001-15D9-4B44-9DD1-6DF3776B4D53}"/>
            </c:ext>
          </c:extLst>
        </c:ser>
        <c:ser>
          <c:idx val="2"/>
          <c:order val="2"/>
          <c:tx>
            <c:strRef>
              <c:f>Sheet1!$D$1</c:f>
              <c:strCache>
                <c:ptCount val="1"/>
                <c:pt idx="0">
                  <c:v>Widebody</c:v>
                </c:pt>
              </c:strCache>
            </c:strRef>
          </c:tx>
          <c:spPr>
            <a:solidFill>
              <a:schemeClr val="dk1">
                <a:tint val="75000"/>
              </a:schemeClr>
            </a:solidFill>
            <a:ln>
              <a:noFill/>
            </a:ln>
            <a:effectLst/>
          </c:spPr>
          <c:invertIfNegative val="0"/>
          <c:cat>
            <c:numRef>
              <c:f>Sheet1!$A$2:$A$31</c:f>
              <c:numCache>
                <c:formatCode>General</c:formatCode>
                <c:ptCount val="30"/>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numCache>
            </c:numRef>
          </c:cat>
          <c:val>
            <c:numRef>
              <c:f>Sheet1!$D$2:$D$31</c:f>
              <c:numCache>
                <c:formatCode>General</c:formatCode>
                <c:ptCount val="30"/>
                <c:pt idx="0">
                  <c:v>20</c:v>
                </c:pt>
                <c:pt idx="1">
                  <c:v>30</c:v>
                </c:pt>
                <c:pt idx="2">
                  <c:v>40</c:v>
                </c:pt>
                <c:pt idx="3">
                  <c:v>50</c:v>
                </c:pt>
                <c:pt idx="4">
                  <c:v>60</c:v>
                </c:pt>
                <c:pt idx="5">
                  <c:v>70</c:v>
                </c:pt>
                <c:pt idx="6">
                  <c:v>80</c:v>
                </c:pt>
                <c:pt idx="7">
                  <c:v>90</c:v>
                </c:pt>
                <c:pt idx="8">
                  <c:v>100</c:v>
                </c:pt>
                <c:pt idx="9">
                  <c:v>110</c:v>
                </c:pt>
                <c:pt idx="10">
                  <c:v>120</c:v>
                </c:pt>
                <c:pt idx="11">
                  <c:v>130</c:v>
                </c:pt>
                <c:pt idx="12">
                  <c:v>140</c:v>
                </c:pt>
                <c:pt idx="13">
                  <c:v>120</c:v>
                </c:pt>
                <c:pt idx="14">
                  <c:v>100</c:v>
                </c:pt>
                <c:pt idx="15">
                  <c:v>90</c:v>
                </c:pt>
                <c:pt idx="16">
                  <c:v>80</c:v>
                </c:pt>
                <c:pt idx="17">
                  <c:v>70</c:v>
                </c:pt>
                <c:pt idx="18">
                  <c:v>80</c:v>
                </c:pt>
                <c:pt idx="19">
                  <c:v>90</c:v>
                </c:pt>
                <c:pt idx="20">
                  <c:v>100</c:v>
                </c:pt>
                <c:pt idx="21">
                  <c:v>120</c:v>
                </c:pt>
                <c:pt idx="22">
                  <c:v>140</c:v>
                </c:pt>
                <c:pt idx="23">
                  <c:v>160</c:v>
                </c:pt>
                <c:pt idx="24">
                  <c:v>180</c:v>
                </c:pt>
                <c:pt idx="25">
                  <c:v>200</c:v>
                </c:pt>
                <c:pt idx="26">
                  <c:v>220</c:v>
                </c:pt>
                <c:pt idx="27">
                  <c:v>240</c:v>
                </c:pt>
                <c:pt idx="28">
                  <c:v>260</c:v>
                </c:pt>
                <c:pt idx="29">
                  <c:v>280</c:v>
                </c:pt>
              </c:numCache>
            </c:numRef>
          </c:val>
          <c:extLst>
            <c:ext xmlns:c16="http://schemas.microsoft.com/office/drawing/2014/chart" uri="{C3380CC4-5D6E-409C-BE32-E72D297353CC}">
              <c16:uniqueId val="{00000002-15D9-4B44-9DD1-6DF3776B4D53}"/>
            </c:ext>
          </c:extLst>
        </c:ser>
        <c:ser>
          <c:idx val="3"/>
          <c:order val="3"/>
          <c:tx>
            <c:strRef>
              <c:f>Sheet1!$E$1</c:f>
              <c:strCache>
                <c:ptCount val="1"/>
                <c:pt idx="0">
                  <c:v>Regional</c:v>
                </c:pt>
              </c:strCache>
            </c:strRef>
          </c:tx>
          <c:spPr>
            <a:solidFill>
              <a:schemeClr val="dk1">
                <a:tint val="98500"/>
              </a:schemeClr>
            </a:solidFill>
            <a:ln>
              <a:noFill/>
            </a:ln>
            <a:effectLst/>
          </c:spPr>
          <c:invertIfNegative val="0"/>
          <c:cat>
            <c:numRef>
              <c:f>Sheet1!$A$2:$A$31</c:f>
              <c:numCache>
                <c:formatCode>General</c:formatCode>
                <c:ptCount val="30"/>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numCache>
            </c:numRef>
          </c:cat>
          <c:val>
            <c:numRef>
              <c:f>Sheet1!$E$2:$E$31</c:f>
              <c:numCache>
                <c:formatCode>General</c:formatCode>
                <c:ptCount val="30"/>
                <c:pt idx="0">
                  <c:v>20</c:v>
                </c:pt>
                <c:pt idx="1">
                  <c:v>30</c:v>
                </c:pt>
                <c:pt idx="2">
                  <c:v>40</c:v>
                </c:pt>
                <c:pt idx="3">
                  <c:v>50</c:v>
                </c:pt>
                <c:pt idx="4">
                  <c:v>60</c:v>
                </c:pt>
                <c:pt idx="5">
                  <c:v>70</c:v>
                </c:pt>
                <c:pt idx="6">
                  <c:v>80</c:v>
                </c:pt>
                <c:pt idx="7">
                  <c:v>90</c:v>
                </c:pt>
                <c:pt idx="8">
                  <c:v>100</c:v>
                </c:pt>
                <c:pt idx="9">
                  <c:v>110</c:v>
                </c:pt>
                <c:pt idx="10">
                  <c:v>120</c:v>
                </c:pt>
                <c:pt idx="11">
                  <c:v>130</c:v>
                </c:pt>
                <c:pt idx="12">
                  <c:v>140</c:v>
                </c:pt>
                <c:pt idx="13">
                  <c:v>120</c:v>
                </c:pt>
                <c:pt idx="14">
                  <c:v>100</c:v>
                </c:pt>
                <c:pt idx="15">
                  <c:v>90</c:v>
                </c:pt>
                <c:pt idx="16">
                  <c:v>80</c:v>
                </c:pt>
                <c:pt idx="17">
                  <c:v>70</c:v>
                </c:pt>
                <c:pt idx="18">
                  <c:v>80</c:v>
                </c:pt>
                <c:pt idx="19">
                  <c:v>90</c:v>
                </c:pt>
                <c:pt idx="20">
                  <c:v>100</c:v>
                </c:pt>
                <c:pt idx="21">
                  <c:v>120</c:v>
                </c:pt>
                <c:pt idx="22">
                  <c:v>140</c:v>
                </c:pt>
                <c:pt idx="23">
                  <c:v>160</c:v>
                </c:pt>
                <c:pt idx="24">
                  <c:v>180</c:v>
                </c:pt>
                <c:pt idx="25">
                  <c:v>200</c:v>
                </c:pt>
                <c:pt idx="26">
                  <c:v>220</c:v>
                </c:pt>
                <c:pt idx="27">
                  <c:v>240</c:v>
                </c:pt>
                <c:pt idx="28">
                  <c:v>260</c:v>
                </c:pt>
                <c:pt idx="29">
                  <c:v>280</c:v>
                </c:pt>
              </c:numCache>
            </c:numRef>
          </c:val>
          <c:extLst>
            <c:ext xmlns:c16="http://schemas.microsoft.com/office/drawing/2014/chart" uri="{C3380CC4-5D6E-409C-BE32-E72D297353CC}">
              <c16:uniqueId val="{00000006-15D9-4B44-9DD1-6DF3776B4D53}"/>
            </c:ext>
          </c:extLst>
        </c:ser>
        <c:ser>
          <c:idx val="4"/>
          <c:order val="4"/>
          <c:tx>
            <c:strRef>
              <c:f>Sheet1!$F$1</c:f>
              <c:strCache>
                <c:ptCount val="1"/>
                <c:pt idx="0">
                  <c:v>Turboprop</c:v>
                </c:pt>
              </c:strCache>
            </c:strRef>
          </c:tx>
          <c:spPr>
            <a:solidFill>
              <a:schemeClr val="dk1">
                <a:tint val="30000"/>
              </a:schemeClr>
            </a:solidFill>
            <a:ln>
              <a:noFill/>
            </a:ln>
            <a:effectLst/>
          </c:spPr>
          <c:invertIfNegative val="0"/>
          <c:cat>
            <c:numRef>
              <c:f>Sheet1!$A$2:$A$31</c:f>
              <c:numCache>
                <c:formatCode>General</c:formatCode>
                <c:ptCount val="30"/>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numCache>
            </c:numRef>
          </c:cat>
          <c:val>
            <c:numRef>
              <c:f>Sheet1!$F$2:$F$31</c:f>
              <c:numCache>
                <c:formatCode>General</c:formatCode>
                <c:ptCount val="30"/>
                <c:pt idx="0">
                  <c:v>10</c:v>
                </c:pt>
                <c:pt idx="1">
                  <c:v>20</c:v>
                </c:pt>
                <c:pt idx="2">
                  <c:v>20</c:v>
                </c:pt>
                <c:pt idx="3">
                  <c:v>30</c:v>
                </c:pt>
                <c:pt idx="4">
                  <c:v>30</c:v>
                </c:pt>
                <c:pt idx="5">
                  <c:v>40</c:v>
                </c:pt>
                <c:pt idx="6">
                  <c:v>40</c:v>
                </c:pt>
                <c:pt idx="7">
                  <c:v>50</c:v>
                </c:pt>
                <c:pt idx="8">
                  <c:v>50</c:v>
                </c:pt>
                <c:pt idx="9">
                  <c:v>60</c:v>
                </c:pt>
                <c:pt idx="10">
                  <c:v>60</c:v>
                </c:pt>
                <c:pt idx="11">
                  <c:v>70</c:v>
                </c:pt>
                <c:pt idx="12">
                  <c:v>70</c:v>
                </c:pt>
                <c:pt idx="13">
                  <c:v>60</c:v>
                </c:pt>
                <c:pt idx="14">
                  <c:v>50</c:v>
                </c:pt>
                <c:pt idx="15">
                  <c:v>50</c:v>
                </c:pt>
                <c:pt idx="16">
                  <c:v>40</c:v>
                </c:pt>
                <c:pt idx="17">
                  <c:v>40</c:v>
                </c:pt>
                <c:pt idx="18">
                  <c:v>40</c:v>
                </c:pt>
                <c:pt idx="19">
                  <c:v>50</c:v>
                </c:pt>
                <c:pt idx="20">
                  <c:v>50</c:v>
                </c:pt>
                <c:pt idx="21">
                  <c:v>60</c:v>
                </c:pt>
                <c:pt idx="22">
                  <c:v>70</c:v>
                </c:pt>
                <c:pt idx="23">
                  <c:v>80</c:v>
                </c:pt>
                <c:pt idx="24">
                  <c:v>90</c:v>
                </c:pt>
                <c:pt idx="25">
                  <c:v>100</c:v>
                </c:pt>
                <c:pt idx="26">
                  <c:v>110</c:v>
                </c:pt>
                <c:pt idx="27">
                  <c:v>120</c:v>
                </c:pt>
                <c:pt idx="28">
                  <c:v>130</c:v>
                </c:pt>
                <c:pt idx="29">
                  <c:v>140</c:v>
                </c:pt>
              </c:numCache>
            </c:numRef>
          </c:val>
          <c:extLst>
            <c:ext xmlns:c16="http://schemas.microsoft.com/office/drawing/2014/chart" uri="{C3380CC4-5D6E-409C-BE32-E72D297353CC}">
              <c16:uniqueId val="{00000007-15D9-4B44-9DD1-6DF3776B4D53}"/>
            </c:ext>
          </c:extLst>
        </c:ser>
        <c:dLbls>
          <c:showLegendKey val="0"/>
          <c:showVal val="0"/>
          <c:showCatName val="0"/>
          <c:showSerName val="0"/>
          <c:showPercent val="0"/>
          <c:showBubbleSize val="0"/>
        </c:dLbls>
        <c:gapWidth val="150"/>
        <c:overlap val="100"/>
        <c:axId val="1624029951"/>
        <c:axId val="1624032351"/>
      </c:barChart>
      <c:catAx>
        <c:axId val="16240299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24032351"/>
        <c:crosses val="autoZero"/>
        <c:auto val="1"/>
        <c:lblAlgn val="ctr"/>
        <c:lblOffset val="100"/>
        <c:tickLblSkip val="2"/>
        <c:noMultiLvlLbl val="0"/>
      </c:catAx>
      <c:valAx>
        <c:axId val="16240323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240299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a:solidFill>
                  <a:schemeClr val="tx1"/>
                </a:solidFill>
              </a:rPr>
              <a:t>Percentage of Target's Revenue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2932334306267369"/>
          <c:y val="0.22375649771195905"/>
          <c:w val="0.31336895096373912"/>
          <c:h val="0.62522950476430195"/>
        </c:manualLayout>
      </c:layout>
      <c:doughnutChart>
        <c:varyColors val="1"/>
        <c:ser>
          <c:idx val="0"/>
          <c:order val="0"/>
          <c:tx>
            <c:strRef>
              <c:f>Sheet1!$B$1</c:f>
              <c:strCache>
                <c:ptCount val="1"/>
                <c:pt idx="0">
                  <c:v>Percentage of Target's Revenue</c:v>
                </c:pt>
              </c:strCache>
            </c:strRef>
          </c:tx>
          <c:dPt>
            <c:idx val="0"/>
            <c:bubble3D val="0"/>
            <c:spPr>
              <a:solidFill>
                <a:schemeClr val="dk1">
                  <a:tint val="88500"/>
                </a:schemeClr>
              </a:solidFill>
              <a:ln w="19050">
                <a:solidFill>
                  <a:schemeClr val="lt1"/>
                </a:solidFill>
              </a:ln>
              <a:effectLst/>
            </c:spPr>
            <c:extLst>
              <c:ext xmlns:c16="http://schemas.microsoft.com/office/drawing/2014/chart" uri="{C3380CC4-5D6E-409C-BE32-E72D297353CC}">
                <c16:uniqueId val="{00000002-1BDD-45D0-BEE2-4BCC4B590B3D}"/>
              </c:ext>
            </c:extLst>
          </c:dPt>
          <c:dPt>
            <c:idx val="1"/>
            <c:bubble3D val="0"/>
            <c:spPr>
              <a:solidFill>
                <a:schemeClr val="dk1">
                  <a:tint val="55000"/>
                </a:schemeClr>
              </a:solidFill>
              <a:ln w="19050">
                <a:solidFill>
                  <a:schemeClr val="lt1"/>
                </a:solidFill>
              </a:ln>
              <a:effectLst/>
            </c:spPr>
            <c:extLst>
              <c:ext xmlns:c16="http://schemas.microsoft.com/office/drawing/2014/chart" uri="{C3380CC4-5D6E-409C-BE32-E72D297353CC}">
                <c16:uniqueId val="{00000003-1BDD-45D0-BEE2-4BCC4B590B3D}"/>
              </c:ext>
            </c:extLst>
          </c:dPt>
          <c:dPt>
            <c:idx val="2"/>
            <c:bubble3D val="0"/>
            <c:spPr>
              <a:solidFill>
                <a:schemeClr val="dk1">
                  <a:tint val="75000"/>
                </a:schemeClr>
              </a:solidFill>
              <a:ln w="19050">
                <a:solidFill>
                  <a:schemeClr val="lt1"/>
                </a:solidFill>
              </a:ln>
              <a:effectLst/>
            </c:spPr>
            <c:extLst>
              <c:ext xmlns:c16="http://schemas.microsoft.com/office/drawing/2014/chart" uri="{C3380CC4-5D6E-409C-BE32-E72D297353CC}">
                <c16:uniqueId val="{00000004-1BDD-45D0-BEE2-4BCC4B590B3D}"/>
              </c:ext>
            </c:extLst>
          </c:dPt>
          <c:dPt>
            <c:idx val="3"/>
            <c:bubble3D val="0"/>
            <c:spPr>
              <a:solidFill>
                <a:schemeClr val="dk1">
                  <a:tint val="98500"/>
                </a:schemeClr>
              </a:solidFill>
              <a:ln w="19050">
                <a:solidFill>
                  <a:schemeClr val="lt1"/>
                </a:solidFill>
              </a:ln>
              <a:effectLst/>
            </c:spPr>
            <c:extLst>
              <c:ext xmlns:c16="http://schemas.microsoft.com/office/drawing/2014/chart" uri="{C3380CC4-5D6E-409C-BE32-E72D297353CC}">
                <c16:uniqueId val="{00000005-1BDD-45D0-BEE2-4BCC4B590B3D}"/>
              </c:ext>
            </c:extLst>
          </c:dPt>
          <c:dPt>
            <c:idx val="4"/>
            <c:bubble3D val="0"/>
            <c:spPr>
              <a:solidFill>
                <a:schemeClr val="dk1">
                  <a:tint val="30000"/>
                </a:schemeClr>
              </a:solidFill>
              <a:ln w="19050">
                <a:solidFill>
                  <a:schemeClr val="lt1"/>
                </a:solidFill>
              </a:ln>
              <a:effectLst/>
            </c:spPr>
            <c:extLst>
              <c:ext xmlns:c16="http://schemas.microsoft.com/office/drawing/2014/chart" uri="{C3380CC4-5D6E-409C-BE32-E72D297353CC}">
                <c16:uniqueId val="{00000001-1BDD-45D0-BEE2-4BCC4B590B3D}"/>
              </c:ext>
            </c:extLst>
          </c:dPt>
          <c:cat>
            <c:strRef>
              <c:f>Sheet1!$A$2:$A$6</c:f>
              <c:strCache>
                <c:ptCount val="5"/>
                <c:pt idx="0">
                  <c:v>Titanium</c:v>
                </c:pt>
                <c:pt idx="1">
                  <c:v>Aluminum</c:v>
                </c:pt>
                <c:pt idx="2">
                  <c:v>Nickel</c:v>
                </c:pt>
                <c:pt idx="3">
                  <c:v>Steel</c:v>
                </c:pt>
                <c:pt idx="4">
                  <c:v>Other</c:v>
                </c:pt>
              </c:strCache>
            </c:strRef>
          </c:cat>
          <c:val>
            <c:numRef>
              <c:f>Sheet1!$B$2:$B$6</c:f>
              <c:numCache>
                <c:formatCode>0%</c:formatCode>
                <c:ptCount val="5"/>
                <c:pt idx="0">
                  <c:v>4.4999999999999998E-2</c:v>
                </c:pt>
                <c:pt idx="1">
                  <c:v>0.04</c:v>
                </c:pt>
                <c:pt idx="2">
                  <c:v>0.03</c:v>
                </c:pt>
                <c:pt idx="3">
                  <c:v>0.02</c:v>
                </c:pt>
                <c:pt idx="4">
                  <c:v>6.500000000000003E-2</c:v>
                </c:pt>
              </c:numCache>
            </c:numRef>
          </c:val>
          <c:extLst>
            <c:ext xmlns:c16="http://schemas.microsoft.com/office/drawing/2014/chart" uri="{C3380CC4-5D6E-409C-BE32-E72D297353CC}">
              <c16:uniqueId val="{00000000-1BDD-45D0-BEE2-4BCC4B590B3D}"/>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721125455150312E-2"/>
          <c:y val="0.39570490791004198"/>
          <c:w val="0.93855783765810796"/>
          <c:h val="0.58951925128799187"/>
        </c:manualLayout>
      </c:layout>
      <c:barChart>
        <c:barDir val="col"/>
        <c:grouping val="clustered"/>
        <c:varyColors val="0"/>
        <c:ser>
          <c:idx val="0"/>
          <c:order val="0"/>
          <c:tx>
            <c:strRef>
              <c:f>Sheet1!$B$1</c:f>
              <c:strCache>
                <c:ptCount val="1"/>
                <c:pt idx="0">
                  <c:v>Price</c:v>
                </c:pt>
              </c:strCache>
            </c:strRef>
          </c:tx>
          <c:spPr>
            <a:solidFill>
              <a:srgbClr val="113D63"/>
            </a:solidFill>
            <a:ln>
              <a:noFill/>
            </a:ln>
            <a:effectLst/>
          </c:spPr>
          <c:invertIfNegative val="0"/>
          <c:dLbls>
            <c:dLbl>
              <c:idx val="5"/>
              <c:layout>
                <c:manualLayout>
                  <c:x val="-1.7327148617591423E-2"/>
                  <c:y val="-8.851117924071347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E58-463E-8665-A28E97D7EF1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2018</c:v>
                </c:pt>
                <c:pt idx="1">
                  <c:v>2019</c:v>
                </c:pt>
                <c:pt idx="2">
                  <c:v>2020</c:v>
                </c:pt>
                <c:pt idx="3">
                  <c:v>2021</c:v>
                </c:pt>
                <c:pt idx="4">
                  <c:v>2022</c:v>
                </c:pt>
                <c:pt idx="5">
                  <c:v>2023</c:v>
                </c:pt>
                <c:pt idx="6">
                  <c:v>2024</c:v>
                </c:pt>
              </c:numCache>
            </c:numRef>
          </c:cat>
          <c:val>
            <c:numRef>
              <c:f>Sheet1!$B$2:$B$8</c:f>
              <c:numCache>
                <c:formatCode>0%</c:formatCode>
                <c:ptCount val="7"/>
                <c:pt idx="0">
                  <c:v>0.1</c:v>
                </c:pt>
                <c:pt idx="1">
                  <c:v>0.12</c:v>
                </c:pt>
                <c:pt idx="2">
                  <c:v>0.06</c:v>
                </c:pt>
                <c:pt idx="3">
                  <c:v>0.04</c:v>
                </c:pt>
                <c:pt idx="4">
                  <c:v>0.03</c:v>
                </c:pt>
                <c:pt idx="5">
                  <c:v>0.08</c:v>
                </c:pt>
                <c:pt idx="6">
                  <c:v>0.06</c:v>
                </c:pt>
              </c:numCache>
            </c:numRef>
          </c:val>
          <c:extLst>
            <c:ext xmlns:c16="http://schemas.microsoft.com/office/drawing/2014/chart" uri="{C3380CC4-5D6E-409C-BE32-E72D297353CC}">
              <c16:uniqueId val="{00000000-FEF2-441B-B38A-0BC56174AF71}"/>
            </c:ext>
          </c:extLst>
        </c:ser>
        <c:ser>
          <c:idx val="1"/>
          <c:order val="1"/>
          <c:tx>
            <c:strRef>
              <c:f>Sheet1!$C$1</c:f>
              <c:strCache>
                <c:ptCount val="1"/>
                <c:pt idx="0">
                  <c:v>Cost</c:v>
                </c:pt>
              </c:strCache>
            </c:strRef>
          </c:tx>
          <c:spPr>
            <a:solidFill>
              <a:srgbClr val="CCD1D7"/>
            </a:solidFill>
            <a:ln>
              <a:noFill/>
            </a:ln>
            <a:effectLst/>
          </c:spPr>
          <c:invertIfNegative val="0"/>
          <c:dLbls>
            <c:dLbl>
              <c:idx val="0"/>
              <c:layout>
                <c:manualLayout>
                  <c:x val="4.6205729646910457E-2"/>
                  <c:y val="8.851814862490564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E58-463E-8665-A28E97D7EF11}"/>
                </c:ext>
              </c:extLst>
            </c:dLbl>
            <c:dLbl>
              <c:idx val="1"/>
              <c:layout>
                <c:manualLayout>
                  <c:x val="5.7757162058637811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E58-463E-8665-A28E97D7EF11}"/>
                </c:ext>
              </c:extLst>
            </c:dLbl>
            <c:dLbl>
              <c:idx val="5"/>
              <c:layout>
                <c:manualLayout>
                  <c:x val="2.8878581029317977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E58-463E-8665-A28E97D7EF11}"/>
                </c:ext>
              </c:extLst>
            </c:dLbl>
            <c:dLbl>
              <c:idx val="6"/>
              <c:layout>
                <c:manualLayout>
                  <c:x val="1.155143241172750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E58-463E-8665-A28E97D7EF1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2018</c:v>
                </c:pt>
                <c:pt idx="1">
                  <c:v>2019</c:v>
                </c:pt>
                <c:pt idx="2">
                  <c:v>2020</c:v>
                </c:pt>
                <c:pt idx="3">
                  <c:v>2021</c:v>
                </c:pt>
                <c:pt idx="4">
                  <c:v>2022</c:v>
                </c:pt>
                <c:pt idx="5">
                  <c:v>2023</c:v>
                </c:pt>
                <c:pt idx="6">
                  <c:v>2024</c:v>
                </c:pt>
              </c:numCache>
            </c:numRef>
          </c:cat>
          <c:val>
            <c:numRef>
              <c:f>Sheet1!$C$2:$C$8</c:f>
              <c:numCache>
                <c:formatCode>0%</c:formatCode>
                <c:ptCount val="7"/>
                <c:pt idx="0">
                  <c:v>-0.06</c:v>
                </c:pt>
                <c:pt idx="1">
                  <c:v>0.03</c:v>
                </c:pt>
                <c:pt idx="2">
                  <c:v>0.02</c:v>
                </c:pt>
                <c:pt idx="3">
                  <c:v>-0.02</c:v>
                </c:pt>
                <c:pt idx="4">
                  <c:v>-0.01</c:v>
                </c:pt>
                <c:pt idx="5">
                  <c:v>0.05</c:v>
                </c:pt>
                <c:pt idx="6">
                  <c:v>0.06</c:v>
                </c:pt>
              </c:numCache>
            </c:numRef>
          </c:val>
          <c:extLst>
            <c:ext xmlns:c16="http://schemas.microsoft.com/office/drawing/2014/chart" uri="{C3380CC4-5D6E-409C-BE32-E72D297353CC}">
              <c16:uniqueId val="{00000001-FEF2-441B-B38A-0BC56174AF71}"/>
            </c:ext>
          </c:extLst>
        </c:ser>
        <c:dLbls>
          <c:dLblPos val="outEnd"/>
          <c:showLegendKey val="0"/>
          <c:showVal val="1"/>
          <c:showCatName val="0"/>
          <c:showSerName val="0"/>
          <c:showPercent val="0"/>
          <c:showBubbleSize val="0"/>
        </c:dLbls>
        <c:gapWidth val="219"/>
        <c:overlap val="-27"/>
        <c:axId val="1576397088"/>
        <c:axId val="1576395648"/>
      </c:barChart>
      <c:catAx>
        <c:axId val="1576397088"/>
        <c:scaling>
          <c:orientation val="minMax"/>
        </c:scaling>
        <c:delete val="0"/>
        <c:axPos val="b"/>
        <c:numFmt formatCode="General" sourceLinked="1"/>
        <c:majorTickMark val="out"/>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76395648"/>
        <c:crosses val="autoZero"/>
        <c:auto val="1"/>
        <c:lblAlgn val="ctr"/>
        <c:lblOffset val="100"/>
        <c:noMultiLvlLbl val="0"/>
      </c:catAx>
      <c:valAx>
        <c:axId val="1576395648"/>
        <c:scaling>
          <c:orientation val="minMax"/>
        </c:scaling>
        <c:delete val="1"/>
        <c:axPos val="l"/>
        <c:numFmt formatCode="0%" sourceLinked="1"/>
        <c:majorTickMark val="out"/>
        <c:minorTickMark val="none"/>
        <c:tickLblPos val="nextTo"/>
        <c:crossAx val="1576397088"/>
        <c:crosses val="autoZero"/>
        <c:crossBetween val="between"/>
      </c:valAx>
      <c:spPr>
        <a:noFill/>
        <a:ln>
          <a:noFill/>
        </a:ln>
        <a:effectLst/>
      </c:spPr>
    </c:plotArea>
    <c:legend>
      <c:legendPos val="t"/>
      <c:layout>
        <c:manualLayout>
          <c:xMode val="edge"/>
          <c:yMode val="edge"/>
          <c:x val="0.37559414269611796"/>
          <c:y val="2.6553353772214041E-2"/>
          <c:w val="0.24881171460776405"/>
          <c:h val="0.1685479462004854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chemeClr val="tx1"/>
                </a:solidFill>
              </a:rPr>
              <a:t>Subsector</a:t>
            </a:r>
            <a:r>
              <a:rPr lang="en-US" b="1" baseline="0">
                <a:solidFill>
                  <a:schemeClr val="tx1"/>
                </a:solidFill>
              </a:rPr>
              <a:t> Breakdown of 2023 Capital Raises</a:t>
            </a:r>
            <a:endParaRPr lang="en-US" b="1">
              <a:solidFill>
                <a:schemeClr val="tx1"/>
              </a:solidFill>
            </a:endParaRPr>
          </a:p>
        </c:rich>
      </c:tx>
      <c:layout>
        <c:manualLayout>
          <c:xMode val="edge"/>
          <c:yMode val="edge"/>
          <c:x val="0.13855554856707339"/>
          <c:y val="1.2314400861692741E-2"/>
        </c:manualLayout>
      </c:layout>
      <c:overlay val="0"/>
      <c:spPr>
        <a:noFill/>
        <a:ln>
          <a:noFill/>
        </a:ln>
        <a:effectLst/>
      </c:spPr>
    </c:title>
    <c:autoTitleDeleted val="0"/>
    <c:plotArea>
      <c:layout>
        <c:manualLayout>
          <c:layoutTarget val="inner"/>
          <c:xMode val="edge"/>
          <c:yMode val="edge"/>
          <c:x val="0.29976224846894139"/>
          <c:y val="0.30073782443861186"/>
          <c:w val="0.40047572178477692"/>
          <c:h val="0.66745953630796151"/>
        </c:manualLayout>
      </c:layout>
      <c:pieChart>
        <c:varyColors val="1"/>
        <c:ser>
          <c:idx val="0"/>
          <c:order val="0"/>
          <c:dPt>
            <c:idx val="0"/>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1-F954-4CB8-A37E-EBAA208FB6E2}"/>
              </c:ext>
            </c:extLst>
          </c:dPt>
          <c:dPt>
            <c:idx val="1"/>
            <c:bubble3D val="0"/>
            <c:spPr>
              <a:solidFill>
                <a:schemeClr val="bg1">
                  <a:lumMod val="50000"/>
                </a:schemeClr>
              </a:solidFill>
              <a:ln w="19050">
                <a:solidFill>
                  <a:schemeClr val="lt1"/>
                </a:solidFill>
              </a:ln>
              <a:effectLst/>
            </c:spPr>
            <c:extLst>
              <c:ext xmlns:c16="http://schemas.microsoft.com/office/drawing/2014/chart" uri="{C3380CC4-5D6E-409C-BE32-E72D297353CC}">
                <c16:uniqueId val="{00000003-F954-4CB8-A37E-EBAA208FB6E2}"/>
              </c:ext>
            </c:extLst>
          </c:dPt>
          <c:dPt>
            <c:idx val="2"/>
            <c:bubble3D val="0"/>
            <c:spPr>
              <a:solidFill>
                <a:schemeClr val="accent1">
                  <a:lumMod val="40000"/>
                  <a:lumOff val="60000"/>
                </a:schemeClr>
              </a:solidFill>
              <a:ln w="19050">
                <a:solidFill>
                  <a:schemeClr val="lt1"/>
                </a:solidFill>
              </a:ln>
              <a:effectLst/>
            </c:spPr>
            <c:extLst>
              <c:ext xmlns:c16="http://schemas.microsoft.com/office/drawing/2014/chart" uri="{C3380CC4-5D6E-409C-BE32-E72D297353CC}">
                <c16:uniqueId val="{00000005-F954-4CB8-A37E-EBAA208FB6E2}"/>
              </c:ext>
            </c:extLst>
          </c:dPt>
          <c:dPt>
            <c:idx val="3"/>
            <c:bubble3D val="0"/>
            <c:spPr>
              <a:solidFill>
                <a:srgbClr val="113D63"/>
              </a:solidFill>
              <a:ln w="19050">
                <a:solidFill>
                  <a:schemeClr val="lt1"/>
                </a:solidFill>
              </a:ln>
              <a:effectLst/>
            </c:spPr>
            <c:extLst>
              <c:ext xmlns:c16="http://schemas.microsoft.com/office/drawing/2014/chart" uri="{C3380CC4-5D6E-409C-BE32-E72D297353CC}">
                <c16:uniqueId val="{00000007-F954-4CB8-A37E-EBAA208FB6E2}"/>
              </c:ext>
            </c:extLst>
          </c:dPt>
          <c:cat>
            <c:strRef>
              <c:f>Sheet1!$A$1:$A$4</c:f>
              <c:strCache>
                <c:ptCount val="4"/>
                <c:pt idx="0">
                  <c:v>Aerospace &amp; Defense Electronics</c:v>
                </c:pt>
                <c:pt idx="1">
                  <c:v>Support Services &amp; MRO</c:v>
                </c:pt>
                <c:pt idx="2">
                  <c:v>Defense IT &amp; Technology</c:v>
                </c:pt>
                <c:pt idx="3">
                  <c:v>Component Manufacturing</c:v>
                </c:pt>
              </c:strCache>
            </c:strRef>
          </c:cat>
          <c:val>
            <c:numRef>
              <c:f>Sheet1!$B$1:$B$4</c:f>
              <c:numCache>
                <c:formatCode>0%</c:formatCode>
                <c:ptCount val="4"/>
                <c:pt idx="0">
                  <c:v>0.05</c:v>
                </c:pt>
                <c:pt idx="1">
                  <c:v>0.19</c:v>
                </c:pt>
                <c:pt idx="2">
                  <c:v>0.2</c:v>
                </c:pt>
                <c:pt idx="3">
                  <c:v>0.56000000000000005</c:v>
                </c:pt>
              </c:numCache>
            </c:numRef>
          </c:val>
          <c:extLst>
            <c:ext xmlns:c16="http://schemas.microsoft.com/office/drawing/2014/chart" uri="{C3380CC4-5D6E-409C-BE32-E72D297353CC}">
              <c16:uniqueId val="{00000008-F954-4CB8-A37E-EBAA208FB6E2}"/>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a:solidFill>
                  <a:schemeClr val="tx1"/>
                </a:solidFill>
              </a:rPr>
              <a:t>YoY Aircraft Parts and Components PE Investment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Add-on</c:v>
                </c:pt>
              </c:strCache>
            </c:strRef>
          </c:tx>
          <c:spPr>
            <a:solidFill>
              <a:schemeClr val="dk1">
                <a:tint val="88500"/>
              </a:schemeClr>
            </a:solidFill>
            <a:ln>
              <a:noFill/>
            </a:ln>
            <a:effectLst/>
          </c:spPr>
          <c:invertIfNegative val="0"/>
          <c:cat>
            <c:numRef>
              <c:f>Sheet1!$A$2:$A$9</c:f>
              <c:numCache>
                <c:formatCode>General</c:formatCode>
                <c:ptCount val="8"/>
                <c:pt idx="0">
                  <c:v>2017</c:v>
                </c:pt>
                <c:pt idx="1">
                  <c:v>2018</c:v>
                </c:pt>
                <c:pt idx="2">
                  <c:v>2019</c:v>
                </c:pt>
                <c:pt idx="3">
                  <c:v>2020</c:v>
                </c:pt>
                <c:pt idx="4">
                  <c:v>2021</c:v>
                </c:pt>
                <c:pt idx="5">
                  <c:v>2022</c:v>
                </c:pt>
                <c:pt idx="6">
                  <c:v>2023</c:v>
                </c:pt>
                <c:pt idx="7">
                  <c:v>2024</c:v>
                </c:pt>
              </c:numCache>
            </c:numRef>
          </c:cat>
          <c:val>
            <c:numRef>
              <c:f>Sheet1!$B$2:$B$9</c:f>
              <c:numCache>
                <c:formatCode>General</c:formatCode>
                <c:ptCount val="8"/>
                <c:pt idx="0">
                  <c:v>23</c:v>
                </c:pt>
                <c:pt idx="1">
                  <c:v>32</c:v>
                </c:pt>
                <c:pt idx="2">
                  <c:v>44</c:v>
                </c:pt>
                <c:pt idx="3">
                  <c:v>30</c:v>
                </c:pt>
                <c:pt idx="4">
                  <c:v>44</c:v>
                </c:pt>
                <c:pt idx="5">
                  <c:v>38</c:v>
                </c:pt>
                <c:pt idx="6">
                  <c:v>37</c:v>
                </c:pt>
                <c:pt idx="7">
                  <c:v>40</c:v>
                </c:pt>
              </c:numCache>
            </c:numRef>
          </c:val>
          <c:extLst>
            <c:ext xmlns:c16="http://schemas.microsoft.com/office/drawing/2014/chart" uri="{C3380CC4-5D6E-409C-BE32-E72D297353CC}">
              <c16:uniqueId val="{00000000-31DC-4571-86F1-3AA67A81A4A8}"/>
            </c:ext>
          </c:extLst>
        </c:ser>
        <c:ser>
          <c:idx val="1"/>
          <c:order val="1"/>
          <c:tx>
            <c:strRef>
              <c:f>Sheet1!$C$1</c:f>
              <c:strCache>
                <c:ptCount val="1"/>
                <c:pt idx="0">
                  <c:v>Platform</c:v>
                </c:pt>
              </c:strCache>
            </c:strRef>
          </c:tx>
          <c:spPr>
            <a:solidFill>
              <a:schemeClr val="dk1">
                <a:tint val="55000"/>
              </a:schemeClr>
            </a:solidFill>
            <a:ln>
              <a:noFill/>
            </a:ln>
            <a:effectLst/>
          </c:spPr>
          <c:invertIfNegative val="0"/>
          <c:cat>
            <c:numRef>
              <c:f>Sheet1!$A$2:$A$9</c:f>
              <c:numCache>
                <c:formatCode>General</c:formatCode>
                <c:ptCount val="8"/>
                <c:pt idx="0">
                  <c:v>2017</c:v>
                </c:pt>
                <c:pt idx="1">
                  <c:v>2018</c:v>
                </c:pt>
                <c:pt idx="2">
                  <c:v>2019</c:v>
                </c:pt>
                <c:pt idx="3">
                  <c:v>2020</c:v>
                </c:pt>
                <c:pt idx="4">
                  <c:v>2021</c:v>
                </c:pt>
                <c:pt idx="5">
                  <c:v>2022</c:v>
                </c:pt>
                <c:pt idx="6">
                  <c:v>2023</c:v>
                </c:pt>
                <c:pt idx="7">
                  <c:v>2024</c:v>
                </c:pt>
              </c:numCache>
            </c:numRef>
          </c:cat>
          <c:val>
            <c:numRef>
              <c:f>Sheet1!$C$2:$C$9</c:f>
              <c:numCache>
                <c:formatCode>General</c:formatCode>
                <c:ptCount val="8"/>
                <c:pt idx="0">
                  <c:v>22</c:v>
                </c:pt>
                <c:pt idx="1">
                  <c:v>19</c:v>
                </c:pt>
                <c:pt idx="2">
                  <c:v>42</c:v>
                </c:pt>
                <c:pt idx="3">
                  <c:v>25</c:v>
                </c:pt>
                <c:pt idx="4">
                  <c:v>22</c:v>
                </c:pt>
                <c:pt idx="5">
                  <c:v>27</c:v>
                </c:pt>
                <c:pt idx="6">
                  <c:v>25</c:v>
                </c:pt>
                <c:pt idx="7">
                  <c:v>19</c:v>
                </c:pt>
              </c:numCache>
            </c:numRef>
          </c:val>
          <c:extLst>
            <c:ext xmlns:c16="http://schemas.microsoft.com/office/drawing/2014/chart" uri="{C3380CC4-5D6E-409C-BE32-E72D297353CC}">
              <c16:uniqueId val="{00000001-31DC-4571-86F1-3AA67A81A4A8}"/>
            </c:ext>
          </c:extLst>
        </c:ser>
        <c:ser>
          <c:idx val="2"/>
          <c:order val="2"/>
          <c:tx>
            <c:strRef>
              <c:f>Sheet1!$D$1</c:f>
              <c:strCache>
                <c:ptCount val="1"/>
                <c:pt idx="0">
                  <c:v>Minority</c:v>
                </c:pt>
              </c:strCache>
            </c:strRef>
          </c:tx>
          <c:spPr>
            <a:solidFill>
              <a:schemeClr val="dk1">
                <a:tint val="75000"/>
              </a:schemeClr>
            </a:solidFill>
            <a:ln>
              <a:noFill/>
            </a:ln>
            <a:effectLst/>
          </c:spPr>
          <c:invertIfNegative val="0"/>
          <c:cat>
            <c:numRef>
              <c:f>Sheet1!$A$2:$A$9</c:f>
              <c:numCache>
                <c:formatCode>General</c:formatCode>
                <c:ptCount val="8"/>
                <c:pt idx="0">
                  <c:v>2017</c:v>
                </c:pt>
                <c:pt idx="1">
                  <c:v>2018</c:v>
                </c:pt>
                <c:pt idx="2">
                  <c:v>2019</c:v>
                </c:pt>
                <c:pt idx="3">
                  <c:v>2020</c:v>
                </c:pt>
                <c:pt idx="4">
                  <c:v>2021</c:v>
                </c:pt>
                <c:pt idx="5">
                  <c:v>2022</c:v>
                </c:pt>
                <c:pt idx="6">
                  <c:v>2023</c:v>
                </c:pt>
                <c:pt idx="7">
                  <c:v>2024</c:v>
                </c:pt>
              </c:numCache>
            </c:numRef>
          </c:cat>
          <c:val>
            <c:numRef>
              <c:f>Sheet1!$D$2:$D$9</c:f>
              <c:numCache>
                <c:formatCode>General</c:formatCode>
                <c:ptCount val="8"/>
                <c:pt idx="0">
                  <c:v>8</c:v>
                </c:pt>
                <c:pt idx="1">
                  <c:v>7</c:v>
                </c:pt>
                <c:pt idx="2">
                  <c:v>15</c:v>
                </c:pt>
                <c:pt idx="3">
                  <c:v>5</c:v>
                </c:pt>
                <c:pt idx="4">
                  <c:v>12</c:v>
                </c:pt>
                <c:pt idx="5">
                  <c:v>8</c:v>
                </c:pt>
                <c:pt idx="6">
                  <c:v>12</c:v>
                </c:pt>
                <c:pt idx="7">
                  <c:v>15</c:v>
                </c:pt>
              </c:numCache>
            </c:numRef>
          </c:val>
          <c:extLst>
            <c:ext xmlns:c16="http://schemas.microsoft.com/office/drawing/2014/chart" uri="{C3380CC4-5D6E-409C-BE32-E72D297353CC}">
              <c16:uniqueId val="{00000002-31DC-4571-86F1-3AA67A81A4A8}"/>
            </c:ext>
          </c:extLst>
        </c:ser>
        <c:dLbls>
          <c:showLegendKey val="0"/>
          <c:showVal val="0"/>
          <c:showCatName val="0"/>
          <c:showSerName val="0"/>
          <c:showPercent val="0"/>
          <c:showBubbleSize val="0"/>
        </c:dLbls>
        <c:gapWidth val="150"/>
        <c:overlap val="100"/>
        <c:axId val="1408036144"/>
        <c:axId val="1408033264"/>
      </c:barChart>
      <c:catAx>
        <c:axId val="1408036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8033264"/>
        <c:crosses val="autoZero"/>
        <c:auto val="1"/>
        <c:lblAlgn val="ctr"/>
        <c:lblOffset val="100"/>
        <c:noMultiLvlLbl val="0"/>
      </c:catAx>
      <c:valAx>
        <c:axId val="1408033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80361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a:solidFill>
                  <a:schemeClr val="tx1"/>
                </a:solidFill>
              </a:rPr>
              <a:t>TEV/EBITDA Multiples</a:t>
            </a:r>
            <a:r>
              <a:rPr lang="en-US" sz="1400" b="1" baseline="0">
                <a:solidFill>
                  <a:schemeClr val="tx1"/>
                </a:solidFill>
              </a:rPr>
              <a:t> of A&amp;D Public Companies</a:t>
            </a:r>
            <a:endParaRPr lang="en-US" sz="1400" b="1">
              <a:solidFill>
                <a:schemeClr val="tx1"/>
              </a:solidFill>
            </a:endParaRPr>
          </a:p>
        </c:rich>
      </c:tx>
      <c:layout>
        <c:manualLayout>
          <c:xMode val="edge"/>
          <c:yMode val="edge"/>
          <c:x val="0.25329988070802228"/>
          <c:y val="3.217490192163168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1.282051282051282E-2"/>
          <c:y val="0.16308263830464936"/>
          <c:w val="0.95299145299145294"/>
          <c:h val="0.59433486707035454"/>
        </c:manualLayout>
      </c:layout>
      <c:barChart>
        <c:barDir val="col"/>
        <c:grouping val="clustered"/>
        <c:varyColors val="0"/>
        <c:ser>
          <c:idx val="0"/>
          <c:order val="0"/>
          <c:tx>
            <c:strRef>
              <c:f>Sheet1!$B$1</c:f>
              <c:strCache>
                <c:ptCount val="1"/>
                <c:pt idx="0">
                  <c:v>Aerospace OEM Manufacturing</c:v>
                </c:pt>
              </c:strCache>
            </c:strRef>
          </c:tx>
          <c:spPr>
            <a:solidFill>
              <a:srgbClr val="113D6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2020</c:v>
                </c:pt>
                <c:pt idx="1">
                  <c:v>2021</c:v>
                </c:pt>
                <c:pt idx="2">
                  <c:v>2022</c:v>
                </c:pt>
                <c:pt idx="3">
                  <c:v>2023</c:v>
                </c:pt>
                <c:pt idx="4">
                  <c:v>2024E</c:v>
                </c:pt>
              </c:strCache>
            </c:strRef>
          </c:cat>
          <c:val>
            <c:numRef>
              <c:f>Sheet1!$B$2:$B$6</c:f>
              <c:numCache>
                <c:formatCode>General</c:formatCode>
                <c:ptCount val="5"/>
                <c:pt idx="0">
                  <c:v>10.7</c:v>
                </c:pt>
                <c:pt idx="1">
                  <c:v>12.4</c:v>
                </c:pt>
                <c:pt idx="2">
                  <c:v>14.3</c:v>
                </c:pt>
                <c:pt idx="3">
                  <c:v>13.9</c:v>
                </c:pt>
                <c:pt idx="4">
                  <c:v>10.9</c:v>
                </c:pt>
              </c:numCache>
            </c:numRef>
          </c:val>
          <c:extLst>
            <c:ext xmlns:c16="http://schemas.microsoft.com/office/drawing/2014/chart" uri="{C3380CC4-5D6E-409C-BE32-E72D297353CC}">
              <c16:uniqueId val="{00000000-E804-402B-8787-5EB1C67140E1}"/>
            </c:ext>
          </c:extLst>
        </c:ser>
        <c:ser>
          <c:idx val="1"/>
          <c:order val="1"/>
          <c:tx>
            <c:strRef>
              <c:f>Sheet1!$C$1</c:f>
              <c:strCache>
                <c:ptCount val="1"/>
                <c:pt idx="0">
                  <c:v>Aftermarket MRO</c:v>
                </c:pt>
              </c:strCache>
            </c:strRef>
          </c:tx>
          <c:spPr>
            <a:solidFill>
              <a:srgbClr val="A6A6A6"/>
            </a:solidFill>
            <a:ln>
              <a:solidFill>
                <a:srgbClr val="CCD1D7"/>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2020</c:v>
                </c:pt>
                <c:pt idx="1">
                  <c:v>2021</c:v>
                </c:pt>
                <c:pt idx="2">
                  <c:v>2022</c:v>
                </c:pt>
                <c:pt idx="3">
                  <c:v>2023</c:v>
                </c:pt>
                <c:pt idx="4">
                  <c:v>2024E</c:v>
                </c:pt>
              </c:strCache>
            </c:strRef>
          </c:cat>
          <c:val>
            <c:numRef>
              <c:f>Sheet1!$C$2:$C$6</c:f>
              <c:numCache>
                <c:formatCode>General</c:formatCode>
                <c:ptCount val="5"/>
                <c:pt idx="0">
                  <c:v>16.7</c:v>
                </c:pt>
                <c:pt idx="1">
                  <c:v>19.899999999999999</c:v>
                </c:pt>
                <c:pt idx="2">
                  <c:v>9.1</c:v>
                </c:pt>
                <c:pt idx="3">
                  <c:v>22.3</c:v>
                </c:pt>
                <c:pt idx="4">
                  <c:v>10.4</c:v>
                </c:pt>
              </c:numCache>
            </c:numRef>
          </c:val>
          <c:extLst>
            <c:ext xmlns:c16="http://schemas.microsoft.com/office/drawing/2014/chart" uri="{C3380CC4-5D6E-409C-BE32-E72D297353CC}">
              <c16:uniqueId val="{00000001-E804-402B-8787-5EB1C67140E1}"/>
            </c:ext>
          </c:extLst>
        </c:ser>
        <c:dLbls>
          <c:showLegendKey val="0"/>
          <c:showVal val="0"/>
          <c:showCatName val="0"/>
          <c:showSerName val="0"/>
          <c:showPercent val="0"/>
          <c:showBubbleSize val="0"/>
        </c:dLbls>
        <c:gapWidth val="219"/>
        <c:overlap val="-27"/>
        <c:axId val="1706898784"/>
        <c:axId val="1706897824"/>
      </c:barChart>
      <c:catAx>
        <c:axId val="1706898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06897824"/>
        <c:crosses val="autoZero"/>
        <c:auto val="1"/>
        <c:lblAlgn val="ctr"/>
        <c:lblOffset val="100"/>
        <c:noMultiLvlLbl val="0"/>
      </c:catAx>
      <c:valAx>
        <c:axId val="1706897824"/>
        <c:scaling>
          <c:orientation val="minMax"/>
        </c:scaling>
        <c:delete val="1"/>
        <c:axPos val="l"/>
        <c:numFmt formatCode="General" sourceLinked="1"/>
        <c:majorTickMark val="none"/>
        <c:minorTickMark val="none"/>
        <c:tickLblPos val="nextTo"/>
        <c:crossAx val="1706898784"/>
        <c:crosses val="autoZero"/>
        <c:crossBetween val="between"/>
      </c:valAx>
      <c:spPr>
        <a:noFill/>
        <a:ln w="25400">
          <a:noFill/>
        </a:ln>
        <a:effectLst/>
      </c:spPr>
    </c:plotArea>
    <c:legend>
      <c:legendPos val="tr"/>
      <c:layout>
        <c:manualLayout>
          <c:xMode val="edge"/>
          <c:yMode val="edge"/>
          <c:x val="0.73243011130186841"/>
          <c:y val="1.8150909049879271E-2"/>
          <c:w val="0.25566431629262348"/>
          <c:h val="0.32170923348775604"/>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a:solidFill>
                  <a:schemeClr val="tx1"/>
                </a:solidFill>
              </a:rPr>
              <a:t>2029 OEM vs Aftermarket Revenue Mix</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lumMod val="20000"/>
                  <a:lumOff val="80000"/>
                </a:schemeClr>
              </a:solidFill>
              <a:ln w="19050">
                <a:solidFill>
                  <a:schemeClr val="lt1"/>
                </a:solidFill>
              </a:ln>
              <a:effectLst/>
            </c:spPr>
            <c:extLst>
              <c:ext xmlns:c16="http://schemas.microsoft.com/office/drawing/2014/chart" uri="{C3380CC4-5D6E-409C-BE32-E72D297353CC}">
                <c16:uniqueId val="{00000001-3E9D-4169-8196-A231B6BA923C}"/>
              </c:ext>
            </c:extLst>
          </c:dPt>
          <c:dPt>
            <c:idx val="1"/>
            <c:bubble3D val="0"/>
            <c:spPr>
              <a:solidFill>
                <a:schemeClr val="tx1">
                  <a:lumMod val="95000"/>
                  <a:lumOff val="5000"/>
                </a:schemeClr>
              </a:solidFill>
              <a:ln w="19050">
                <a:solidFill>
                  <a:schemeClr val="lt1"/>
                </a:solidFill>
              </a:ln>
              <a:effectLst/>
            </c:spPr>
            <c:extLst>
              <c:ext xmlns:c16="http://schemas.microsoft.com/office/drawing/2014/chart" uri="{C3380CC4-5D6E-409C-BE32-E72D297353CC}">
                <c16:uniqueId val="{00000003-3E9D-4169-8196-A231B6BA923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OEM</c:v>
                </c:pt>
                <c:pt idx="1">
                  <c:v>Aftermarket</c:v>
                </c:pt>
              </c:strCache>
            </c:strRef>
          </c:cat>
          <c:val>
            <c:numRef>
              <c:f>Sheet1!$B$2:$B$3</c:f>
              <c:numCache>
                <c:formatCode>0%</c:formatCode>
                <c:ptCount val="2"/>
                <c:pt idx="0">
                  <c:v>0.47</c:v>
                </c:pt>
                <c:pt idx="1">
                  <c:v>0.53</c:v>
                </c:pt>
              </c:numCache>
            </c:numRef>
          </c:val>
          <c:extLst>
            <c:ext xmlns:c16="http://schemas.microsoft.com/office/drawing/2014/chart" uri="{C3380CC4-5D6E-409C-BE32-E72D297353CC}">
              <c16:uniqueId val="{00000004-3E9D-4169-8196-A231B6BA923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a:solidFill>
                  <a:schemeClr val="tx1"/>
                </a:solidFill>
              </a:rPr>
              <a:t>2029 OEM vs Aftermarket Revenue Mix</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lumMod val="20000"/>
                  <a:lumOff val="80000"/>
                </a:schemeClr>
              </a:solidFill>
              <a:ln w="19050">
                <a:solidFill>
                  <a:schemeClr val="lt1"/>
                </a:solidFill>
              </a:ln>
              <a:effectLst/>
            </c:spPr>
            <c:extLst>
              <c:ext xmlns:c16="http://schemas.microsoft.com/office/drawing/2014/chart" uri="{C3380CC4-5D6E-409C-BE32-E72D297353CC}">
                <c16:uniqueId val="{00000000-F8B4-4F2F-8CA3-B76B9C692AFB}"/>
              </c:ext>
            </c:extLst>
          </c:dPt>
          <c:dPt>
            <c:idx val="1"/>
            <c:bubble3D val="0"/>
            <c:spPr>
              <a:solidFill>
                <a:schemeClr val="tx1">
                  <a:lumMod val="95000"/>
                  <a:lumOff val="5000"/>
                </a:schemeClr>
              </a:solidFill>
              <a:ln w="19050">
                <a:solidFill>
                  <a:schemeClr val="lt1"/>
                </a:solidFill>
              </a:ln>
              <a:effectLst/>
            </c:spPr>
            <c:extLst>
              <c:ext xmlns:c16="http://schemas.microsoft.com/office/drawing/2014/chart" uri="{C3380CC4-5D6E-409C-BE32-E72D297353CC}">
                <c16:uniqueId val="{00000001-F8B4-4F2F-8CA3-B76B9C692AFB}"/>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OEM</c:v>
                </c:pt>
                <c:pt idx="1">
                  <c:v>Aftermarket</c:v>
                </c:pt>
              </c:strCache>
            </c:strRef>
          </c:cat>
          <c:val>
            <c:numRef>
              <c:f>Sheet1!$B$2:$B$3</c:f>
              <c:numCache>
                <c:formatCode>0%</c:formatCode>
                <c:ptCount val="2"/>
                <c:pt idx="0">
                  <c:v>0.45</c:v>
                </c:pt>
                <c:pt idx="1">
                  <c:v>0.55000000000000004</c:v>
                </c:pt>
              </c:numCache>
            </c:numRef>
          </c:val>
          <c:extLst>
            <c:ext xmlns:c16="http://schemas.microsoft.com/office/drawing/2014/chart" uri="{C3380CC4-5D6E-409C-BE32-E72D297353CC}">
              <c16:uniqueId val="{00000000-3405-4AEC-93DD-6CF9AE88546F}"/>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sz="1400">
                <a:solidFill>
                  <a:schemeClr val="tx1"/>
                </a:solidFill>
                <a:latin typeface="Arial" panose="020B0604020202020204" pitchFamily="34" charset="0"/>
                <a:cs typeface="Arial" panose="020B0604020202020204" pitchFamily="34" charset="0"/>
              </a:rPr>
              <a:t>YoY Sales and EBITDA</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0703470432198653E-2"/>
          <c:y val="0.24789702828787538"/>
          <c:w val="0.95859305913560267"/>
          <c:h val="0.65063153725725409"/>
        </c:manualLayout>
      </c:layout>
      <c:lineChart>
        <c:grouping val="stacked"/>
        <c:varyColors val="0"/>
        <c:ser>
          <c:idx val="0"/>
          <c:order val="0"/>
          <c:tx>
            <c:strRef>
              <c:f>Sheet5!$A$3</c:f>
              <c:strCache>
                <c:ptCount val="1"/>
                <c:pt idx="0">
                  <c:v>Sales</c:v>
                </c:pt>
              </c:strCache>
            </c:strRef>
          </c:tx>
          <c:spPr>
            <a:ln w="22225" cap="rnd">
              <a:solidFill>
                <a:schemeClr val="dk1">
                  <a:tint val="88500"/>
                </a:schemeClr>
              </a:solidFill>
              <a:round/>
            </a:ln>
            <a:effectLst/>
          </c:spPr>
          <c:marker>
            <c:symbol val="diamond"/>
            <c:size val="6"/>
            <c:spPr>
              <a:solidFill>
                <a:schemeClr val="dk1">
                  <a:tint val="88500"/>
                </a:schemeClr>
              </a:solidFill>
              <a:ln w="9525">
                <a:solidFill>
                  <a:schemeClr val="dk1">
                    <a:tint val="88500"/>
                  </a:schemeClr>
                </a:solidFill>
                <a:round/>
              </a:ln>
              <a:effectLst/>
            </c:spPr>
          </c:marker>
          <c:cat>
            <c:numRef>
              <c:f>Sheet5!$B$2:$T$2</c:f>
              <c:numCache>
                <c:formatCode>General</c:formatCode>
                <c:ptCount val="19"/>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pt idx="14">
                  <c:v>2020</c:v>
                </c:pt>
                <c:pt idx="15">
                  <c:v>2021</c:v>
                </c:pt>
                <c:pt idx="16">
                  <c:v>2022</c:v>
                </c:pt>
                <c:pt idx="17">
                  <c:v>2023</c:v>
                </c:pt>
                <c:pt idx="18">
                  <c:v>2024</c:v>
                </c:pt>
              </c:numCache>
            </c:numRef>
          </c:cat>
          <c:val>
            <c:numRef>
              <c:f>Sheet5!$B$3:$T$3</c:f>
              <c:numCache>
                <c:formatCode>General</c:formatCode>
                <c:ptCount val="19"/>
                <c:pt idx="0">
                  <c:v>41</c:v>
                </c:pt>
                <c:pt idx="1">
                  <c:v>46</c:v>
                </c:pt>
                <c:pt idx="2">
                  <c:v>50</c:v>
                </c:pt>
                <c:pt idx="3">
                  <c:v>49</c:v>
                </c:pt>
                <c:pt idx="4">
                  <c:v>48</c:v>
                </c:pt>
                <c:pt idx="5">
                  <c:v>51</c:v>
                </c:pt>
                <c:pt idx="6">
                  <c:v>54</c:v>
                </c:pt>
                <c:pt idx="7">
                  <c:v>59</c:v>
                </c:pt>
                <c:pt idx="8">
                  <c:v>63</c:v>
                </c:pt>
                <c:pt idx="9">
                  <c:v>65</c:v>
                </c:pt>
                <c:pt idx="10">
                  <c:v>70</c:v>
                </c:pt>
                <c:pt idx="11">
                  <c:v>79</c:v>
                </c:pt>
                <c:pt idx="12">
                  <c:v>92</c:v>
                </c:pt>
                <c:pt idx="13">
                  <c:v>119</c:v>
                </c:pt>
                <c:pt idx="14">
                  <c:v>86</c:v>
                </c:pt>
                <c:pt idx="15">
                  <c:v>74</c:v>
                </c:pt>
                <c:pt idx="16">
                  <c:v>97</c:v>
                </c:pt>
                <c:pt idx="17">
                  <c:v>115</c:v>
                </c:pt>
                <c:pt idx="18">
                  <c:v>129</c:v>
                </c:pt>
              </c:numCache>
            </c:numRef>
          </c:val>
          <c:smooth val="0"/>
          <c:extLst>
            <c:ext xmlns:c16="http://schemas.microsoft.com/office/drawing/2014/chart" uri="{C3380CC4-5D6E-409C-BE32-E72D297353CC}">
              <c16:uniqueId val="{00000000-63AB-483F-9908-FF4907836AD2}"/>
            </c:ext>
          </c:extLst>
        </c:ser>
        <c:ser>
          <c:idx val="1"/>
          <c:order val="1"/>
          <c:tx>
            <c:strRef>
              <c:f>Sheet5!$A$4</c:f>
              <c:strCache>
                <c:ptCount val="1"/>
                <c:pt idx="0">
                  <c:v>EBITDA</c:v>
                </c:pt>
              </c:strCache>
            </c:strRef>
          </c:tx>
          <c:spPr>
            <a:ln w="22225" cap="rnd">
              <a:solidFill>
                <a:schemeClr val="dk1">
                  <a:tint val="55000"/>
                </a:schemeClr>
              </a:solidFill>
              <a:round/>
            </a:ln>
            <a:effectLst/>
          </c:spPr>
          <c:marker>
            <c:symbol val="square"/>
            <c:size val="6"/>
            <c:spPr>
              <a:solidFill>
                <a:schemeClr val="dk1">
                  <a:tint val="55000"/>
                </a:schemeClr>
              </a:solidFill>
              <a:ln w="9525">
                <a:solidFill>
                  <a:schemeClr val="dk1">
                    <a:tint val="55000"/>
                  </a:schemeClr>
                </a:solidFill>
                <a:round/>
              </a:ln>
              <a:effectLst/>
            </c:spPr>
          </c:marker>
          <c:dLbls>
            <c:dLbl>
              <c:idx val="0"/>
              <c:layout>
                <c:manualLayout>
                  <c:x val="-3.557706885393324E-2"/>
                  <c:y val="-0.16573548045477579"/>
                </c:manualLayout>
              </c:layout>
              <c:tx>
                <c:rich>
                  <a:bodyPr/>
                  <a:lstStyle/>
                  <a:p>
                    <a:r>
                      <a:rPr lang="en-US"/>
                      <a:t>787</a:t>
                    </a:r>
                    <a:r>
                      <a:rPr lang="en-US" baseline="0"/>
                      <a:t> Dreamliner Delays</a:t>
                    </a:r>
                    <a:endParaRPr lang="en-US"/>
                  </a:p>
                </c:rich>
              </c:tx>
              <c:dLblPos val="r"/>
              <c:showLegendKey val="0"/>
              <c:showVal val="0"/>
              <c:showCatName val="0"/>
              <c:showSerName val="1"/>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63AB-483F-9908-FF4907836AD2}"/>
                </c:ext>
              </c:extLst>
            </c:dLbl>
            <c:dLbl>
              <c:idx val="1"/>
              <c:delete val="1"/>
              <c:extLst>
                <c:ext xmlns:c15="http://schemas.microsoft.com/office/drawing/2012/chart" uri="{CE6537A1-D6FC-4f65-9D91-7224C49458BB}"/>
                <c:ext xmlns:c16="http://schemas.microsoft.com/office/drawing/2014/chart" uri="{C3380CC4-5D6E-409C-BE32-E72D297353CC}">
                  <c16:uniqueId val="{00000002-63AB-483F-9908-FF4907836AD2}"/>
                </c:ext>
              </c:extLst>
            </c:dLbl>
            <c:dLbl>
              <c:idx val="2"/>
              <c:layout>
                <c:manualLayout>
                  <c:x val="-8.1909864766472763E-3"/>
                  <c:y val="-0.21561415240410356"/>
                </c:manualLayout>
              </c:layout>
              <c:tx>
                <c:rich>
                  <a:bodyPr/>
                  <a:lstStyle/>
                  <a:p>
                    <a:r>
                      <a:rPr lang="en-US"/>
                      <a:t>Great</a:t>
                    </a:r>
                    <a:r>
                      <a:rPr lang="en-US" baseline="0"/>
                      <a:t> Financial Crisis</a:t>
                    </a:r>
                    <a:endParaRPr lang="en-US"/>
                  </a:p>
                </c:rich>
              </c:tx>
              <c:dLblPos val="r"/>
              <c:showLegendKey val="0"/>
              <c:showVal val="0"/>
              <c:showCatName val="0"/>
              <c:showSerName val="1"/>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63AB-483F-9908-FF4907836AD2}"/>
                </c:ext>
              </c:extLst>
            </c:dLbl>
            <c:dLbl>
              <c:idx val="3"/>
              <c:delete val="1"/>
              <c:extLst>
                <c:ext xmlns:c15="http://schemas.microsoft.com/office/drawing/2012/chart" uri="{CE6537A1-D6FC-4f65-9D91-7224C49458BB}"/>
                <c:ext xmlns:c16="http://schemas.microsoft.com/office/drawing/2014/chart" uri="{C3380CC4-5D6E-409C-BE32-E72D297353CC}">
                  <c16:uniqueId val="{00000004-63AB-483F-9908-FF4907836AD2}"/>
                </c:ext>
              </c:extLst>
            </c:dLbl>
            <c:dLbl>
              <c:idx val="4"/>
              <c:delete val="1"/>
              <c:extLst>
                <c:ext xmlns:c15="http://schemas.microsoft.com/office/drawing/2012/chart" uri="{CE6537A1-D6FC-4f65-9D91-7224C49458BB}"/>
                <c:ext xmlns:c16="http://schemas.microsoft.com/office/drawing/2014/chart" uri="{C3380CC4-5D6E-409C-BE32-E72D297353CC}">
                  <c16:uniqueId val="{00000005-63AB-483F-9908-FF4907836AD2}"/>
                </c:ext>
              </c:extLst>
            </c:dLbl>
            <c:dLbl>
              <c:idx val="5"/>
              <c:layout>
                <c:manualLayout>
                  <c:x val="-4.0101896049608926E-2"/>
                  <c:y val="-0.32412598601462822"/>
                </c:manualLayout>
              </c:layout>
              <c:tx>
                <c:rich>
                  <a:bodyPr/>
                  <a:lstStyle/>
                  <a:p>
                    <a:r>
                      <a:rPr lang="en-US"/>
                      <a:t>911 &amp; Rise of PMA Approval</a:t>
                    </a:r>
                  </a:p>
                </c:rich>
              </c:tx>
              <c:dLblPos val="r"/>
              <c:showLegendKey val="0"/>
              <c:showVal val="0"/>
              <c:showCatName val="0"/>
              <c:showSerName val="1"/>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63AB-483F-9908-FF4907836AD2}"/>
                </c:ext>
              </c:extLst>
            </c:dLbl>
            <c:dLbl>
              <c:idx val="6"/>
              <c:delete val="1"/>
              <c:extLst>
                <c:ext xmlns:c15="http://schemas.microsoft.com/office/drawing/2012/chart" uri="{CE6537A1-D6FC-4f65-9D91-7224C49458BB}"/>
                <c:ext xmlns:c16="http://schemas.microsoft.com/office/drawing/2014/chart" uri="{C3380CC4-5D6E-409C-BE32-E72D297353CC}">
                  <c16:uniqueId val="{00000007-63AB-483F-9908-FF4907836AD2}"/>
                </c:ext>
              </c:extLst>
            </c:dLbl>
            <c:dLbl>
              <c:idx val="7"/>
              <c:delete val="1"/>
              <c:extLst>
                <c:ext xmlns:c15="http://schemas.microsoft.com/office/drawing/2012/chart" uri="{CE6537A1-D6FC-4f65-9D91-7224C49458BB}"/>
                <c:ext xmlns:c16="http://schemas.microsoft.com/office/drawing/2014/chart" uri="{C3380CC4-5D6E-409C-BE32-E72D297353CC}">
                  <c16:uniqueId val="{00000008-63AB-483F-9908-FF4907836AD2}"/>
                </c:ext>
              </c:extLst>
            </c:dLbl>
            <c:dLbl>
              <c:idx val="8"/>
              <c:layout>
                <c:manualLayout>
                  <c:x val="-6.9928824225164832E-2"/>
                  <c:y val="-0.12928684074957919"/>
                </c:manualLayout>
              </c:layout>
              <c:tx>
                <c:rich>
                  <a:bodyPr/>
                  <a:lstStyle/>
                  <a:p>
                    <a:r>
                      <a:rPr lang="en-US"/>
                      <a:t>Oil Prices Drop</a:t>
                    </a:r>
                  </a:p>
                </c:rich>
              </c:tx>
              <c:dLblPos val="r"/>
              <c:showLegendKey val="0"/>
              <c:showVal val="0"/>
              <c:showCatName val="0"/>
              <c:showSerName val="1"/>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63AB-483F-9908-FF4907836AD2}"/>
                </c:ext>
              </c:extLst>
            </c:dLbl>
            <c:dLbl>
              <c:idx val="9"/>
              <c:layout>
                <c:manualLayout>
                  <c:x val="-4.1459255288610379E-2"/>
                  <c:y val="-0.2011118270095901"/>
                </c:manualLayout>
              </c:layout>
              <c:tx>
                <c:rich>
                  <a:bodyPr/>
                  <a:lstStyle/>
                  <a:p>
                    <a:r>
                      <a:rPr lang="en-US"/>
                      <a:t>737Max</a:t>
                    </a:r>
                    <a:r>
                      <a:rPr lang="en-US" baseline="0"/>
                      <a:t> &amp; A320neo Arrive</a:t>
                    </a:r>
                    <a:endParaRPr lang="en-US"/>
                  </a:p>
                </c:rich>
              </c:tx>
              <c:dLblPos val="r"/>
              <c:showLegendKey val="0"/>
              <c:showVal val="0"/>
              <c:showCatName val="0"/>
              <c:showSerName val="1"/>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63AB-483F-9908-FF4907836AD2}"/>
                </c:ext>
              </c:extLst>
            </c:dLbl>
            <c:dLbl>
              <c:idx val="10"/>
              <c:delete val="1"/>
              <c:extLst>
                <c:ext xmlns:c15="http://schemas.microsoft.com/office/drawing/2012/chart" uri="{CE6537A1-D6FC-4f65-9D91-7224C49458BB}"/>
                <c:ext xmlns:c16="http://schemas.microsoft.com/office/drawing/2014/chart" uri="{C3380CC4-5D6E-409C-BE32-E72D297353CC}">
                  <c16:uniqueId val="{0000000B-63AB-483F-9908-FF4907836AD2}"/>
                </c:ext>
              </c:extLst>
            </c:dLbl>
            <c:dLbl>
              <c:idx val="11"/>
              <c:delete val="1"/>
              <c:extLst>
                <c:ext xmlns:c15="http://schemas.microsoft.com/office/drawing/2012/chart" uri="{CE6537A1-D6FC-4f65-9D91-7224C49458BB}"/>
                <c:ext xmlns:c16="http://schemas.microsoft.com/office/drawing/2014/chart" uri="{C3380CC4-5D6E-409C-BE32-E72D297353CC}">
                  <c16:uniqueId val="{0000000C-63AB-483F-9908-FF4907836AD2}"/>
                </c:ext>
              </c:extLst>
            </c:dLbl>
            <c:dLbl>
              <c:idx val="12"/>
              <c:delete val="1"/>
              <c:extLst>
                <c:ext xmlns:c15="http://schemas.microsoft.com/office/drawing/2012/chart" uri="{CE6537A1-D6FC-4f65-9D91-7224C49458BB}"/>
                <c:ext xmlns:c16="http://schemas.microsoft.com/office/drawing/2014/chart" uri="{C3380CC4-5D6E-409C-BE32-E72D297353CC}">
                  <c16:uniqueId val="{0000000D-63AB-483F-9908-FF4907836AD2}"/>
                </c:ext>
              </c:extLst>
            </c:dLbl>
            <c:dLbl>
              <c:idx val="13"/>
              <c:layout>
                <c:manualLayout>
                  <c:x val="-0.18281816469440298"/>
                  <c:y val="-8.8257367575921508E-2"/>
                </c:manualLayout>
              </c:layout>
              <c:tx>
                <c:rich>
                  <a:bodyPr/>
                  <a:lstStyle/>
                  <a:p>
                    <a:r>
                      <a:rPr lang="en-US"/>
                      <a:t>737Max Grounding</a:t>
                    </a:r>
                  </a:p>
                </c:rich>
              </c:tx>
              <c:dLblPos val="r"/>
              <c:showLegendKey val="0"/>
              <c:showVal val="0"/>
              <c:showCatName val="0"/>
              <c:showSerName val="1"/>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63AB-483F-9908-FF4907836AD2}"/>
                </c:ext>
              </c:extLst>
            </c:dLbl>
            <c:dLbl>
              <c:idx val="14"/>
              <c:layout>
                <c:manualLayout>
                  <c:x val="-0.12264057130315245"/>
                  <c:y val="-0.27683315850422818"/>
                </c:manualLayout>
              </c:layout>
              <c:tx>
                <c:rich>
                  <a:bodyPr/>
                  <a:lstStyle/>
                  <a:p>
                    <a:r>
                      <a:rPr lang="en-US"/>
                      <a:t>COVID</a:t>
                    </a:r>
                    <a:r>
                      <a:rPr lang="en-US" baseline="0"/>
                      <a:t> Pandemic</a:t>
                    </a:r>
                    <a:endParaRPr lang="en-US"/>
                  </a:p>
                </c:rich>
              </c:tx>
              <c:dLblPos val="r"/>
              <c:showLegendKey val="0"/>
              <c:showVal val="0"/>
              <c:showCatName val="0"/>
              <c:showSerName val="1"/>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63AB-483F-9908-FF4907836AD2}"/>
                </c:ext>
              </c:extLst>
            </c:dLbl>
            <c:dLbl>
              <c:idx val="15"/>
              <c:delete val="1"/>
              <c:extLst>
                <c:ext xmlns:c15="http://schemas.microsoft.com/office/drawing/2012/chart" uri="{CE6537A1-D6FC-4f65-9D91-7224C49458BB}"/>
                <c:ext xmlns:c16="http://schemas.microsoft.com/office/drawing/2014/chart" uri="{C3380CC4-5D6E-409C-BE32-E72D297353CC}">
                  <c16:uniqueId val="{00000010-63AB-483F-9908-FF4907836AD2}"/>
                </c:ext>
              </c:extLst>
            </c:dLbl>
            <c:dLbl>
              <c:idx val="16"/>
              <c:layout>
                <c:manualLayout>
                  <c:x val="-8.4175035590550243E-2"/>
                  <c:y val="-4.3523085716705122E-2"/>
                </c:manualLayout>
              </c:layout>
              <c:tx>
                <c:rich>
                  <a:bodyPr/>
                  <a:lstStyle/>
                  <a:p>
                    <a:r>
                      <a:rPr lang="en-US"/>
                      <a:t>Russian-</a:t>
                    </a:r>
                    <a:r>
                      <a:rPr lang="en-US" baseline="0"/>
                      <a:t>Ukraine War Begins</a:t>
                    </a:r>
                    <a:endParaRPr lang="en-US"/>
                  </a:p>
                </c:rich>
              </c:tx>
              <c:dLblPos val="r"/>
              <c:showLegendKey val="0"/>
              <c:showVal val="0"/>
              <c:showCatName val="0"/>
              <c:showSerName val="1"/>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63AB-483F-9908-FF4907836AD2}"/>
                </c:ext>
              </c:extLst>
            </c:dLbl>
            <c:dLbl>
              <c:idx val="17"/>
              <c:layout>
                <c:manualLayout>
                  <c:x val="-6.2685128965429784E-2"/>
                  <c:y val="-0.15166687952289595"/>
                </c:manualLayout>
              </c:layout>
              <c:tx>
                <c:rich>
                  <a:bodyPr/>
                  <a:lstStyle/>
                  <a:p>
                    <a:r>
                      <a:rPr lang="en-US"/>
                      <a:t>A320 PW1100</a:t>
                    </a:r>
                    <a:r>
                      <a:rPr lang="en-US" baseline="0"/>
                      <a:t> Engine Issues</a:t>
                    </a:r>
                    <a:endParaRPr lang="en-US"/>
                  </a:p>
                </c:rich>
              </c:tx>
              <c:dLblPos val="r"/>
              <c:showLegendKey val="0"/>
              <c:showVal val="0"/>
              <c:showCatName val="0"/>
              <c:showSerName val="1"/>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63AB-483F-9908-FF4907836AD2}"/>
                </c:ext>
              </c:extLst>
            </c:dLbl>
            <c:dLbl>
              <c:idx val="18"/>
              <c:layout>
                <c:manualLayout>
                  <c:x val="-1.0371001151363312E-3"/>
                  <c:y val="-0.17533625305113862"/>
                </c:manualLayout>
              </c:layout>
              <c:tx>
                <c:rich>
                  <a:bodyPr/>
                  <a:lstStyle/>
                  <a:p>
                    <a:r>
                      <a:rPr lang="en-US" sz="600"/>
                      <a:t>737Max Door Incident</a:t>
                    </a:r>
                  </a:p>
                </c:rich>
              </c:tx>
              <c:dLblPos val="r"/>
              <c:showLegendKey val="0"/>
              <c:showVal val="0"/>
              <c:showCatName val="0"/>
              <c:showSerName val="1"/>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63AB-483F-9908-FF4907836AD2}"/>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800" b="0" i="0" u="none" strike="noStrike" kern="1200" baseline="0">
                    <a:solidFill>
                      <a:schemeClr val="dk1">
                        <a:lumMod val="65000"/>
                        <a:lumOff val="35000"/>
                      </a:schemeClr>
                    </a:solidFill>
                    <a:latin typeface="Arial" panose="020B0604020202020204" pitchFamily="34" charset="0"/>
                    <a:ea typeface="+mn-ea"/>
                    <a:cs typeface="Arial" panose="020B0604020202020204" pitchFamily="34" charset="0"/>
                  </a:defRPr>
                </a:pPr>
                <a:endParaRPr lang="en-US"/>
              </a:p>
            </c:txPr>
            <c:dLblPos val="t"/>
            <c:showLegendKey val="0"/>
            <c:showVal val="0"/>
            <c:showCatName val="0"/>
            <c:showSerName val="1"/>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numRef>
              <c:f>Sheet5!$B$2:$T$2</c:f>
              <c:numCache>
                <c:formatCode>General</c:formatCode>
                <c:ptCount val="19"/>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pt idx="14">
                  <c:v>2020</c:v>
                </c:pt>
                <c:pt idx="15">
                  <c:v>2021</c:v>
                </c:pt>
                <c:pt idx="16">
                  <c:v>2022</c:v>
                </c:pt>
                <c:pt idx="17">
                  <c:v>2023</c:v>
                </c:pt>
                <c:pt idx="18">
                  <c:v>2024</c:v>
                </c:pt>
              </c:numCache>
            </c:numRef>
          </c:cat>
          <c:val>
            <c:numRef>
              <c:f>Sheet5!$B$4:$T$4</c:f>
              <c:numCache>
                <c:formatCode>General</c:formatCode>
                <c:ptCount val="19"/>
                <c:pt idx="0">
                  <c:v>7</c:v>
                </c:pt>
                <c:pt idx="1">
                  <c:v>8</c:v>
                </c:pt>
                <c:pt idx="2">
                  <c:v>9</c:v>
                </c:pt>
                <c:pt idx="3">
                  <c:v>8</c:v>
                </c:pt>
                <c:pt idx="4">
                  <c:v>8</c:v>
                </c:pt>
                <c:pt idx="5">
                  <c:v>9</c:v>
                </c:pt>
                <c:pt idx="6">
                  <c:v>10</c:v>
                </c:pt>
                <c:pt idx="7">
                  <c:v>11</c:v>
                </c:pt>
                <c:pt idx="8">
                  <c:v>11</c:v>
                </c:pt>
                <c:pt idx="9">
                  <c:v>12</c:v>
                </c:pt>
                <c:pt idx="10">
                  <c:v>17</c:v>
                </c:pt>
                <c:pt idx="11">
                  <c:v>24</c:v>
                </c:pt>
                <c:pt idx="12" formatCode="0">
                  <c:v>31</c:v>
                </c:pt>
                <c:pt idx="13" formatCode="0">
                  <c:v>40</c:v>
                </c:pt>
                <c:pt idx="14" formatCode="0">
                  <c:v>30</c:v>
                </c:pt>
                <c:pt idx="15" formatCode="0">
                  <c:v>28</c:v>
                </c:pt>
                <c:pt idx="16" formatCode="0">
                  <c:v>39</c:v>
                </c:pt>
                <c:pt idx="17" formatCode="0">
                  <c:v>47</c:v>
                </c:pt>
                <c:pt idx="18" formatCode="0">
                  <c:v>53</c:v>
                </c:pt>
              </c:numCache>
            </c:numRef>
          </c:val>
          <c:smooth val="0"/>
          <c:extLst>
            <c:ext xmlns:c16="http://schemas.microsoft.com/office/drawing/2014/chart" uri="{C3380CC4-5D6E-409C-BE32-E72D297353CC}">
              <c16:uniqueId val="{00000014-63AB-483F-9908-FF4907836AD2}"/>
            </c:ext>
          </c:extLst>
        </c:ser>
        <c:dLbls>
          <c:showLegendKey val="0"/>
          <c:showVal val="0"/>
          <c:showCatName val="0"/>
          <c:showSerName val="0"/>
          <c:showPercent val="0"/>
          <c:showBubbleSize val="0"/>
        </c:dLbls>
        <c:marker val="1"/>
        <c:smooth val="0"/>
        <c:axId val="1160045727"/>
        <c:axId val="1160045247"/>
      </c:lineChart>
      <c:catAx>
        <c:axId val="11600457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160045247"/>
        <c:crosses val="autoZero"/>
        <c:auto val="1"/>
        <c:lblAlgn val="ctr"/>
        <c:lblOffset val="100"/>
        <c:noMultiLvlLbl val="0"/>
      </c:catAx>
      <c:valAx>
        <c:axId val="1160045247"/>
        <c:scaling>
          <c:orientation val="minMax"/>
        </c:scaling>
        <c:delete val="1"/>
        <c:axPos val="l"/>
        <c:numFmt formatCode="General" sourceLinked="1"/>
        <c:majorTickMark val="none"/>
        <c:minorTickMark val="none"/>
        <c:tickLblPos val="nextTo"/>
        <c:crossAx val="1160045727"/>
        <c:crosses val="autoZero"/>
        <c:crossBetween val="between"/>
      </c:valAx>
      <c:spPr>
        <a:noFill/>
        <a:ln>
          <a:noFill/>
        </a:ln>
        <a:effectLst/>
      </c:spPr>
    </c:plotArea>
    <c:legend>
      <c:legendPos val="t"/>
      <c:layout>
        <c:manualLayout>
          <c:xMode val="edge"/>
          <c:yMode val="edge"/>
          <c:x val="0.42583297560255029"/>
          <c:y val="0.76306455600160139"/>
          <c:w val="0.16289941650219461"/>
          <c:h val="8.728261715083023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a:solidFill>
                  <a:schemeClr val="tx1"/>
                </a:solidFill>
              </a:rPr>
              <a:t>2029 OEM vs Aftermarket Gross Margin Mix</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lumMod val="20000"/>
                  <a:lumOff val="80000"/>
                </a:schemeClr>
              </a:solidFill>
              <a:ln w="19050">
                <a:solidFill>
                  <a:schemeClr val="lt1"/>
                </a:solidFill>
              </a:ln>
              <a:effectLst/>
            </c:spPr>
            <c:extLst>
              <c:ext xmlns:c16="http://schemas.microsoft.com/office/drawing/2014/chart" uri="{C3380CC4-5D6E-409C-BE32-E72D297353CC}">
                <c16:uniqueId val="{00000001-6E05-42A6-88B6-6A2972BD6834}"/>
              </c:ext>
            </c:extLst>
          </c:dPt>
          <c:dPt>
            <c:idx val="1"/>
            <c:bubble3D val="0"/>
            <c:spPr>
              <a:solidFill>
                <a:schemeClr val="tx1">
                  <a:lumMod val="95000"/>
                  <a:lumOff val="5000"/>
                </a:schemeClr>
              </a:solidFill>
              <a:ln w="19050">
                <a:solidFill>
                  <a:schemeClr val="lt1"/>
                </a:solidFill>
              </a:ln>
              <a:effectLst/>
            </c:spPr>
            <c:extLst>
              <c:ext xmlns:c16="http://schemas.microsoft.com/office/drawing/2014/chart" uri="{C3380CC4-5D6E-409C-BE32-E72D297353CC}">
                <c16:uniqueId val="{00000003-6E05-42A6-88B6-6A2972BD683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OEM</c:v>
                </c:pt>
                <c:pt idx="1">
                  <c:v>Aftermarket</c:v>
                </c:pt>
              </c:strCache>
            </c:strRef>
          </c:cat>
          <c:val>
            <c:numRef>
              <c:f>Sheet1!$B$2:$B$3</c:f>
              <c:numCache>
                <c:formatCode>0%</c:formatCode>
                <c:ptCount val="2"/>
                <c:pt idx="0">
                  <c:v>0.15</c:v>
                </c:pt>
                <c:pt idx="1">
                  <c:v>0.85</c:v>
                </c:pt>
              </c:numCache>
            </c:numRef>
          </c:val>
          <c:extLst>
            <c:ext xmlns:c16="http://schemas.microsoft.com/office/drawing/2014/chart" uri="{C3380CC4-5D6E-409C-BE32-E72D297353CC}">
              <c16:uniqueId val="{00000004-6E05-42A6-88B6-6A2972BD6834}"/>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a:solidFill>
                  <a:schemeClr val="tx1"/>
                </a:solidFill>
              </a:rPr>
              <a:t>2029 OEM vs Aftermarket Gross Margin Mix</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lumMod val="20000"/>
                  <a:lumOff val="80000"/>
                </a:schemeClr>
              </a:solidFill>
              <a:ln w="19050">
                <a:solidFill>
                  <a:schemeClr val="lt1"/>
                </a:solidFill>
              </a:ln>
              <a:effectLst/>
            </c:spPr>
            <c:extLst>
              <c:ext xmlns:c16="http://schemas.microsoft.com/office/drawing/2014/chart" uri="{C3380CC4-5D6E-409C-BE32-E72D297353CC}">
                <c16:uniqueId val="{00000001-94CF-4E1A-8EF3-F207A0566F60}"/>
              </c:ext>
            </c:extLst>
          </c:dPt>
          <c:dPt>
            <c:idx val="1"/>
            <c:bubble3D val="0"/>
            <c:spPr>
              <a:solidFill>
                <a:schemeClr val="tx1">
                  <a:lumMod val="95000"/>
                  <a:lumOff val="5000"/>
                </a:schemeClr>
              </a:solidFill>
              <a:ln w="19050">
                <a:solidFill>
                  <a:schemeClr val="lt1"/>
                </a:solidFill>
              </a:ln>
              <a:effectLst/>
            </c:spPr>
            <c:extLst>
              <c:ext xmlns:c16="http://schemas.microsoft.com/office/drawing/2014/chart" uri="{C3380CC4-5D6E-409C-BE32-E72D297353CC}">
                <c16:uniqueId val="{00000003-94CF-4E1A-8EF3-F207A0566F6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OEM</c:v>
                </c:pt>
                <c:pt idx="1">
                  <c:v>Aftermarket</c:v>
                </c:pt>
              </c:strCache>
            </c:strRef>
          </c:cat>
          <c:val>
            <c:numRef>
              <c:f>Sheet1!$B$2:$B$3</c:f>
              <c:numCache>
                <c:formatCode>0%</c:formatCode>
                <c:ptCount val="2"/>
                <c:pt idx="0">
                  <c:v>0.16</c:v>
                </c:pt>
                <c:pt idx="1">
                  <c:v>0.84</c:v>
                </c:pt>
              </c:numCache>
            </c:numRef>
          </c:val>
          <c:extLst>
            <c:ext xmlns:c16="http://schemas.microsoft.com/office/drawing/2014/chart" uri="{C3380CC4-5D6E-409C-BE32-E72D297353CC}">
              <c16:uniqueId val="{00000004-94CF-4E1A-8EF3-F207A0566F60}"/>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a:solidFill>
                  <a:schemeClr val="tx1"/>
                </a:solidFill>
              </a:rPr>
              <a:t>2029 Commercial vs Military Revenue Mix</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lumMod val="20000"/>
                  <a:lumOff val="80000"/>
                </a:schemeClr>
              </a:solidFill>
              <a:ln w="19050">
                <a:solidFill>
                  <a:schemeClr val="lt1"/>
                </a:solidFill>
              </a:ln>
              <a:effectLst/>
            </c:spPr>
            <c:extLst>
              <c:ext xmlns:c16="http://schemas.microsoft.com/office/drawing/2014/chart" uri="{C3380CC4-5D6E-409C-BE32-E72D297353CC}">
                <c16:uniqueId val="{00000001-3E9D-4169-8196-A231B6BA923C}"/>
              </c:ext>
            </c:extLst>
          </c:dPt>
          <c:dPt>
            <c:idx val="1"/>
            <c:bubble3D val="0"/>
            <c:spPr>
              <a:solidFill>
                <a:schemeClr val="tx1">
                  <a:lumMod val="95000"/>
                  <a:lumOff val="5000"/>
                </a:schemeClr>
              </a:solidFill>
              <a:ln w="19050">
                <a:solidFill>
                  <a:schemeClr val="lt1"/>
                </a:solidFill>
              </a:ln>
              <a:effectLst/>
            </c:spPr>
            <c:extLst>
              <c:ext xmlns:c16="http://schemas.microsoft.com/office/drawing/2014/chart" uri="{C3380CC4-5D6E-409C-BE32-E72D297353CC}">
                <c16:uniqueId val="{00000003-3E9D-4169-8196-A231B6BA923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Commercial</c:v>
                </c:pt>
                <c:pt idx="1">
                  <c:v>Military</c:v>
                </c:pt>
              </c:strCache>
            </c:strRef>
          </c:cat>
          <c:val>
            <c:numRef>
              <c:f>Sheet1!$B$2:$B$3</c:f>
              <c:numCache>
                <c:formatCode>0%</c:formatCode>
                <c:ptCount val="2"/>
                <c:pt idx="0">
                  <c:v>0.69</c:v>
                </c:pt>
                <c:pt idx="1">
                  <c:v>0.31</c:v>
                </c:pt>
              </c:numCache>
            </c:numRef>
          </c:val>
          <c:extLst>
            <c:ext xmlns:c16="http://schemas.microsoft.com/office/drawing/2014/chart" uri="{C3380CC4-5D6E-409C-BE32-E72D297353CC}">
              <c16:uniqueId val="{00000004-3E9D-4169-8196-A231B6BA923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a:solidFill>
                  <a:schemeClr val="tx1"/>
                </a:solidFill>
              </a:rPr>
              <a:t>2029 Commercial vs Military Revenue Mix</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lumMod val="20000"/>
                  <a:lumOff val="80000"/>
                </a:schemeClr>
              </a:solidFill>
              <a:ln w="19050">
                <a:solidFill>
                  <a:schemeClr val="lt1"/>
                </a:solidFill>
              </a:ln>
              <a:effectLst/>
            </c:spPr>
            <c:extLst>
              <c:ext xmlns:c16="http://schemas.microsoft.com/office/drawing/2014/chart" uri="{C3380CC4-5D6E-409C-BE32-E72D297353CC}">
                <c16:uniqueId val="{00000000-F8B4-4F2F-8CA3-B76B9C692AFB}"/>
              </c:ext>
            </c:extLst>
          </c:dPt>
          <c:dPt>
            <c:idx val="1"/>
            <c:bubble3D val="0"/>
            <c:spPr>
              <a:solidFill>
                <a:schemeClr val="tx1">
                  <a:lumMod val="95000"/>
                  <a:lumOff val="5000"/>
                </a:schemeClr>
              </a:solidFill>
              <a:ln w="19050">
                <a:solidFill>
                  <a:schemeClr val="lt1"/>
                </a:solidFill>
              </a:ln>
              <a:effectLst/>
            </c:spPr>
            <c:extLst>
              <c:ext xmlns:c16="http://schemas.microsoft.com/office/drawing/2014/chart" uri="{C3380CC4-5D6E-409C-BE32-E72D297353CC}">
                <c16:uniqueId val="{00000001-F8B4-4F2F-8CA3-B76B9C692AFB}"/>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OEM</c:v>
                </c:pt>
                <c:pt idx="1">
                  <c:v>Aftermarket</c:v>
                </c:pt>
              </c:strCache>
            </c:strRef>
          </c:cat>
          <c:val>
            <c:numRef>
              <c:f>Sheet1!$B$2:$B$3</c:f>
              <c:numCache>
                <c:formatCode>0%</c:formatCode>
                <c:ptCount val="2"/>
                <c:pt idx="0">
                  <c:v>0.28999999999999998</c:v>
                </c:pt>
                <c:pt idx="1">
                  <c:v>0.71</c:v>
                </c:pt>
              </c:numCache>
            </c:numRef>
          </c:val>
          <c:extLst>
            <c:ext xmlns:c16="http://schemas.microsoft.com/office/drawing/2014/chart" uri="{C3380CC4-5D6E-409C-BE32-E72D297353CC}">
              <c16:uniqueId val="{00000000-3405-4AEC-93DD-6CF9AE88546F}"/>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a:solidFill>
                  <a:schemeClr val="tx1"/>
                </a:solidFill>
              </a:rPr>
              <a:t>2029 Commercial vs Aftermarket Gross Margin Mix</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lumMod val="20000"/>
                  <a:lumOff val="80000"/>
                </a:schemeClr>
              </a:solidFill>
              <a:ln w="19050">
                <a:solidFill>
                  <a:schemeClr val="lt1"/>
                </a:solidFill>
              </a:ln>
              <a:effectLst/>
            </c:spPr>
            <c:extLst>
              <c:ext xmlns:c16="http://schemas.microsoft.com/office/drawing/2014/chart" uri="{C3380CC4-5D6E-409C-BE32-E72D297353CC}">
                <c16:uniqueId val="{00000001-6E05-42A6-88B6-6A2972BD6834}"/>
              </c:ext>
            </c:extLst>
          </c:dPt>
          <c:dPt>
            <c:idx val="1"/>
            <c:bubble3D val="0"/>
            <c:spPr>
              <a:solidFill>
                <a:schemeClr val="tx1">
                  <a:lumMod val="95000"/>
                  <a:lumOff val="5000"/>
                </a:schemeClr>
              </a:solidFill>
              <a:ln w="19050">
                <a:solidFill>
                  <a:schemeClr val="lt1"/>
                </a:solidFill>
              </a:ln>
              <a:effectLst/>
            </c:spPr>
            <c:extLst>
              <c:ext xmlns:c16="http://schemas.microsoft.com/office/drawing/2014/chart" uri="{C3380CC4-5D6E-409C-BE32-E72D297353CC}">
                <c16:uniqueId val="{00000003-6E05-42A6-88B6-6A2972BD683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OEM</c:v>
                </c:pt>
                <c:pt idx="1">
                  <c:v>Aftermarket</c:v>
                </c:pt>
              </c:strCache>
            </c:strRef>
          </c:cat>
          <c:val>
            <c:numRef>
              <c:f>Sheet1!$B$2:$B$3</c:f>
              <c:numCache>
                <c:formatCode>0%</c:formatCode>
                <c:ptCount val="2"/>
                <c:pt idx="0">
                  <c:v>0.26</c:v>
                </c:pt>
                <c:pt idx="1">
                  <c:v>0.74</c:v>
                </c:pt>
              </c:numCache>
            </c:numRef>
          </c:val>
          <c:extLst>
            <c:ext xmlns:c16="http://schemas.microsoft.com/office/drawing/2014/chart" uri="{C3380CC4-5D6E-409C-BE32-E72D297353CC}">
              <c16:uniqueId val="{00000004-6E05-42A6-88B6-6A2972BD6834}"/>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a:solidFill>
                  <a:schemeClr val="tx1"/>
                </a:solidFill>
              </a:rPr>
              <a:t>2029 Commercial vs Military Gross Margin Mix</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lumMod val="20000"/>
                  <a:lumOff val="80000"/>
                </a:schemeClr>
              </a:solidFill>
              <a:ln w="19050">
                <a:solidFill>
                  <a:schemeClr val="lt1"/>
                </a:solidFill>
              </a:ln>
              <a:effectLst/>
            </c:spPr>
            <c:extLst>
              <c:ext xmlns:c16="http://schemas.microsoft.com/office/drawing/2014/chart" uri="{C3380CC4-5D6E-409C-BE32-E72D297353CC}">
                <c16:uniqueId val="{00000001-94CF-4E1A-8EF3-F207A0566F60}"/>
              </c:ext>
            </c:extLst>
          </c:dPt>
          <c:dPt>
            <c:idx val="1"/>
            <c:bubble3D val="0"/>
            <c:spPr>
              <a:solidFill>
                <a:schemeClr val="tx1">
                  <a:lumMod val="95000"/>
                  <a:lumOff val="5000"/>
                </a:schemeClr>
              </a:solidFill>
              <a:ln w="19050">
                <a:solidFill>
                  <a:schemeClr val="lt1"/>
                </a:solidFill>
              </a:ln>
              <a:effectLst/>
            </c:spPr>
            <c:extLst>
              <c:ext xmlns:c16="http://schemas.microsoft.com/office/drawing/2014/chart" uri="{C3380CC4-5D6E-409C-BE32-E72D297353CC}">
                <c16:uniqueId val="{00000003-94CF-4E1A-8EF3-F207A0566F6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Commercial</c:v>
                </c:pt>
                <c:pt idx="1">
                  <c:v>Military</c:v>
                </c:pt>
              </c:strCache>
            </c:strRef>
          </c:cat>
          <c:val>
            <c:numRef>
              <c:f>Sheet1!$B$2:$B$3</c:f>
              <c:numCache>
                <c:formatCode>0%</c:formatCode>
                <c:ptCount val="2"/>
                <c:pt idx="0">
                  <c:v>0.71</c:v>
                </c:pt>
                <c:pt idx="1">
                  <c:v>0.28999999999999998</c:v>
                </c:pt>
              </c:numCache>
            </c:numRef>
          </c:val>
          <c:extLst>
            <c:ext xmlns:c16="http://schemas.microsoft.com/office/drawing/2014/chart" uri="{C3380CC4-5D6E-409C-BE32-E72D297353CC}">
              <c16:uniqueId val="{00000004-94CF-4E1A-8EF3-F207A0566F60}"/>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a:solidFill>
                  <a:schemeClr val="tx1"/>
                </a:solidFill>
              </a:rPr>
              <a:t>Customer Breakdown</a:t>
            </a:r>
          </a:p>
        </c:rich>
      </c:tx>
      <c:layout>
        <c:manualLayout>
          <c:xMode val="edge"/>
          <c:yMode val="edge"/>
          <c:x val="0.13774672057176321"/>
          <c:y val="3.7608206880673158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rgbClr val="485059"/>
              </a:solidFill>
              <a:ln w="19050">
                <a:solidFill>
                  <a:schemeClr val="lt1"/>
                </a:solidFill>
              </a:ln>
              <a:effectLst/>
            </c:spPr>
            <c:extLst>
              <c:ext xmlns:c16="http://schemas.microsoft.com/office/drawing/2014/chart" uri="{C3380CC4-5D6E-409C-BE32-E72D297353CC}">
                <c16:uniqueId val="{00000001-349A-40EF-B431-AF01978FF0F3}"/>
              </c:ext>
            </c:extLst>
          </c:dPt>
          <c:dPt>
            <c:idx val="1"/>
            <c:bubble3D val="0"/>
            <c:spPr>
              <a:solidFill>
                <a:srgbClr val="113D63"/>
              </a:solidFill>
              <a:ln w="19050">
                <a:solidFill>
                  <a:schemeClr val="lt1"/>
                </a:solidFill>
              </a:ln>
              <a:effectLst/>
            </c:spPr>
            <c:extLst>
              <c:ext xmlns:c16="http://schemas.microsoft.com/office/drawing/2014/chart" uri="{C3380CC4-5D6E-409C-BE32-E72D297353CC}">
                <c16:uniqueId val="{00000003-349A-40EF-B431-AF01978FF0F3}"/>
              </c:ext>
            </c:extLst>
          </c:dPt>
          <c:dPt>
            <c:idx val="2"/>
            <c:bubble3D val="0"/>
            <c:spPr>
              <a:solidFill>
                <a:srgbClr val="5E7C9E"/>
              </a:solidFill>
              <a:ln w="19050">
                <a:solidFill>
                  <a:schemeClr val="lt1"/>
                </a:solidFill>
              </a:ln>
              <a:effectLst/>
            </c:spPr>
            <c:extLst>
              <c:ext xmlns:c16="http://schemas.microsoft.com/office/drawing/2014/chart" uri="{C3380CC4-5D6E-409C-BE32-E72D297353CC}">
                <c16:uniqueId val="{00000005-349A-40EF-B431-AF01978FF0F3}"/>
              </c:ext>
            </c:extLst>
          </c:dPt>
          <c:dPt>
            <c:idx val="3"/>
            <c:bubble3D val="0"/>
            <c:spPr>
              <a:solidFill>
                <a:schemeClr val="accent2"/>
              </a:solidFill>
              <a:ln w="19050">
                <a:solidFill>
                  <a:schemeClr val="lt1"/>
                </a:solidFill>
              </a:ln>
              <a:effectLst/>
            </c:spPr>
            <c:extLst>
              <c:ext xmlns:c16="http://schemas.microsoft.com/office/drawing/2014/chart" uri="{C3380CC4-5D6E-409C-BE32-E72D297353CC}">
                <c16:uniqueId val="{00000007-349A-40EF-B431-AF01978FF0F3}"/>
              </c:ext>
            </c:extLst>
          </c:dPt>
          <c:dPt>
            <c:idx val="4"/>
            <c:bubble3D val="0"/>
            <c:spPr>
              <a:solidFill>
                <a:schemeClr val="tx2">
                  <a:lumMod val="60000"/>
                  <a:lumOff val="40000"/>
                </a:schemeClr>
              </a:solidFill>
              <a:ln w="19050">
                <a:solidFill>
                  <a:schemeClr val="lt1"/>
                </a:solidFill>
              </a:ln>
              <a:effectLst/>
            </c:spPr>
            <c:extLst>
              <c:ext xmlns:c16="http://schemas.microsoft.com/office/drawing/2014/chart" uri="{C3380CC4-5D6E-409C-BE32-E72D297353CC}">
                <c16:uniqueId val="{00000009-349A-40EF-B431-AF01978FF0F3}"/>
              </c:ext>
            </c:extLst>
          </c:dPt>
          <c:dPt>
            <c:idx val="5"/>
            <c:bubble3D val="0"/>
            <c:spPr>
              <a:solidFill>
                <a:schemeClr val="accent2"/>
              </a:solidFill>
              <a:ln w="19050">
                <a:solidFill>
                  <a:schemeClr val="lt1"/>
                </a:solidFill>
              </a:ln>
              <a:effectLst/>
            </c:spPr>
            <c:extLst>
              <c:ext xmlns:c16="http://schemas.microsoft.com/office/drawing/2014/chart" uri="{C3380CC4-5D6E-409C-BE32-E72D297353CC}">
                <c16:uniqueId val="{0000000B-349A-40EF-B431-AF01978FF0F3}"/>
              </c:ext>
            </c:extLst>
          </c:dPt>
          <c:dPt>
            <c:idx val="6"/>
            <c:bubble3D val="0"/>
            <c:spPr>
              <a:solidFill>
                <a:schemeClr val="tx1"/>
              </a:solidFill>
              <a:ln w="19050">
                <a:solidFill>
                  <a:schemeClr val="lt1"/>
                </a:solidFill>
              </a:ln>
              <a:effectLst/>
            </c:spPr>
            <c:extLst>
              <c:ext xmlns:c16="http://schemas.microsoft.com/office/drawing/2014/chart" uri="{C3380CC4-5D6E-409C-BE32-E72D297353CC}">
                <c16:uniqueId val="{0000000D-349A-40EF-B431-AF01978FF0F3}"/>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AAR</c:v>
                </c:pt>
                <c:pt idx="1">
                  <c:v>Dept. of Defense</c:v>
                </c:pt>
                <c:pt idx="2">
                  <c:v>Aviall (BA sub)</c:v>
                </c:pt>
                <c:pt idx="3">
                  <c:v>Other</c:v>
                </c:pt>
              </c:strCache>
            </c:strRef>
          </c:cat>
          <c:val>
            <c:numRef>
              <c:f>Sheet1!$B$2:$B$5</c:f>
              <c:numCache>
                <c:formatCode>0%</c:formatCode>
                <c:ptCount val="4"/>
                <c:pt idx="0">
                  <c:v>0.28999999999999998</c:v>
                </c:pt>
                <c:pt idx="1">
                  <c:v>0.18</c:v>
                </c:pt>
                <c:pt idx="2">
                  <c:v>0.09</c:v>
                </c:pt>
                <c:pt idx="3">
                  <c:v>0.44</c:v>
                </c:pt>
              </c:numCache>
            </c:numRef>
          </c:val>
          <c:extLst>
            <c:ext xmlns:c16="http://schemas.microsoft.com/office/drawing/2014/chart" uri="{C3380CC4-5D6E-409C-BE32-E72D297353CC}">
              <c16:uniqueId val="{0000000E-349A-40EF-B431-AF01978FF0F3}"/>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chemeClr val="tx1"/>
                </a:solidFill>
              </a:rPr>
              <a:t>Customer Breakdown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7001859142607176"/>
          <c:y val="0.15782407407407409"/>
          <c:w val="0.46641666666666665"/>
          <c:h val="0.77736111111111106"/>
        </c:manualLayout>
      </c:layout>
      <c:pieChart>
        <c:varyColors val="1"/>
        <c:ser>
          <c:idx val="0"/>
          <c:order val="0"/>
          <c:dPt>
            <c:idx val="0"/>
            <c:bubble3D val="0"/>
            <c:spPr>
              <a:solidFill>
                <a:schemeClr val="tx2">
                  <a:lumMod val="50000"/>
                </a:schemeClr>
              </a:solidFill>
              <a:ln w="19050">
                <a:solidFill>
                  <a:schemeClr val="lt1"/>
                </a:solidFill>
              </a:ln>
              <a:effectLst/>
            </c:spPr>
            <c:extLst>
              <c:ext xmlns:c16="http://schemas.microsoft.com/office/drawing/2014/chart" uri="{C3380CC4-5D6E-409C-BE32-E72D297353CC}">
                <c16:uniqueId val="{00000001-CE8F-4B81-A3E1-C3878B7BFA41}"/>
              </c:ext>
            </c:extLst>
          </c:dPt>
          <c:dPt>
            <c:idx val="1"/>
            <c:bubble3D val="0"/>
            <c:spPr>
              <a:solidFill>
                <a:srgbClr val="5E7C9E"/>
              </a:solidFill>
              <a:ln w="19050">
                <a:solidFill>
                  <a:schemeClr val="lt1"/>
                </a:solidFill>
              </a:ln>
              <a:effectLst/>
            </c:spPr>
            <c:extLst>
              <c:ext xmlns:c16="http://schemas.microsoft.com/office/drawing/2014/chart" uri="{C3380CC4-5D6E-409C-BE32-E72D297353CC}">
                <c16:uniqueId val="{00000003-CE8F-4B81-A3E1-C3878B7BFA41}"/>
              </c:ext>
            </c:extLst>
          </c:dPt>
          <c:dPt>
            <c:idx val="2"/>
            <c:bubble3D val="0"/>
            <c:spPr>
              <a:solidFill>
                <a:schemeClr val="tx2">
                  <a:lumMod val="60000"/>
                  <a:lumOff val="40000"/>
                </a:schemeClr>
              </a:solidFill>
              <a:ln w="19050">
                <a:solidFill>
                  <a:schemeClr val="lt1"/>
                </a:solidFill>
              </a:ln>
              <a:effectLst/>
            </c:spPr>
            <c:extLst>
              <c:ext xmlns:c16="http://schemas.microsoft.com/office/drawing/2014/chart" uri="{C3380CC4-5D6E-409C-BE32-E72D297353CC}">
                <c16:uniqueId val="{00000005-CE8F-4B81-A3E1-C3878B7BFA41}"/>
              </c:ext>
            </c:extLst>
          </c:dPt>
          <c:dPt>
            <c:idx val="3"/>
            <c:bubble3D val="0"/>
            <c:spPr>
              <a:solidFill>
                <a:schemeClr val="tx2">
                  <a:lumMod val="40000"/>
                  <a:lumOff val="60000"/>
                </a:schemeClr>
              </a:solidFill>
              <a:ln w="19050">
                <a:solidFill>
                  <a:schemeClr val="lt1"/>
                </a:solidFill>
              </a:ln>
              <a:effectLst/>
            </c:spPr>
            <c:extLst>
              <c:ext xmlns:c16="http://schemas.microsoft.com/office/drawing/2014/chart" uri="{C3380CC4-5D6E-409C-BE32-E72D297353CC}">
                <c16:uniqueId val="{00000007-CE8F-4B81-A3E1-C3878B7BFA41}"/>
              </c:ext>
            </c:extLst>
          </c:dPt>
          <c:dPt>
            <c:idx val="4"/>
            <c:bubble3D val="0"/>
            <c:spPr>
              <a:solidFill>
                <a:schemeClr val="tx2">
                  <a:lumMod val="20000"/>
                  <a:lumOff val="80000"/>
                </a:schemeClr>
              </a:solidFill>
              <a:ln w="19050">
                <a:solidFill>
                  <a:schemeClr val="lt1"/>
                </a:solidFill>
              </a:ln>
              <a:effectLst/>
            </c:spPr>
            <c:extLst>
              <c:ext xmlns:c16="http://schemas.microsoft.com/office/drawing/2014/chart" uri="{C3380CC4-5D6E-409C-BE32-E72D297353CC}">
                <c16:uniqueId val="{00000009-CE8F-4B81-A3E1-C3878B7BFA41}"/>
              </c:ext>
            </c:extLst>
          </c:dPt>
          <c:dPt>
            <c:idx val="5"/>
            <c:bubble3D val="0"/>
            <c:spPr>
              <a:solidFill>
                <a:schemeClr val="bg1">
                  <a:lumMod val="50000"/>
                </a:schemeClr>
              </a:solidFill>
              <a:ln w="19050">
                <a:solidFill>
                  <a:schemeClr val="lt1"/>
                </a:solidFill>
              </a:ln>
              <a:effectLst/>
            </c:spPr>
            <c:extLst>
              <c:ext xmlns:c16="http://schemas.microsoft.com/office/drawing/2014/chart" uri="{C3380CC4-5D6E-409C-BE32-E72D297353CC}">
                <c16:uniqueId val="{0000000B-CE8F-4B81-A3E1-C3878B7BFA41}"/>
              </c:ext>
            </c:extLst>
          </c:dPt>
          <c:dPt>
            <c:idx val="6"/>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D-CE8F-4B81-A3E1-C3878B7BFA41}"/>
              </c:ext>
            </c:extLst>
          </c:dPt>
          <c:dPt>
            <c:idx val="7"/>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F-CE8F-4B81-A3E1-C3878B7BFA41}"/>
              </c:ext>
            </c:extLst>
          </c:dPt>
          <c:dPt>
            <c:idx val="8"/>
            <c:bubble3D val="0"/>
            <c:spPr>
              <a:solidFill>
                <a:schemeClr val="accent2"/>
              </a:solidFill>
              <a:ln w="19050">
                <a:solidFill>
                  <a:schemeClr val="lt1"/>
                </a:solidFill>
              </a:ln>
              <a:effectLst/>
            </c:spPr>
            <c:extLst>
              <c:ext xmlns:c16="http://schemas.microsoft.com/office/drawing/2014/chart" uri="{C3380CC4-5D6E-409C-BE32-E72D297353CC}">
                <c16:uniqueId val="{00000011-CE8F-4B81-A3E1-C3878B7BFA41}"/>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Sheet1!$A$1:$A$9</c:f>
              <c:strCache>
                <c:ptCount val="9"/>
                <c:pt idx="0">
                  <c:v>Boeing</c:v>
                </c:pt>
                <c:pt idx="1">
                  <c:v>Lockheed</c:v>
                </c:pt>
                <c:pt idx="2">
                  <c:v>Airbus</c:v>
                </c:pt>
                <c:pt idx="3">
                  <c:v>Bombardier</c:v>
                </c:pt>
                <c:pt idx="4">
                  <c:v>Honeywell</c:v>
                </c:pt>
                <c:pt idx="5">
                  <c:v>Gulfstream</c:v>
                </c:pt>
                <c:pt idx="6">
                  <c:v>Textron Cessna</c:v>
                </c:pt>
                <c:pt idx="7">
                  <c:v>Embraer</c:v>
                </c:pt>
                <c:pt idx="8">
                  <c:v>Other</c:v>
                </c:pt>
              </c:strCache>
            </c:strRef>
          </c:cat>
          <c:val>
            <c:numRef>
              <c:f>Sheet1!$B$1:$B$9</c:f>
              <c:numCache>
                <c:formatCode>_(* #,##0_);_(* \(#,##0\);_(* "-"_);_(@_)</c:formatCode>
                <c:ptCount val="9"/>
                <c:pt idx="0">
                  <c:v>12307.37679425569</c:v>
                </c:pt>
                <c:pt idx="1">
                  <c:v>5028.659791576205</c:v>
                </c:pt>
                <c:pt idx="2">
                  <c:v>3673.0592822412596</c:v>
                </c:pt>
                <c:pt idx="3">
                  <c:v>4200.4785455135088</c:v>
                </c:pt>
                <c:pt idx="4">
                  <c:v>3208.0803060336102</c:v>
                </c:pt>
                <c:pt idx="5">
                  <c:v>3014.5140594059408</c:v>
                </c:pt>
                <c:pt idx="6">
                  <c:v>2106.2251018141428</c:v>
                </c:pt>
                <c:pt idx="7">
                  <c:v>2299.2493713017743</c:v>
                </c:pt>
                <c:pt idx="8">
                  <c:v>5862.294442561918</c:v>
                </c:pt>
              </c:numCache>
            </c:numRef>
          </c:val>
          <c:extLst>
            <c:ext xmlns:c16="http://schemas.microsoft.com/office/drawing/2014/chart" uri="{C3380CC4-5D6E-409C-BE32-E72D297353CC}">
              <c16:uniqueId val="{00000012-CE8F-4B81-A3E1-C3878B7BFA41}"/>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75486625333063495"/>
          <c:y val="0.16680920093321669"/>
          <c:w val="0.23508422508000545"/>
          <c:h val="0.81930191017789444"/>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r>
              <a:rPr lang="en-US" sz="1200" b="1" i="0" u="none" strike="noStrike" kern="1200" cap="all" spc="50" baseline="0">
                <a:solidFill>
                  <a:sysClr val="windowText" lastClr="000000"/>
                </a:solidFill>
              </a:rPr>
              <a:t>OEM vs Aftermarket Gross Profit margin</a:t>
            </a:r>
          </a:p>
        </c:rich>
      </c:tx>
      <c:overlay val="0"/>
      <c:spPr>
        <a:noFill/>
        <a:ln>
          <a:noFill/>
        </a:ln>
        <a:effectLst/>
      </c:spPr>
      <c:txPr>
        <a:bodyPr rot="0" spcFirstLastPara="1" vertOverflow="ellipsis" vert="horz" wrap="square" anchor="ctr" anchorCtr="1"/>
        <a:lstStyle/>
        <a:p>
          <a:pPr>
            <a:defRPr sz="144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endParaRPr lang="en-US"/>
        </a:p>
      </c:txPr>
    </c:title>
    <c:autoTitleDeleted val="0"/>
    <c:plotArea>
      <c:layout/>
      <c:lineChart>
        <c:grouping val="standard"/>
        <c:varyColors val="0"/>
        <c:ser>
          <c:idx val="0"/>
          <c:order val="0"/>
          <c:tx>
            <c:strRef>
              <c:f>'End Markets'!$L$100</c:f>
              <c:strCache>
                <c:ptCount val="1"/>
                <c:pt idx="0">
                  <c:v>OEM</c:v>
                </c:pt>
              </c:strCache>
            </c:strRef>
          </c:tx>
          <c:spPr>
            <a:ln w="19050" cap="rnd" cmpd="sng" algn="ctr">
              <a:solidFill>
                <a:schemeClr val="accent1">
                  <a:shade val="95000"/>
                  <a:satMod val="105000"/>
                </a:schemeClr>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numRef>
              <c:f>'End Markets'!$M$99:$T$99</c:f>
              <c:numCache>
                <c:formatCode>General</c:formatCode>
                <c:ptCount val="8"/>
                <c:pt idx="0">
                  <c:v>2017</c:v>
                </c:pt>
                <c:pt idx="1">
                  <c:v>2018</c:v>
                </c:pt>
                <c:pt idx="2">
                  <c:v>2019</c:v>
                </c:pt>
                <c:pt idx="3">
                  <c:v>2020</c:v>
                </c:pt>
                <c:pt idx="4">
                  <c:v>2021</c:v>
                </c:pt>
                <c:pt idx="5">
                  <c:v>2022</c:v>
                </c:pt>
                <c:pt idx="6">
                  <c:v>2023</c:v>
                </c:pt>
                <c:pt idx="7">
                  <c:v>2024</c:v>
                </c:pt>
              </c:numCache>
            </c:numRef>
          </c:cat>
          <c:val>
            <c:numRef>
              <c:f>'End Markets'!$M$100:$T$100</c:f>
              <c:numCache>
                <c:formatCode>0%</c:formatCode>
                <c:ptCount val="8"/>
                <c:pt idx="0">
                  <c:v>0.14243437726643846</c:v>
                </c:pt>
                <c:pt idx="1">
                  <c:v>0.14373437726643842</c:v>
                </c:pt>
                <c:pt idx="2">
                  <c:v>0.1467343772664384</c:v>
                </c:pt>
                <c:pt idx="3">
                  <c:v>0.14673437726643845</c:v>
                </c:pt>
                <c:pt idx="4">
                  <c:v>0.14573437726643843</c:v>
                </c:pt>
                <c:pt idx="5">
                  <c:v>0.14473437726643848</c:v>
                </c:pt>
                <c:pt idx="6">
                  <c:v>0.14373437726643845</c:v>
                </c:pt>
                <c:pt idx="7">
                  <c:v>0.14273437726643848</c:v>
                </c:pt>
              </c:numCache>
            </c:numRef>
          </c:val>
          <c:smooth val="0"/>
          <c:extLst>
            <c:ext xmlns:c16="http://schemas.microsoft.com/office/drawing/2014/chart" uri="{C3380CC4-5D6E-409C-BE32-E72D297353CC}">
              <c16:uniqueId val="{00000000-6135-49D7-A588-7253C230C143}"/>
            </c:ext>
          </c:extLst>
        </c:ser>
        <c:ser>
          <c:idx val="1"/>
          <c:order val="1"/>
          <c:tx>
            <c:strRef>
              <c:f>'End Markets'!$L$101</c:f>
              <c:strCache>
                <c:ptCount val="1"/>
                <c:pt idx="0">
                  <c:v>Aftermarket</c:v>
                </c:pt>
              </c:strCache>
            </c:strRef>
          </c:tx>
          <c:spPr>
            <a:ln w="19050" cap="rnd" cmpd="sng" algn="ctr">
              <a:solidFill>
                <a:schemeClr val="accent2">
                  <a:shade val="95000"/>
                  <a:satMod val="105000"/>
                </a:schemeClr>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numRef>
              <c:f>'End Markets'!$M$99:$T$99</c:f>
              <c:numCache>
                <c:formatCode>General</c:formatCode>
                <c:ptCount val="8"/>
                <c:pt idx="0">
                  <c:v>2017</c:v>
                </c:pt>
                <c:pt idx="1">
                  <c:v>2018</c:v>
                </c:pt>
                <c:pt idx="2">
                  <c:v>2019</c:v>
                </c:pt>
                <c:pt idx="3">
                  <c:v>2020</c:v>
                </c:pt>
                <c:pt idx="4">
                  <c:v>2021</c:v>
                </c:pt>
                <c:pt idx="5">
                  <c:v>2022</c:v>
                </c:pt>
                <c:pt idx="6">
                  <c:v>2023</c:v>
                </c:pt>
                <c:pt idx="7">
                  <c:v>2024</c:v>
                </c:pt>
              </c:numCache>
            </c:numRef>
          </c:cat>
          <c:val>
            <c:numRef>
              <c:f>'End Markets'!$M$101:$T$101</c:f>
              <c:numCache>
                <c:formatCode>0%</c:formatCode>
                <c:ptCount val="8"/>
                <c:pt idx="0">
                  <c:v>0.72099352984329712</c:v>
                </c:pt>
                <c:pt idx="1">
                  <c:v>0.75784104538376984</c:v>
                </c:pt>
                <c:pt idx="2">
                  <c:v>0.77884104538376986</c:v>
                </c:pt>
                <c:pt idx="3">
                  <c:v>0.78984104538376976</c:v>
                </c:pt>
                <c:pt idx="4">
                  <c:v>0.80284104538376966</c:v>
                </c:pt>
                <c:pt idx="5">
                  <c:v>0.80799104538376987</c:v>
                </c:pt>
                <c:pt idx="6">
                  <c:v>0.81314104538376997</c:v>
                </c:pt>
                <c:pt idx="7">
                  <c:v>0.81314104538376974</c:v>
                </c:pt>
              </c:numCache>
            </c:numRef>
          </c:val>
          <c:smooth val="0"/>
          <c:extLst>
            <c:ext xmlns:c16="http://schemas.microsoft.com/office/drawing/2014/chart" uri="{C3380CC4-5D6E-409C-BE32-E72D297353CC}">
              <c16:uniqueId val="{00000001-6135-49D7-A588-7253C230C143}"/>
            </c:ext>
          </c:extLst>
        </c:ser>
        <c:dLbls>
          <c:dLblPos val="ctr"/>
          <c:showLegendKey val="0"/>
          <c:showVal val="1"/>
          <c:showCatName val="0"/>
          <c:showSerName val="0"/>
          <c:showPercent val="0"/>
          <c:showBubbleSize val="0"/>
        </c:dLbls>
        <c:marker val="1"/>
        <c:smooth val="0"/>
        <c:axId val="501652128"/>
        <c:axId val="501649248"/>
      </c:lineChart>
      <c:catAx>
        <c:axId val="501652128"/>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dk1">
                    <a:lumMod val="65000"/>
                    <a:lumOff val="35000"/>
                  </a:schemeClr>
                </a:solidFill>
                <a:latin typeface="+mn-lt"/>
                <a:ea typeface="+mn-ea"/>
                <a:cs typeface="+mn-cs"/>
              </a:defRPr>
            </a:pPr>
            <a:endParaRPr lang="en-US"/>
          </a:p>
        </c:txPr>
        <c:crossAx val="501649248"/>
        <c:crosses val="autoZero"/>
        <c:auto val="1"/>
        <c:lblAlgn val="ctr"/>
        <c:lblOffset val="100"/>
        <c:noMultiLvlLbl val="0"/>
      </c:catAx>
      <c:valAx>
        <c:axId val="501649248"/>
        <c:scaling>
          <c:orientation val="minMax"/>
        </c:scaling>
        <c:delete val="1"/>
        <c:axPos val="l"/>
        <c:numFmt formatCode="0%" sourceLinked="1"/>
        <c:majorTickMark val="none"/>
        <c:minorTickMark val="none"/>
        <c:tickLblPos val="nextTo"/>
        <c:crossAx val="5016521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no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a:solidFill>
                  <a:schemeClr val="tx1"/>
                </a:solidFill>
              </a:rPr>
              <a:t>OEM vs Aftermarket Sales Growth</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OEM</c:v>
                </c:pt>
              </c:strCache>
            </c:strRef>
          </c:tx>
          <c:spPr>
            <a:solidFill>
              <a:schemeClr val="accent1"/>
            </a:solidFill>
            <a:ln>
              <a:noFill/>
            </a:ln>
            <a:effectLst/>
          </c:spPr>
          <c:invertIfNegative val="0"/>
          <c:dLbls>
            <c:dLbl>
              <c:idx val="2"/>
              <c:layout>
                <c:manualLayout>
                  <c:x val="-1.0416666666666628E-2"/>
                  <c:y val="6.250246062992126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478-42F7-9552-2A48AC77C5B7}"/>
                </c:ext>
              </c:extLst>
            </c:dLbl>
            <c:dLbl>
              <c:idx val="6"/>
              <c:layout>
                <c:manualLayout>
                  <c:x val="-1.4583333333333486E-2"/>
                  <c:y val="1.249999999999994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478-42F7-9552-2A48AC77C5B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2018</c:v>
                </c:pt>
                <c:pt idx="1">
                  <c:v>2019</c:v>
                </c:pt>
                <c:pt idx="2">
                  <c:v>2020</c:v>
                </c:pt>
                <c:pt idx="3">
                  <c:v>2021</c:v>
                </c:pt>
                <c:pt idx="4">
                  <c:v>2022</c:v>
                </c:pt>
                <c:pt idx="5">
                  <c:v>2023</c:v>
                </c:pt>
                <c:pt idx="6">
                  <c:v>2024</c:v>
                </c:pt>
              </c:numCache>
            </c:numRef>
          </c:cat>
          <c:val>
            <c:numRef>
              <c:f>Sheet1!$B$2:$B$8</c:f>
              <c:numCache>
                <c:formatCode>0%</c:formatCode>
                <c:ptCount val="7"/>
                <c:pt idx="0">
                  <c:v>0.05</c:v>
                </c:pt>
                <c:pt idx="1">
                  <c:v>7.0000000000000007E-2</c:v>
                </c:pt>
                <c:pt idx="2">
                  <c:v>-0.23</c:v>
                </c:pt>
                <c:pt idx="3">
                  <c:v>-0.15</c:v>
                </c:pt>
                <c:pt idx="4">
                  <c:v>0.23</c:v>
                </c:pt>
                <c:pt idx="5">
                  <c:v>0.16</c:v>
                </c:pt>
                <c:pt idx="6">
                  <c:v>0.13</c:v>
                </c:pt>
              </c:numCache>
            </c:numRef>
          </c:val>
          <c:extLst>
            <c:ext xmlns:c16="http://schemas.microsoft.com/office/drawing/2014/chart" uri="{C3380CC4-5D6E-409C-BE32-E72D297353CC}">
              <c16:uniqueId val="{00000000-7478-42F7-9552-2A48AC77C5B7}"/>
            </c:ext>
          </c:extLst>
        </c:ser>
        <c:ser>
          <c:idx val="1"/>
          <c:order val="1"/>
          <c:tx>
            <c:strRef>
              <c:f>Sheet1!$C$1</c:f>
              <c:strCache>
                <c:ptCount val="1"/>
                <c:pt idx="0">
                  <c:v>Aftermarket</c:v>
                </c:pt>
              </c:strCache>
            </c:strRef>
          </c:tx>
          <c:spPr>
            <a:solidFill>
              <a:schemeClr val="accent2"/>
            </a:solidFill>
            <a:ln>
              <a:noFill/>
            </a:ln>
            <a:effectLst/>
          </c:spPr>
          <c:invertIfNegative val="0"/>
          <c:dLbls>
            <c:dLbl>
              <c:idx val="3"/>
              <c:layout>
                <c:manualLayout>
                  <c:x val="8.333333333333333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478-42F7-9552-2A48AC77C5B7}"/>
                </c:ext>
              </c:extLst>
            </c:dLbl>
            <c:dLbl>
              <c:idx val="4"/>
              <c:layout>
                <c:manualLayout>
                  <c:x val="0"/>
                  <c:y val="1.27482713293887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7478-42F7-9552-2A48AC77C5B7}"/>
                </c:ext>
              </c:extLst>
            </c:dLbl>
            <c:dLbl>
              <c:idx val="6"/>
              <c:layout>
                <c:manualLayout>
                  <c:x val="2.0833333333331806E-3"/>
                  <c:y val="-5.729100483608997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7478-42F7-9552-2A48AC77C5B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2018</c:v>
                </c:pt>
                <c:pt idx="1">
                  <c:v>2019</c:v>
                </c:pt>
                <c:pt idx="2">
                  <c:v>2020</c:v>
                </c:pt>
                <c:pt idx="3">
                  <c:v>2021</c:v>
                </c:pt>
                <c:pt idx="4">
                  <c:v>2022</c:v>
                </c:pt>
                <c:pt idx="5">
                  <c:v>2023</c:v>
                </c:pt>
                <c:pt idx="6">
                  <c:v>2024</c:v>
                </c:pt>
              </c:numCache>
            </c:numRef>
          </c:cat>
          <c:val>
            <c:numRef>
              <c:f>Sheet1!$C$2:$C$8</c:f>
              <c:numCache>
                <c:formatCode>0%</c:formatCode>
                <c:ptCount val="7"/>
                <c:pt idx="0">
                  <c:v>0.2</c:v>
                </c:pt>
                <c:pt idx="1">
                  <c:v>0.09</c:v>
                </c:pt>
                <c:pt idx="2">
                  <c:v>-0.28999999999999998</c:v>
                </c:pt>
                <c:pt idx="3">
                  <c:v>-0.1</c:v>
                </c:pt>
                <c:pt idx="4">
                  <c:v>0.41</c:v>
                </c:pt>
                <c:pt idx="5">
                  <c:v>0.25</c:v>
                </c:pt>
                <c:pt idx="6">
                  <c:v>0.11</c:v>
                </c:pt>
              </c:numCache>
            </c:numRef>
          </c:val>
          <c:extLst>
            <c:ext xmlns:c16="http://schemas.microsoft.com/office/drawing/2014/chart" uri="{C3380CC4-5D6E-409C-BE32-E72D297353CC}">
              <c16:uniqueId val="{00000001-7478-42F7-9552-2A48AC77C5B7}"/>
            </c:ext>
          </c:extLst>
        </c:ser>
        <c:dLbls>
          <c:showLegendKey val="0"/>
          <c:showVal val="0"/>
          <c:showCatName val="0"/>
          <c:showSerName val="0"/>
          <c:showPercent val="0"/>
          <c:showBubbleSize val="0"/>
        </c:dLbls>
        <c:gapWidth val="219"/>
        <c:overlap val="-27"/>
        <c:axId val="775172783"/>
        <c:axId val="775174703"/>
      </c:barChart>
      <c:catAx>
        <c:axId val="775172783"/>
        <c:scaling>
          <c:orientation val="minMax"/>
        </c:scaling>
        <c:delete val="0"/>
        <c:axPos val="b"/>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75174703"/>
        <c:crosses val="autoZero"/>
        <c:auto val="1"/>
        <c:lblAlgn val="ctr"/>
        <c:lblOffset val="100"/>
        <c:noMultiLvlLbl val="0"/>
      </c:catAx>
      <c:valAx>
        <c:axId val="775174703"/>
        <c:scaling>
          <c:orientation val="minMax"/>
        </c:scaling>
        <c:delete val="1"/>
        <c:axPos val="l"/>
        <c:numFmt formatCode="0%" sourceLinked="1"/>
        <c:majorTickMark val="none"/>
        <c:minorTickMark val="none"/>
        <c:tickLblPos val="nextTo"/>
        <c:crossAx val="775172783"/>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a:solidFill>
                  <a:schemeClr val="tx1"/>
                </a:solidFill>
              </a:rPr>
              <a:t>2024 OEM vs Aftermarket Share of Total Gross Profit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D23-4294-8B5A-A511E4861EC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D23-4294-8B5A-A511E4861ECA}"/>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OEM</c:v>
                </c:pt>
                <c:pt idx="1">
                  <c:v>Aftermarket</c:v>
                </c:pt>
              </c:strCache>
            </c:strRef>
          </c:cat>
          <c:val>
            <c:numRef>
              <c:f>Sheet1!$B$2:$B$3</c:f>
              <c:numCache>
                <c:formatCode>0%</c:formatCode>
                <c:ptCount val="2"/>
                <c:pt idx="0">
                  <c:v>0.12</c:v>
                </c:pt>
                <c:pt idx="1">
                  <c:v>0.88</c:v>
                </c:pt>
              </c:numCache>
            </c:numRef>
          </c:val>
          <c:extLst>
            <c:ext xmlns:c16="http://schemas.microsoft.com/office/drawing/2014/chart" uri="{C3380CC4-5D6E-409C-BE32-E72D297353CC}">
              <c16:uniqueId val="{00000000-3405-4AEC-93DD-6CF9AE88546F}"/>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a:solidFill>
                  <a:schemeClr val="tx1"/>
                </a:solidFill>
              </a:rPr>
              <a:t>Target’s 2019 – 2024 FCF</a:t>
            </a:r>
          </a:p>
        </c:rich>
      </c:tx>
      <c:layout>
        <c:manualLayout>
          <c:xMode val="edge"/>
          <c:yMode val="edge"/>
          <c:x val="0.26397987989943994"/>
          <c:y val="5.555555555555555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5268746841086648E-2"/>
          <c:y val="0.24888636712020371"/>
          <c:w val="0.92946250631782668"/>
          <c:h val="0.52150354356800277"/>
        </c:manualLayout>
      </c:layout>
      <c:barChart>
        <c:barDir val="col"/>
        <c:grouping val="clustered"/>
        <c:varyColors val="0"/>
        <c:ser>
          <c:idx val="0"/>
          <c:order val="0"/>
          <c:tx>
            <c:strRef>
              <c:f>Sheet1!$B$1</c:f>
              <c:strCache>
                <c:ptCount val="1"/>
                <c:pt idx="0">
                  <c:v>FCF</c:v>
                </c:pt>
              </c:strCache>
            </c:strRef>
          </c:tx>
          <c:spPr>
            <a:solidFill>
              <a:srgbClr val="A6A6A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2019</c:v>
                </c:pt>
                <c:pt idx="1">
                  <c:v>2020</c:v>
                </c:pt>
                <c:pt idx="2">
                  <c:v>2021</c:v>
                </c:pt>
                <c:pt idx="3">
                  <c:v>2022</c:v>
                </c:pt>
                <c:pt idx="4">
                  <c:v>2023</c:v>
                </c:pt>
                <c:pt idx="5">
                  <c:v>2024</c:v>
                </c:pt>
              </c:numCache>
            </c:numRef>
          </c:cat>
          <c:val>
            <c:numRef>
              <c:f>Sheet1!$B$2:$B$7</c:f>
              <c:numCache>
                <c:formatCode>General</c:formatCode>
                <c:ptCount val="6"/>
                <c:pt idx="0">
                  <c:v>29</c:v>
                </c:pt>
                <c:pt idx="1">
                  <c:v>32</c:v>
                </c:pt>
                <c:pt idx="2">
                  <c:v>26</c:v>
                </c:pt>
                <c:pt idx="3">
                  <c:v>29</c:v>
                </c:pt>
                <c:pt idx="4">
                  <c:v>36</c:v>
                </c:pt>
                <c:pt idx="5">
                  <c:v>41</c:v>
                </c:pt>
              </c:numCache>
            </c:numRef>
          </c:val>
          <c:extLst>
            <c:ext xmlns:c16="http://schemas.microsoft.com/office/drawing/2014/chart" uri="{C3380CC4-5D6E-409C-BE32-E72D297353CC}">
              <c16:uniqueId val="{00000000-49D9-4A69-9983-3B0B4DF6C3D3}"/>
            </c:ext>
          </c:extLst>
        </c:ser>
        <c:dLbls>
          <c:showLegendKey val="0"/>
          <c:showVal val="0"/>
          <c:showCatName val="0"/>
          <c:showSerName val="0"/>
          <c:showPercent val="0"/>
          <c:showBubbleSize val="0"/>
        </c:dLbls>
        <c:gapWidth val="219"/>
        <c:overlap val="-27"/>
        <c:axId val="5941935"/>
        <c:axId val="5942415"/>
      </c:barChart>
      <c:catAx>
        <c:axId val="5941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42415"/>
        <c:crosses val="autoZero"/>
        <c:auto val="1"/>
        <c:lblAlgn val="ctr"/>
        <c:lblOffset val="100"/>
        <c:noMultiLvlLbl val="0"/>
      </c:catAx>
      <c:valAx>
        <c:axId val="5942415"/>
        <c:scaling>
          <c:orientation val="minMax"/>
        </c:scaling>
        <c:delete val="1"/>
        <c:axPos val="l"/>
        <c:numFmt formatCode="General" sourceLinked="1"/>
        <c:majorTickMark val="none"/>
        <c:minorTickMark val="none"/>
        <c:tickLblPos val="nextTo"/>
        <c:crossAx val="59419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withinLinearReversed" id="21">
  <a:schemeClr val="accent1"/>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33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cs:styleClr val="auto"/>
    </cs:fontRef>
    <cs:spPr/>
    <cs:defRPr sz="1197"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915"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0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cs:styleClr val="auto"/>
    </cs:fontRef>
    <cs:spPr/>
    <cs:defRPr sz="900"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440"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0.33977</cdr:x>
      <cdr:y>0.49762</cdr:y>
    </cdr:from>
    <cdr:to>
      <cdr:x>0.63677</cdr:x>
      <cdr:y>0.61174</cdr:y>
    </cdr:to>
    <cdr:sp macro="" textlink="">
      <cdr:nvSpPr>
        <cdr:cNvPr id="2" name="TextBox 1">
          <a:extLst xmlns:a="http://schemas.openxmlformats.org/drawingml/2006/main">
            <a:ext uri="{FF2B5EF4-FFF2-40B4-BE49-F238E27FC236}">
              <a16:creationId xmlns:a16="http://schemas.microsoft.com/office/drawing/2014/main" id="{0E298E1D-AA42-7BE2-2F21-63E10E48C3CF}"/>
            </a:ext>
          </a:extLst>
        </cdr:cNvPr>
        <cdr:cNvSpPr txBox="1"/>
      </cdr:nvSpPr>
      <cdr:spPr>
        <a:xfrm xmlns:a="http://schemas.openxmlformats.org/drawingml/2006/main">
          <a:off x="1457210" y="1199445"/>
          <a:ext cx="1273795" cy="27506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sz="1200" kern="1200" dirty="0"/>
            <a:t>21,614 Projected</a:t>
          </a:r>
        </a:p>
      </cdr:txBody>
    </cdr:sp>
  </cdr:relSizeAnchor>
  <cdr:relSizeAnchor xmlns:cdr="http://schemas.openxmlformats.org/drawingml/2006/chartDrawing">
    <cdr:from>
      <cdr:x>0.04598</cdr:x>
      <cdr:y>0.11616</cdr:y>
    </cdr:from>
    <cdr:to>
      <cdr:x>0.95402</cdr:x>
      <cdr:y>0.44751</cdr:y>
    </cdr:to>
    <cdr:sp macro="" textlink="">
      <cdr:nvSpPr>
        <cdr:cNvPr id="3" name="TextBox 2">
          <a:extLst xmlns:a="http://schemas.openxmlformats.org/drawingml/2006/main">
            <a:ext uri="{FF2B5EF4-FFF2-40B4-BE49-F238E27FC236}">
              <a16:creationId xmlns:a16="http://schemas.microsoft.com/office/drawing/2014/main" id="{1169A4A1-B945-A6E2-B8C2-EF3121A3543A}"/>
            </a:ext>
          </a:extLst>
        </cdr:cNvPr>
        <cdr:cNvSpPr txBox="1"/>
      </cdr:nvSpPr>
      <cdr:spPr>
        <a:xfrm xmlns:a="http://schemas.openxmlformats.org/drawingml/2006/main">
          <a:off x="205713" y="320571"/>
          <a:ext cx="406243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sz="1400" b="1" kern="1200" dirty="0"/>
            <a:t>2024-2033 Aircraft Delivery Forecast</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9A4F84A3-A6DE-4D63-AAD1-9AAB6655C8E9}" type="datetimeFigureOut">
              <a:rPr lang="en-US"/>
              <a:pPr>
                <a:defRPr/>
              </a:pPr>
              <a:t>5/23/2025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3B817BC3-1AEF-4F46-9182-7B6BE7877705}" type="slidenum">
              <a:rPr lang="en-US"/>
              <a:pPr>
                <a:defRPr/>
              </a:pPr>
              <a:t>‹#›</a:t>
            </a:fld>
            <a:endParaRPr lang="en-US"/>
          </a:p>
        </p:txBody>
      </p:sp>
    </p:spTree>
    <p:extLst>
      <p:ext uri="{BB962C8B-B14F-4D97-AF65-F5344CB8AC3E}">
        <p14:creationId xmlns:p14="http://schemas.microsoft.com/office/powerpoint/2010/main" val="5303402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Arial" pitchFamily="34" charset="0"/>
              </a:defRPr>
            </a:lvl1pPr>
          </a:lstStyle>
          <a:p>
            <a:pPr>
              <a:defRPr/>
            </a:pPr>
            <a:fld id="{984C4D41-D2A7-4BED-9AA5-9E9A39D58907}" type="datetimeFigureOut">
              <a:rPr lang="en-US"/>
              <a:pPr>
                <a:defRPr/>
              </a:pPr>
              <a:t>5/23/2025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Arial" pitchFamily="34" charset="0"/>
              </a:defRPr>
            </a:lvl1pPr>
          </a:lstStyle>
          <a:p>
            <a:pPr>
              <a:defRPr/>
            </a:pPr>
            <a:fld id="{005A3BF0-9162-4A6A-A845-C85B6C14AEDE}" type="slidenum">
              <a:rPr lang="en-US"/>
              <a:pPr>
                <a:defRPr/>
              </a:pPr>
              <a:t>‹#›</a:t>
            </a:fld>
            <a:endParaRPr lang="en-US"/>
          </a:p>
        </p:txBody>
      </p:sp>
    </p:spTree>
    <p:extLst>
      <p:ext uri="{BB962C8B-B14F-4D97-AF65-F5344CB8AC3E}">
        <p14:creationId xmlns:p14="http://schemas.microsoft.com/office/powerpoint/2010/main" val="32106956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FB2C49-AD7C-F35E-8871-28201E1B2D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F69515-BD26-C826-12D4-D743091A82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208E69-09D0-D9A2-987D-C7F81727056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885D56F-A49A-4F56-85BB-8526C5E47EE4}"/>
              </a:ext>
            </a:extLst>
          </p:cNvPr>
          <p:cNvSpPr>
            <a:spLocks noGrp="1"/>
          </p:cNvSpPr>
          <p:nvPr>
            <p:ph type="sldNum" sz="quarter" idx="5"/>
          </p:nvPr>
        </p:nvSpPr>
        <p:spPr/>
        <p:txBody>
          <a:bodyPr/>
          <a:lstStyle/>
          <a:p>
            <a:pPr>
              <a:defRPr/>
            </a:pPr>
            <a:fld id="{005A3BF0-9162-4A6A-A845-C85B6C14AEDE}" type="slidenum">
              <a:rPr lang="en-US" smtClean="0"/>
              <a:pPr>
                <a:defRPr/>
              </a:pPr>
              <a:t>5</a:t>
            </a:fld>
            <a:endParaRPr lang="en-US"/>
          </a:p>
        </p:txBody>
      </p:sp>
    </p:spTree>
    <p:extLst>
      <p:ext uri="{BB962C8B-B14F-4D97-AF65-F5344CB8AC3E}">
        <p14:creationId xmlns:p14="http://schemas.microsoft.com/office/powerpoint/2010/main" val="1700650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3772-CABB-2AD7-4456-6CA0CDBF36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2A8A8D-F9F6-A941-0FC9-C357FC6F66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15BD3C-D0FB-3F9F-B6E1-B21CAAA13F0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776CD03-793E-06CD-F6C2-B656E5F61FCD}"/>
              </a:ext>
            </a:extLst>
          </p:cNvPr>
          <p:cNvSpPr>
            <a:spLocks noGrp="1"/>
          </p:cNvSpPr>
          <p:nvPr>
            <p:ph type="sldNum" sz="quarter" idx="10"/>
          </p:nvPr>
        </p:nvSpPr>
        <p:spPr/>
        <p:txBody>
          <a:bodyPr/>
          <a:lstStyle/>
          <a:p>
            <a:pPr>
              <a:defRPr/>
            </a:pPr>
            <a:fld id="{005A3BF0-9162-4A6A-A845-C85B6C14AEDE}" type="slidenum">
              <a:rPr lang="en-US" smtClean="0"/>
              <a:pPr>
                <a:defRPr/>
              </a:pPr>
              <a:t>17</a:t>
            </a:fld>
            <a:endParaRPr lang="en-US"/>
          </a:p>
        </p:txBody>
      </p:sp>
    </p:spTree>
    <p:extLst>
      <p:ext uri="{BB962C8B-B14F-4D97-AF65-F5344CB8AC3E}">
        <p14:creationId xmlns:p14="http://schemas.microsoft.com/office/powerpoint/2010/main" val="516156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8F912-DB31-2196-25F3-8FFE59505F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4385E8-3FC6-7EA6-EFDA-E07247CE6C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107433-5794-1846-D83B-F63B9507F0A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27F93EC-2D54-237F-21FC-B636E305E340}"/>
              </a:ext>
            </a:extLst>
          </p:cNvPr>
          <p:cNvSpPr>
            <a:spLocks noGrp="1"/>
          </p:cNvSpPr>
          <p:nvPr>
            <p:ph type="sldNum" sz="quarter" idx="10"/>
          </p:nvPr>
        </p:nvSpPr>
        <p:spPr/>
        <p:txBody>
          <a:bodyPr/>
          <a:lstStyle/>
          <a:p>
            <a:pPr>
              <a:defRPr/>
            </a:pPr>
            <a:fld id="{005A3BF0-9162-4A6A-A845-C85B6C14AEDE}" type="slidenum">
              <a:rPr lang="en-US" smtClean="0"/>
              <a:pPr>
                <a:defRPr/>
              </a:pPr>
              <a:t>19</a:t>
            </a:fld>
            <a:endParaRPr lang="en-US"/>
          </a:p>
        </p:txBody>
      </p:sp>
    </p:spTree>
    <p:extLst>
      <p:ext uri="{BB962C8B-B14F-4D97-AF65-F5344CB8AC3E}">
        <p14:creationId xmlns:p14="http://schemas.microsoft.com/office/powerpoint/2010/main" val="1518276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5" name="Google Shape;8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a:extLst>
            <a:ext uri="{FF2B5EF4-FFF2-40B4-BE49-F238E27FC236}">
              <a16:creationId xmlns:a16="http://schemas.microsoft.com/office/drawing/2014/main" id="{37879F26-4BBA-1AED-2F41-E6BA2043E273}"/>
            </a:ext>
          </a:extLst>
        </p:cNvPr>
        <p:cNvGrpSpPr/>
        <p:nvPr/>
      </p:nvGrpSpPr>
      <p:grpSpPr>
        <a:xfrm>
          <a:off x="0" y="0"/>
          <a:ext cx="0" cy="0"/>
          <a:chOff x="0" y="0"/>
          <a:chExt cx="0" cy="0"/>
        </a:xfrm>
      </p:grpSpPr>
      <p:sp>
        <p:nvSpPr>
          <p:cNvPr id="84" name="Google Shape;84;p2:notes">
            <a:extLst>
              <a:ext uri="{FF2B5EF4-FFF2-40B4-BE49-F238E27FC236}">
                <a16:creationId xmlns:a16="http://schemas.microsoft.com/office/drawing/2014/main" id="{5D8CAB28-82DA-0D59-C586-ECB625C8498A}"/>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5" name="Google Shape;85;p2:notes">
            <a:extLst>
              <a:ext uri="{FF2B5EF4-FFF2-40B4-BE49-F238E27FC236}">
                <a16:creationId xmlns:a16="http://schemas.microsoft.com/office/drawing/2014/main" id="{405D9D18-FDBB-FC66-163C-0E8E6FDBDDD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3087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A8B32-68D4-4938-B0FC-C03A7827BD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9A749A-2107-C0B4-2A68-A57B79977B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A5AE97-37C4-2255-D95B-E982A8301F18}"/>
              </a:ext>
            </a:extLst>
          </p:cNvPr>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ts val="1000"/>
              </a:spcAft>
              <a:buClrTx/>
              <a:buSzTx/>
              <a:buFontTx/>
              <a:buNone/>
              <a:tabLst/>
              <a:defRPr/>
            </a:pPr>
            <a:r>
              <a:rPr lang="en-US" sz="1200" b="1" i="0" u="none" strike="noStrike" cap="none">
                <a:solidFill>
                  <a:schemeClr val="dk1"/>
                </a:solidFill>
                <a:latin typeface="Arial" panose="020B0604020202020204" pitchFamily="34" charset="0"/>
                <a:ea typeface="Arial"/>
                <a:cs typeface="Arial" panose="020B0604020202020204" pitchFamily="34" charset="0"/>
                <a:sym typeface="Arial"/>
              </a:rPr>
              <a:t>Growing PMA acceptance attracts new customers</a:t>
            </a:r>
          </a:p>
          <a:p>
            <a:pPr eaLnBrk="1" hangingPunct="1">
              <a:spcAft>
                <a:spcPts val="1000"/>
              </a:spcAft>
            </a:pPr>
            <a:endParaRPr lang="en-US" sz="1200">
              <a:latin typeface="Arial" charset="0"/>
            </a:endParaRPr>
          </a:p>
          <a:p>
            <a:pPr eaLnBrk="1" hangingPunct="1">
              <a:spcAft>
                <a:spcPts val="1000"/>
              </a:spcAft>
            </a:pPr>
            <a:endParaRPr lang="en-US" sz="1200">
              <a:latin typeface="Arial" charset="0"/>
            </a:endParaRPr>
          </a:p>
          <a:p>
            <a:pPr eaLnBrk="1" hangingPunct="1">
              <a:spcAft>
                <a:spcPts val="1000"/>
              </a:spcAft>
            </a:pPr>
            <a:r>
              <a:rPr lang="en-US" sz="1200">
                <a:latin typeface="Arial" charset="0"/>
              </a:rPr>
              <a:t>PMA approvals by the FAA have grown in recent years, with 2011 - 2015 versus 2006 - 2010 volume increasing by approximately 39%</a:t>
            </a:r>
          </a:p>
        </p:txBody>
      </p:sp>
      <p:sp>
        <p:nvSpPr>
          <p:cNvPr id="4" name="Slide Number Placeholder 3">
            <a:extLst>
              <a:ext uri="{FF2B5EF4-FFF2-40B4-BE49-F238E27FC236}">
                <a16:creationId xmlns:a16="http://schemas.microsoft.com/office/drawing/2014/main" id="{5DFC6760-89C2-7E14-F227-7ADB63DA098C}"/>
              </a:ext>
            </a:extLst>
          </p:cNvPr>
          <p:cNvSpPr>
            <a:spLocks noGrp="1"/>
          </p:cNvSpPr>
          <p:nvPr>
            <p:ph type="sldNum" sz="quarter" idx="10"/>
          </p:nvPr>
        </p:nvSpPr>
        <p:spPr/>
        <p:txBody>
          <a:bodyPr/>
          <a:lstStyle/>
          <a:p>
            <a:pPr>
              <a:defRPr/>
            </a:pPr>
            <a:fld id="{005A3BF0-9162-4A6A-A845-C85B6C14AEDE}" type="slidenum">
              <a:rPr lang="en-US" smtClean="0"/>
              <a:pPr>
                <a:defRPr/>
              </a:pPr>
              <a:t>22</a:t>
            </a:fld>
            <a:endParaRPr lang="en-US"/>
          </a:p>
        </p:txBody>
      </p:sp>
    </p:spTree>
    <p:extLst>
      <p:ext uri="{BB962C8B-B14F-4D97-AF65-F5344CB8AC3E}">
        <p14:creationId xmlns:p14="http://schemas.microsoft.com/office/powerpoint/2010/main" val="3006157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C73945-4215-D152-5C9E-910F9C42C2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E4D33F-4F86-B243-A8A2-4720F1A6C4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1ECF14-4785-481E-810D-905B0DA6C425}"/>
              </a:ext>
            </a:extLst>
          </p:cNvPr>
          <p:cNvSpPr>
            <a:spLocks noGrp="1"/>
          </p:cNvSpPr>
          <p:nvPr>
            <p:ph type="body" idx="1"/>
          </p:nvPr>
        </p:nvSpPr>
        <p:spPr/>
        <p:txBody>
          <a:bodyPr/>
          <a:lstStyle/>
          <a:p>
            <a:r>
              <a:rPr lang="en-US" sz="1200" b="1">
                <a:cs typeface="Arial" panose="020B0604020202020204" pitchFamily="34" charset="0"/>
              </a:rPr>
              <a:t>Alongside, TargetCo’s business model spanning numerous aerospace parts, the loss of several product lines from new competition is inevitable, but can be remedied through TargetCo’s new PMAs.</a:t>
            </a:r>
            <a:endParaRPr lang="en-US"/>
          </a:p>
        </p:txBody>
      </p:sp>
      <p:sp>
        <p:nvSpPr>
          <p:cNvPr id="4" name="Slide Number Placeholder 3">
            <a:extLst>
              <a:ext uri="{FF2B5EF4-FFF2-40B4-BE49-F238E27FC236}">
                <a16:creationId xmlns:a16="http://schemas.microsoft.com/office/drawing/2014/main" id="{D22CF0AC-922E-4B25-53EB-C02EE0C7E1A2}"/>
              </a:ext>
            </a:extLst>
          </p:cNvPr>
          <p:cNvSpPr>
            <a:spLocks noGrp="1"/>
          </p:cNvSpPr>
          <p:nvPr>
            <p:ph type="sldNum" sz="quarter" idx="5"/>
          </p:nvPr>
        </p:nvSpPr>
        <p:spPr/>
        <p:txBody>
          <a:bodyPr/>
          <a:lstStyle/>
          <a:p>
            <a:pPr>
              <a:defRPr/>
            </a:pPr>
            <a:fld id="{005A3BF0-9162-4A6A-A845-C85B6C14AEDE}" type="slidenum">
              <a:rPr lang="en-US" smtClean="0"/>
              <a:pPr>
                <a:defRPr/>
              </a:pPr>
              <a:t>23</a:t>
            </a:fld>
            <a:endParaRPr lang="en-US"/>
          </a:p>
        </p:txBody>
      </p:sp>
    </p:spTree>
    <p:extLst>
      <p:ext uri="{BB962C8B-B14F-4D97-AF65-F5344CB8AC3E}">
        <p14:creationId xmlns:p14="http://schemas.microsoft.com/office/powerpoint/2010/main" val="2993952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PE funds successfully executed the buy and build strategy</a:t>
            </a:r>
          </a:p>
        </p:txBody>
      </p:sp>
      <p:sp>
        <p:nvSpPr>
          <p:cNvPr id="4" name="Slide Number Placeholder 3"/>
          <p:cNvSpPr>
            <a:spLocks noGrp="1"/>
          </p:cNvSpPr>
          <p:nvPr>
            <p:ph type="sldNum" sz="quarter" idx="5"/>
          </p:nvPr>
        </p:nvSpPr>
        <p:spPr/>
        <p:txBody>
          <a:bodyPr/>
          <a:lstStyle/>
          <a:p>
            <a:pPr>
              <a:defRPr/>
            </a:pPr>
            <a:fld id="{005A3BF0-9162-4A6A-A845-C85B6C14AEDE}" type="slidenum">
              <a:rPr lang="en-US" smtClean="0"/>
              <a:pPr>
                <a:defRPr/>
              </a:pPr>
              <a:t>24</a:t>
            </a:fld>
            <a:endParaRPr lang="en-US"/>
          </a:p>
        </p:txBody>
      </p:sp>
    </p:spTree>
    <p:extLst>
      <p:ext uri="{BB962C8B-B14F-4D97-AF65-F5344CB8AC3E}">
        <p14:creationId xmlns:p14="http://schemas.microsoft.com/office/powerpoint/2010/main" val="10864159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77C49-6FD9-F025-4ECC-1B63219E0F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09411E-6CEF-BBC9-F12A-51B44819A1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259AB8-1A36-911B-352B-6F63A18836E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B7EEACD-0D8E-171E-BA70-51E69AF53249}"/>
              </a:ext>
            </a:extLst>
          </p:cNvPr>
          <p:cNvSpPr>
            <a:spLocks noGrp="1"/>
          </p:cNvSpPr>
          <p:nvPr>
            <p:ph type="sldNum" sz="quarter" idx="10"/>
          </p:nvPr>
        </p:nvSpPr>
        <p:spPr/>
        <p:txBody>
          <a:bodyPr/>
          <a:lstStyle/>
          <a:p>
            <a:pPr>
              <a:defRPr/>
            </a:pPr>
            <a:fld id="{005A3BF0-9162-4A6A-A845-C85B6C14AEDE}" type="slidenum">
              <a:rPr lang="en-US" smtClean="0"/>
              <a:pPr>
                <a:defRPr/>
              </a:pPr>
              <a:t>26</a:t>
            </a:fld>
            <a:endParaRPr lang="en-US"/>
          </a:p>
        </p:txBody>
      </p:sp>
    </p:spTree>
    <p:extLst>
      <p:ext uri="{BB962C8B-B14F-4D97-AF65-F5344CB8AC3E}">
        <p14:creationId xmlns:p14="http://schemas.microsoft.com/office/powerpoint/2010/main" val="589510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12.44; 15.68 and average with 9x, to get 12x multiple; synergies + inefficiency capex; acquisition every year, except for 2025, which is coming up in</a:t>
            </a:r>
          </a:p>
        </p:txBody>
      </p:sp>
      <p:sp>
        <p:nvSpPr>
          <p:cNvPr id="4" name="Slide Number Placeholder 3"/>
          <p:cNvSpPr>
            <a:spLocks noGrp="1"/>
          </p:cNvSpPr>
          <p:nvPr>
            <p:ph type="sldNum" sz="quarter" idx="10"/>
          </p:nvPr>
        </p:nvSpPr>
        <p:spPr/>
        <p:txBody>
          <a:bodyPr/>
          <a:lstStyle/>
          <a:p>
            <a:pPr>
              <a:defRPr/>
            </a:pPr>
            <a:fld id="{005A3BF0-9162-4A6A-A845-C85B6C14AEDE}" type="slidenum">
              <a:rPr lang="en-US" smtClean="0"/>
              <a:pPr>
                <a:defRPr/>
              </a:pPr>
              <a:t>27</a:t>
            </a:fld>
            <a:endParaRPr lang="en-US"/>
          </a:p>
        </p:txBody>
      </p:sp>
    </p:spTree>
    <p:extLst>
      <p:ext uri="{BB962C8B-B14F-4D97-AF65-F5344CB8AC3E}">
        <p14:creationId xmlns:p14="http://schemas.microsoft.com/office/powerpoint/2010/main" val="470715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AC56C6-F61C-ECFC-9AC5-8CEA31AD98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AEA1E4-129F-0131-B681-C8190A089C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51A4F9-E4BE-2AF9-8DAF-BB58600748F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74063CC-9F92-465C-6BA1-4EF2D00AF19F}"/>
              </a:ext>
            </a:extLst>
          </p:cNvPr>
          <p:cNvSpPr>
            <a:spLocks noGrp="1"/>
          </p:cNvSpPr>
          <p:nvPr>
            <p:ph type="sldNum" sz="quarter" idx="10"/>
          </p:nvPr>
        </p:nvSpPr>
        <p:spPr/>
        <p:txBody>
          <a:bodyPr/>
          <a:lstStyle/>
          <a:p>
            <a:pPr>
              <a:defRPr/>
            </a:pPr>
            <a:fld id="{005A3BF0-9162-4A6A-A845-C85B6C14AEDE}" type="slidenum">
              <a:rPr lang="en-US" smtClean="0"/>
              <a:pPr>
                <a:defRPr/>
              </a:pPr>
              <a:t>28</a:t>
            </a:fld>
            <a:endParaRPr lang="en-US"/>
          </a:p>
        </p:txBody>
      </p:sp>
    </p:spTree>
    <p:extLst>
      <p:ext uri="{BB962C8B-B14F-4D97-AF65-F5344CB8AC3E}">
        <p14:creationId xmlns:p14="http://schemas.microsoft.com/office/powerpoint/2010/main" val="1009910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21998-EA11-F4E0-54A0-155C424318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C359C4-C91F-5DC3-F757-7C2501E9CA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88199B-0C45-CC00-E0A3-A470F7D57AC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2372C67-5F24-AFEC-EBE5-0221DE09F930}"/>
              </a:ext>
            </a:extLst>
          </p:cNvPr>
          <p:cNvSpPr>
            <a:spLocks noGrp="1"/>
          </p:cNvSpPr>
          <p:nvPr>
            <p:ph type="sldNum" sz="quarter" idx="5"/>
          </p:nvPr>
        </p:nvSpPr>
        <p:spPr/>
        <p:txBody>
          <a:bodyPr/>
          <a:lstStyle/>
          <a:p>
            <a:pPr>
              <a:defRPr/>
            </a:pPr>
            <a:fld id="{005A3BF0-9162-4A6A-A845-C85B6C14AEDE}" type="slidenum">
              <a:rPr lang="en-US" smtClean="0"/>
              <a:pPr>
                <a:defRPr/>
              </a:pPr>
              <a:t>6</a:t>
            </a:fld>
            <a:endParaRPr lang="en-US"/>
          </a:p>
        </p:txBody>
      </p:sp>
    </p:spTree>
    <p:extLst>
      <p:ext uri="{BB962C8B-B14F-4D97-AF65-F5344CB8AC3E}">
        <p14:creationId xmlns:p14="http://schemas.microsoft.com/office/powerpoint/2010/main" val="34182197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1AF0EE-340D-BBBE-3A98-7761F23CE8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ECBCA-5E43-5E11-7081-A41379A997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8E2AE2-9E31-610C-3DC9-FC3CE9465FB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5795BD5-488C-8890-D370-9BBC1ECD47DC}"/>
              </a:ext>
            </a:extLst>
          </p:cNvPr>
          <p:cNvSpPr>
            <a:spLocks noGrp="1"/>
          </p:cNvSpPr>
          <p:nvPr>
            <p:ph type="sldNum" sz="quarter" idx="10"/>
          </p:nvPr>
        </p:nvSpPr>
        <p:spPr/>
        <p:txBody>
          <a:bodyPr/>
          <a:lstStyle/>
          <a:p>
            <a:pPr>
              <a:defRPr/>
            </a:pPr>
            <a:fld id="{005A3BF0-9162-4A6A-A845-C85B6C14AEDE}" type="slidenum">
              <a:rPr lang="en-US" smtClean="0"/>
              <a:pPr>
                <a:defRPr/>
              </a:pPr>
              <a:t>29</a:t>
            </a:fld>
            <a:endParaRPr lang="en-US"/>
          </a:p>
        </p:txBody>
      </p:sp>
    </p:spTree>
    <p:extLst>
      <p:ext uri="{BB962C8B-B14F-4D97-AF65-F5344CB8AC3E}">
        <p14:creationId xmlns:p14="http://schemas.microsoft.com/office/powerpoint/2010/main" val="10514708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5FDFA-E72C-A998-64E8-33E9FBFFF7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E05CE2-866B-3932-4FED-BFAF5A522B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A3A168-64D2-92EF-E7F0-D6EE7E71FA9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77881EB-B5EE-713D-8755-A2167871484D}"/>
              </a:ext>
            </a:extLst>
          </p:cNvPr>
          <p:cNvSpPr>
            <a:spLocks noGrp="1"/>
          </p:cNvSpPr>
          <p:nvPr>
            <p:ph type="sldNum" sz="quarter" idx="10"/>
          </p:nvPr>
        </p:nvSpPr>
        <p:spPr/>
        <p:txBody>
          <a:bodyPr/>
          <a:lstStyle/>
          <a:p>
            <a:pPr>
              <a:defRPr/>
            </a:pPr>
            <a:fld id="{005A3BF0-9162-4A6A-A845-C85B6C14AEDE}" type="slidenum">
              <a:rPr lang="en-US" smtClean="0"/>
              <a:pPr>
                <a:defRPr/>
              </a:pPr>
              <a:t>30</a:t>
            </a:fld>
            <a:endParaRPr lang="en-US"/>
          </a:p>
        </p:txBody>
      </p:sp>
    </p:spTree>
    <p:extLst>
      <p:ext uri="{BB962C8B-B14F-4D97-AF65-F5344CB8AC3E}">
        <p14:creationId xmlns:p14="http://schemas.microsoft.com/office/powerpoint/2010/main" val="20468956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614548-3A45-26FB-79F3-E971FCA10B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80B9F1-B496-859A-529B-E25A39F211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9727E9-455A-9FAE-9218-4C3520D01C1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A3A0B7D-3B69-0049-2F6D-D05F0E537460}"/>
              </a:ext>
            </a:extLst>
          </p:cNvPr>
          <p:cNvSpPr>
            <a:spLocks noGrp="1"/>
          </p:cNvSpPr>
          <p:nvPr>
            <p:ph type="sldNum" sz="quarter" idx="10"/>
          </p:nvPr>
        </p:nvSpPr>
        <p:spPr/>
        <p:txBody>
          <a:bodyPr/>
          <a:lstStyle/>
          <a:p>
            <a:pPr>
              <a:defRPr/>
            </a:pPr>
            <a:fld id="{005A3BF0-9162-4A6A-A845-C85B6C14AEDE}" type="slidenum">
              <a:rPr lang="en-US" smtClean="0"/>
              <a:pPr>
                <a:defRPr/>
              </a:pPr>
              <a:t>34</a:t>
            </a:fld>
            <a:endParaRPr lang="en-US"/>
          </a:p>
        </p:txBody>
      </p:sp>
    </p:spTree>
    <p:extLst>
      <p:ext uri="{BB962C8B-B14F-4D97-AF65-F5344CB8AC3E}">
        <p14:creationId xmlns:p14="http://schemas.microsoft.com/office/powerpoint/2010/main" val="341216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F6C587-1C54-30F7-BC3C-560FAB642A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165D49-BB4F-39C0-7786-07A7F7F6C1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D5871A-9AB7-631B-BC37-FB1E21632F3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DC33AC9-8C24-7B7A-D75B-58870C01280A}"/>
              </a:ext>
            </a:extLst>
          </p:cNvPr>
          <p:cNvSpPr>
            <a:spLocks noGrp="1"/>
          </p:cNvSpPr>
          <p:nvPr>
            <p:ph type="sldNum" sz="quarter" idx="10"/>
          </p:nvPr>
        </p:nvSpPr>
        <p:spPr/>
        <p:txBody>
          <a:bodyPr/>
          <a:lstStyle/>
          <a:p>
            <a:pPr>
              <a:defRPr/>
            </a:pPr>
            <a:fld id="{005A3BF0-9162-4A6A-A845-C85B6C14AEDE}" type="slidenum">
              <a:rPr lang="en-US" smtClean="0"/>
              <a:pPr>
                <a:defRPr/>
              </a:pPr>
              <a:t>35</a:t>
            </a:fld>
            <a:endParaRPr lang="en-US"/>
          </a:p>
        </p:txBody>
      </p:sp>
    </p:spTree>
    <p:extLst>
      <p:ext uri="{BB962C8B-B14F-4D97-AF65-F5344CB8AC3E}">
        <p14:creationId xmlns:p14="http://schemas.microsoft.com/office/powerpoint/2010/main" val="2282967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704A9F-6AD0-25DA-0310-99F82D18FB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8154EE-37C0-B89B-40AE-1C1B06785E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1A79AD-241A-F19B-11D8-E9A1608CB70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ADA4681-64EF-75A4-7C7A-A1C1D01505EF}"/>
              </a:ext>
            </a:extLst>
          </p:cNvPr>
          <p:cNvSpPr>
            <a:spLocks noGrp="1"/>
          </p:cNvSpPr>
          <p:nvPr>
            <p:ph type="sldNum" sz="quarter" idx="10"/>
          </p:nvPr>
        </p:nvSpPr>
        <p:spPr/>
        <p:txBody>
          <a:bodyPr/>
          <a:lstStyle/>
          <a:p>
            <a:pPr>
              <a:defRPr/>
            </a:pPr>
            <a:fld id="{005A3BF0-9162-4A6A-A845-C85B6C14AEDE}" type="slidenum">
              <a:rPr lang="en-US" smtClean="0"/>
              <a:pPr>
                <a:defRPr/>
              </a:pPr>
              <a:t>10</a:t>
            </a:fld>
            <a:endParaRPr lang="en-US"/>
          </a:p>
        </p:txBody>
      </p:sp>
    </p:spTree>
    <p:extLst>
      <p:ext uri="{BB962C8B-B14F-4D97-AF65-F5344CB8AC3E}">
        <p14:creationId xmlns:p14="http://schemas.microsoft.com/office/powerpoint/2010/main" val="4094812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Insulated by blah blah</a:t>
            </a:r>
          </a:p>
        </p:txBody>
      </p:sp>
      <p:sp>
        <p:nvSpPr>
          <p:cNvPr id="4" name="Slide Number Placeholder 3"/>
          <p:cNvSpPr>
            <a:spLocks noGrp="1"/>
          </p:cNvSpPr>
          <p:nvPr>
            <p:ph type="sldNum" sz="quarter" idx="5"/>
          </p:nvPr>
        </p:nvSpPr>
        <p:spPr/>
        <p:txBody>
          <a:bodyPr/>
          <a:lstStyle/>
          <a:p>
            <a:pPr>
              <a:defRPr/>
            </a:pPr>
            <a:fld id="{005A3BF0-9162-4A6A-A845-C85B6C14AEDE}" type="slidenum">
              <a:rPr lang="en-US" smtClean="0"/>
              <a:pPr>
                <a:defRPr/>
              </a:pPr>
              <a:t>11</a:t>
            </a:fld>
            <a:endParaRPr lang="en-US"/>
          </a:p>
        </p:txBody>
      </p:sp>
    </p:spTree>
    <p:extLst>
      <p:ext uri="{BB962C8B-B14F-4D97-AF65-F5344CB8AC3E}">
        <p14:creationId xmlns:p14="http://schemas.microsoft.com/office/powerpoint/2010/main" val="1194511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993C76-6358-88C0-1BE5-5F53BC507E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9D686D-78D6-3856-B6EF-B093CAAF75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78812C-8A6B-BB01-79B7-92D73636573A}"/>
              </a:ext>
            </a:extLst>
          </p:cNvPr>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ts val="1000"/>
              </a:spcAft>
              <a:buClrTx/>
              <a:buSzTx/>
              <a:buFontTx/>
              <a:buNone/>
              <a:tabLst/>
              <a:defRPr/>
            </a:pPr>
            <a:r>
              <a:rPr lang="en-US" sz="1200" b="1" i="0" u="none" strike="noStrike" cap="none">
                <a:solidFill>
                  <a:schemeClr val="dk1"/>
                </a:solidFill>
                <a:latin typeface="Arial" panose="020B0604020202020204" pitchFamily="34" charset="0"/>
                <a:ea typeface="Arial"/>
                <a:cs typeface="Arial" panose="020B0604020202020204" pitchFamily="34" charset="0"/>
                <a:sym typeface="Arial"/>
              </a:rPr>
              <a:t>Growing PMA acceptance attracts new customers</a:t>
            </a:r>
          </a:p>
          <a:p>
            <a:pPr eaLnBrk="1" hangingPunct="1">
              <a:spcAft>
                <a:spcPts val="1000"/>
              </a:spcAft>
            </a:pPr>
            <a:endParaRPr lang="en-US" sz="1200">
              <a:latin typeface="Arial" charset="0"/>
            </a:endParaRPr>
          </a:p>
          <a:p>
            <a:pPr eaLnBrk="1" hangingPunct="1">
              <a:spcAft>
                <a:spcPts val="1000"/>
              </a:spcAft>
            </a:pPr>
            <a:endParaRPr lang="en-US" sz="1200">
              <a:latin typeface="Arial" charset="0"/>
            </a:endParaRPr>
          </a:p>
          <a:p>
            <a:pPr eaLnBrk="1" hangingPunct="1">
              <a:spcAft>
                <a:spcPts val="1000"/>
              </a:spcAft>
            </a:pPr>
            <a:r>
              <a:rPr lang="en-US" sz="1200">
                <a:latin typeface="Arial" charset="0"/>
              </a:rPr>
              <a:t>PMA approvals by the FAA have grown in recent years, with 2011 - 2015 versus 2006 - 2010 volume increasing by approximately 39%</a:t>
            </a:r>
          </a:p>
        </p:txBody>
      </p:sp>
      <p:sp>
        <p:nvSpPr>
          <p:cNvPr id="4" name="Slide Number Placeholder 3">
            <a:extLst>
              <a:ext uri="{FF2B5EF4-FFF2-40B4-BE49-F238E27FC236}">
                <a16:creationId xmlns:a16="http://schemas.microsoft.com/office/drawing/2014/main" id="{FB4ECEF9-BFEE-0A39-949F-FEA418491B9B}"/>
              </a:ext>
            </a:extLst>
          </p:cNvPr>
          <p:cNvSpPr>
            <a:spLocks noGrp="1"/>
          </p:cNvSpPr>
          <p:nvPr>
            <p:ph type="sldNum" sz="quarter" idx="10"/>
          </p:nvPr>
        </p:nvSpPr>
        <p:spPr/>
        <p:txBody>
          <a:bodyPr/>
          <a:lstStyle/>
          <a:p>
            <a:pPr>
              <a:defRPr/>
            </a:pPr>
            <a:fld id="{005A3BF0-9162-4A6A-A845-C85B6C14AEDE}" type="slidenum">
              <a:rPr lang="en-US" smtClean="0"/>
              <a:pPr>
                <a:defRPr/>
              </a:pPr>
              <a:t>12</a:t>
            </a:fld>
            <a:endParaRPr lang="en-US"/>
          </a:p>
        </p:txBody>
      </p:sp>
    </p:spTree>
    <p:extLst>
      <p:ext uri="{BB962C8B-B14F-4D97-AF65-F5344CB8AC3E}">
        <p14:creationId xmlns:p14="http://schemas.microsoft.com/office/powerpoint/2010/main" val="2685754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ts val="1000"/>
              </a:spcAft>
              <a:buClrTx/>
              <a:buSzTx/>
              <a:buFontTx/>
              <a:buNone/>
              <a:tabLst/>
              <a:defRPr/>
            </a:pPr>
            <a:r>
              <a:rPr lang="en-US" sz="1200" b="1" i="0" u="none" strike="noStrike" cap="none">
                <a:solidFill>
                  <a:schemeClr val="dk1"/>
                </a:solidFill>
                <a:latin typeface="Arial" panose="020B0604020202020204" pitchFamily="34" charset="0"/>
                <a:ea typeface="Arial"/>
                <a:cs typeface="Arial" panose="020B0604020202020204" pitchFamily="34" charset="0"/>
                <a:sym typeface="Arial"/>
              </a:rPr>
              <a:t>Growing PMA acceptance attracts new customers</a:t>
            </a:r>
          </a:p>
          <a:p>
            <a:pPr eaLnBrk="1" hangingPunct="1">
              <a:spcAft>
                <a:spcPts val="1000"/>
              </a:spcAft>
            </a:pPr>
            <a:endParaRPr lang="en-US" sz="1200">
              <a:latin typeface="Arial" charset="0"/>
            </a:endParaRPr>
          </a:p>
          <a:p>
            <a:pPr eaLnBrk="1" hangingPunct="1">
              <a:spcAft>
                <a:spcPts val="1000"/>
              </a:spcAft>
            </a:pPr>
            <a:endParaRPr lang="en-US" sz="1200">
              <a:latin typeface="Arial" charset="0"/>
            </a:endParaRPr>
          </a:p>
          <a:p>
            <a:pPr eaLnBrk="1" hangingPunct="1">
              <a:spcAft>
                <a:spcPts val="1000"/>
              </a:spcAft>
            </a:pPr>
            <a:r>
              <a:rPr lang="en-US" sz="1200">
                <a:latin typeface="Arial" charset="0"/>
              </a:rPr>
              <a:t>PMA approvals by the FAA have grown in recent years, with 2011 - 2015 versus 2006 - 2010 volume increasing by approximately 39%</a:t>
            </a:r>
          </a:p>
        </p:txBody>
      </p:sp>
      <p:sp>
        <p:nvSpPr>
          <p:cNvPr id="4" name="Slide Number Placeholder 3"/>
          <p:cNvSpPr>
            <a:spLocks noGrp="1"/>
          </p:cNvSpPr>
          <p:nvPr>
            <p:ph type="sldNum" sz="quarter" idx="10"/>
          </p:nvPr>
        </p:nvSpPr>
        <p:spPr/>
        <p:txBody>
          <a:bodyPr/>
          <a:lstStyle/>
          <a:p>
            <a:pPr>
              <a:defRPr/>
            </a:pPr>
            <a:fld id="{005A3BF0-9162-4A6A-A845-C85B6C14AEDE}" type="slidenum">
              <a:rPr lang="en-US" smtClean="0"/>
              <a:pPr>
                <a:defRPr/>
              </a:pPr>
              <a:t>13</a:t>
            </a:fld>
            <a:endParaRPr lang="en-US"/>
          </a:p>
        </p:txBody>
      </p:sp>
    </p:spTree>
    <p:extLst>
      <p:ext uri="{BB962C8B-B14F-4D97-AF65-F5344CB8AC3E}">
        <p14:creationId xmlns:p14="http://schemas.microsoft.com/office/powerpoint/2010/main" val="3779712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E8CE7-1FA7-D9FA-0688-41D07ACA9B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366FF8-1419-9280-CF38-6A5F28B8FC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5562E2-2FB8-03AB-6267-9D11EAF07A32}"/>
              </a:ext>
            </a:extLst>
          </p:cNvPr>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ts val="1000"/>
              </a:spcAft>
              <a:buClrTx/>
              <a:buSzTx/>
              <a:buFontTx/>
              <a:buNone/>
              <a:tabLst/>
              <a:defRPr/>
            </a:pPr>
            <a:r>
              <a:rPr lang="en-US" sz="1200" b="1" i="0" u="none" strike="noStrike" cap="none" err="1">
                <a:solidFill>
                  <a:schemeClr val="dk1"/>
                </a:solidFill>
                <a:latin typeface="Arial" panose="020B0604020202020204" pitchFamily="34" charset="0"/>
                <a:cs typeface="Arial" panose="020B0604020202020204" pitchFamily="34" charset="0"/>
                <a:sym typeface="Arial"/>
              </a:rPr>
              <a:t>foafd</a:t>
            </a:r>
            <a:endParaRPr lang="en-US" sz="1200">
              <a:latin typeface="Arial" charset="0"/>
            </a:endParaRPr>
          </a:p>
        </p:txBody>
      </p:sp>
      <p:sp>
        <p:nvSpPr>
          <p:cNvPr id="4" name="Slide Number Placeholder 3">
            <a:extLst>
              <a:ext uri="{FF2B5EF4-FFF2-40B4-BE49-F238E27FC236}">
                <a16:creationId xmlns:a16="http://schemas.microsoft.com/office/drawing/2014/main" id="{3FBE2FFA-B107-1B65-E9AF-480F958DD4AD}"/>
              </a:ext>
            </a:extLst>
          </p:cNvPr>
          <p:cNvSpPr>
            <a:spLocks noGrp="1"/>
          </p:cNvSpPr>
          <p:nvPr>
            <p:ph type="sldNum" sz="quarter" idx="10"/>
          </p:nvPr>
        </p:nvSpPr>
        <p:spPr/>
        <p:txBody>
          <a:bodyPr/>
          <a:lstStyle/>
          <a:p>
            <a:pPr>
              <a:defRPr/>
            </a:pPr>
            <a:fld id="{005A3BF0-9162-4A6A-A845-C85B6C14AEDE}" type="slidenum">
              <a:rPr lang="en-US" smtClean="0"/>
              <a:pPr>
                <a:defRPr/>
              </a:pPr>
              <a:t>14</a:t>
            </a:fld>
            <a:endParaRPr lang="en-US"/>
          </a:p>
        </p:txBody>
      </p:sp>
    </p:spTree>
    <p:extLst>
      <p:ext uri="{BB962C8B-B14F-4D97-AF65-F5344CB8AC3E}">
        <p14:creationId xmlns:p14="http://schemas.microsoft.com/office/powerpoint/2010/main" val="406136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C19C09-21D7-C111-0D42-AF1A5EFE2A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568641-D88B-0B9E-6D0F-35EA0236EC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9DA8B9-F85F-4B04-D43E-AE97599F4D73}"/>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i="0" u="none" strike="noStrike" cap="none">
                <a:solidFill>
                  <a:schemeClr val="lt1"/>
                </a:solidFill>
                <a:latin typeface="Garamond" panose="02020404030301010803" pitchFamily="18" charset="0"/>
                <a:ea typeface="Arial"/>
                <a:cs typeface="Arial"/>
                <a:sym typeface="Arial"/>
              </a:rPr>
              <a:t>The large number of parked operating Increased will create upward pressure on airframes and engine maintenance that Target </a:t>
            </a:r>
          </a:p>
          <a:p>
            <a:endParaRPr lang="en-US"/>
          </a:p>
        </p:txBody>
      </p:sp>
      <p:sp>
        <p:nvSpPr>
          <p:cNvPr id="4" name="Slide Number Placeholder 3">
            <a:extLst>
              <a:ext uri="{FF2B5EF4-FFF2-40B4-BE49-F238E27FC236}">
                <a16:creationId xmlns:a16="http://schemas.microsoft.com/office/drawing/2014/main" id="{D2795066-1797-1046-8487-7A90D8B1CA3D}"/>
              </a:ext>
            </a:extLst>
          </p:cNvPr>
          <p:cNvSpPr>
            <a:spLocks noGrp="1"/>
          </p:cNvSpPr>
          <p:nvPr>
            <p:ph type="sldNum" sz="quarter" idx="10"/>
          </p:nvPr>
        </p:nvSpPr>
        <p:spPr/>
        <p:txBody>
          <a:bodyPr/>
          <a:lstStyle/>
          <a:p>
            <a:pPr>
              <a:defRPr/>
            </a:pPr>
            <a:fld id="{005A3BF0-9162-4A6A-A845-C85B6C14AEDE}" type="slidenum">
              <a:rPr lang="en-US" smtClean="0"/>
              <a:pPr>
                <a:defRPr/>
              </a:pPr>
              <a:t>15</a:t>
            </a:fld>
            <a:endParaRPr lang="en-US"/>
          </a:p>
        </p:txBody>
      </p:sp>
    </p:spTree>
    <p:extLst>
      <p:ext uri="{BB962C8B-B14F-4D97-AF65-F5344CB8AC3E}">
        <p14:creationId xmlns:p14="http://schemas.microsoft.com/office/powerpoint/2010/main" val="2029656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4359E2-7014-76F4-2930-43ACED2F3B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0273AE-FEC6-FF23-19DA-8F6CD87AA9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6306B4-55A4-814C-DD8D-CBC190644FD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25CE92E-A8CD-57B1-0A1C-7D65B976686D}"/>
              </a:ext>
            </a:extLst>
          </p:cNvPr>
          <p:cNvSpPr>
            <a:spLocks noGrp="1"/>
          </p:cNvSpPr>
          <p:nvPr>
            <p:ph type="sldNum" sz="quarter" idx="10"/>
          </p:nvPr>
        </p:nvSpPr>
        <p:spPr/>
        <p:txBody>
          <a:bodyPr/>
          <a:lstStyle/>
          <a:p>
            <a:pPr>
              <a:defRPr/>
            </a:pPr>
            <a:fld id="{005A3BF0-9162-4A6A-A845-C85B6C14AEDE}" type="slidenum">
              <a:rPr lang="en-US" smtClean="0"/>
              <a:pPr>
                <a:defRPr/>
              </a:pPr>
              <a:t>16</a:t>
            </a:fld>
            <a:endParaRPr lang="en-US"/>
          </a:p>
        </p:txBody>
      </p:sp>
    </p:spTree>
    <p:extLst>
      <p:ext uri="{BB962C8B-B14F-4D97-AF65-F5344CB8AC3E}">
        <p14:creationId xmlns:p14="http://schemas.microsoft.com/office/powerpoint/2010/main" val="4010415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80771"/>
            <a:ext cx="7772400" cy="369332"/>
          </a:xfrm>
        </p:spPr>
        <p:txBody>
          <a:bodyPr wrap="square">
            <a:spAutoFit/>
          </a:bodyPr>
          <a:lstStyle>
            <a:lvl1pPr algn="l">
              <a:defRPr sz="2400"/>
            </a:lvl1pPr>
          </a:lstStyle>
          <a:p>
            <a:r>
              <a:rPr lang="en-US" noProof="0"/>
              <a:t>Click to edit Master title style</a:t>
            </a:r>
          </a:p>
        </p:txBody>
      </p:sp>
      <p:sp>
        <p:nvSpPr>
          <p:cNvPr id="3" name="Subtitle 2"/>
          <p:cNvSpPr>
            <a:spLocks noGrp="1"/>
          </p:cNvSpPr>
          <p:nvPr>
            <p:ph type="subTitle" idx="1"/>
          </p:nvPr>
        </p:nvSpPr>
        <p:spPr>
          <a:xfrm>
            <a:off x="381000" y="3352800"/>
            <a:ext cx="6400800" cy="215444"/>
          </a:xfrm>
        </p:spPr>
        <p:txBody>
          <a:bodyPr tIns="0" bIns="0">
            <a:spAutoFit/>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8" name="Footer Placeholder 4"/>
          <p:cNvSpPr>
            <a:spLocks noGrp="1"/>
          </p:cNvSpPr>
          <p:nvPr>
            <p:ph type="ftr" sz="quarter" idx="11"/>
          </p:nvPr>
        </p:nvSpPr>
        <p:spPr/>
        <p:txBody>
          <a:bodyPr/>
          <a:lstStyle>
            <a:lvl1pPr>
              <a:defRPr/>
            </a:lvl1pPr>
          </a:lstStyle>
          <a:p>
            <a:pPr>
              <a:defRPr/>
            </a:pPr>
            <a:r>
              <a:rPr lang="en-US" noProof="0"/>
              <a:t>Test Footer</a:t>
            </a:r>
          </a:p>
        </p:txBody>
      </p:sp>
      <p:sp>
        <p:nvSpPr>
          <p:cNvPr id="9" name="Slide Number Placeholder 5"/>
          <p:cNvSpPr>
            <a:spLocks noGrp="1"/>
          </p:cNvSpPr>
          <p:nvPr>
            <p:ph type="sldNum" sz="quarter" idx="12"/>
          </p:nvPr>
        </p:nvSpPr>
        <p:spPr>
          <a:xfrm>
            <a:off x="6553200" y="6567587"/>
            <a:ext cx="2133600" cy="153888"/>
          </a:xfrm>
        </p:spPr>
        <p:txBody>
          <a:bodyPr/>
          <a:lstStyle>
            <a:lvl1pPr>
              <a:defRPr/>
            </a:lvl1pPr>
          </a:lstStyle>
          <a:p>
            <a:pPr>
              <a:defRPr/>
            </a:pPr>
            <a:fld id="{F3061CA0-25DC-4820-AE0E-3088C346EE0F}" type="slidenum">
              <a:rPr lang="en-US" noProof="0" smtClean="0"/>
              <a:pPr>
                <a:defRPr/>
              </a:pPr>
              <a:t>‹#›</a:t>
            </a:fld>
            <a:endParaRPr lang="en-US" noProof="0"/>
          </a:p>
        </p:txBody>
      </p:sp>
      <p:cxnSp>
        <p:nvCxnSpPr>
          <p:cNvPr id="12" name="Straight Connector 11"/>
          <p:cNvCxnSpPr/>
          <p:nvPr userDrawn="1"/>
        </p:nvCxnSpPr>
        <p:spPr>
          <a:xfrm>
            <a:off x="0" y="838200"/>
            <a:ext cx="9144000" cy="1588"/>
          </a:xfrm>
          <a:prstGeom prst="line">
            <a:avLst/>
          </a:prstGeom>
          <a:ln w="22225" cmpd="sng">
            <a:solidFill>
              <a:srgbClr val="113D6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userDrawn="1"/>
        </p:nvSpPr>
        <p:spPr>
          <a:xfrm>
            <a:off x="0" y="838200"/>
            <a:ext cx="155448" cy="374904"/>
          </a:xfrm>
          <a:prstGeom prst="rect">
            <a:avLst/>
          </a:prstGeom>
          <a:solidFill>
            <a:srgbClr val="113D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latin typeface="Arial" panose="020B0604020202020204" pitchFamily="34" charset="0"/>
            </a:endParaRPr>
          </a:p>
        </p:txBody>
      </p:sp>
      <p:sp>
        <p:nvSpPr>
          <p:cNvPr id="14" name="TextBox 13"/>
          <p:cNvSpPr txBox="1"/>
          <p:nvPr userDrawn="1"/>
        </p:nvSpPr>
        <p:spPr>
          <a:xfrm>
            <a:off x="7315200" y="561975"/>
            <a:ext cx="1371600" cy="184666"/>
          </a:xfrm>
          <a:prstGeom prst="rect">
            <a:avLst/>
          </a:prstGeom>
          <a:noFill/>
        </p:spPr>
        <p:txBody>
          <a:bodyPr lIns="0" tIns="0" rIns="0" bIns="0">
            <a:spAutoFit/>
          </a:bodyPr>
          <a:lstStyle/>
          <a:p>
            <a:pPr algn="r">
              <a:defRPr/>
            </a:pPr>
            <a:r>
              <a:rPr lang="en-US" sz="1200" noProof="0"/>
              <a:t>Confidential Draft</a:t>
            </a:r>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27300" y="1646238"/>
            <a:ext cx="9136380" cy="1341906"/>
          </a:xfrm>
        </p:spPr>
        <p:txBody>
          <a:bodyPr>
            <a:spAutoFit/>
          </a:bodyPr>
          <a:lstStyle>
            <a:lvl1pPr marL="173038" indent="-173038">
              <a:buClrTx/>
              <a:buFont typeface="Wingdings" panose="05000000000000000000" pitchFamily="2" charset="2"/>
              <a:buChar char="§"/>
              <a:defRPr b="0" i="0" u="none"/>
            </a:lvl1pPr>
            <a:lvl2pPr marL="346075" indent="-173038">
              <a:buClrTx/>
              <a:buSzPct val="120000"/>
              <a:buFont typeface="Arial" panose="020B0604020202020204" pitchFamily="34" charset="0"/>
              <a:buChar char="•"/>
              <a:defRPr/>
            </a:lvl2pPr>
            <a:lvl3pPr marL="568325" indent="-222250">
              <a:buClrTx/>
              <a:buFont typeface="Wingdings" panose="05000000000000000000" pitchFamily="2" charset="2"/>
              <a:buChar char="Ø"/>
              <a:defRPr/>
            </a:lvl3pPr>
            <a:lvl4pPr marL="803275" indent="-234950">
              <a:buClrTx/>
              <a:buSzPct val="120000"/>
              <a:defRPr/>
            </a:lvl4pPr>
            <a:lvl5pPr marL="1025525" indent="-222250">
              <a:buClrTx/>
              <a:buSzPct val="12000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4"/>
          <p:cNvSpPr>
            <a:spLocks noGrp="1"/>
          </p:cNvSpPr>
          <p:nvPr>
            <p:ph type="ftr" sz="quarter" idx="11"/>
          </p:nvPr>
        </p:nvSpPr>
        <p:spPr/>
        <p:txBody>
          <a:bodyPr/>
          <a:lstStyle>
            <a:lvl1pPr>
              <a:defRPr b="1">
                <a:solidFill>
                  <a:schemeClr val="tx1"/>
                </a:solidFill>
              </a:defRPr>
            </a:lvl1pPr>
          </a:lstStyle>
          <a:p>
            <a:pPr>
              <a:defRPr/>
            </a:pPr>
            <a:r>
              <a:rPr lang="en-US" dirty="0"/>
              <a:t>Sources: </a:t>
            </a:r>
          </a:p>
        </p:txBody>
      </p:sp>
      <p:sp>
        <p:nvSpPr>
          <p:cNvPr id="7" name="Slide Number Placeholder 5"/>
          <p:cNvSpPr>
            <a:spLocks noGrp="1"/>
          </p:cNvSpPr>
          <p:nvPr>
            <p:ph type="sldNum" sz="quarter" idx="12"/>
          </p:nvPr>
        </p:nvSpPr>
        <p:spPr/>
        <p:txBody>
          <a:bodyPr/>
          <a:lstStyle>
            <a:lvl1pPr>
              <a:defRPr/>
            </a:lvl1pPr>
          </a:lstStyle>
          <a:p>
            <a:pPr>
              <a:defRPr/>
            </a:pPr>
            <a:fld id="{995B7867-EB00-4675-821B-66D3FE8CD564}" type="slidenum">
              <a:rPr lang="en-US" noProof="0" smtClean="0"/>
              <a:pPr>
                <a:defRPr/>
              </a:pPr>
              <a:t>‹#›</a:t>
            </a:fld>
            <a:endParaRPr lang="en-US" noProof="0"/>
          </a:p>
        </p:txBody>
      </p:sp>
      <p:sp>
        <p:nvSpPr>
          <p:cNvPr id="5" name="Title 4"/>
          <p:cNvSpPr>
            <a:spLocks noGrp="1"/>
          </p:cNvSpPr>
          <p:nvPr>
            <p:ph type="title"/>
          </p:nvPr>
        </p:nvSpPr>
        <p:spPr/>
        <p:txBody>
          <a:bodyPr>
            <a:spAutoFit/>
          </a:bodyPr>
          <a:lstStyle/>
          <a:p>
            <a:r>
              <a:rPr lang="en-US" noProof="0"/>
              <a:t>Click to edit Master title style</a:t>
            </a:r>
          </a:p>
        </p:txBody>
      </p:sp>
      <p:cxnSp>
        <p:nvCxnSpPr>
          <p:cNvPr id="10" name="Straight Connector 9"/>
          <p:cNvCxnSpPr/>
          <p:nvPr userDrawn="1"/>
        </p:nvCxnSpPr>
        <p:spPr>
          <a:xfrm>
            <a:off x="0" y="838200"/>
            <a:ext cx="9144000" cy="1588"/>
          </a:xfrm>
          <a:prstGeom prst="line">
            <a:avLst/>
          </a:prstGeom>
          <a:ln w="22225" cmpd="sng">
            <a:solidFill>
              <a:srgbClr val="113D63"/>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0" y="838200"/>
            <a:ext cx="155448" cy="374904"/>
          </a:xfrm>
          <a:prstGeom prst="rect">
            <a:avLst/>
          </a:prstGeom>
          <a:solidFill>
            <a:srgbClr val="113D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latin typeface="Arial" panose="020B0604020202020204" pitchFamily="34" charset="0"/>
            </a:endParaRPr>
          </a:p>
        </p:txBody>
      </p:sp>
      <p:cxnSp>
        <p:nvCxnSpPr>
          <p:cNvPr id="12" name="Straight Connector 11"/>
          <p:cNvCxnSpPr/>
          <p:nvPr userDrawn="1"/>
        </p:nvCxnSpPr>
        <p:spPr>
          <a:xfrm>
            <a:off x="0" y="6354762"/>
            <a:ext cx="9144000" cy="1588"/>
          </a:xfrm>
          <a:prstGeom prst="line">
            <a:avLst/>
          </a:prstGeom>
          <a:ln w="22225">
            <a:solidFill>
              <a:srgbClr val="113D6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541004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381000" y="386834"/>
            <a:ext cx="8305800"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US" noProof="0"/>
              <a:t>Click To Edit Master Title Style</a:t>
            </a:r>
          </a:p>
        </p:txBody>
      </p:sp>
      <p:sp>
        <p:nvSpPr>
          <p:cNvPr id="6147" name="Text Placeholder 2"/>
          <p:cNvSpPr>
            <a:spLocks noGrp="1"/>
          </p:cNvSpPr>
          <p:nvPr>
            <p:ph type="body" idx="1"/>
          </p:nvPr>
        </p:nvSpPr>
        <p:spPr bwMode="auto">
          <a:xfrm>
            <a:off x="381000" y="1646238"/>
            <a:ext cx="8305800" cy="1341906"/>
          </a:xfrm>
          <a:prstGeom prst="rect">
            <a:avLst/>
          </a:prstGeom>
          <a:noFill/>
          <a:ln w="9525">
            <a:noFill/>
            <a:miter lim="800000"/>
            <a:headEnd/>
            <a:tailEnd/>
          </a:ln>
        </p:spPr>
        <p:txBody>
          <a:bodyPr vert="horz" wrap="square" lIns="0" tIns="45720" rIns="0" bIns="4572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itchFamily="34" charset="0"/>
              </a:defRPr>
            </a:lvl1pPr>
          </a:lstStyle>
          <a:p>
            <a:pPr>
              <a:defRPr/>
            </a:pPr>
            <a:r>
              <a:rPr lang="en-US" noProof="0"/>
              <a:t>Test Footer</a:t>
            </a:r>
          </a:p>
        </p:txBody>
      </p:sp>
      <p:sp>
        <p:nvSpPr>
          <p:cNvPr id="6" name="Slide Number Placeholder 5"/>
          <p:cNvSpPr>
            <a:spLocks noGrp="1"/>
          </p:cNvSpPr>
          <p:nvPr>
            <p:ph type="sldNum" sz="quarter" idx="4"/>
          </p:nvPr>
        </p:nvSpPr>
        <p:spPr>
          <a:xfrm>
            <a:off x="6553200" y="6567587"/>
            <a:ext cx="2133600" cy="153888"/>
          </a:xfrm>
          <a:prstGeom prst="rect">
            <a:avLst/>
          </a:prstGeom>
        </p:spPr>
        <p:txBody>
          <a:bodyPr vert="horz" lIns="0" tIns="0" rIns="0" bIns="0" rtlCol="0" anchor="b" anchorCtr="0">
            <a:spAutoFit/>
          </a:bodyPr>
          <a:lstStyle>
            <a:lvl1pPr algn="r" fontAlgn="auto">
              <a:spcBef>
                <a:spcPts val="0"/>
              </a:spcBef>
              <a:spcAft>
                <a:spcPts val="0"/>
              </a:spcAft>
              <a:defRPr sz="1000">
                <a:solidFill>
                  <a:schemeClr val="tx1"/>
                </a:solidFill>
                <a:latin typeface="Arial" pitchFamily="34" charset="0"/>
              </a:defRPr>
            </a:lvl1pPr>
          </a:lstStyle>
          <a:p>
            <a:pPr>
              <a:defRPr/>
            </a:pPr>
            <a:fld id="{540F1DE4-2AA3-4921-8669-9831BE04B3EC}" type="slidenum">
              <a:rPr lang="en-US" noProof="0" smtClean="0"/>
              <a:pPr>
                <a:defRPr/>
              </a:pPr>
              <a:t>‹#›</a:t>
            </a:fld>
            <a:endParaRPr lang="en-US" noProof="0"/>
          </a:p>
        </p:txBody>
      </p:sp>
      <p:sp>
        <p:nvSpPr>
          <p:cNvPr id="8" name="TextBox 7"/>
          <p:cNvSpPr txBox="1"/>
          <p:nvPr userDrawn="1"/>
        </p:nvSpPr>
        <p:spPr>
          <a:xfrm>
            <a:off x="-3429000" y="386834"/>
            <a:ext cx="3200400" cy="1384995"/>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ts val="600"/>
              </a:spcBef>
              <a:spcAft>
                <a:spcPts val="600"/>
              </a:spcAft>
            </a:pPr>
            <a:r>
              <a:rPr lang="en-US" sz="2400" b="1">
                <a:solidFill>
                  <a:prstClr val="black"/>
                </a:solidFill>
                <a:latin typeface="Arial" panose="020B0604020202020204" pitchFamily="34" charset="0"/>
                <a:cs typeface="Arial" panose="020B0604020202020204" pitchFamily="34" charset="0"/>
              </a:rPr>
              <a:t>Arial Slide</a:t>
            </a:r>
            <a:r>
              <a:rPr lang="en-US" sz="2400" b="1" baseline="0">
                <a:solidFill>
                  <a:prstClr val="black"/>
                </a:solidFill>
                <a:latin typeface="Arial" panose="020B0604020202020204" pitchFamily="34" charset="0"/>
                <a:cs typeface="Arial" panose="020B0604020202020204" pitchFamily="34" charset="0"/>
              </a:rPr>
              <a:t> </a:t>
            </a:r>
            <a:r>
              <a:rPr lang="en-US" sz="2400" b="1">
                <a:solidFill>
                  <a:prstClr val="black"/>
                </a:solidFill>
                <a:latin typeface="Arial" panose="020B0604020202020204" pitchFamily="34" charset="0"/>
                <a:cs typeface="Arial" panose="020B0604020202020204" pitchFamily="34" charset="0"/>
              </a:rPr>
              <a:t>Title – 24</a:t>
            </a:r>
            <a:endParaRPr lang="en-US">
              <a:solidFill>
                <a:prstClr val="black"/>
              </a:solidFill>
              <a:latin typeface="Arial" panose="020B0604020202020204" pitchFamily="34" charset="0"/>
              <a:cs typeface="Arial" panose="020B0604020202020204" pitchFamily="34" charset="0"/>
            </a:endParaRPr>
          </a:p>
          <a:p>
            <a:pPr algn="r">
              <a:spcBef>
                <a:spcPts val="600"/>
              </a:spcBef>
              <a:spcAft>
                <a:spcPts val="600"/>
              </a:spcAft>
              <a:defRPr/>
            </a:pPr>
            <a:r>
              <a:rPr lang="en-US" sz="1400">
                <a:solidFill>
                  <a:prstClr val="black"/>
                </a:solidFill>
                <a:latin typeface="Arial" panose="020B0604020202020204" pitchFamily="34" charset="0"/>
                <a:cs typeface="Arial" panose="020B0604020202020204" pitchFamily="34" charset="0"/>
              </a:rPr>
              <a:t>Content</a:t>
            </a:r>
            <a:r>
              <a:rPr lang="en-US" sz="1400" baseline="0">
                <a:solidFill>
                  <a:prstClr val="black"/>
                </a:solidFill>
                <a:latin typeface="Arial" panose="020B0604020202020204" pitchFamily="34" charset="0"/>
                <a:cs typeface="Arial" panose="020B0604020202020204" pitchFamily="34" charset="0"/>
              </a:rPr>
              <a:t>/Section Title </a:t>
            </a:r>
            <a:r>
              <a:rPr lang="en-US" sz="1400">
                <a:solidFill>
                  <a:prstClr val="black"/>
                </a:solidFill>
                <a:latin typeface="Arial" panose="020B0604020202020204" pitchFamily="34" charset="0"/>
                <a:cs typeface="Arial" panose="020B0604020202020204" pitchFamily="34" charset="0"/>
              </a:rPr>
              <a:t>Text – 14</a:t>
            </a:r>
          </a:p>
          <a:p>
            <a:pPr algn="r">
              <a:spcBef>
                <a:spcPts val="600"/>
              </a:spcBef>
              <a:spcAft>
                <a:spcPts val="600"/>
              </a:spcAft>
              <a:defRPr/>
            </a:pPr>
            <a:r>
              <a:rPr lang="en-US" sz="1200">
                <a:solidFill>
                  <a:prstClr val="black"/>
                </a:solidFill>
                <a:latin typeface="Arial" panose="020B0604020202020204" pitchFamily="34" charset="0"/>
                <a:cs typeface="Arial" panose="020B0604020202020204" pitchFamily="34" charset="0"/>
              </a:rPr>
              <a:t>Bullet</a:t>
            </a:r>
            <a:r>
              <a:rPr lang="en-US" sz="1200" baseline="0">
                <a:solidFill>
                  <a:prstClr val="black"/>
                </a:solidFill>
                <a:latin typeface="Arial" panose="020B0604020202020204" pitchFamily="34" charset="0"/>
                <a:cs typeface="Arial" panose="020B0604020202020204" pitchFamily="34" charset="0"/>
              </a:rPr>
              <a:t> and Subtitle Text</a:t>
            </a:r>
            <a:r>
              <a:rPr lang="en-US" sz="1200">
                <a:solidFill>
                  <a:prstClr val="black"/>
                </a:solidFill>
                <a:latin typeface="Arial" panose="020B0604020202020204" pitchFamily="34" charset="0"/>
                <a:cs typeface="Arial" panose="020B0604020202020204" pitchFamily="34" charset="0"/>
              </a:rPr>
              <a:t> – 12</a:t>
            </a:r>
          </a:p>
          <a:p>
            <a:pPr algn="r">
              <a:spcBef>
                <a:spcPts val="600"/>
              </a:spcBef>
              <a:spcAft>
                <a:spcPts val="600"/>
              </a:spcAft>
              <a:defRPr/>
            </a:pPr>
            <a:r>
              <a:rPr lang="en-US" sz="1000">
                <a:solidFill>
                  <a:prstClr val="black"/>
                </a:solidFill>
                <a:latin typeface="Arial" panose="020B0604020202020204" pitchFamily="34" charset="0"/>
                <a:cs typeface="Arial" panose="020B0604020202020204" pitchFamily="34" charset="0"/>
              </a:rPr>
              <a:t>Chart</a:t>
            </a:r>
            <a:r>
              <a:rPr lang="en-US" sz="1000" baseline="0">
                <a:solidFill>
                  <a:prstClr val="black"/>
                </a:solidFill>
                <a:latin typeface="Arial" panose="020B0604020202020204" pitchFamily="34" charset="0"/>
                <a:cs typeface="Arial" panose="020B0604020202020204" pitchFamily="34" charset="0"/>
              </a:rPr>
              <a:t>, </a:t>
            </a:r>
            <a:r>
              <a:rPr lang="en-US" sz="1000">
                <a:solidFill>
                  <a:prstClr val="black"/>
                </a:solidFill>
                <a:latin typeface="Arial" panose="020B0604020202020204" pitchFamily="34" charset="0"/>
                <a:cs typeface="Arial" panose="020B0604020202020204" pitchFamily="34" charset="0"/>
              </a:rPr>
              <a:t>Profile,</a:t>
            </a:r>
            <a:r>
              <a:rPr lang="en-US" sz="1000" baseline="0">
                <a:solidFill>
                  <a:prstClr val="black"/>
                </a:solidFill>
                <a:latin typeface="Arial" panose="020B0604020202020204" pitchFamily="34" charset="0"/>
                <a:cs typeface="Arial" panose="020B0604020202020204" pitchFamily="34" charset="0"/>
              </a:rPr>
              <a:t> and Currency </a:t>
            </a:r>
            <a:r>
              <a:rPr lang="en-US" sz="1000">
                <a:solidFill>
                  <a:prstClr val="black"/>
                </a:solidFill>
                <a:latin typeface="Arial" panose="020B0604020202020204" pitchFamily="34" charset="0"/>
                <a:cs typeface="Arial" panose="020B0604020202020204" pitchFamily="34" charset="0"/>
              </a:rPr>
              <a:t>Text – 10</a:t>
            </a:r>
          </a:p>
        </p:txBody>
      </p:sp>
      <p:sp>
        <p:nvSpPr>
          <p:cNvPr id="9" name="Rectangle 8"/>
          <p:cNvSpPr/>
          <p:nvPr userDrawn="1"/>
        </p:nvSpPr>
        <p:spPr>
          <a:xfrm>
            <a:off x="-2186151" y="2659942"/>
            <a:ext cx="1957551" cy="463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200" noProof="0">
                <a:solidFill>
                  <a:prstClr val="black"/>
                </a:solidFill>
                <a:latin typeface="Arial" panose="020B0604020202020204" pitchFamily="34" charset="0"/>
                <a:cs typeface="Arial" panose="020B0604020202020204" pitchFamily="34" charset="0"/>
              </a:rPr>
              <a:t>Outline: black, ½ pt.</a:t>
            </a:r>
          </a:p>
        </p:txBody>
      </p:sp>
      <p:sp>
        <p:nvSpPr>
          <p:cNvPr id="3" name="Rectangle 2"/>
          <p:cNvSpPr/>
          <p:nvPr userDrawn="1"/>
        </p:nvSpPr>
        <p:spPr>
          <a:xfrm>
            <a:off x="-2186151" y="3383473"/>
            <a:ext cx="1957551" cy="466344"/>
          </a:xfrm>
          <a:prstGeom prst="rect">
            <a:avLst/>
          </a:prstGeom>
          <a:solidFill>
            <a:srgbClr val="CCD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noProof="0">
                <a:solidFill>
                  <a:schemeClr val="tx1"/>
                </a:solidFill>
                <a:latin typeface="Arial" panose="020B0604020202020204" pitchFamily="34" charset="0"/>
                <a:cs typeface="Arial" panose="020B0604020202020204" pitchFamily="34" charset="0"/>
              </a:rPr>
              <a:t>204</a:t>
            </a:r>
            <a:r>
              <a:rPr lang="en-GB" sz="1200" baseline="0" noProof="0">
                <a:solidFill>
                  <a:schemeClr val="tx1"/>
                </a:solidFill>
                <a:latin typeface="Arial" panose="020B0604020202020204" pitchFamily="34" charset="0"/>
                <a:cs typeface="Arial" panose="020B0604020202020204" pitchFamily="34" charset="0"/>
              </a:rPr>
              <a:t> – 209 – 215</a:t>
            </a:r>
            <a:endParaRPr lang="en-GB" sz="1200" noProof="0">
              <a:solidFill>
                <a:schemeClr val="tx1"/>
              </a:solidFill>
              <a:latin typeface="Arial" panose="020B0604020202020204" pitchFamily="34" charset="0"/>
              <a:cs typeface="Arial" panose="020B0604020202020204" pitchFamily="34" charset="0"/>
            </a:endParaRPr>
          </a:p>
        </p:txBody>
      </p:sp>
      <p:sp>
        <p:nvSpPr>
          <p:cNvPr id="12" name="Rectangle 11"/>
          <p:cNvSpPr/>
          <p:nvPr userDrawn="1"/>
        </p:nvSpPr>
        <p:spPr>
          <a:xfrm>
            <a:off x="-2186151" y="4109848"/>
            <a:ext cx="1957551" cy="466344"/>
          </a:xfrm>
          <a:prstGeom prst="rect">
            <a:avLst/>
          </a:prstGeom>
          <a:solidFill>
            <a:srgbClr val="485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noProof="0">
                <a:latin typeface="Arial" panose="020B0604020202020204" pitchFamily="34" charset="0"/>
                <a:cs typeface="Arial" panose="020B0604020202020204" pitchFamily="34" charset="0"/>
              </a:rPr>
              <a:t>72 – 80 – 89</a:t>
            </a:r>
            <a:r>
              <a:rPr lang="en-GB" sz="1200" baseline="0" noProof="0">
                <a:latin typeface="Arial" panose="020B0604020202020204" pitchFamily="34" charset="0"/>
                <a:cs typeface="Arial" panose="020B0604020202020204" pitchFamily="34" charset="0"/>
              </a:rPr>
              <a:t> </a:t>
            </a:r>
            <a:endParaRPr lang="en-GB" sz="1200" noProof="0">
              <a:latin typeface="Arial" panose="020B0604020202020204" pitchFamily="34" charset="0"/>
              <a:cs typeface="Arial" panose="020B0604020202020204" pitchFamily="34" charset="0"/>
            </a:endParaRPr>
          </a:p>
        </p:txBody>
      </p:sp>
      <p:sp>
        <p:nvSpPr>
          <p:cNvPr id="13" name="Rectangle 12"/>
          <p:cNvSpPr/>
          <p:nvPr userDrawn="1"/>
        </p:nvSpPr>
        <p:spPr>
          <a:xfrm>
            <a:off x="-2186151" y="4836223"/>
            <a:ext cx="1957551" cy="466344"/>
          </a:xfrm>
          <a:prstGeom prst="rect">
            <a:avLst/>
          </a:prstGeom>
          <a:solidFill>
            <a:srgbClr val="5E7C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noProof="0">
                <a:latin typeface="Arial" panose="020B0604020202020204" pitchFamily="34" charset="0"/>
                <a:cs typeface="Arial" panose="020B0604020202020204" pitchFamily="34" charset="0"/>
              </a:rPr>
              <a:t>94 – 124</a:t>
            </a:r>
            <a:r>
              <a:rPr lang="en-GB" sz="1200" baseline="0" noProof="0">
                <a:latin typeface="Arial" panose="020B0604020202020204" pitchFamily="34" charset="0"/>
                <a:cs typeface="Arial" panose="020B0604020202020204" pitchFamily="34" charset="0"/>
              </a:rPr>
              <a:t> – 158</a:t>
            </a:r>
            <a:endParaRPr lang="en-GB" sz="1200" noProof="0">
              <a:latin typeface="Arial" panose="020B0604020202020204" pitchFamily="34" charset="0"/>
              <a:cs typeface="Arial" panose="020B0604020202020204" pitchFamily="34" charset="0"/>
            </a:endParaRPr>
          </a:p>
        </p:txBody>
      </p:sp>
      <p:sp>
        <p:nvSpPr>
          <p:cNvPr id="14" name="Rectangle 13"/>
          <p:cNvSpPr/>
          <p:nvPr userDrawn="1"/>
        </p:nvSpPr>
        <p:spPr>
          <a:xfrm>
            <a:off x="-2186151" y="5562600"/>
            <a:ext cx="1957551" cy="466344"/>
          </a:xfrm>
          <a:prstGeom prst="rect">
            <a:avLst/>
          </a:prstGeom>
          <a:solidFill>
            <a:srgbClr val="113D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noProof="0">
                <a:latin typeface="Arial" panose="020B0604020202020204" pitchFamily="34" charset="0"/>
                <a:cs typeface="Arial" panose="020B0604020202020204" pitchFamily="34" charset="0"/>
              </a:rPr>
              <a:t>17 – 61 – 99</a:t>
            </a:r>
          </a:p>
        </p:txBody>
      </p:sp>
      <p:sp>
        <p:nvSpPr>
          <p:cNvPr id="15" name="Rectangle 14"/>
          <p:cNvSpPr/>
          <p:nvPr userDrawn="1"/>
        </p:nvSpPr>
        <p:spPr>
          <a:xfrm>
            <a:off x="-2186151" y="1936411"/>
            <a:ext cx="1957551" cy="463500"/>
          </a:xfrm>
          <a:prstGeom prst="rect">
            <a:avLst/>
          </a:prstGeom>
          <a:solidFill>
            <a:srgbClr val="113D6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71450" indent="-171450" algn="l">
              <a:buFont typeface="Wingdings" panose="05000000000000000000" pitchFamily="2" charset="2"/>
              <a:buChar char="§"/>
            </a:pPr>
            <a:r>
              <a:rPr lang="en-GB" sz="1200" noProof="0">
                <a:solidFill>
                  <a:schemeClr val="bg1"/>
                </a:solidFill>
                <a:latin typeface="Arial" panose="020B0604020202020204" pitchFamily="34" charset="0"/>
                <a:cs typeface="Arial" panose="020B0604020202020204" pitchFamily="34" charset="0"/>
              </a:rPr>
              <a:t>Normal shapes w/ text</a:t>
            </a:r>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6" r:id="rId3"/>
  </p:sldLayoutIdLst>
  <p:hf hdr="0" ftr="0" dt="0"/>
  <p:txStyles>
    <p:titleStyle>
      <a:lvl1pPr algn="just" rtl="0" eaLnBrk="0" fontAlgn="base" hangingPunct="0">
        <a:spcBef>
          <a:spcPct val="0"/>
        </a:spcBef>
        <a:spcAft>
          <a:spcPct val="0"/>
        </a:spcAft>
        <a:defRPr sz="2400" kern="1200">
          <a:solidFill>
            <a:schemeClr val="tx1"/>
          </a:solidFill>
          <a:latin typeface="Arial" pitchFamily="34" charset="0"/>
          <a:ea typeface="+mj-ea"/>
          <a:cs typeface="+mj-cs"/>
        </a:defRPr>
      </a:lvl1pPr>
      <a:lvl2pPr algn="just" rtl="0" eaLnBrk="0" fontAlgn="base" hangingPunct="0">
        <a:spcBef>
          <a:spcPct val="0"/>
        </a:spcBef>
        <a:spcAft>
          <a:spcPct val="0"/>
        </a:spcAft>
        <a:defRPr sz="3200">
          <a:solidFill>
            <a:schemeClr val="tx1"/>
          </a:solidFill>
          <a:latin typeface="Arial" charset="0"/>
        </a:defRPr>
      </a:lvl2pPr>
      <a:lvl3pPr algn="just" rtl="0" eaLnBrk="0" fontAlgn="base" hangingPunct="0">
        <a:spcBef>
          <a:spcPct val="0"/>
        </a:spcBef>
        <a:spcAft>
          <a:spcPct val="0"/>
        </a:spcAft>
        <a:defRPr sz="3200">
          <a:solidFill>
            <a:schemeClr val="tx1"/>
          </a:solidFill>
          <a:latin typeface="Arial" charset="0"/>
        </a:defRPr>
      </a:lvl3pPr>
      <a:lvl4pPr algn="just" rtl="0" eaLnBrk="0" fontAlgn="base" hangingPunct="0">
        <a:spcBef>
          <a:spcPct val="0"/>
        </a:spcBef>
        <a:spcAft>
          <a:spcPct val="0"/>
        </a:spcAft>
        <a:defRPr sz="3200">
          <a:solidFill>
            <a:schemeClr val="tx1"/>
          </a:solidFill>
          <a:latin typeface="Arial" charset="0"/>
        </a:defRPr>
      </a:lvl4pPr>
      <a:lvl5pPr algn="just" rtl="0" eaLnBrk="0" fontAlgn="base" hangingPunct="0">
        <a:spcBef>
          <a:spcPct val="0"/>
        </a:spcBef>
        <a:spcAft>
          <a:spcPct val="0"/>
        </a:spcAft>
        <a:defRPr sz="3200">
          <a:solidFill>
            <a:schemeClr val="tx1"/>
          </a:solidFill>
          <a:latin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12.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12.xml"/></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jpeg"/><Relationship Id="rId7" Type="http://schemas.openxmlformats.org/officeDocument/2006/relationships/image" Target="../media/image26.png"/><Relationship Id="rId12" Type="http://schemas.openxmlformats.org/officeDocument/2006/relationships/chart" Target="../charts/chart1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jpe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hart" Target="../charts/chart14.xml"/></Relationships>
</file>

<file path=ppt/slides/_rels/slide15.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hart" Target="../charts/chart16.xml"/></Relationships>
</file>

<file path=ppt/slides/_rels/slide16.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chart" Target="../charts/chart19.xml"/><Relationship Id="rId4" Type="http://schemas.openxmlformats.org/officeDocument/2006/relationships/chart" Target="../charts/chart18.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chart" Target="../charts/chart20.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chart" Target="../charts/chart24.xml"/><Relationship Id="rId5" Type="http://schemas.openxmlformats.org/officeDocument/2006/relationships/image" Target="../media/image37.png"/><Relationship Id="rId4" Type="http://schemas.openxmlformats.org/officeDocument/2006/relationships/chart" Target="../charts/chart23.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jpeg"/><Relationship Id="rId18" Type="http://schemas.openxmlformats.org/officeDocument/2006/relationships/image" Target="../media/image58.png"/><Relationship Id="rId3" Type="http://schemas.openxmlformats.org/officeDocument/2006/relationships/chart" Target="../charts/chart25.xml"/><Relationship Id="rId21" Type="http://schemas.openxmlformats.org/officeDocument/2006/relationships/image" Target="../media/image61.jpeg"/><Relationship Id="rId7" Type="http://schemas.openxmlformats.org/officeDocument/2006/relationships/image" Target="../media/image47.jpeg"/><Relationship Id="rId12" Type="http://schemas.openxmlformats.org/officeDocument/2006/relationships/image" Target="../media/image52.png"/><Relationship Id="rId17" Type="http://schemas.openxmlformats.org/officeDocument/2006/relationships/image" Target="../media/image57.jpeg"/><Relationship Id="rId2" Type="http://schemas.openxmlformats.org/officeDocument/2006/relationships/notesSlide" Target="../notesSlides/notesSlide16.xml"/><Relationship Id="rId16" Type="http://schemas.openxmlformats.org/officeDocument/2006/relationships/image" Target="../media/image56.png"/><Relationship Id="rId20" Type="http://schemas.openxmlformats.org/officeDocument/2006/relationships/image" Target="../media/image60.jpeg"/><Relationship Id="rId1" Type="http://schemas.openxmlformats.org/officeDocument/2006/relationships/slideLayout" Target="../slideLayouts/slideLayout2.xml"/><Relationship Id="rId6" Type="http://schemas.openxmlformats.org/officeDocument/2006/relationships/image" Target="../media/image46.jpeg"/><Relationship Id="rId11" Type="http://schemas.openxmlformats.org/officeDocument/2006/relationships/image" Target="../media/image51.png"/><Relationship Id="rId5" Type="http://schemas.openxmlformats.org/officeDocument/2006/relationships/chart" Target="../charts/chart26.xml"/><Relationship Id="rId15" Type="http://schemas.openxmlformats.org/officeDocument/2006/relationships/image" Target="../media/image55.png"/><Relationship Id="rId10" Type="http://schemas.openxmlformats.org/officeDocument/2006/relationships/image" Target="../media/image50.png"/><Relationship Id="rId19" Type="http://schemas.openxmlformats.org/officeDocument/2006/relationships/image" Target="../media/image59.png"/><Relationship Id="rId4" Type="http://schemas.openxmlformats.org/officeDocument/2006/relationships/image" Target="../media/image45.png"/><Relationship Id="rId9" Type="http://schemas.openxmlformats.org/officeDocument/2006/relationships/image" Target="../media/image49.png"/><Relationship Id="rId14" Type="http://schemas.openxmlformats.org/officeDocument/2006/relationships/image" Target="../media/image54.png"/></Relationships>
</file>

<file path=ppt/slides/_rels/slide2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27.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2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9.emf"/></Relationships>
</file>

<file path=ppt/slides/_rels/slide2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chart" Target="../charts/chart28.xml"/><Relationship Id="rId1" Type="http://schemas.openxmlformats.org/officeDocument/2006/relationships/slideLayout" Target="../slideLayouts/slideLayout2.xml"/><Relationship Id="rId6" Type="http://schemas.openxmlformats.org/officeDocument/2006/relationships/chart" Target="../charts/chart31.xml"/><Relationship Id="rId5" Type="http://schemas.openxmlformats.org/officeDocument/2006/relationships/chart" Target="../charts/chart30.xml"/><Relationship Id="rId4" Type="http://schemas.openxmlformats.org/officeDocument/2006/relationships/chart" Target="../charts/chart29.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chart" Target="../charts/chart32.xml"/><Relationship Id="rId1" Type="http://schemas.openxmlformats.org/officeDocument/2006/relationships/slideLayout" Target="../slideLayouts/slideLayout2.xml"/><Relationship Id="rId6" Type="http://schemas.openxmlformats.org/officeDocument/2006/relationships/chart" Target="../charts/chart35.xml"/><Relationship Id="rId5" Type="http://schemas.openxmlformats.org/officeDocument/2006/relationships/chart" Target="../charts/chart34.xml"/><Relationship Id="rId4" Type="http://schemas.openxmlformats.org/officeDocument/2006/relationships/chart" Target="../charts/chart33.xml"/></Relationships>
</file>

<file path=ppt/slides/_rels/slide3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3.png"/></Relationships>
</file>

<file path=ppt/slides/_rels/slide3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chart" Target="../charts/chart4.xml"/><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chart" Target="../charts/chart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higan Ross Logo Usage - Ross Brand Style Guide">
            <a:extLst>
              <a:ext uri="{FF2B5EF4-FFF2-40B4-BE49-F238E27FC236}">
                <a16:creationId xmlns:a16="http://schemas.microsoft.com/office/drawing/2014/main" id="{ADF8F9C6-049D-2FC5-FBF3-FB308A369A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5499" y="650245"/>
            <a:ext cx="4953000" cy="555750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7CDF2C2-4922-DBF9-A6F7-909137E52CCF}"/>
              </a:ext>
            </a:extLst>
          </p:cNvPr>
          <p:cNvSpPr txBox="1"/>
          <p:nvPr/>
        </p:nvSpPr>
        <p:spPr>
          <a:xfrm flipH="1">
            <a:off x="1989282" y="5607589"/>
            <a:ext cx="5165433" cy="461665"/>
          </a:xfrm>
          <a:prstGeom prst="rect">
            <a:avLst/>
          </a:prstGeom>
          <a:noFill/>
        </p:spPr>
        <p:txBody>
          <a:bodyPr wrap="square" rtlCol="0">
            <a:spAutoFit/>
          </a:bodyPr>
          <a:lstStyle/>
          <a:p>
            <a:pPr algn="ctr"/>
            <a:r>
              <a:rPr lang="en-US" sz="2400" b="1"/>
              <a:t>Eric Qiao &amp; Nicolas Newberry</a:t>
            </a:r>
          </a:p>
        </p:txBody>
      </p:sp>
      <p:pic>
        <p:nvPicPr>
          <p:cNvPr id="7" name="Picture 6">
            <a:extLst>
              <a:ext uri="{FF2B5EF4-FFF2-40B4-BE49-F238E27FC236}">
                <a16:creationId xmlns:a16="http://schemas.microsoft.com/office/drawing/2014/main" id="{565DB03A-452F-E38C-6767-27FCA4885BAB}"/>
              </a:ext>
            </a:extLst>
          </p:cNvPr>
          <p:cNvPicPr>
            <a:picLocks noChangeAspect="1"/>
          </p:cNvPicPr>
          <p:nvPr/>
        </p:nvPicPr>
        <p:blipFill>
          <a:blip r:embed="rId3"/>
          <a:stretch>
            <a:fillRect/>
          </a:stretch>
        </p:blipFill>
        <p:spPr>
          <a:xfrm>
            <a:off x="304800" y="6339109"/>
            <a:ext cx="1828800" cy="500418"/>
          </a:xfrm>
          <a:prstGeom prst="rect">
            <a:avLst/>
          </a:prstGeom>
        </p:spPr>
      </p:pic>
    </p:spTree>
    <p:extLst>
      <p:ext uri="{BB962C8B-B14F-4D97-AF65-F5344CB8AC3E}">
        <p14:creationId xmlns:p14="http://schemas.microsoft.com/office/powerpoint/2010/main" val="846235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1DFA79-543A-60AC-888A-7B348EEE3B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6F62B6-88E2-A50F-B021-035BBE41DA7E}"/>
              </a:ext>
            </a:extLst>
          </p:cNvPr>
          <p:cNvSpPr>
            <a:spLocks noGrp="1"/>
          </p:cNvSpPr>
          <p:nvPr>
            <p:ph type="title"/>
          </p:nvPr>
        </p:nvSpPr>
        <p:spPr>
          <a:xfrm>
            <a:off x="381000" y="392668"/>
            <a:ext cx="9220200" cy="369332"/>
          </a:xfrm>
        </p:spPr>
        <p:txBody>
          <a:bodyPr/>
          <a:lstStyle/>
          <a:p>
            <a:r>
              <a:rPr lang="en-US">
                <a:latin typeface="Arial"/>
                <a:cs typeface="Arial"/>
              </a:rPr>
              <a:t>Merits Summary</a:t>
            </a:r>
            <a:endParaRPr lang="en-US"/>
          </a:p>
        </p:txBody>
      </p:sp>
      <p:sp>
        <p:nvSpPr>
          <p:cNvPr id="7" name="Slide Number Placeholder 6">
            <a:extLst>
              <a:ext uri="{FF2B5EF4-FFF2-40B4-BE49-F238E27FC236}">
                <a16:creationId xmlns:a16="http://schemas.microsoft.com/office/drawing/2014/main" id="{C1D33684-08DA-9CA4-C7BE-F4764141E120}"/>
              </a:ext>
            </a:extLst>
          </p:cNvPr>
          <p:cNvSpPr>
            <a:spLocks noGrp="1"/>
          </p:cNvSpPr>
          <p:nvPr>
            <p:ph type="sldNum" sz="quarter" idx="12"/>
          </p:nvPr>
        </p:nvSpPr>
        <p:spPr/>
        <p:txBody>
          <a:bodyPr/>
          <a:lstStyle/>
          <a:p>
            <a:pPr>
              <a:defRPr/>
            </a:pPr>
            <a:fld id="{995B7867-EB00-4675-821B-66D3FE8CD564}" type="slidenum">
              <a:rPr lang="en-US" smtClean="0"/>
              <a:pPr>
                <a:defRPr/>
              </a:pPr>
              <a:t>10</a:t>
            </a:fld>
            <a:endParaRPr lang="en-US"/>
          </a:p>
        </p:txBody>
      </p:sp>
      <p:sp>
        <p:nvSpPr>
          <p:cNvPr id="24" name="TextBox 23">
            <a:extLst>
              <a:ext uri="{FF2B5EF4-FFF2-40B4-BE49-F238E27FC236}">
                <a16:creationId xmlns:a16="http://schemas.microsoft.com/office/drawing/2014/main" id="{39662B11-2903-F8BB-01BB-A9519154CE30}"/>
              </a:ext>
            </a:extLst>
          </p:cNvPr>
          <p:cNvSpPr txBox="1"/>
          <p:nvPr/>
        </p:nvSpPr>
        <p:spPr>
          <a:xfrm>
            <a:off x="286198" y="2018854"/>
            <a:ext cx="8571604" cy="738664"/>
          </a:xfrm>
          <a:prstGeom prst="rect">
            <a:avLst/>
          </a:prstGeom>
          <a:solidFill>
            <a:schemeClr val="bg1">
              <a:lumMod val="95000"/>
            </a:schemeClr>
          </a:solidFill>
          <a:ln>
            <a:solidFill>
              <a:schemeClr val="tx1"/>
            </a:solidFill>
          </a:ln>
        </p:spPr>
        <p:txBody>
          <a:bodyPr wrap="square" lIns="91440" tIns="45720" rIns="91440" bIns="45720" anchor="t">
            <a:spAutoFit/>
          </a:bodyPr>
          <a:lstStyle/>
          <a:p>
            <a:r>
              <a:rPr lang="en-US" sz="1050" b="1" dirty="0">
                <a:latin typeface="Arial"/>
                <a:cs typeface="Arial"/>
              </a:rPr>
              <a:t>2) Favorable Long Term Air Travel Trends: </a:t>
            </a:r>
            <a:r>
              <a:rPr lang="en-US" sz="1050" dirty="0">
                <a:latin typeface="Arial"/>
                <a:cs typeface="Arial"/>
              </a:rPr>
              <a:t>Air travel is expected to continue to see increased activity as discretionary spending is expected to grow. Long-term (2025-2035), CBO assumes real GDP growth averages 1.8-2.2%. Discretionary typically outpaces this slightly by 2-3% during expansion cycles, amounting to </a:t>
            </a:r>
            <a:r>
              <a:rPr lang="en-US" sz="1050" b="1" dirty="0">
                <a:latin typeface="Arial"/>
                <a:cs typeface="Arial"/>
              </a:rPr>
              <a:t>a ~4-5% 10-year CAGR</a:t>
            </a:r>
            <a:r>
              <a:rPr lang="en-US" sz="1050" dirty="0">
                <a:latin typeface="Arial"/>
                <a:cs typeface="Arial"/>
              </a:rPr>
              <a:t>. With increased discretionary spending, and with leisure spending expected to grow, this sets up an ideal environment for airlines to continue operating at capacity and as a result requiring more frequent repairs.</a:t>
            </a:r>
          </a:p>
        </p:txBody>
      </p:sp>
      <p:sp>
        <p:nvSpPr>
          <p:cNvPr id="28" name="TextBox 27">
            <a:extLst>
              <a:ext uri="{FF2B5EF4-FFF2-40B4-BE49-F238E27FC236}">
                <a16:creationId xmlns:a16="http://schemas.microsoft.com/office/drawing/2014/main" id="{05867753-180D-8421-1C54-A41267CB6FAF}"/>
              </a:ext>
            </a:extLst>
          </p:cNvPr>
          <p:cNvSpPr txBox="1"/>
          <p:nvPr/>
        </p:nvSpPr>
        <p:spPr>
          <a:xfrm>
            <a:off x="286198" y="2928855"/>
            <a:ext cx="8571604" cy="738664"/>
          </a:xfrm>
          <a:prstGeom prst="rect">
            <a:avLst/>
          </a:prstGeom>
          <a:solidFill>
            <a:schemeClr val="bg1">
              <a:lumMod val="95000"/>
            </a:schemeClr>
          </a:solidFill>
          <a:ln>
            <a:solidFill>
              <a:schemeClr val="tx1"/>
            </a:solidFill>
          </a:ln>
        </p:spPr>
        <p:txBody>
          <a:bodyPr wrap="square" lIns="91440" tIns="45720" rIns="91440" bIns="45720" anchor="t">
            <a:spAutoFit/>
          </a:bodyPr>
          <a:lstStyle/>
          <a:p>
            <a:r>
              <a:rPr lang="en-US" sz="1050" b="1" dirty="0">
                <a:latin typeface="Arial"/>
                <a:cs typeface="Arial"/>
              </a:rPr>
              <a:t>3) </a:t>
            </a:r>
            <a:r>
              <a:rPr lang="en-US" sz="1050" b="1">
                <a:latin typeface="Arial"/>
                <a:cs typeface="Arial"/>
              </a:rPr>
              <a:t>Strong Pricing Power &amp; Reputational Moat</a:t>
            </a:r>
            <a:r>
              <a:rPr lang="en-US" sz="1050" b="1" dirty="0">
                <a:latin typeface="Arial"/>
                <a:cs typeface="Arial"/>
              </a:rPr>
              <a:t>: </a:t>
            </a:r>
            <a:r>
              <a:rPr lang="en-US" sz="1050" err="1">
                <a:latin typeface="Arial"/>
                <a:cs typeface="Arial"/>
              </a:rPr>
              <a:t>TargetCo</a:t>
            </a:r>
            <a:r>
              <a:rPr lang="en-US" sz="1050">
                <a:latin typeface="Arial"/>
                <a:cs typeface="Arial"/>
              </a:rPr>
              <a:t> already services many of the largest players in the commercial and military aircraft sector, building</a:t>
            </a:r>
            <a:r>
              <a:rPr lang="en-US" sz="1050" b="1">
                <a:latin typeface="Arial"/>
                <a:cs typeface="Arial"/>
              </a:rPr>
              <a:t> a reputation to service parts without failure</a:t>
            </a:r>
            <a:r>
              <a:rPr lang="en-US" sz="1050">
                <a:latin typeface="Arial"/>
                <a:cs typeface="Arial"/>
              </a:rPr>
              <a:t>. </a:t>
            </a:r>
            <a:r>
              <a:rPr lang="en-US" sz="1050" b="1">
                <a:latin typeface="Arial"/>
                <a:cs typeface="Arial"/>
              </a:rPr>
              <a:t>These networking effects creates an opportunity to introduce new component to directly care for their customer base’s needs.</a:t>
            </a:r>
            <a:r>
              <a:rPr lang="en-US" sz="1050">
                <a:latin typeface="Arial"/>
                <a:cs typeface="Arial"/>
              </a:rPr>
              <a:t> Target may expect to continue its pricing power in the aftermarket because PMAs still service as cheaper alternative to new OEM parts.</a:t>
            </a:r>
            <a:endParaRPr lang="en-US" sz="1050"/>
          </a:p>
        </p:txBody>
      </p:sp>
      <p:sp>
        <p:nvSpPr>
          <p:cNvPr id="32" name="TextBox 31">
            <a:extLst>
              <a:ext uri="{FF2B5EF4-FFF2-40B4-BE49-F238E27FC236}">
                <a16:creationId xmlns:a16="http://schemas.microsoft.com/office/drawing/2014/main" id="{BC6020E0-E4D2-8903-6930-38670A9F0AD5}"/>
              </a:ext>
            </a:extLst>
          </p:cNvPr>
          <p:cNvSpPr txBox="1"/>
          <p:nvPr/>
        </p:nvSpPr>
        <p:spPr>
          <a:xfrm>
            <a:off x="286198" y="3850008"/>
            <a:ext cx="8571604" cy="738664"/>
          </a:xfrm>
          <a:prstGeom prst="rect">
            <a:avLst/>
          </a:prstGeom>
          <a:solidFill>
            <a:schemeClr val="bg1">
              <a:lumMod val="95000"/>
            </a:schemeClr>
          </a:solidFill>
          <a:ln>
            <a:solidFill>
              <a:schemeClr val="tx1"/>
            </a:solidFill>
          </a:ln>
        </p:spPr>
        <p:txBody>
          <a:bodyPr wrap="square" lIns="91440" tIns="45720" rIns="91440" bIns="45720" anchor="t">
            <a:spAutoFit/>
          </a:bodyPr>
          <a:lstStyle/>
          <a:p>
            <a:r>
              <a:rPr lang="en-US" sz="1050" b="1">
                <a:latin typeface="Arial"/>
                <a:cs typeface="Arial"/>
              </a:rPr>
              <a:t>4) Sole Source Supplier &amp; Strict FAA Guidelines: 1-3 crashes per year directly tied to defective parts </a:t>
            </a:r>
            <a:r>
              <a:rPr lang="en-US" sz="1050">
                <a:latin typeface="Arial"/>
                <a:cs typeface="Arial"/>
              </a:rPr>
              <a:t>out of 100 incidents globally. Safety concerns make it difficult for new entrants to gain FAA approval with </a:t>
            </a:r>
            <a:r>
              <a:rPr lang="en-US" sz="1050" b="1">
                <a:latin typeface="Arial"/>
                <a:cs typeface="Arial"/>
              </a:rPr>
              <a:t>~$1-5M in costs </a:t>
            </a:r>
            <a:r>
              <a:rPr lang="en-US" sz="1050">
                <a:latin typeface="Arial"/>
                <a:cs typeface="Arial"/>
              </a:rPr>
              <a:t>and FAA approval </a:t>
            </a:r>
            <a:r>
              <a:rPr lang="en-US" sz="1050" b="1">
                <a:latin typeface="Arial"/>
                <a:cs typeface="Arial"/>
              </a:rPr>
              <a:t>turnaround time amounting to ~12-36 months</a:t>
            </a:r>
            <a:r>
              <a:rPr lang="en-US" sz="1050">
                <a:latin typeface="Arial"/>
                <a:cs typeface="Arial"/>
              </a:rPr>
              <a:t>. With </a:t>
            </a:r>
            <a:r>
              <a:rPr lang="en-US" sz="1050" err="1">
                <a:latin typeface="Arial"/>
                <a:cs typeface="Arial"/>
              </a:rPr>
              <a:t>TargetCo</a:t>
            </a:r>
            <a:r>
              <a:rPr lang="en-US" sz="1050">
                <a:latin typeface="Arial"/>
                <a:cs typeface="Arial"/>
              </a:rPr>
              <a:t> being a sole source provider for a many parts, customers work solely with Target to source parts. These events make it very risky for a customer to switch to a new provider. Creating a strong </a:t>
            </a:r>
            <a:r>
              <a:rPr lang="en-US" sz="1050" b="1">
                <a:latin typeface="Arial"/>
                <a:cs typeface="Arial"/>
              </a:rPr>
              <a:t>competitive advantage in costly switching costs</a:t>
            </a:r>
            <a:r>
              <a:rPr lang="en-US" sz="1050">
                <a:latin typeface="Arial"/>
                <a:cs typeface="Arial"/>
              </a:rPr>
              <a:t>.</a:t>
            </a:r>
            <a:endParaRPr lang="en-US" sz="1050">
              <a:cs typeface="Arial"/>
            </a:endParaRPr>
          </a:p>
        </p:txBody>
      </p:sp>
      <p:sp>
        <p:nvSpPr>
          <p:cNvPr id="3" name="TextBox 2">
            <a:extLst>
              <a:ext uri="{FF2B5EF4-FFF2-40B4-BE49-F238E27FC236}">
                <a16:creationId xmlns:a16="http://schemas.microsoft.com/office/drawing/2014/main" id="{7AF2B3A9-AE38-E6A8-21F0-A1DFF0E392D6}"/>
              </a:ext>
            </a:extLst>
          </p:cNvPr>
          <p:cNvSpPr txBox="1"/>
          <p:nvPr/>
        </p:nvSpPr>
        <p:spPr>
          <a:xfrm>
            <a:off x="286198" y="981203"/>
            <a:ext cx="8571604" cy="900246"/>
          </a:xfrm>
          <a:prstGeom prst="rect">
            <a:avLst/>
          </a:prstGeom>
          <a:solidFill>
            <a:schemeClr val="bg1">
              <a:lumMod val="95000"/>
            </a:schemeClr>
          </a:solidFill>
          <a:ln>
            <a:solidFill>
              <a:schemeClr val="tx1"/>
            </a:solidFill>
          </a:ln>
        </p:spPr>
        <p:txBody>
          <a:bodyPr wrap="square" lIns="91440" tIns="45720" rIns="91440" bIns="45720" anchor="t">
            <a:spAutoFit/>
          </a:bodyPr>
          <a:lstStyle/>
          <a:p>
            <a:r>
              <a:rPr lang="en-US" sz="1050" b="1">
                <a:latin typeface="Arial"/>
                <a:cs typeface="Arial"/>
              </a:rPr>
              <a:t>1) Strong FCF Generation, Low Capex &amp; High Margin Business Resistant to Market Downturns: </a:t>
            </a:r>
            <a:r>
              <a:rPr lang="en-US" sz="1050">
                <a:latin typeface="Arial"/>
                <a:cs typeface="Arial"/>
              </a:rPr>
              <a:t>Due to capital efficiencies and low investment requirements, </a:t>
            </a:r>
            <a:r>
              <a:rPr lang="en-US" sz="1050" err="1">
                <a:latin typeface="Arial"/>
                <a:cs typeface="Arial"/>
              </a:rPr>
              <a:t>TargetCo</a:t>
            </a:r>
            <a:r>
              <a:rPr lang="en-US" sz="1050">
                <a:latin typeface="Arial"/>
                <a:cs typeface="Arial"/>
              </a:rPr>
              <a:t> has </a:t>
            </a:r>
            <a:r>
              <a:rPr lang="en-US" sz="1050" b="1">
                <a:latin typeface="Arial"/>
                <a:cs typeface="Arial"/>
              </a:rPr>
              <a:t>maintained FCF upwards of $26 M even at the trough of the COVID-19 </a:t>
            </a:r>
            <a:r>
              <a:rPr lang="en-US" sz="1050">
                <a:latin typeface="Arial"/>
                <a:cs typeface="Arial"/>
              </a:rPr>
              <a:t>pandemic that set many airlines and parts manufacturers back. The continued need to replace and maintain aircrafts have fueled a steady aftermarket demand, even dating back to crisis before COVID. </a:t>
            </a:r>
            <a:r>
              <a:rPr lang="en-US" sz="1050" b="1">
                <a:latin typeface="Arial"/>
                <a:cs typeface="Arial"/>
              </a:rPr>
              <a:t>EBITDA margin remained high at 13% before and after 2011’s 9/11 and 2007’s Great Financial Crisis </a:t>
            </a:r>
            <a:r>
              <a:rPr lang="en-US" sz="1050">
                <a:latin typeface="Arial"/>
                <a:cs typeface="Arial"/>
              </a:rPr>
              <a:t>that negatively impacted air travel sentiments at the time.</a:t>
            </a:r>
            <a:endParaRPr lang="en-US" b="1">
              <a:cs typeface="Arial" charset="0"/>
            </a:endParaRPr>
          </a:p>
        </p:txBody>
      </p:sp>
      <p:sp>
        <p:nvSpPr>
          <p:cNvPr id="4" name="TextBox 3">
            <a:extLst>
              <a:ext uri="{FF2B5EF4-FFF2-40B4-BE49-F238E27FC236}">
                <a16:creationId xmlns:a16="http://schemas.microsoft.com/office/drawing/2014/main" id="{608D3218-56C4-0D13-56DE-09CFA26D0BE0}"/>
              </a:ext>
            </a:extLst>
          </p:cNvPr>
          <p:cNvSpPr txBox="1"/>
          <p:nvPr/>
        </p:nvSpPr>
        <p:spPr>
          <a:xfrm>
            <a:off x="286198" y="4771161"/>
            <a:ext cx="8571604" cy="577081"/>
          </a:xfrm>
          <a:prstGeom prst="rect">
            <a:avLst/>
          </a:prstGeom>
          <a:solidFill>
            <a:schemeClr val="bg1">
              <a:lumMod val="95000"/>
            </a:schemeClr>
          </a:solidFill>
          <a:ln>
            <a:solidFill>
              <a:schemeClr val="tx1"/>
            </a:solidFill>
          </a:ln>
        </p:spPr>
        <p:txBody>
          <a:bodyPr wrap="square" lIns="91440" tIns="45720" rIns="91440" bIns="45720" anchor="t">
            <a:spAutoFit/>
          </a:bodyPr>
          <a:lstStyle/>
          <a:p>
            <a:r>
              <a:rPr lang="en-US" sz="1050" b="1">
                <a:latin typeface="Arial"/>
                <a:cs typeface="Arial"/>
              </a:rPr>
              <a:t>5) Growing Fleets raising Future Maintenance needs: </a:t>
            </a:r>
            <a:r>
              <a:rPr lang="en-US" sz="1050">
                <a:latin typeface="Arial"/>
                <a:cs typeface="Arial"/>
              </a:rPr>
              <a:t>The </a:t>
            </a:r>
            <a:r>
              <a:rPr lang="en-US" sz="1050" b="1">
                <a:latin typeface="Arial"/>
                <a:cs typeface="Arial"/>
              </a:rPr>
              <a:t>influx of revenge traveling, utilization bouncing back</a:t>
            </a:r>
            <a:r>
              <a:rPr lang="en-US" sz="1050">
                <a:latin typeface="Arial"/>
                <a:cs typeface="Arial"/>
              </a:rPr>
              <a:t> after COVID, and </a:t>
            </a:r>
            <a:r>
              <a:rPr lang="en-US" sz="1050" b="1">
                <a:latin typeface="Arial"/>
                <a:cs typeface="Arial"/>
              </a:rPr>
              <a:t>geopolitical pressures</a:t>
            </a:r>
            <a:r>
              <a:rPr lang="en-US" sz="1050">
                <a:latin typeface="Arial"/>
                <a:cs typeface="Arial"/>
              </a:rPr>
              <a:t> has led to demand for larger fleets. The </a:t>
            </a:r>
            <a:r>
              <a:rPr lang="en-US" sz="1050" b="1">
                <a:latin typeface="Arial"/>
                <a:cs typeface="Arial"/>
              </a:rPr>
              <a:t>total commercial fleet that fuels Target’s aftermarket is expected double over the next year</a:t>
            </a:r>
            <a:r>
              <a:rPr lang="en-US" sz="1050">
                <a:latin typeface="Arial"/>
                <a:cs typeface="Arial"/>
              </a:rPr>
              <a:t>, which demand on both the aftermarket and OEM side of the business.</a:t>
            </a:r>
            <a:endParaRPr lang="en-US"/>
          </a:p>
        </p:txBody>
      </p:sp>
      <p:sp>
        <p:nvSpPr>
          <p:cNvPr id="6" name="TextBox 5">
            <a:extLst>
              <a:ext uri="{FF2B5EF4-FFF2-40B4-BE49-F238E27FC236}">
                <a16:creationId xmlns:a16="http://schemas.microsoft.com/office/drawing/2014/main" id="{37E5982F-AF4D-433F-0365-EA1A7FC0A9C7}"/>
              </a:ext>
            </a:extLst>
          </p:cNvPr>
          <p:cNvSpPr txBox="1"/>
          <p:nvPr/>
        </p:nvSpPr>
        <p:spPr>
          <a:xfrm>
            <a:off x="286198" y="5536395"/>
            <a:ext cx="8571604" cy="738664"/>
          </a:xfrm>
          <a:prstGeom prst="rect">
            <a:avLst/>
          </a:prstGeom>
          <a:solidFill>
            <a:schemeClr val="bg1">
              <a:lumMod val="95000"/>
            </a:schemeClr>
          </a:solidFill>
          <a:ln>
            <a:solidFill>
              <a:schemeClr val="tx1"/>
            </a:solidFill>
          </a:ln>
        </p:spPr>
        <p:txBody>
          <a:bodyPr wrap="square" lIns="91440" tIns="45720" rIns="91440" bIns="45720" anchor="t">
            <a:spAutoFit/>
          </a:bodyPr>
          <a:lstStyle/>
          <a:p>
            <a:r>
              <a:rPr lang="en-US" sz="1050" b="1">
                <a:latin typeface="Arial"/>
                <a:cs typeface="Arial"/>
              </a:rPr>
              <a:t>6) Aging Fleets require More Components: </a:t>
            </a:r>
            <a:r>
              <a:rPr lang="en-US" sz="1050">
                <a:latin typeface="Arial"/>
                <a:cs typeface="Arial"/>
              </a:rPr>
              <a:t>Pressure from </a:t>
            </a:r>
            <a:r>
              <a:rPr lang="en-US" sz="1050" b="1">
                <a:latin typeface="Arial"/>
                <a:cs typeface="Arial"/>
              </a:rPr>
              <a:t>OEMs failing to match new fleet delivery targets </a:t>
            </a:r>
            <a:r>
              <a:rPr lang="en-US" sz="1050">
                <a:latin typeface="Arial"/>
                <a:cs typeface="Arial"/>
              </a:rPr>
              <a:t>has </a:t>
            </a:r>
            <a:r>
              <a:rPr lang="en-US" sz="1050" b="1">
                <a:latin typeface="Arial"/>
                <a:cs typeface="Arial"/>
              </a:rPr>
              <a:t>forced</a:t>
            </a:r>
            <a:r>
              <a:rPr lang="en-US" sz="1050">
                <a:latin typeface="Arial"/>
                <a:cs typeface="Arial"/>
              </a:rPr>
              <a:t> commercial airlines and the Airforce greater </a:t>
            </a:r>
            <a:r>
              <a:rPr lang="en-US" sz="1050" b="1">
                <a:latin typeface="Arial"/>
                <a:cs typeface="Arial"/>
              </a:rPr>
              <a:t>reliance on older aircraft</a:t>
            </a:r>
            <a:r>
              <a:rPr lang="en-US" sz="1050">
                <a:latin typeface="Arial"/>
                <a:cs typeface="Arial"/>
              </a:rPr>
              <a:t>. The </a:t>
            </a:r>
            <a:r>
              <a:rPr lang="en-US" sz="1050" b="1">
                <a:latin typeface="Arial"/>
                <a:cs typeface="Arial"/>
              </a:rPr>
              <a:t>average age of commercial and military airplanes has risen to 15 and 29 years old</a:t>
            </a:r>
            <a:r>
              <a:rPr lang="en-US" sz="1050">
                <a:latin typeface="Arial"/>
                <a:cs typeface="Arial"/>
              </a:rPr>
              <a:t>, respectively, alongside growing backlog. The </a:t>
            </a:r>
            <a:r>
              <a:rPr lang="en-US" sz="1050" b="1">
                <a:latin typeface="Arial"/>
                <a:cs typeface="Arial"/>
              </a:rPr>
              <a:t>aging fleets straddled with heavy utilization boosts demand</a:t>
            </a:r>
            <a:r>
              <a:rPr lang="en-US" sz="1050">
                <a:latin typeface="Arial"/>
                <a:cs typeface="Arial"/>
              </a:rPr>
              <a:t> for maintenance, opening opportunities for new PMAs to be introduced as well.</a:t>
            </a:r>
            <a:endParaRPr lang="en-US"/>
          </a:p>
        </p:txBody>
      </p:sp>
    </p:spTree>
    <p:extLst>
      <p:ext uri="{BB962C8B-B14F-4D97-AF65-F5344CB8AC3E}">
        <p14:creationId xmlns:p14="http://schemas.microsoft.com/office/powerpoint/2010/main" val="3812987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B145677-837A-79E4-9EC1-CE8CCA7DD8D3}"/>
              </a:ext>
            </a:extLst>
          </p:cNvPr>
          <p:cNvSpPr>
            <a:spLocks noGrp="1"/>
          </p:cNvSpPr>
          <p:nvPr>
            <p:ph type="sldNum" sz="quarter" idx="12"/>
          </p:nvPr>
        </p:nvSpPr>
        <p:spPr/>
        <p:txBody>
          <a:bodyPr/>
          <a:lstStyle/>
          <a:p>
            <a:pPr>
              <a:defRPr/>
            </a:pPr>
            <a:fld id="{995B7867-EB00-4675-821B-66D3FE8CD564}" type="slidenum">
              <a:rPr lang="en-US" noProof="0" smtClean="0"/>
              <a:pPr>
                <a:defRPr/>
              </a:pPr>
              <a:t>11</a:t>
            </a:fld>
            <a:endParaRPr lang="en-US" noProof="0"/>
          </a:p>
        </p:txBody>
      </p:sp>
      <p:sp>
        <p:nvSpPr>
          <p:cNvPr id="4" name="Title 3">
            <a:extLst>
              <a:ext uri="{FF2B5EF4-FFF2-40B4-BE49-F238E27FC236}">
                <a16:creationId xmlns:a16="http://schemas.microsoft.com/office/drawing/2014/main" id="{3A9ADE01-B7E0-A855-1B26-D4C208EA0685}"/>
              </a:ext>
            </a:extLst>
          </p:cNvPr>
          <p:cNvSpPr>
            <a:spLocks noGrp="1"/>
          </p:cNvSpPr>
          <p:nvPr>
            <p:ph type="title"/>
          </p:nvPr>
        </p:nvSpPr>
        <p:spPr/>
        <p:txBody>
          <a:bodyPr/>
          <a:lstStyle/>
          <a:p>
            <a:r>
              <a:rPr lang="en-US" dirty="0"/>
              <a:t>Strong Financial Performance amidst Economic Downturns </a:t>
            </a:r>
          </a:p>
        </p:txBody>
      </p:sp>
      <p:sp>
        <p:nvSpPr>
          <p:cNvPr id="5" name="Text Placeholder 4">
            <a:extLst>
              <a:ext uri="{FF2B5EF4-FFF2-40B4-BE49-F238E27FC236}">
                <a16:creationId xmlns:a16="http://schemas.microsoft.com/office/drawing/2014/main" id="{957DBD15-1907-2EBB-CD21-7AE8F00AB2A5}"/>
              </a:ext>
            </a:extLst>
          </p:cNvPr>
          <p:cNvSpPr txBox="1">
            <a:spLocks/>
          </p:cNvSpPr>
          <p:nvPr/>
        </p:nvSpPr>
        <p:spPr>
          <a:xfrm>
            <a:off x="305090" y="942698"/>
            <a:ext cx="8533820" cy="276999"/>
          </a:xfrm>
          <a:prstGeom prst="rect">
            <a:avLst/>
          </a:prstGeom>
          <a:solidFill>
            <a:schemeClr val="tx2">
              <a:lumMod val="75000"/>
            </a:schemeClr>
          </a:solidFill>
        </p:spPr>
        <p:txBody>
          <a:bodyP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a:solidFill>
                  <a:schemeClr val="bg1"/>
                </a:solidFill>
                <a:cs typeface="Arial" panose="020B0604020202020204" pitchFamily="34" charset="0"/>
              </a:rPr>
              <a:t>Resiliency throughout COVID and stable finances </a:t>
            </a:r>
            <a:r>
              <a:rPr lang="en-US" sz="1200">
                <a:solidFill>
                  <a:schemeClr val="bg1"/>
                </a:solidFill>
                <a:cs typeface="Arial" panose="020B0604020202020204" pitchFamily="34" charset="0"/>
              </a:rPr>
              <a:t>provides an opportunity for debt-financed acquisitions</a:t>
            </a:r>
          </a:p>
        </p:txBody>
      </p:sp>
      <p:sp>
        <p:nvSpPr>
          <p:cNvPr id="12" name="Rectangle 11">
            <a:extLst>
              <a:ext uri="{FF2B5EF4-FFF2-40B4-BE49-F238E27FC236}">
                <a16:creationId xmlns:a16="http://schemas.microsoft.com/office/drawing/2014/main" id="{225E1442-3198-F8D4-259B-B0B09F8B63C0}"/>
              </a:ext>
            </a:extLst>
          </p:cNvPr>
          <p:cNvSpPr/>
          <p:nvPr/>
        </p:nvSpPr>
        <p:spPr>
          <a:xfrm>
            <a:off x="3374010" y="1406229"/>
            <a:ext cx="1344803" cy="1444752"/>
          </a:xfrm>
          <a:prstGeom prst="rect">
            <a:avLst/>
          </a:prstGeom>
          <a:solidFill>
            <a:srgbClr val="EBF9FE"/>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Arial" panose="020B0604020202020204" pitchFamily="34" charset="0"/>
                <a:cs typeface="Arial" panose="020B0604020202020204" pitchFamily="34" charset="0"/>
              </a:rPr>
              <a:t>Strong Cash Generation</a:t>
            </a:r>
          </a:p>
        </p:txBody>
      </p:sp>
      <p:sp>
        <p:nvSpPr>
          <p:cNvPr id="14" name="Rectangle 13">
            <a:extLst>
              <a:ext uri="{FF2B5EF4-FFF2-40B4-BE49-F238E27FC236}">
                <a16:creationId xmlns:a16="http://schemas.microsoft.com/office/drawing/2014/main" id="{16B1EA88-D5BF-A70F-AC55-232443831A83}"/>
              </a:ext>
            </a:extLst>
          </p:cNvPr>
          <p:cNvSpPr/>
          <p:nvPr/>
        </p:nvSpPr>
        <p:spPr>
          <a:xfrm>
            <a:off x="3374009" y="3019785"/>
            <a:ext cx="1344803" cy="1441335"/>
          </a:xfrm>
          <a:prstGeom prst="rect">
            <a:avLst/>
          </a:prstGeom>
          <a:solidFill>
            <a:srgbClr val="EBF9FE"/>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Arial" panose="020B0604020202020204" pitchFamily="34" charset="0"/>
                <a:cs typeface="Arial" panose="020B0604020202020204" pitchFamily="34" charset="0"/>
              </a:rPr>
              <a:t>Low Capital Expenditure Requirements</a:t>
            </a:r>
          </a:p>
        </p:txBody>
      </p:sp>
      <p:sp>
        <p:nvSpPr>
          <p:cNvPr id="16" name="Google Shape;91;p2">
            <a:extLst>
              <a:ext uri="{FF2B5EF4-FFF2-40B4-BE49-F238E27FC236}">
                <a16:creationId xmlns:a16="http://schemas.microsoft.com/office/drawing/2014/main" id="{C85BDA95-E7A0-1281-1AED-0877AC1F0C16}"/>
              </a:ext>
            </a:extLst>
          </p:cNvPr>
          <p:cNvSpPr/>
          <p:nvPr/>
        </p:nvSpPr>
        <p:spPr>
          <a:xfrm>
            <a:off x="324684" y="3015460"/>
            <a:ext cx="2631370" cy="1441335"/>
          </a:xfrm>
          <a:prstGeom prst="rect">
            <a:avLst/>
          </a:prstGeom>
          <a:solidFill>
            <a:schemeClr val="lt1"/>
          </a:solidFill>
          <a:ln w="9525" cap="flat" cmpd="sng">
            <a:solidFill>
              <a:srgbClr val="113D63"/>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t>Target’s aftermarket costs consist of low manufacturing intensity and equipment need</a:t>
            </a:r>
            <a:r>
              <a:rPr lang="en-US" sz="1200"/>
              <a:t>, with strong barriers to entry. This flexibility allowed scale back during COVID to increase liquidity cash on-hand.</a:t>
            </a:r>
          </a:p>
        </p:txBody>
      </p:sp>
      <p:sp>
        <p:nvSpPr>
          <p:cNvPr id="2" name="Google Shape;91;p2">
            <a:extLst>
              <a:ext uri="{FF2B5EF4-FFF2-40B4-BE49-F238E27FC236}">
                <a16:creationId xmlns:a16="http://schemas.microsoft.com/office/drawing/2014/main" id="{532F8415-3943-EAD9-3EC1-9D3C1328F34F}"/>
              </a:ext>
            </a:extLst>
          </p:cNvPr>
          <p:cNvSpPr/>
          <p:nvPr/>
        </p:nvSpPr>
        <p:spPr>
          <a:xfrm>
            <a:off x="315030" y="1406229"/>
            <a:ext cx="2641024" cy="1441334"/>
          </a:xfrm>
          <a:prstGeom prst="rect">
            <a:avLst/>
          </a:prstGeom>
          <a:solidFill>
            <a:schemeClr val="lt1"/>
          </a:solidFill>
          <a:ln w="9525" cap="flat" cmpd="sng">
            <a:solidFill>
              <a:srgbClr val="113D63"/>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t>Drawback from COVID-19 that hurt many MRO manufacturers and airlines didn’t as negatively impact Target, given </a:t>
            </a:r>
            <a:r>
              <a:rPr lang="en-US" sz="1200" b="1"/>
              <a:t>the </a:t>
            </a:r>
            <a:r>
              <a:rPr lang="en-US" sz="1200" b="1" err="1"/>
              <a:t>acyclical</a:t>
            </a:r>
            <a:r>
              <a:rPr lang="en-US" sz="1200" b="1"/>
              <a:t> nature of aircraft parts demand and the aftermarket</a:t>
            </a:r>
            <a:r>
              <a:rPr lang="en-US" sz="1200"/>
              <a:t> particularly.</a:t>
            </a:r>
          </a:p>
        </p:txBody>
      </p:sp>
      <p:sp>
        <p:nvSpPr>
          <p:cNvPr id="37" name="Google Shape;91;p2">
            <a:extLst>
              <a:ext uri="{FF2B5EF4-FFF2-40B4-BE49-F238E27FC236}">
                <a16:creationId xmlns:a16="http://schemas.microsoft.com/office/drawing/2014/main" id="{3FB5AACC-C0E4-2E26-A7ED-827110142C94}"/>
              </a:ext>
            </a:extLst>
          </p:cNvPr>
          <p:cNvSpPr/>
          <p:nvPr/>
        </p:nvSpPr>
        <p:spPr>
          <a:xfrm>
            <a:off x="893307" y="4646745"/>
            <a:ext cx="7357385" cy="847370"/>
          </a:xfrm>
          <a:prstGeom prst="rect">
            <a:avLst/>
          </a:prstGeom>
          <a:solidFill>
            <a:schemeClr val="lt1"/>
          </a:solidFill>
          <a:ln w="9525" cap="flat" cmpd="sng">
            <a:solidFill>
              <a:srgbClr val="113D63"/>
            </a:solidFill>
            <a:prstDash val="dash"/>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r>
              <a:rPr lang="en-US" sz="1200">
                <a:cs typeface="Arial" panose="020B0604020202020204" pitchFamily="34" charset="0"/>
              </a:rPr>
              <a:t>These factors have allowed Target to maintain </a:t>
            </a:r>
            <a:r>
              <a:rPr lang="en-US" sz="1200" b="1">
                <a:cs typeface="Arial" panose="020B0604020202020204" pitchFamily="34" charset="0"/>
              </a:rPr>
              <a:t>healthy margins during the pandemic</a:t>
            </a:r>
            <a:r>
              <a:rPr lang="en-US" sz="1200">
                <a:cs typeface="Arial" panose="020B0604020202020204" pitchFamily="34" charset="0"/>
              </a:rPr>
              <a:t>, with rising EBITDA and SG&amp;A margins hovering at 30 – 40% and 10% respectively...</a:t>
            </a:r>
          </a:p>
        </p:txBody>
      </p:sp>
      <p:graphicFrame>
        <p:nvGraphicFramePr>
          <p:cNvPr id="38" name="Chart 37">
            <a:extLst>
              <a:ext uri="{FF2B5EF4-FFF2-40B4-BE49-F238E27FC236}">
                <a16:creationId xmlns:a16="http://schemas.microsoft.com/office/drawing/2014/main" id="{2C74E4BF-AD41-262F-F7DA-27F6B7397B60}"/>
              </a:ext>
            </a:extLst>
          </p:cNvPr>
          <p:cNvGraphicFramePr/>
          <p:nvPr>
            <p:extLst>
              <p:ext uri="{D42A27DB-BD31-4B8C-83A1-F6EECF244321}">
                <p14:modId xmlns:p14="http://schemas.microsoft.com/office/powerpoint/2010/main" val="354724353"/>
              </p:ext>
            </p:extLst>
          </p:nvPr>
        </p:nvGraphicFramePr>
        <p:xfrm>
          <a:off x="4803342" y="1406230"/>
          <a:ext cx="4035562" cy="14402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9" name="Chart 38">
            <a:extLst>
              <a:ext uri="{FF2B5EF4-FFF2-40B4-BE49-F238E27FC236}">
                <a16:creationId xmlns:a16="http://schemas.microsoft.com/office/drawing/2014/main" id="{97ACCEAF-1D2B-0418-BADD-4319C2C28CE3}"/>
              </a:ext>
            </a:extLst>
          </p:cNvPr>
          <p:cNvGraphicFramePr/>
          <p:nvPr>
            <p:extLst>
              <p:ext uri="{D42A27DB-BD31-4B8C-83A1-F6EECF244321}">
                <p14:modId xmlns:p14="http://schemas.microsoft.com/office/powerpoint/2010/main" val="651362067"/>
              </p:ext>
            </p:extLst>
          </p:nvPr>
        </p:nvGraphicFramePr>
        <p:xfrm>
          <a:off x="4803342" y="3032753"/>
          <a:ext cx="4035562" cy="1511034"/>
        </p:xfrm>
        <a:graphic>
          <a:graphicData uri="http://schemas.openxmlformats.org/drawingml/2006/chart">
            <c:chart xmlns:c="http://schemas.openxmlformats.org/drawingml/2006/chart" xmlns:r="http://schemas.openxmlformats.org/officeDocument/2006/relationships" r:id="rId4"/>
          </a:graphicData>
        </a:graphic>
      </p:graphicFrame>
      <p:sp>
        <p:nvSpPr>
          <p:cNvPr id="43" name="Text Placeholder 4">
            <a:extLst>
              <a:ext uri="{FF2B5EF4-FFF2-40B4-BE49-F238E27FC236}">
                <a16:creationId xmlns:a16="http://schemas.microsoft.com/office/drawing/2014/main" id="{5551E5A4-033D-5D8C-6FED-B4102D28BB25}"/>
              </a:ext>
            </a:extLst>
          </p:cNvPr>
          <p:cNvSpPr txBox="1">
            <a:spLocks/>
          </p:cNvSpPr>
          <p:nvPr/>
        </p:nvSpPr>
        <p:spPr>
          <a:xfrm>
            <a:off x="893307" y="5680421"/>
            <a:ext cx="7357385" cy="549933"/>
          </a:xfrm>
          <a:prstGeom prst="rect">
            <a:avLst/>
          </a:prstGeom>
          <a:solidFill>
            <a:srgbClr val="113D63"/>
          </a:solidFill>
        </p:spPr>
        <p:txBody>
          <a:bodyP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a:solidFill>
                  <a:schemeClr val="bg1"/>
                </a:solidFill>
                <a:cs typeface="Arial" panose="020B0604020202020204" pitchFamily="34" charset="0"/>
              </a:rPr>
              <a:t>… looking further back</a:t>
            </a:r>
            <a:r>
              <a:rPr lang="en-US" sz="1200" b="1">
                <a:solidFill>
                  <a:schemeClr val="bg1"/>
                </a:solidFill>
                <a:cs typeface="Arial" panose="020B0604020202020204" pitchFamily="34" charset="0"/>
              </a:rPr>
              <a:t> during the Great Financial Crisis and 9/11, Target still experienced strong performance afterwards</a:t>
            </a:r>
            <a:r>
              <a:rPr lang="en-US" sz="1200">
                <a:solidFill>
                  <a:schemeClr val="bg1"/>
                </a:solidFill>
                <a:cs typeface="Arial" panose="020B0604020202020204" pitchFamily="34" charset="0"/>
              </a:rPr>
              <a:t>, with FCF and EBITDA CAGR of 7% and 13% between 2006 – 2024.</a:t>
            </a:r>
          </a:p>
          <a:p>
            <a:pPr marL="0" indent="0" algn="ctr">
              <a:buNone/>
            </a:pPr>
            <a:endParaRPr lang="en-US">
              <a:solidFill>
                <a:schemeClr val="bg1"/>
              </a:solidFill>
              <a:cs typeface="Arial" panose="020B0604020202020204" pitchFamily="34" charset="0"/>
            </a:endParaRPr>
          </a:p>
        </p:txBody>
      </p:sp>
    </p:spTree>
    <p:extLst>
      <p:ext uri="{BB962C8B-B14F-4D97-AF65-F5344CB8AC3E}">
        <p14:creationId xmlns:p14="http://schemas.microsoft.com/office/powerpoint/2010/main" val="878939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F8504-5398-B0A5-5C9F-3C5842BF972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1CA5ED-CA71-2A14-13B2-6BB4ECAAAB5A}"/>
              </a:ext>
            </a:extLst>
          </p:cNvPr>
          <p:cNvSpPr>
            <a:spLocks noGrp="1"/>
          </p:cNvSpPr>
          <p:nvPr>
            <p:ph type="sldNum" sz="quarter" idx="12"/>
          </p:nvPr>
        </p:nvSpPr>
        <p:spPr/>
        <p:txBody>
          <a:bodyPr/>
          <a:lstStyle/>
          <a:p>
            <a:pPr>
              <a:defRPr/>
            </a:pPr>
            <a:fld id="{995B7867-EB00-4675-821B-66D3FE8CD564}" type="slidenum">
              <a:rPr lang="en-US" smtClean="0"/>
              <a:pPr>
                <a:defRPr/>
              </a:pPr>
              <a:t>12</a:t>
            </a:fld>
            <a:endParaRPr lang="en-US"/>
          </a:p>
        </p:txBody>
      </p:sp>
      <p:sp>
        <p:nvSpPr>
          <p:cNvPr id="8" name="TextBox 7">
            <a:extLst>
              <a:ext uri="{FF2B5EF4-FFF2-40B4-BE49-F238E27FC236}">
                <a16:creationId xmlns:a16="http://schemas.microsoft.com/office/drawing/2014/main" id="{FC99D88A-E714-F10B-DCCC-5BC969939F62}"/>
              </a:ext>
            </a:extLst>
          </p:cNvPr>
          <p:cNvSpPr txBox="1"/>
          <p:nvPr/>
        </p:nvSpPr>
        <p:spPr>
          <a:xfrm>
            <a:off x="419187" y="1292827"/>
            <a:ext cx="8309946" cy="2308324"/>
          </a:xfrm>
          <a:prstGeom prst="rect">
            <a:avLst/>
          </a:prstGeom>
          <a:noFill/>
          <a:ln>
            <a:solidFill>
              <a:srgbClr val="0070C0"/>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Wingdings" panose="05000000000000000000" pitchFamily="2" charset="2"/>
              <a:buChar char="§"/>
            </a:pPr>
            <a:r>
              <a:rPr lang="en-US" sz="1200" dirty="0">
                <a:latin typeface="Arial"/>
                <a:cs typeface="Arial"/>
              </a:rPr>
              <a:t>Strong travel trends are taking place as the industry continues to rebound from the Covid-19 shock, with continued momentum expected.</a:t>
            </a:r>
          </a:p>
          <a:p>
            <a:pPr marL="685800" lvl="1" indent="-228600">
              <a:buFont typeface="Wingdings" panose="05000000000000000000" pitchFamily="2" charset="2"/>
              <a:buChar char="§"/>
            </a:pPr>
            <a:r>
              <a:rPr lang="en-US" sz="1200" dirty="0">
                <a:latin typeface="Arial"/>
                <a:cs typeface="Arial"/>
              </a:rPr>
              <a:t>Travel spending projected at $1.2 trillion in 2025, a </a:t>
            </a:r>
            <a:r>
              <a:rPr lang="en-US" sz="1200" b="1" dirty="0">
                <a:latin typeface="Arial"/>
                <a:cs typeface="Arial"/>
              </a:rPr>
              <a:t>5% rise from 2024</a:t>
            </a:r>
            <a:r>
              <a:rPr lang="en-US" sz="1200" dirty="0">
                <a:latin typeface="Arial"/>
                <a:cs typeface="Arial"/>
              </a:rPr>
              <a:t>, driven by a 9.7% jump in international arrivals at 85.2M.</a:t>
            </a:r>
            <a:r>
              <a:rPr lang="en-US" sz="1200" baseline="30000" dirty="0">
                <a:latin typeface="Arial"/>
                <a:cs typeface="Arial"/>
              </a:rPr>
              <a:t> </a:t>
            </a:r>
            <a:r>
              <a:rPr lang="en-US" sz="1200" dirty="0">
                <a:latin typeface="Arial"/>
                <a:cs typeface="Arial"/>
              </a:rPr>
              <a:t>In 2024 total full year air traffic </a:t>
            </a:r>
            <a:r>
              <a:rPr lang="en-US" sz="1200" b="1" dirty="0">
                <a:latin typeface="Arial"/>
                <a:cs typeface="Arial"/>
              </a:rPr>
              <a:t>rose 10.4%</a:t>
            </a:r>
            <a:r>
              <a:rPr lang="en-US" sz="1200" dirty="0">
                <a:latin typeface="Arial"/>
                <a:cs typeface="Arial"/>
              </a:rPr>
              <a:t> with </a:t>
            </a:r>
            <a:r>
              <a:rPr lang="en-US" sz="1200" b="1" dirty="0">
                <a:latin typeface="Arial"/>
                <a:cs typeface="Arial"/>
              </a:rPr>
              <a:t>capacity rising 8.7%.</a:t>
            </a:r>
            <a:r>
              <a:rPr lang="en-US" sz="1200" baseline="30000" dirty="0">
                <a:latin typeface="Arial"/>
                <a:cs typeface="Arial"/>
              </a:rPr>
              <a:t> </a:t>
            </a:r>
            <a:endParaRPr lang="en-US" sz="1200" b="1" baseline="30000" dirty="0">
              <a:latin typeface="Arial"/>
              <a:cs typeface="Arial"/>
            </a:endParaRPr>
          </a:p>
          <a:p>
            <a:pPr marL="685800" lvl="1" indent="-228600">
              <a:buFont typeface="Wingdings" panose="05000000000000000000" pitchFamily="2" charset="2"/>
              <a:buChar char="§"/>
            </a:pPr>
            <a:r>
              <a:rPr lang="en-US" sz="1200" dirty="0">
                <a:latin typeface="Arial"/>
                <a:cs typeface="Arial"/>
              </a:rPr>
              <a:t>International air travel remains very strong with U.S. international traffic at 21.5M in Jan 2025, at over 108% of Jan 2019 levels.</a:t>
            </a:r>
            <a:r>
              <a:rPr lang="en-US" sz="1200" baseline="30000" dirty="0">
                <a:latin typeface="Arial"/>
                <a:cs typeface="Arial"/>
              </a:rPr>
              <a:t> </a:t>
            </a:r>
            <a:r>
              <a:rPr lang="en-US" sz="1200" dirty="0">
                <a:latin typeface="Arial"/>
                <a:cs typeface="Arial"/>
              </a:rPr>
              <a:t>International air traffic </a:t>
            </a:r>
            <a:r>
              <a:rPr lang="en-US" sz="1200" b="1" dirty="0">
                <a:latin typeface="Arial"/>
                <a:cs typeface="Arial"/>
              </a:rPr>
              <a:t>rose</a:t>
            </a:r>
            <a:r>
              <a:rPr lang="en-US" sz="1200" dirty="0">
                <a:latin typeface="Arial"/>
                <a:cs typeface="Arial"/>
              </a:rPr>
              <a:t> </a:t>
            </a:r>
            <a:r>
              <a:rPr lang="en-US" sz="1200" b="1" dirty="0">
                <a:latin typeface="Arial"/>
                <a:cs typeface="Arial"/>
              </a:rPr>
              <a:t>13.6% compared to 2023 </a:t>
            </a:r>
            <a:r>
              <a:rPr lang="en-US" sz="1200" dirty="0">
                <a:latin typeface="Arial"/>
                <a:cs typeface="Arial"/>
              </a:rPr>
              <a:t>and </a:t>
            </a:r>
            <a:r>
              <a:rPr lang="en-US" sz="1200" b="1" dirty="0">
                <a:latin typeface="Arial"/>
                <a:cs typeface="Arial"/>
              </a:rPr>
              <a:t>capacity rose 12.8%.</a:t>
            </a:r>
            <a:endParaRPr lang="en-US" sz="1200" baseline="30000" dirty="0">
              <a:latin typeface="Arial"/>
              <a:cs typeface="Arial"/>
            </a:endParaRPr>
          </a:p>
          <a:p>
            <a:pPr marL="228600" indent="-228600">
              <a:buFont typeface="Wingdings" panose="05000000000000000000" pitchFamily="2" charset="2"/>
              <a:buChar char="§"/>
            </a:pPr>
            <a:endParaRPr lang="en-US" sz="1200" dirty="0">
              <a:latin typeface="Arial"/>
              <a:cs typeface="Arial"/>
            </a:endParaRPr>
          </a:p>
          <a:p>
            <a:pPr marL="228600" indent="-228600">
              <a:buFont typeface="Wingdings" panose="05000000000000000000" pitchFamily="2" charset="2"/>
              <a:buChar char="§"/>
            </a:pPr>
            <a:r>
              <a:rPr lang="en-US" sz="1200" dirty="0">
                <a:latin typeface="Arial"/>
                <a:cs typeface="Arial"/>
              </a:rPr>
              <a:t>Expedia Gross Bookings (a measure of leisure spending) has stabilized back to 110.9 from 107.9 in 2019, demonstrating a full recovery from pre pandemic levels. Bookings have grown at</a:t>
            </a:r>
            <a:r>
              <a:rPr lang="en-US" sz="1200" b="1" dirty="0">
                <a:latin typeface="Arial"/>
                <a:cs typeface="Arial"/>
              </a:rPr>
              <a:t> 8.0%</a:t>
            </a:r>
            <a:r>
              <a:rPr lang="en-US" sz="1200" dirty="0">
                <a:latin typeface="Arial"/>
                <a:cs typeface="Arial"/>
              </a:rPr>
              <a:t> </a:t>
            </a:r>
            <a:r>
              <a:rPr lang="en-US" sz="1200" b="1" dirty="0">
                <a:latin typeface="Arial"/>
                <a:cs typeface="Arial"/>
              </a:rPr>
              <a:t>CAGR </a:t>
            </a:r>
            <a:r>
              <a:rPr lang="en-US" sz="1200" dirty="0">
                <a:latin typeface="Arial"/>
                <a:cs typeface="Arial"/>
              </a:rPr>
              <a:t>from 2022 to 2024.</a:t>
            </a:r>
            <a:endParaRPr lang="en-US" sz="1200" baseline="30000" dirty="0">
              <a:latin typeface="Arial"/>
              <a:cs typeface="Arial"/>
            </a:endParaRPr>
          </a:p>
          <a:p>
            <a:pPr marL="228600" indent="-228600">
              <a:buFont typeface="Wingdings" panose="05000000000000000000" pitchFamily="2" charset="2"/>
              <a:buChar char="§"/>
            </a:pPr>
            <a:endParaRPr lang="en-US" sz="1200" dirty="0"/>
          </a:p>
          <a:p>
            <a:pPr marL="228600" indent="-228600">
              <a:buFont typeface="Wingdings" panose="05000000000000000000" pitchFamily="2" charset="2"/>
              <a:buChar char="§"/>
            </a:pPr>
            <a:r>
              <a:rPr lang="en-US" sz="1200" dirty="0">
                <a:latin typeface="Arial"/>
                <a:cs typeface="Arial"/>
              </a:rPr>
              <a:t>Global business travel is expected to continue to grow, after growing </a:t>
            </a:r>
            <a:r>
              <a:rPr lang="en-US" sz="1200" b="1" dirty="0">
                <a:latin typeface="Arial"/>
                <a:cs typeface="Arial"/>
              </a:rPr>
              <a:t>11.1% year over year, </a:t>
            </a:r>
            <a:r>
              <a:rPr lang="en-US" sz="1200" dirty="0">
                <a:latin typeface="Arial"/>
                <a:cs typeface="Arial"/>
              </a:rPr>
              <a:t>with projected increases of </a:t>
            </a:r>
            <a:r>
              <a:rPr lang="en-US" sz="1200" b="1" dirty="0">
                <a:latin typeface="Arial"/>
                <a:cs typeface="Arial"/>
              </a:rPr>
              <a:t>10.4% in 2025</a:t>
            </a:r>
            <a:r>
              <a:rPr lang="en-US" sz="1200" dirty="0">
                <a:latin typeface="Arial"/>
                <a:cs typeface="Arial"/>
              </a:rPr>
              <a:t> and </a:t>
            </a:r>
            <a:r>
              <a:rPr lang="en-US" sz="1200" b="1" dirty="0">
                <a:latin typeface="Arial"/>
                <a:cs typeface="Arial"/>
              </a:rPr>
              <a:t>9.2% in 2026</a:t>
            </a:r>
            <a:r>
              <a:rPr lang="en-US" sz="1200" dirty="0">
                <a:latin typeface="Arial"/>
                <a:cs typeface="Arial"/>
              </a:rPr>
              <a:t>.</a:t>
            </a:r>
            <a:endParaRPr lang="en-US" sz="1200" baseline="30000" dirty="0">
              <a:latin typeface="Arial"/>
              <a:cs typeface="Arial"/>
            </a:endParaRPr>
          </a:p>
        </p:txBody>
      </p:sp>
      <p:graphicFrame>
        <p:nvGraphicFramePr>
          <p:cNvPr id="28" name="Chart 27">
            <a:extLst>
              <a:ext uri="{FF2B5EF4-FFF2-40B4-BE49-F238E27FC236}">
                <a16:creationId xmlns:a16="http://schemas.microsoft.com/office/drawing/2014/main" id="{DA45F566-3332-895A-54AB-7A43AC34AF18}"/>
              </a:ext>
            </a:extLst>
          </p:cNvPr>
          <p:cNvGraphicFramePr>
            <a:graphicFrameLocks/>
          </p:cNvGraphicFramePr>
          <p:nvPr>
            <p:extLst>
              <p:ext uri="{D42A27DB-BD31-4B8C-83A1-F6EECF244321}">
                <p14:modId xmlns:p14="http://schemas.microsoft.com/office/powerpoint/2010/main" val="4236413759"/>
              </p:ext>
            </p:extLst>
          </p:nvPr>
        </p:nvGraphicFramePr>
        <p:xfrm>
          <a:off x="4542554" y="3778236"/>
          <a:ext cx="4186579" cy="2407759"/>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 Placeholder 4">
            <a:extLst>
              <a:ext uri="{FF2B5EF4-FFF2-40B4-BE49-F238E27FC236}">
                <a16:creationId xmlns:a16="http://schemas.microsoft.com/office/drawing/2014/main" id="{6D8EF9B4-4C56-E954-EEF0-AB36F94A3ED6}"/>
              </a:ext>
            </a:extLst>
          </p:cNvPr>
          <p:cNvSpPr txBox="1">
            <a:spLocks/>
          </p:cNvSpPr>
          <p:nvPr/>
        </p:nvSpPr>
        <p:spPr>
          <a:xfrm>
            <a:off x="315994" y="907421"/>
            <a:ext cx="8533820" cy="276999"/>
          </a:xfrm>
          <a:prstGeom prst="rect">
            <a:avLst/>
          </a:prstGeom>
          <a:solidFill>
            <a:schemeClr val="tx2">
              <a:lumMod val="75000"/>
            </a:schemeClr>
          </a:solidFill>
        </p:spPr>
        <p:txBody>
          <a:bodyPr lIns="91440" tIns="45720" rIns="91440" bIns="45720" anchor="t"/>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2720" indent="-172720" algn="ctr">
              <a:buNone/>
            </a:pPr>
            <a:r>
              <a:rPr lang="en-US" sz="1200" b="1">
                <a:solidFill>
                  <a:schemeClr val="bg1"/>
                </a:solidFill>
                <a:latin typeface="Arial"/>
                <a:cs typeface="Arial"/>
              </a:rPr>
              <a:t>Post-Covid recovery continues to drive travel spending…</a:t>
            </a:r>
            <a:endParaRPr lang="en-US" sz="1200">
              <a:solidFill>
                <a:schemeClr val="bg1"/>
              </a:solidFill>
              <a:latin typeface="Arial"/>
              <a:cs typeface="Arial"/>
            </a:endParaRPr>
          </a:p>
          <a:p>
            <a:pPr marL="0" indent="0" algn="ctr">
              <a:buNone/>
            </a:pPr>
            <a:endParaRPr lang="en-US" sz="1200" b="1">
              <a:solidFill>
                <a:schemeClr val="bg1"/>
              </a:solidFill>
              <a:cs typeface="Arial" panose="020B0604020202020204" pitchFamily="34" charset="0"/>
            </a:endParaRPr>
          </a:p>
        </p:txBody>
      </p:sp>
      <p:sp>
        <p:nvSpPr>
          <p:cNvPr id="2" name="Title 1">
            <a:extLst>
              <a:ext uri="{FF2B5EF4-FFF2-40B4-BE49-F238E27FC236}">
                <a16:creationId xmlns:a16="http://schemas.microsoft.com/office/drawing/2014/main" id="{729A5061-D5A9-2A36-C218-34CCFE548D2E}"/>
              </a:ext>
            </a:extLst>
          </p:cNvPr>
          <p:cNvSpPr txBox="1">
            <a:spLocks/>
          </p:cNvSpPr>
          <p:nvPr/>
        </p:nvSpPr>
        <p:spPr bwMode="auto">
          <a:xfrm>
            <a:off x="381000" y="392668"/>
            <a:ext cx="8229600"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just" rtl="0" eaLnBrk="0" fontAlgn="base" hangingPunct="0">
              <a:spcBef>
                <a:spcPct val="0"/>
              </a:spcBef>
              <a:spcAft>
                <a:spcPct val="0"/>
              </a:spcAft>
              <a:defRPr sz="2400" kern="1200">
                <a:solidFill>
                  <a:schemeClr val="tx1"/>
                </a:solidFill>
                <a:latin typeface="Arial" pitchFamily="34" charset="0"/>
                <a:ea typeface="+mj-ea"/>
                <a:cs typeface="+mj-cs"/>
              </a:defRPr>
            </a:lvl1pPr>
            <a:lvl2pPr algn="just" rtl="0" eaLnBrk="0" fontAlgn="base" hangingPunct="0">
              <a:spcBef>
                <a:spcPct val="0"/>
              </a:spcBef>
              <a:spcAft>
                <a:spcPct val="0"/>
              </a:spcAft>
              <a:defRPr sz="3200">
                <a:solidFill>
                  <a:schemeClr val="tx1"/>
                </a:solidFill>
                <a:latin typeface="Arial" charset="0"/>
              </a:defRPr>
            </a:lvl2pPr>
            <a:lvl3pPr algn="just" rtl="0" eaLnBrk="0" fontAlgn="base" hangingPunct="0">
              <a:spcBef>
                <a:spcPct val="0"/>
              </a:spcBef>
              <a:spcAft>
                <a:spcPct val="0"/>
              </a:spcAft>
              <a:defRPr sz="3200">
                <a:solidFill>
                  <a:schemeClr val="tx1"/>
                </a:solidFill>
                <a:latin typeface="Arial" charset="0"/>
              </a:defRPr>
            </a:lvl3pPr>
            <a:lvl4pPr algn="just" rtl="0" eaLnBrk="0" fontAlgn="base" hangingPunct="0">
              <a:spcBef>
                <a:spcPct val="0"/>
              </a:spcBef>
              <a:spcAft>
                <a:spcPct val="0"/>
              </a:spcAft>
              <a:defRPr sz="3200">
                <a:solidFill>
                  <a:schemeClr val="tx1"/>
                </a:solidFill>
                <a:latin typeface="Arial" charset="0"/>
              </a:defRPr>
            </a:lvl4pPr>
            <a:lvl5pPr algn="just" rtl="0" eaLnBrk="0" fontAlgn="base" hangingPunct="0">
              <a:spcBef>
                <a:spcPct val="0"/>
              </a:spcBef>
              <a:spcAft>
                <a:spcPct val="0"/>
              </a:spcAft>
              <a:defRPr sz="3200">
                <a:solidFill>
                  <a:schemeClr val="tx1"/>
                </a:solidFill>
                <a:latin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a:latin typeface="Arial" charset="0"/>
              </a:rPr>
              <a:t>Favorable Air Travel Trends</a:t>
            </a:r>
          </a:p>
        </p:txBody>
      </p:sp>
      <p:sp>
        <p:nvSpPr>
          <p:cNvPr id="13" name="TextBox 12">
            <a:extLst>
              <a:ext uri="{FF2B5EF4-FFF2-40B4-BE49-F238E27FC236}">
                <a16:creationId xmlns:a16="http://schemas.microsoft.com/office/drawing/2014/main" id="{6725B711-DBC0-A981-B324-7B4659EE0266}"/>
              </a:ext>
            </a:extLst>
          </p:cNvPr>
          <p:cNvSpPr txBox="1"/>
          <p:nvPr/>
        </p:nvSpPr>
        <p:spPr>
          <a:xfrm>
            <a:off x="1657988" y="6521750"/>
            <a:ext cx="6182815" cy="153888"/>
          </a:xfrm>
          <a:prstGeom prst="rect">
            <a:avLst/>
          </a:prstGeom>
          <a:noFill/>
        </p:spPr>
        <p:txBody>
          <a:bodyPr wrap="square" lIns="0" tIns="0" rIns="0" bIns="0" rtlCol="0">
            <a:spAutoFit/>
          </a:bodyPr>
          <a:lstStyle/>
          <a:p>
            <a:r>
              <a:rPr lang="en-US" sz="1000" b="1" dirty="0">
                <a:latin typeface="Arial"/>
                <a:cs typeface="Arial"/>
              </a:rPr>
              <a:t>Sources: </a:t>
            </a:r>
            <a:r>
              <a:rPr lang="en-US" sz="1000" dirty="0">
                <a:latin typeface="Arial"/>
                <a:cs typeface="Arial"/>
              </a:rPr>
              <a:t>Vantage Market Research, National Travel and Tourism Office, GBTA &amp; Mastercard, IATA, Statista</a:t>
            </a:r>
            <a:endParaRPr lang="en-US" sz="800" baseline="30000" dirty="0">
              <a:latin typeface="Arial"/>
              <a:cs typeface="Arial"/>
            </a:endParaRPr>
          </a:p>
        </p:txBody>
      </p:sp>
      <p:graphicFrame>
        <p:nvGraphicFramePr>
          <p:cNvPr id="7" name="Chart 6">
            <a:extLst>
              <a:ext uri="{FF2B5EF4-FFF2-40B4-BE49-F238E27FC236}">
                <a16:creationId xmlns:a16="http://schemas.microsoft.com/office/drawing/2014/main" id="{C5AE7BD4-40E8-02A3-9CAD-F43AD5DA6C27}"/>
              </a:ext>
            </a:extLst>
          </p:cNvPr>
          <p:cNvGraphicFramePr>
            <a:graphicFrameLocks/>
          </p:cNvGraphicFramePr>
          <p:nvPr>
            <p:extLst>
              <p:ext uri="{D42A27DB-BD31-4B8C-83A1-F6EECF244321}">
                <p14:modId xmlns:p14="http://schemas.microsoft.com/office/powerpoint/2010/main" val="1332060370"/>
              </p:ext>
            </p:extLst>
          </p:nvPr>
        </p:nvGraphicFramePr>
        <p:xfrm>
          <a:off x="315994" y="3786404"/>
          <a:ext cx="4010473" cy="240775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8026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381000" y="392668"/>
            <a:ext cx="8229600" cy="369332"/>
          </a:xfrm>
        </p:spPr>
        <p:txBody>
          <a:bodyPr wrap="square" lIns="0" tIns="0" rIns="0" bIns="0">
            <a:spAutoFit/>
          </a:bodyPr>
          <a:lstStyle/>
          <a:p>
            <a:r>
              <a:rPr lang="en-US" dirty="0">
                <a:latin typeface="Arial" charset="0"/>
              </a:rPr>
              <a:t>Strong Reputation unlocks Pricing Power and New PMAs</a:t>
            </a:r>
          </a:p>
        </p:txBody>
      </p:sp>
      <p:sp>
        <p:nvSpPr>
          <p:cNvPr id="4" name="Slide Number Placeholder 3"/>
          <p:cNvSpPr>
            <a:spLocks noGrp="1"/>
          </p:cNvSpPr>
          <p:nvPr>
            <p:ph type="sldNum" sz="quarter" idx="12"/>
          </p:nvPr>
        </p:nvSpPr>
        <p:spPr/>
        <p:txBody>
          <a:bodyPr/>
          <a:lstStyle/>
          <a:p>
            <a:pPr>
              <a:defRPr/>
            </a:pPr>
            <a:fld id="{995B7867-EB00-4675-821B-66D3FE8CD564}" type="slidenum">
              <a:rPr lang="en-US" smtClean="0"/>
              <a:pPr>
                <a:defRPr/>
              </a:pPr>
              <a:t>13</a:t>
            </a:fld>
            <a:endParaRPr lang="en-US"/>
          </a:p>
        </p:txBody>
      </p:sp>
      <p:grpSp>
        <p:nvGrpSpPr>
          <p:cNvPr id="26" name="Group 25">
            <a:extLst>
              <a:ext uri="{FF2B5EF4-FFF2-40B4-BE49-F238E27FC236}">
                <a16:creationId xmlns:a16="http://schemas.microsoft.com/office/drawing/2014/main" id="{C892CCB6-1B1F-2C09-5694-59340D9F83B4}"/>
              </a:ext>
            </a:extLst>
          </p:cNvPr>
          <p:cNvGrpSpPr/>
          <p:nvPr/>
        </p:nvGrpSpPr>
        <p:grpSpPr>
          <a:xfrm>
            <a:off x="376854" y="987488"/>
            <a:ext cx="8305800" cy="2670650"/>
            <a:chOff x="381000" y="1227878"/>
            <a:chExt cx="8305800" cy="2670650"/>
          </a:xfrm>
        </p:grpSpPr>
        <p:sp>
          <p:nvSpPr>
            <p:cNvPr id="16" name="Rectangle 15"/>
            <p:cNvSpPr/>
            <p:nvPr/>
          </p:nvSpPr>
          <p:spPr>
            <a:xfrm>
              <a:off x="381000" y="1685078"/>
              <a:ext cx="8305800" cy="1701611"/>
            </a:xfrm>
            <a:prstGeom prst="rect">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Arial" pitchFamily="34" charset="0"/>
              </a:endParaRPr>
            </a:p>
          </p:txBody>
        </p:sp>
        <p:sp>
          <p:nvSpPr>
            <p:cNvPr id="20492" name="Rectangle 7"/>
            <p:cNvSpPr>
              <a:spLocks noChangeArrowheads="1"/>
            </p:cNvSpPr>
            <p:nvPr/>
          </p:nvSpPr>
          <p:spPr bwMode="auto">
            <a:xfrm>
              <a:off x="381000" y="1227878"/>
              <a:ext cx="8305800" cy="457200"/>
            </a:xfrm>
            <a:prstGeom prst="rect">
              <a:avLst/>
            </a:prstGeom>
            <a:solidFill>
              <a:srgbClr val="113D63"/>
            </a:solidFill>
            <a:ln w="6350">
              <a:solidFill>
                <a:schemeClr val="tx1"/>
              </a:solidFill>
              <a:miter lim="800000"/>
              <a:headEnd/>
              <a:tailEnd/>
            </a:ln>
          </p:spPr>
          <p:txBody>
            <a:bodyPr wrap="none" lIns="45720" rIns="45720" anchor="ctr"/>
            <a:lstStyle/>
            <a:p>
              <a:pPr algn="ctr"/>
              <a:r>
                <a:rPr lang="en-US" sz="1400">
                  <a:solidFill>
                    <a:schemeClr val="bg1"/>
                  </a:solidFill>
                </a:rPr>
                <a:t>Target supplies parts to some of the largest players in the aerospace market</a:t>
              </a:r>
            </a:p>
          </p:txBody>
        </p:sp>
        <p:sp>
          <p:nvSpPr>
            <p:cNvPr id="9" name="Rectangle 7">
              <a:extLst>
                <a:ext uri="{FF2B5EF4-FFF2-40B4-BE49-F238E27FC236}">
                  <a16:creationId xmlns:a16="http://schemas.microsoft.com/office/drawing/2014/main" id="{1D35088F-8916-E826-4B95-A57A6DA9A28C}"/>
                </a:ext>
              </a:extLst>
            </p:cNvPr>
            <p:cNvSpPr>
              <a:spLocks noChangeArrowheads="1"/>
            </p:cNvSpPr>
            <p:nvPr/>
          </p:nvSpPr>
          <p:spPr bwMode="auto">
            <a:xfrm>
              <a:off x="381000" y="3386689"/>
              <a:ext cx="8305800" cy="457200"/>
            </a:xfrm>
            <a:prstGeom prst="rect">
              <a:avLst/>
            </a:prstGeom>
            <a:solidFill>
              <a:srgbClr val="113D63"/>
            </a:solidFill>
            <a:ln w="6350">
              <a:solidFill>
                <a:schemeClr val="tx1"/>
              </a:solidFill>
              <a:miter lim="800000"/>
              <a:headEnd/>
              <a:tailEnd/>
            </a:ln>
          </p:spPr>
          <p:txBody>
            <a:bodyPr wrap="none" lIns="45720" rIns="45720" anchor="ctr"/>
            <a:lstStyle/>
            <a:p>
              <a:pPr algn="ctr"/>
              <a:r>
                <a:rPr lang="en-US" sz="1400">
                  <a:solidFill>
                    <a:schemeClr val="bg1"/>
                  </a:solidFill>
                </a:rPr>
                <a:t>These established relationships create </a:t>
              </a:r>
              <a:r>
                <a:rPr lang="en-US" sz="1400" b="1">
                  <a:solidFill>
                    <a:schemeClr val="bg1"/>
                  </a:solidFill>
                </a:rPr>
                <a:t>strong moat in a heavily scrutinized industry…</a:t>
              </a:r>
              <a:endParaRPr lang="en-US" sz="1400">
                <a:solidFill>
                  <a:schemeClr val="bg1"/>
                </a:solidFill>
              </a:endParaRPr>
            </a:p>
          </p:txBody>
        </p:sp>
        <p:pic>
          <p:nvPicPr>
            <p:cNvPr id="2058" name="Picture 10" descr="The United Airlines Logo: Its History &amp; Evolution">
              <a:extLst>
                <a:ext uri="{FF2B5EF4-FFF2-40B4-BE49-F238E27FC236}">
                  <a16:creationId xmlns:a16="http://schemas.microsoft.com/office/drawing/2014/main" id="{6D199924-4DDD-7D06-430F-E498187F820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996" y="2017276"/>
              <a:ext cx="1516131" cy="473791"/>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5BE41280-D6FF-5A77-EBD5-EB030765DC7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62892" y="2776867"/>
              <a:ext cx="1399247" cy="21596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Multimedia - American Airlines Newsroom">
              <a:extLst>
                <a:ext uri="{FF2B5EF4-FFF2-40B4-BE49-F238E27FC236}">
                  <a16:creationId xmlns:a16="http://schemas.microsoft.com/office/drawing/2014/main" id="{302B9886-97AA-930D-1A4A-226901B7546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33900" y="1760151"/>
              <a:ext cx="1589118" cy="1036061"/>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China Southern Logo and symbol, meaning, history, PNG, brand">
              <a:extLst>
                <a:ext uri="{FF2B5EF4-FFF2-40B4-BE49-F238E27FC236}">
                  <a16:creationId xmlns:a16="http://schemas.microsoft.com/office/drawing/2014/main" id="{A83F43A9-3B78-420E-B359-A89DB66648F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96385" y="1722331"/>
              <a:ext cx="1829710" cy="1029212"/>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5326474A-9DBC-5DFB-0512-7271F38DB3E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0084" y="2740064"/>
              <a:ext cx="1311105" cy="341206"/>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Download Air France Logo in SVG Vector or PNG File Format - Logo.wine">
              <a:extLst>
                <a:ext uri="{FF2B5EF4-FFF2-40B4-BE49-F238E27FC236}">
                  <a16:creationId xmlns:a16="http://schemas.microsoft.com/office/drawing/2014/main" id="{D073EE40-511F-07BB-6C12-926511EBFED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83351" y="2319997"/>
              <a:ext cx="2367797" cy="1578531"/>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8D70BA6B-18EF-360A-E632-2CB906879674}"/>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298003" y="2875569"/>
              <a:ext cx="1829710" cy="322423"/>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DOD Brand Guide">
              <a:extLst>
                <a:ext uri="{FF2B5EF4-FFF2-40B4-BE49-F238E27FC236}">
                  <a16:creationId xmlns:a16="http://schemas.microsoft.com/office/drawing/2014/main" id="{8CC79FF4-8AF2-2B4F-1A90-FA7F6E9B1455}"/>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993019" y="1693403"/>
              <a:ext cx="1737982" cy="1182166"/>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Aviall Selected as Distributor | ExxonMobil Aviation">
              <a:extLst>
                <a:ext uri="{FF2B5EF4-FFF2-40B4-BE49-F238E27FC236}">
                  <a16:creationId xmlns:a16="http://schemas.microsoft.com/office/drawing/2014/main" id="{F307DB0D-5216-CBF7-9403-5B73594FD5F1}"/>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603400" y="1791607"/>
              <a:ext cx="990600" cy="52006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a:extLst>
              <a:ext uri="{FF2B5EF4-FFF2-40B4-BE49-F238E27FC236}">
                <a16:creationId xmlns:a16="http://schemas.microsoft.com/office/drawing/2014/main" id="{EBF4207E-78F7-BCFA-A764-AAE1534DCE7F}"/>
              </a:ext>
            </a:extLst>
          </p:cNvPr>
          <p:cNvGrpSpPr/>
          <p:nvPr/>
        </p:nvGrpSpPr>
        <p:grpSpPr>
          <a:xfrm>
            <a:off x="376854" y="4293158"/>
            <a:ext cx="4457613" cy="1989374"/>
            <a:chOff x="376853" y="3844250"/>
            <a:chExt cx="6579596" cy="1989374"/>
          </a:xfrm>
        </p:grpSpPr>
        <p:sp>
          <p:nvSpPr>
            <p:cNvPr id="6" name="Content Placeholder 2">
              <a:extLst>
                <a:ext uri="{FF2B5EF4-FFF2-40B4-BE49-F238E27FC236}">
                  <a16:creationId xmlns:a16="http://schemas.microsoft.com/office/drawing/2014/main" id="{E6864A36-51D6-822F-6C49-81A0545C3422}"/>
                </a:ext>
              </a:extLst>
            </p:cNvPr>
            <p:cNvSpPr txBox="1">
              <a:spLocks/>
            </p:cNvSpPr>
            <p:nvPr/>
          </p:nvSpPr>
          <p:spPr bwMode="auto">
            <a:xfrm>
              <a:off x="376853" y="4098790"/>
              <a:ext cx="5681139" cy="1734834"/>
            </a:xfrm>
            <a:prstGeom prst="rect">
              <a:avLst/>
            </a:prstGeom>
            <a:noFill/>
            <a:ln w="9525">
              <a:noFill/>
              <a:miter lim="800000"/>
              <a:headEnd/>
              <a:tailEnd/>
            </a:ln>
          </p:spPr>
          <p:txBody>
            <a:bodyPr vert="horz" wrap="square" lIns="0" tIns="45720" rIns="0" bIns="45720" numCol="1" anchor="t" anchorCtr="0" compatLnSpc="1">
              <a:prstTxWarp prst="textNoShape">
                <a:avLst/>
              </a:prstTxWarp>
              <a:spAutoFit/>
            </a:bodyP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b="0" i="0" u="none"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225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3495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225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spcAft>
                  <a:spcPts val="1000"/>
                </a:spcAft>
              </a:pPr>
              <a:r>
                <a:rPr lang="en-US" sz="1200" b="1" dirty="0">
                  <a:latin typeface="Arial" charset="0"/>
                </a:rPr>
                <a:t>Aftermarket producers have conducted rate hikes </a:t>
              </a:r>
              <a:r>
                <a:rPr lang="en-US" sz="1200" dirty="0">
                  <a:latin typeface="Arial" charset="0"/>
                </a:rPr>
                <a:t>in the past because </a:t>
              </a:r>
              <a:r>
                <a:rPr lang="en-US" sz="1200" b="1" dirty="0">
                  <a:latin typeface="Arial" charset="0"/>
                </a:rPr>
                <a:t>PMA</a:t>
              </a:r>
              <a:r>
                <a:rPr lang="en-US" sz="1200" dirty="0">
                  <a:latin typeface="Arial" charset="0"/>
                </a:rPr>
                <a:t> alternatives for instance </a:t>
              </a:r>
              <a:r>
                <a:rPr lang="en-US" sz="1200" b="1" dirty="0">
                  <a:latin typeface="Arial" charset="0"/>
                </a:rPr>
                <a:t>float at a 20% discount on OEM replacements</a:t>
              </a:r>
              <a:r>
                <a:rPr lang="en-US" sz="1200" dirty="0">
                  <a:latin typeface="Arial" charset="0"/>
                </a:rPr>
                <a:t>. Although risk arises from potentially constraining relationships with OEMs.</a:t>
              </a:r>
            </a:p>
            <a:p>
              <a:pPr eaLnBrk="1" hangingPunct="1">
                <a:spcAft>
                  <a:spcPts val="1000"/>
                </a:spcAft>
              </a:pPr>
              <a:r>
                <a:rPr lang="en-US" sz="1200" dirty="0">
                  <a:latin typeface="Arial" charset="0"/>
                </a:rPr>
                <a:t>Proven</a:t>
              </a:r>
              <a:r>
                <a:rPr lang="en-US" sz="1200" b="1" dirty="0">
                  <a:latin typeface="Arial" charset="0"/>
                </a:rPr>
                <a:t> connections to airlines and military contractors provide</a:t>
              </a:r>
              <a:r>
                <a:rPr lang="en-US" sz="1200" dirty="0">
                  <a:latin typeface="Arial" charset="0"/>
                </a:rPr>
                <a:t> </a:t>
              </a:r>
              <a:r>
                <a:rPr lang="en-US" sz="1200" dirty="0" err="1">
                  <a:latin typeface="Arial" charset="0"/>
                </a:rPr>
                <a:t>TargetCo</a:t>
              </a:r>
              <a:r>
                <a:rPr lang="en-US" sz="1200" dirty="0">
                  <a:latin typeface="Arial" charset="0"/>
                </a:rPr>
                <a:t> any </a:t>
              </a:r>
              <a:r>
                <a:rPr lang="en-US" sz="1200" b="1" dirty="0">
                  <a:latin typeface="Arial" charset="0"/>
                </a:rPr>
                <a:t>opportunity to directly </a:t>
              </a:r>
              <a:r>
                <a:rPr lang="en-US" sz="1200" dirty="0">
                  <a:latin typeface="Arial" charset="0"/>
                </a:rPr>
                <a:t>source and create replacement</a:t>
              </a:r>
              <a:r>
                <a:rPr lang="en-US" sz="1200" b="1" dirty="0">
                  <a:latin typeface="Arial" charset="0"/>
                </a:rPr>
                <a:t> parts</a:t>
              </a:r>
            </a:p>
          </p:txBody>
        </p:sp>
        <p:sp>
          <p:nvSpPr>
            <p:cNvPr id="22" name="Google Shape;157;p4">
              <a:extLst>
                <a:ext uri="{FF2B5EF4-FFF2-40B4-BE49-F238E27FC236}">
                  <a16:creationId xmlns:a16="http://schemas.microsoft.com/office/drawing/2014/main" id="{D9C1BE10-C56C-DC87-B5EC-D772276EAC29}"/>
                </a:ext>
              </a:extLst>
            </p:cNvPr>
            <p:cNvSpPr txBox="1"/>
            <p:nvPr/>
          </p:nvSpPr>
          <p:spPr>
            <a:xfrm>
              <a:off x="376853" y="3844250"/>
              <a:ext cx="6579596" cy="200696"/>
            </a:xfrm>
            <a:prstGeom prst="rect">
              <a:avLst/>
            </a:prstGeom>
            <a:noFill/>
            <a:ln>
              <a:noFill/>
            </a:ln>
          </p:spPr>
          <p:txBody>
            <a:bodyPr spcFirstLastPara="1" wrap="square" lIns="0" tIns="15875" rIns="0" bIns="0" anchor="t" anchorCtr="0">
              <a:spAutoFit/>
            </a:bodyPr>
            <a:lstStyle/>
            <a:p>
              <a:pPr marL="12700" marR="0" lvl="0" indent="0" rtl="0">
                <a:lnSpc>
                  <a:spcPct val="100000"/>
                </a:lnSpc>
                <a:spcBef>
                  <a:spcPts val="0"/>
                </a:spcBef>
                <a:spcAft>
                  <a:spcPts val="0"/>
                </a:spcAft>
                <a:buClr>
                  <a:schemeClr val="dk1"/>
                </a:buClr>
                <a:buSzPts val="1000"/>
                <a:buFont typeface="Arial"/>
                <a:buNone/>
              </a:pPr>
              <a:r>
                <a:rPr lang="en-US" sz="1200" b="1" i="0" u="none" strike="noStrike" cap="none">
                  <a:solidFill>
                    <a:schemeClr val="dk1"/>
                  </a:solidFill>
                  <a:latin typeface="Arial" panose="020B0604020202020204" pitchFamily="34" charset="0"/>
                  <a:ea typeface="Arial"/>
                  <a:cs typeface="Arial" panose="020B0604020202020204" pitchFamily="34" charset="0"/>
                  <a:sym typeface="Arial"/>
                </a:rPr>
                <a:t>Sustainable pricing increases paired with demand</a:t>
              </a:r>
            </a:p>
          </p:txBody>
        </p:sp>
        <p:cxnSp>
          <p:nvCxnSpPr>
            <p:cNvPr id="23" name="Google Shape;158;p4">
              <a:extLst>
                <a:ext uri="{FF2B5EF4-FFF2-40B4-BE49-F238E27FC236}">
                  <a16:creationId xmlns:a16="http://schemas.microsoft.com/office/drawing/2014/main" id="{5198DEC5-74A7-46FD-1555-BE2F3AC5CE68}"/>
                </a:ext>
              </a:extLst>
            </p:cNvPr>
            <p:cNvCxnSpPr>
              <a:cxnSpLocks/>
            </p:cNvCxnSpPr>
            <p:nvPr/>
          </p:nvCxnSpPr>
          <p:spPr>
            <a:xfrm>
              <a:off x="376854" y="4070093"/>
              <a:ext cx="5163340" cy="0"/>
            </a:xfrm>
            <a:prstGeom prst="straightConnector1">
              <a:avLst/>
            </a:prstGeom>
            <a:noFill/>
            <a:ln w="9525" cap="flat" cmpd="sng">
              <a:solidFill>
                <a:schemeClr val="dk1"/>
              </a:solidFill>
              <a:prstDash val="solid"/>
              <a:round/>
              <a:headEnd type="none" w="sm" len="sm"/>
              <a:tailEnd type="none" w="sm" len="sm"/>
            </a:ln>
          </p:spPr>
        </p:cxnSp>
      </p:grpSp>
      <p:sp>
        <p:nvSpPr>
          <p:cNvPr id="33" name="TextBox 32">
            <a:extLst>
              <a:ext uri="{FF2B5EF4-FFF2-40B4-BE49-F238E27FC236}">
                <a16:creationId xmlns:a16="http://schemas.microsoft.com/office/drawing/2014/main" id="{60EEBDFF-C55F-D3D7-4951-F8774A058FEB}"/>
              </a:ext>
            </a:extLst>
          </p:cNvPr>
          <p:cNvSpPr txBox="1"/>
          <p:nvPr/>
        </p:nvSpPr>
        <p:spPr>
          <a:xfrm>
            <a:off x="2667000" y="6489899"/>
            <a:ext cx="4950054" cy="153888"/>
          </a:xfrm>
          <a:prstGeom prst="rect">
            <a:avLst/>
          </a:prstGeom>
          <a:noFill/>
        </p:spPr>
        <p:txBody>
          <a:bodyPr wrap="square" lIns="0" tIns="0" rIns="0" bIns="0" rtlCol="0">
            <a:spAutoFit/>
          </a:bodyPr>
          <a:lstStyle/>
          <a:p>
            <a:r>
              <a:rPr lang="en-US" sz="1000" b="1" dirty="0"/>
              <a:t>Sources: </a:t>
            </a:r>
            <a:r>
              <a:rPr lang="en-US" sz="1000" dirty="0" err="1"/>
              <a:t>Heico</a:t>
            </a:r>
            <a:r>
              <a:rPr lang="en-US" sz="1000" dirty="0"/>
              <a:t> Company Reports, Alton, PMA 2016 Annual Conference</a:t>
            </a:r>
          </a:p>
        </p:txBody>
      </p:sp>
      <p:graphicFrame>
        <p:nvGraphicFramePr>
          <p:cNvPr id="35" name="Chart 34">
            <a:extLst>
              <a:ext uri="{FF2B5EF4-FFF2-40B4-BE49-F238E27FC236}">
                <a16:creationId xmlns:a16="http://schemas.microsoft.com/office/drawing/2014/main" id="{CCF6FC85-FF12-57B2-C609-18ADB3ADB387}"/>
              </a:ext>
            </a:extLst>
          </p:cNvPr>
          <p:cNvGraphicFramePr/>
          <p:nvPr>
            <p:extLst>
              <p:ext uri="{D42A27DB-BD31-4B8C-83A1-F6EECF244321}">
                <p14:modId xmlns:p14="http://schemas.microsoft.com/office/powerpoint/2010/main" val="3435747485"/>
              </p:ext>
            </p:extLst>
          </p:nvPr>
        </p:nvGraphicFramePr>
        <p:xfrm>
          <a:off x="3874968" y="4238644"/>
          <a:ext cx="4801940" cy="2068075"/>
        </p:xfrm>
        <a:graphic>
          <a:graphicData uri="http://schemas.openxmlformats.org/drawingml/2006/chart">
            <c:chart xmlns:c="http://schemas.openxmlformats.org/drawingml/2006/chart" xmlns:r="http://schemas.openxmlformats.org/officeDocument/2006/relationships" r:id="rId12"/>
          </a:graphicData>
        </a:graphic>
      </p:graphicFrame>
      <p:sp>
        <p:nvSpPr>
          <p:cNvPr id="37" name="Text Placeholder 4">
            <a:extLst>
              <a:ext uri="{FF2B5EF4-FFF2-40B4-BE49-F238E27FC236}">
                <a16:creationId xmlns:a16="http://schemas.microsoft.com/office/drawing/2014/main" id="{F35E6924-2F31-18A1-C9FB-5B64D29153F5}"/>
              </a:ext>
            </a:extLst>
          </p:cNvPr>
          <p:cNvSpPr txBox="1">
            <a:spLocks/>
          </p:cNvSpPr>
          <p:nvPr/>
        </p:nvSpPr>
        <p:spPr>
          <a:xfrm>
            <a:off x="376854" y="3666141"/>
            <a:ext cx="8305800" cy="496869"/>
          </a:xfrm>
          <a:prstGeom prst="rect">
            <a:avLst/>
          </a:prstGeom>
          <a:solidFill>
            <a:srgbClr val="485059"/>
          </a:solidFill>
        </p:spPr>
        <p:txBody>
          <a:bodyP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solidFill>
                  <a:schemeClr val="bg1"/>
                </a:solidFill>
                <a:cs typeface="Arial" panose="020B0604020202020204" pitchFamily="34" charset="0"/>
              </a:rPr>
              <a:t>…alongside </a:t>
            </a:r>
            <a:r>
              <a:rPr lang="en-US" b="1">
                <a:solidFill>
                  <a:schemeClr val="bg1"/>
                </a:solidFill>
                <a:cs typeface="Arial" panose="020B0604020202020204" pitchFamily="34" charset="0"/>
              </a:rPr>
              <a:t>growing PMA acceptance</a:t>
            </a:r>
            <a:r>
              <a:rPr lang="en-US">
                <a:solidFill>
                  <a:schemeClr val="bg1"/>
                </a:solidFill>
                <a:cs typeface="Arial" panose="020B0604020202020204" pitchFamily="34" charset="0"/>
              </a:rPr>
              <a:t> attracting new customers looking for reliable suppliers, with FAA approval volume rising 39% from 2011 – 2015 versus 2006 – 2010.</a:t>
            </a:r>
          </a:p>
        </p:txBody>
      </p:sp>
    </p:spTree>
    <p:extLst>
      <p:ext uri="{BB962C8B-B14F-4D97-AF65-F5344CB8AC3E}">
        <p14:creationId xmlns:p14="http://schemas.microsoft.com/office/powerpoint/2010/main" val="1638868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54C9C9-2133-C878-21C1-BCC90304DDFC}"/>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1426E8FB-8191-4A4E-4441-3109D12D2644}"/>
              </a:ext>
            </a:extLst>
          </p:cNvPr>
          <p:cNvSpPr/>
          <p:nvPr/>
        </p:nvSpPr>
        <p:spPr>
          <a:xfrm>
            <a:off x="4685237" y="4223661"/>
            <a:ext cx="4150466" cy="1864252"/>
          </a:xfrm>
          <a:prstGeom prst="rect">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nSpc>
                <a:spcPts val="1125"/>
              </a:lnSpc>
              <a:buFont typeface="+mj-lt"/>
              <a:buAutoNum type="arabicPeriod"/>
            </a:pPr>
            <a:r>
              <a:rPr lang="en-US" sz="1200" b="1">
                <a:solidFill>
                  <a:schemeClr val="tx1"/>
                </a:solidFill>
                <a:latin typeface="Arial"/>
                <a:cs typeface="Arial"/>
              </a:rPr>
              <a:t>Alaska Airlines flight 1282 (January 2025): </a:t>
            </a:r>
            <a:r>
              <a:rPr lang="en-US" sz="1200">
                <a:solidFill>
                  <a:schemeClr val="tx1"/>
                </a:solidFill>
                <a:latin typeface="Arial"/>
                <a:cs typeface="Arial"/>
              </a:rPr>
              <a:t>Boeing 737 door plug blew off at 16,000 feet in the air. The plane conducted an emergency landing in Portland.</a:t>
            </a:r>
            <a:endParaRPr lang="en-US" sz="1200" baseline="30000">
              <a:solidFill>
                <a:schemeClr val="tx1"/>
              </a:solidFill>
              <a:latin typeface="Arial"/>
              <a:cs typeface="Arial"/>
            </a:endParaRPr>
          </a:p>
          <a:p>
            <a:pPr marL="228600" indent="-228600">
              <a:lnSpc>
                <a:spcPts val="1125"/>
              </a:lnSpc>
              <a:buFont typeface="+mj-lt"/>
              <a:buAutoNum type="arabicPeriod"/>
            </a:pPr>
            <a:endParaRPr lang="en-US" sz="1200">
              <a:solidFill>
                <a:schemeClr val="tx1"/>
              </a:solidFill>
              <a:latin typeface="Arial"/>
              <a:cs typeface="Arial"/>
            </a:endParaRPr>
          </a:p>
          <a:p>
            <a:pPr marL="228600" indent="-228600">
              <a:lnSpc>
                <a:spcPts val="1125"/>
              </a:lnSpc>
              <a:buFont typeface="+mj-lt"/>
              <a:buAutoNum type="arabicPeriod"/>
            </a:pPr>
            <a:r>
              <a:rPr lang="en-US" sz="1200" b="1">
                <a:solidFill>
                  <a:schemeClr val="tx1"/>
                </a:solidFill>
                <a:latin typeface="Arial"/>
                <a:cs typeface="Arial"/>
              </a:rPr>
              <a:t>Southwest Airlines flight 2796 (March 2025):</a:t>
            </a:r>
            <a:r>
              <a:rPr lang="en-US" sz="1200">
                <a:solidFill>
                  <a:schemeClr val="tx1"/>
                </a:solidFill>
                <a:latin typeface="Arial"/>
                <a:cs typeface="Arial"/>
              </a:rPr>
              <a:t> A Boeing 737 at Salt Lake City aborted takeoff due to a blown tire. Passengers deplaned on the runway and were bused to the terminal.</a:t>
            </a:r>
            <a:endParaRPr lang="en-US" sz="1200" baseline="30000">
              <a:solidFill>
                <a:schemeClr val="tx1"/>
              </a:solidFill>
              <a:latin typeface="Arial"/>
              <a:cs typeface="Arial"/>
            </a:endParaRPr>
          </a:p>
          <a:p>
            <a:pPr marL="228600" indent="-228600">
              <a:lnSpc>
                <a:spcPts val="1125"/>
              </a:lnSpc>
              <a:buFont typeface="+mj-lt"/>
              <a:buAutoNum type="arabicPeriod"/>
            </a:pPr>
            <a:endParaRPr lang="en-US" sz="1200">
              <a:solidFill>
                <a:schemeClr val="tx1"/>
              </a:solidFill>
            </a:endParaRPr>
          </a:p>
          <a:p>
            <a:pPr marL="228600" indent="-228600">
              <a:lnSpc>
                <a:spcPts val="1125"/>
              </a:lnSpc>
              <a:buFont typeface="+mj-lt"/>
              <a:buAutoNum type="arabicPeriod"/>
            </a:pPr>
            <a:r>
              <a:rPr lang="en-US" sz="1200" b="1">
                <a:solidFill>
                  <a:schemeClr val="tx1"/>
                </a:solidFill>
                <a:latin typeface="Arial"/>
                <a:cs typeface="Arial"/>
              </a:rPr>
              <a:t>United Airlines flight 1722 (March 2024): </a:t>
            </a:r>
            <a:r>
              <a:rPr lang="en-US" sz="1200">
                <a:solidFill>
                  <a:schemeClr val="tx1"/>
                </a:solidFill>
                <a:latin typeface="Arial"/>
                <a:cs typeface="Arial"/>
              </a:rPr>
              <a:t>A Boeing 787 from Denver to London diverted to Chicago after a passenger noticed a cracked window mid-flight.</a:t>
            </a:r>
            <a:endParaRPr lang="en-US" sz="1200" baseline="30000">
              <a:solidFill>
                <a:schemeClr val="tx1"/>
              </a:solidFill>
              <a:cs typeface="Arial"/>
            </a:endParaRPr>
          </a:p>
        </p:txBody>
      </p:sp>
      <p:sp>
        <p:nvSpPr>
          <p:cNvPr id="4" name="Slide Number Placeholder 3">
            <a:extLst>
              <a:ext uri="{FF2B5EF4-FFF2-40B4-BE49-F238E27FC236}">
                <a16:creationId xmlns:a16="http://schemas.microsoft.com/office/drawing/2014/main" id="{DFFA1BAB-070B-67BC-4B2A-759A407A6BE7}"/>
              </a:ext>
            </a:extLst>
          </p:cNvPr>
          <p:cNvSpPr>
            <a:spLocks noGrp="1"/>
          </p:cNvSpPr>
          <p:nvPr>
            <p:ph type="sldNum" sz="quarter" idx="12"/>
          </p:nvPr>
        </p:nvSpPr>
        <p:spPr/>
        <p:txBody>
          <a:bodyPr/>
          <a:lstStyle/>
          <a:p>
            <a:pPr>
              <a:defRPr/>
            </a:pPr>
            <a:fld id="{995B7867-EB00-4675-821B-66D3FE8CD564}" type="slidenum">
              <a:rPr lang="en-US" smtClean="0"/>
              <a:pPr>
                <a:defRPr/>
              </a:pPr>
              <a:t>14</a:t>
            </a:fld>
            <a:endParaRPr lang="en-US"/>
          </a:p>
        </p:txBody>
      </p:sp>
      <p:pic>
        <p:nvPicPr>
          <p:cNvPr id="30" name="Picture 29">
            <a:extLst>
              <a:ext uri="{FF2B5EF4-FFF2-40B4-BE49-F238E27FC236}">
                <a16:creationId xmlns:a16="http://schemas.microsoft.com/office/drawing/2014/main" id="{6F449F7E-D816-3393-768D-09AB79AC69A4}"/>
              </a:ext>
            </a:extLst>
          </p:cNvPr>
          <p:cNvPicPr>
            <a:picLocks noChangeAspect="1"/>
          </p:cNvPicPr>
          <p:nvPr/>
        </p:nvPicPr>
        <p:blipFill>
          <a:blip r:embed="rId3"/>
          <a:stretch>
            <a:fillRect/>
          </a:stretch>
        </p:blipFill>
        <p:spPr>
          <a:xfrm>
            <a:off x="228600" y="6465333"/>
            <a:ext cx="1981200" cy="256142"/>
          </a:xfrm>
          <a:prstGeom prst="rect">
            <a:avLst/>
          </a:prstGeom>
        </p:spPr>
      </p:pic>
      <p:sp>
        <p:nvSpPr>
          <p:cNvPr id="8" name="TextBox 7">
            <a:extLst>
              <a:ext uri="{FF2B5EF4-FFF2-40B4-BE49-F238E27FC236}">
                <a16:creationId xmlns:a16="http://schemas.microsoft.com/office/drawing/2014/main" id="{FABDBF3F-A4FB-B078-A30A-EE45BBEE9D3F}"/>
              </a:ext>
            </a:extLst>
          </p:cNvPr>
          <p:cNvSpPr txBox="1"/>
          <p:nvPr/>
        </p:nvSpPr>
        <p:spPr>
          <a:xfrm>
            <a:off x="345732" y="1327456"/>
            <a:ext cx="411076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Wingdings" panose="05000000000000000000" pitchFamily="2" charset="2"/>
              <a:buChar char="§"/>
            </a:pPr>
            <a:r>
              <a:rPr lang="en-US" sz="1200" b="1">
                <a:latin typeface="Arial"/>
                <a:cs typeface="Arial"/>
              </a:rPr>
              <a:t>70% </a:t>
            </a:r>
            <a:r>
              <a:rPr lang="en-US" sz="1200">
                <a:latin typeface="Arial"/>
                <a:cs typeface="Arial"/>
              </a:rPr>
              <a:t>of Target’s sales are sole source contracts with proprietary technology. There is </a:t>
            </a:r>
            <a:r>
              <a:rPr lang="en-US" sz="1200" b="1">
                <a:latin typeface="Arial"/>
                <a:cs typeface="Arial"/>
              </a:rPr>
              <a:t>no alternative </a:t>
            </a:r>
            <a:r>
              <a:rPr lang="en-US" sz="1200">
                <a:latin typeface="Arial"/>
                <a:cs typeface="Arial"/>
              </a:rPr>
              <a:t>for aftermarket parts, giving Target strong pricing power.</a:t>
            </a:r>
          </a:p>
          <a:p>
            <a:endParaRPr lang="en-US" sz="1200">
              <a:latin typeface="Arial"/>
              <a:cs typeface="Arial"/>
            </a:endParaRPr>
          </a:p>
          <a:p>
            <a:pPr marL="228600" indent="-228600">
              <a:buFont typeface="Wingdings" panose="05000000000000000000" pitchFamily="2" charset="2"/>
              <a:buChar char="§"/>
            </a:pPr>
            <a:r>
              <a:rPr lang="en-US" sz="1200">
                <a:latin typeface="Arial"/>
                <a:cs typeface="Arial"/>
              </a:rPr>
              <a:t>Within a fragmented market, </a:t>
            </a:r>
            <a:r>
              <a:rPr lang="en-US" sz="1200" b="1">
                <a:latin typeface="Arial"/>
                <a:cs typeface="Arial"/>
              </a:rPr>
              <a:t>no other player holds considerable share</a:t>
            </a:r>
            <a:r>
              <a:rPr lang="en-US" sz="1200">
                <a:latin typeface="Arial"/>
                <a:cs typeface="Arial"/>
              </a:rPr>
              <a:t> because the aftermarket is subdivided by product, forming numerous 10 - 100-million-dollar markets.</a:t>
            </a:r>
          </a:p>
          <a:p>
            <a:endParaRPr lang="en-US" sz="1200">
              <a:latin typeface="Arial"/>
              <a:cs typeface="Arial"/>
            </a:endParaRPr>
          </a:p>
          <a:p>
            <a:pPr marL="228600" indent="-228600">
              <a:buFont typeface="Wingdings" panose="05000000000000000000" pitchFamily="2" charset="2"/>
              <a:buChar char="§"/>
            </a:pPr>
            <a:r>
              <a:rPr lang="en-US" sz="1200">
                <a:latin typeface="Arial"/>
                <a:cs typeface="Arial"/>
              </a:rPr>
              <a:t>Their positioning has allowed Target to maintain very aggressive EBITDA margins growing from </a:t>
            </a:r>
            <a:r>
              <a:rPr lang="en-US" sz="1200" b="1">
                <a:latin typeface="Arial"/>
                <a:cs typeface="Arial"/>
              </a:rPr>
              <a:t>30.3% in 2017 to 41.1% in 2024 </a:t>
            </a:r>
            <a:r>
              <a:rPr lang="en-US" sz="1200">
                <a:latin typeface="Arial"/>
                <a:cs typeface="Arial"/>
              </a:rPr>
              <a:t>alongside minimal CAPEX.</a:t>
            </a:r>
            <a:endParaRPr lang="en-US" sz="1200" b="1">
              <a:latin typeface="Arial"/>
              <a:cs typeface="Arial"/>
            </a:endParaRPr>
          </a:p>
        </p:txBody>
      </p:sp>
      <p:sp>
        <p:nvSpPr>
          <p:cNvPr id="7" name="TextBox 6">
            <a:extLst>
              <a:ext uri="{FF2B5EF4-FFF2-40B4-BE49-F238E27FC236}">
                <a16:creationId xmlns:a16="http://schemas.microsoft.com/office/drawing/2014/main" id="{813C5970-2B60-9B97-C933-7A18B7C33651}"/>
              </a:ext>
            </a:extLst>
          </p:cNvPr>
          <p:cNvSpPr txBox="1"/>
          <p:nvPr/>
        </p:nvSpPr>
        <p:spPr>
          <a:xfrm>
            <a:off x="308298" y="4150931"/>
            <a:ext cx="414819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Wingdings" panose="05000000000000000000" pitchFamily="2" charset="2"/>
              <a:buChar char="§"/>
            </a:pPr>
            <a:r>
              <a:rPr lang="en-US" sz="1200">
                <a:latin typeface="Arial"/>
                <a:cs typeface="Arial"/>
              </a:rPr>
              <a:t>The FAA aftermarket design &amp; approval process takes </a:t>
            </a:r>
            <a:r>
              <a:rPr lang="en-US" sz="1200" b="1">
                <a:latin typeface="Arial"/>
                <a:cs typeface="Arial"/>
              </a:rPr>
              <a:t>12-36 months. </a:t>
            </a:r>
            <a:r>
              <a:rPr lang="en-US" sz="1200">
                <a:latin typeface="Arial"/>
                <a:cs typeface="Arial"/>
              </a:rPr>
              <a:t>The seller needs to have supplied this part through an OEM before gaining this approval. This makes it </a:t>
            </a:r>
            <a:r>
              <a:rPr lang="en-US" sz="1200" b="1">
                <a:latin typeface="Arial"/>
                <a:cs typeface="Arial"/>
              </a:rPr>
              <a:t>very difficult for new entrants </a:t>
            </a:r>
            <a:r>
              <a:rPr lang="en-US" sz="1200">
                <a:latin typeface="Arial"/>
                <a:cs typeface="Arial"/>
              </a:rPr>
              <a:t>to enter the market.</a:t>
            </a:r>
          </a:p>
          <a:p>
            <a:endParaRPr lang="en-US" sz="1200">
              <a:latin typeface="Arial"/>
              <a:cs typeface="Arial"/>
            </a:endParaRPr>
          </a:p>
          <a:p>
            <a:pPr marL="228600" indent="-228600">
              <a:buFont typeface="Wingdings" panose="05000000000000000000" pitchFamily="2" charset="2"/>
              <a:buChar char="§"/>
            </a:pPr>
            <a:r>
              <a:rPr lang="en-US" sz="1200">
                <a:latin typeface="Arial"/>
                <a:cs typeface="Arial"/>
              </a:rPr>
              <a:t>PMAs cost </a:t>
            </a:r>
            <a:r>
              <a:rPr lang="en-US" sz="1200" b="1">
                <a:latin typeface="Arial"/>
                <a:cs typeface="Arial"/>
              </a:rPr>
              <a:t>$1-5M each </a:t>
            </a:r>
            <a:r>
              <a:rPr lang="en-US" sz="1200">
                <a:latin typeface="Arial"/>
                <a:cs typeface="Arial"/>
              </a:rPr>
              <a:t>making it difficult for others to replicate what Target is doing. Overcoming Target’s established relationships with end customers further enhances Target’s position.</a:t>
            </a:r>
          </a:p>
        </p:txBody>
      </p:sp>
      <p:sp>
        <p:nvSpPr>
          <p:cNvPr id="11" name="Google Shape;157;p4">
            <a:extLst>
              <a:ext uri="{FF2B5EF4-FFF2-40B4-BE49-F238E27FC236}">
                <a16:creationId xmlns:a16="http://schemas.microsoft.com/office/drawing/2014/main" id="{00BCC5DE-A5E8-4C66-8178-C71E273EDB12}"/>
              </a:ext>
            </a:extLst>
          </p:cNvPr>
          <p:cNvSpPr txBox="1"/>
          <p:nvPr/>
        </p:nvSpPr>
        <p:spPr>
          <a:xfrm>
            <a:off x="4687504" y="3749524"/>
            <a:ext cx="4148198" cy="385362"/>
          </a:xfrm>
          <a:prstGeom prst="rect">
            <a:avLst/>
          </a:prstGeom>
          <a:noFill/>
          <a:ln>
            <a:solidFill>
              <a:srgbClr val="485059"/>
            </a:solidFill>
            <a:prstDash val="dash"/>
          </a:ln>
        </p:spPr>
        <p:txBody>
          <a:bodyPr spcFirstLastPara="1" wrap="square" lIns="0" tIns="15875" rIns="0" bIns="0" anchor="t" anchorCtr="0">
            <a:spAutoFit/>
          </a:bodyPr>
          <a:lstStyle/>
          <a:p>
            <a:pPr marL="12700" algn="ctr">
              <a:spcBef>
                <a:spcPts val="0"/>
              </a:spcBef>
              <a:spcAft>
                <a:spcPts val="0"/>
              </a:spcAft>
            </a:pPr>
            <a:r>
              <a:rPr lang="en-US" sz="1200">
                <a:solidFill>
                  <a:schemeClr val="dk1"/>
                </a:solidFill>
                <a:latin typeface="Arial"/>
                <a:cs typeface="Arial"/>
                <a:sym typeface="Arial"/>
              </a:rPr>
              <a:t>Recent events highlight </a:t>
            </a:r>
            <a:r>
              <a:rPr lang="en-US" sz="1200" b="1">
                <a:solidFill>
                  <a:schemeClr val="dk1"/>
                </a:solidFill>
                <a:latin typeface="Arial"/>
                <a:cs typeface="Arial"/>
                <a:sym typeface="Arial"/>
              </a:rPr>
              <a:t>risks associated with switching to smaller, newer </a:t>
            </a:r>
            <a:r>
              <a:rPr lang="en-US" sz="1200">
                <a:solidFill>
                  <a:schemeClr val="dk1"/>
                </a:solidFill>
                <a:latin typeface="Arial"/>
                <a:cs typeface="Arial"/>
                <a:sym typeface="Arial"/>
              </a:rPr>
              <a:t>aftermarket</a:t>
            </a:r>
            <a:r>
              <a:rPr lang="en-US" sz="1200" b="1">
                <a:solidFill>
                  <a:schemeClr val="dk1"/>
                </a:solidFill>
                <a:latin typeface="Arial"/>
                <a:cs typeface="Arial"/>
                <a:sym typeface="Arial"/>
              </a:rPr>
              <a:t> manufacturers</a:t>
            </a:r>
            <a:r>
              <a:rPr lang="en-US" sz="1200">
                <a:solidFill>
                  <a:schemeClr val="dk1"/>
                </a:solidFill>
                <a:latin typeface="Arial"/>
                <a:cs typeface="Arial"/>
                <a:sym typeface="Arial"/>
              </a:rPr>
              <a:t>. </a:t>
            </a:r>
            <a:endParaRPr lang="en-US" sz="1200">
              <a:solidFill>
                <a:schemeClr val="dk1"/>
              </a:solidFill>
              <a:cs typeface="Arial"/>
            </a:endParaRPr>
          </a:p>
        </p:txBody>
      </p:sp>
      <p:sp>
        <p:nvSpPr>
          <p:cNvPr id="12" name="Text Placeholder 4">
            <a:extLst>
              <a:ext uri="{FF2B5EF4-FFF2-40B4-BE49-F238E27FC236}">
                <a16:creationId xmlns:a16="http://schemas.microsoft.com/office/drawing/2014/main" id="{64F3258C-3746-A1A5-E1DB-A4DF7300BB0D}"/>
              </a:ext>
            </a:extLst>
          </p:cNvPr>
          <p:cNvSpPr txBox="1">
            <a:spLocks/>
          </p:cNvSpPr>
          <p:nvPr/>
        </p:nvSpPr>
        <p:spPr>
          <a:xfrm>
            <a:off x="308298" y="956751"/>
            <a:ext cx="4148200" cy="384048"/>
          </a:xfrm>
          <a:prstGeom prst="rect">
            <a:avLst/>
          </a:prstGeom>
          <a:solidFill>
            <a:schemeClr val="tx2">
              <a:lumMod val="75000"/>
            </a:schemeClr>
          </a:solidFill>
        </p:spPr>
        <p:txBody>
          <a:bodyPr lIns="91440" tIns="45720" rIns="91440" bIns="45720" anchor="t"/>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2720" indent="-172720" algn="ctr">
              <a:lnSpc>
                <a:spcPct val="150000"/>
              </a:lnSpc>
              <a:buNone/>
            </a:pPr>
            <a:r>
              <a:rPr lang="en-US" sz="1200" b="1">
                <a:solidFill>
                  <a:schemeClr val="bg1"/>
                </a:solidFill>
                <a:latin typeface="Arial"/>
                <a:cs typeface="Arial"/>
              </a:rPr>
              <a:t>Strong Market Position</a:t>
            </a:r>
            <a:endParaRPr lang="en-US">
              <a:solidFill>
                <a:schemeClr val="bg1"/>
              </a:solidFill>
            </a:endParaRPr>
          </a:p>
          <a:p>
            <a:pPr marL="0" indent="0" algn="ctr">
              <a:buNone/>
            </a:pPr>
            <a:endParaRPr lang="en-US" sz="1200" b="1">
              <a:solidFill>
                <a:schemeClr val="bg1"/>
              </a:solidFill>
              <a:cs typeface="Arial" panose="020B0604020202020204" pitchFamily="34" charset="0"/>
            </a:endParaRPr>
          </a:p>
        </p:txBody>
      </p:sp>
      <p:sp>
        <p:nvSpPr>
          <p:cNvPr id="3" name="TextBox 2">
            <a:extLst>
              <a:ext uri="{FF2B5EF4-FFF2-40B4-BE49-F238E27FC236}">
                <a16:creationId xmlns:a16="http://schemas.microsoft.com/office/drawing/2014/main" id="{9D3EAC1D-AC86-0CF3-3390-67DEBC4962D6}"/>
              </a:ext>
            </a:extLst>
          </p:cNvPr>
          <p:cNvSpPr txBox="1"/>
          <p:nvPr/>
        </p:nvSpPr>
        <p:spPr>
          <a:xfrm>
            <a:off x="1743213" y="6516460"/>
            <a:ext cx="5884048" cy="153888"/>
          </a:xfrm>
          <a:prstGeom prst="rect">
            <a:avLst/>
          </a:prstGeom>
          <a:noFill/>
        </p:spPr>
        <p:txBody>
          <a:bodyPr wrap="square" lIns="0" tIns="0" rIns="0" bIns="0" rtlCol="0" anchor="t">
            <a:spAutoFit/>
          </a:bodyPr>
          <a:lstStyle/>
          <a:p>
            <a:r>
              <a:rPr lang="en-US" sz="1000" b="1" dirty="0">
                <a:latin typeface="Arial"/>
                <a:cs typeface="Arial"/>
              </a:rPr>
              <a:t>Sources: </a:t>
            </a:r>
            <a:r>
              <a:rPr lang="en-US" sz="1000" dirty="0">
                <a:latin typeface="Arial"/>
                <a:cs typeface="Arial"/>
              </a:rPr>
              <a:t>National Transportation Safety Board, Federal Aviation Administration, UPI.com, Pitchbook</a:t>
            </a:r>
            <a:endParaRPr lang="en-US" sz="1000" baseline="30000" dirty="0">
              <a:latin typeface="Arial"/>
              <a:cs typeface="Arial"/>
            </a:endParaRPr>
          </a:p>
        </p:txBody>
      </p:sp>
      <p:sp>
        <p:nvSpPr>
          <p:cNvPr id="5" name="Title 1">
            <a:extLst>
              <a:ext uri="{FF2B5EF4-FFF2-40B4-BE49-F238E27FC236}">
                <a16:creationId xmlns:a16="http://schemas.microsoft.com/office/drawing/2014/main" id="{8D49E328-1DB0-712E-C427-F40C86A7E11B}"/>
              </a:ext>
            </a:extLst>
          </p:cNvPr>
          <p:cNvSpPr txBox="1">
            <a:spLocks/>
          </p:cNvSpPr>
          <p:nvPr/>
        </p:nvSpPr>
        <p:spPr bwMode="auto">
          <a:xfrm>
            <a:off x="381000" y="392668"/>
            <a:ext cx="8229600"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just" rtl="0" eaLnBrk="0" fontAlgn="base" hangingPunct="0">
              <a:spcBef>
                <a:spcPct val="0"/>
              </a:spcBef>
              <a:spcAft>
                <a:spcPct val="0"/>
              </a:spcAft>
              <a:defRPr sz="2400" kern="1200">
                <a:solidFill>
                  <a:schemeClr val="tx1"/>
                </a:solidFill>
                <a:latin typeface="Arial" pitchFamily="34" charset="0"/>
                <a:ea typeface="+mj-ea"/>
                <a:cs typeface="+mj-cs"/>
              </a:defRPr>
            </a:lvl1pPr>
            <a:lvl2pPr algn="just" rtl="0" eaLnBrk="0" fontAlgn="base" hangingPunct="0">
              <a:spcBef>
                <a:spcPct val="0"/>
              </a:spcBef>
              <a:spcAft>
                <a:spcPct val="0"/>
              </a:spcAft>
              <a:defRPr sz="3200">
                <a:solidFill>
                  <a:schemeClr val="tx1"/>
                </a:solidFill>
                <a:latin typeface="Arial" charset="0"/>
              </a:defRPr>
            </a:lvl2pPr>
            <a:lvl3pPr algn="just" rtl="0" eaLnBrk="0" fontAlgn="base" hangingPunct="0">
              <a:spcBef>
                <a:spcPct val="0"/>
              </a:spcBef>
              <a:spcAft>
                <a:spcPct val="0"/>
              </a:spcAft>
              <a:defRPr sz="3200">
                <a:solidFill>
                  <a:schemeClr val="tx1"/>
                </a:solidFill>
                <a:latin typeface="Arial" charset="0"/>
              </a:defRPr>
            </a:lvl3pPr>
            <a:lvl4pPr algn="just" rtl="0" eaLnBrk="0" fontAlgn="base" hangingPunct="0">
              <a:spcBef>
                <a:spcPct val="0"/>
              </a:spcBef>
              <a:spcAft>
                <a:spcPct val="0"/>
              </a:spcAft>
              <a:defRPr sz="3200">
                <a:solidFill>
                  <a:schemeClr val="tx1"/>
                </a:solidFill>
                <a:latin typeface="Arial" charset="0"/>
              </a:defRPr>
            </a:lvl4pPr>
            <a:lvl5pPr algn="just" rtl="0" eaLnBrk="0" fontAlgn="base" hangingPunct="0">
              <a:spcBef>
                <a:spcPct val="0"/>
              </a:spcBef>
              <a:spcAft>
                <a:spcPct val="0"/>
              </a:spcAft>
              <a:defRPr sz="3200">
                <a:solidFill>
                  <a:schemeClr val="tx1"/>
                </a:solidFill>
                <a:latin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a:latin typeface="Arial"/>
                <a:cs typeface="Arial"/>
              </a:rPr>
              <a:t>Sole Source Supplier &amp; Strict FAA Regulations Build Moats</a:t>
            </a:r>
          </a:p>
        </p:txBody>
      </p:sp>
      <p:sp>
        <p:nvSpPr>
          <p:cNvPr id="6" name="Text Placeholder 4">
            <a:extLst>
              <a:ext uri="{FF2B5EF4-FFF2-40B4-BE49-F238E27FC236}">
                <a16:creationId xmlns:a16="http://schemas.microsoft.com/office/drawing/2014/main" id="{A5C536D2-EB9A-58C7-30AB-95B1B02FCF3E}"/>
              </a:ext>
            </a:extLst>
          </p:cNvPr>
          <p:cNvSpPr txBox="1">
            <a:spLocks/>
          </p:cNvSpPr>
          <p:nvPr/>
        </p:nvSpPr>
        <p:spPr>
          <a:xfrm>
            <a:off x="308298" y="3746698"/>
            <a:ext cx="4148200" cy="385362"/>
          </a:xfrm>
          <a:prstGeom prst="rect">
            <a:avLst/>
          </a:prstGeom>
          <a:solidFill>
            <a:srgbClr val="485059"/>
          </a:solidFill>
        </p:spPr>
        <p:txBody>
          <a:bodyPr lIns="91440" tIns="45720" rIns="91440" bIns="45720" anchor="t"/>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2720" indent="-172720" algn="ctr">
              <a:lnSpc>
                <a:spcPct val="150000"/>
              </a:lnSpc>
              <a:buNone/>
            </a:pPr>
            <a:r>
              <a:rPr lang="en-US" sz="1200" b="1">
                <a:solidFill>
                  <a:schemeClr val="bg1"/>
                </a:solidFill>
                <a:latin typeface="Arial"/>
                <a:cs typeface="Arial"/>
              </a:rPr>
              <a:t>Strict FAA Guidelines</a:t>
            </a:r>
            <a:endParaRPr lang="en-US">
              <a:solidFill>
                <a:schemeClr val="bg1"/>
              </a:solidFill>
            </a:endParaRPr>
          </a:p>
          <a:p>
            <a:pPr marL="0" indent="0" algn="ctr">
              <a:lnSpc>
                <a:spcPct val="150000"/>
              </a:lnSpc>
              <a:buNone/>
            </a:pPr>
            <a:endParaRPr lang="en-US" sz="1200" b="1">
              <a:solidFill>
                <a:schemeClr val="bg1"/>
              </a:solidFill>
              <a:cs typeface="Arial" panose="020B0604020202020204" pitchFamily="34" charset="0"/>
            </a:endParaRPr>
          </a:p>
        </p:txBody>
      </p:sp>
      <p:graphicFrame>
        <p:nvGraphicFramePr>
          <p:cNvPr id="16" name="Chart 15">
            <a:extLst>
              <a:ext uri="{FF2B5EF4-FFF2-40B4-BE49-F238E27FC236}">
                <a16:creationId xmlns:a16="http://schemas.microsoft.com/office/drawing/2014/main" id="{1FD76C99-F939-92DF-2443-6722942D2DEC}"/>
              </a:ext>
            </a:extLst>
          </p:cNvPr>
          <p:cNvGraphicFramePr>
            <a:graphicFrameLocks/>
          </p:cNvGraphicFramePr>
          <p:nvPr>
            <p:extLst>
              <p:ext uri="{D42A27DB-BD31-4B8C-83A1-F6EECF244321}">
                <p14:modId xmlns:p14="http://schemas.microsoft.com/office/powerpoint/2010/main" val="3118598931"/>
              </p:ext>
            </p:extLst>
          </p:nvPr>
        </p:nvGraphicFramePr>
        <p:xfrm>
          <a:off x="4685237" y="994494"/>
          <a:ext cx="4150465" cy="25921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756869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7100D-C0AD-2521-6763-0129E89F29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027369-4203-F78F-D63A-6C0BA6EE767E}"/>
              </a:ext>
            </a:extLst>
          </p:cNvPr>
          <p:cNvSpPr>
            <a:spLocks noGrp="1"/>
          </p:cNvSpPr>
          <p:nvPr>
            <p:ph type="title"/>
          </p:nvPr>
        </p:nvSpPr>
        <p:spPr>
          <a:xfrm>
            <a:off x="381000" y="392668"/>
            <a:ext cx="8229600" cy="369332"/>
          </a:xfrm>
        </p:spPr>
        <p:txBody>
          <a:bodyPr/>
          <a:lstStyle/>
          <a:p>
            <a:r>
              <a:rPr lang="en-US" dirty="0"/>
              <a:t>Growing Fleet Matches Travel &amp; Defense Trends</a:t>
            </a:r>
          </a:p>
        </p:txBody>
      </p:sp>
      <p:sp>
        <p:nvSpPr>
          <p:cNvPr id="6" name="Slide Number Placeholder 5">
            <a:extLst>
              <a:ext uri="{FF2B5EF4-FFF2-40B4-BE49-F238E27FC236}">
                <a16:creationId xmlns:a16="http://schemas.microsoft.com/office/drawing/2014/main" id="{871A5377-BE09-DB03-BA50-F0B2F70683E5}"/>
              </a:ext>
            </a:extLst>
          </p:cNvPr>
          <p:cNvSpPr>
            <a:spLocks noGrp="1"/>
          </p:cNvSpPr>
          <p:nvPr>
            <p:ph type="sldNum" sz="quarter" idx="12"/>
          </p:nvPr>
        </p:nvSpPr>
        <p:spPr>
          <a:xfrm>
            <a:off x="6553200" y="6567587"/>
            <a:ext cx="2133600" cy="153888"/>
          </a:xfrm>
        </p:spPr>
        <p:txBody>
          <a:bodyPr/>
          <a:lstStyle/>
          <a:p>
            <a:pPr>
              <a:defRPr/>
            </a:pPr>
            <a:fld id="{995B7867-EB00-4675-821B-66D3FE8CD564}" type="slidenum">
              <a:rPr lang="en-US" smtClean="0"/>
              <a:pPr>
                <a:defRPr/>
              </a:pPr>
              <a:t>15</a:t>
            </a:fld>
            <a:endParaRPr lang="en-US"/>
          </a:p>
        </p:txBody>
      </p:sp>
      <p:sp>
        <p:nvSpPr>
          <p:cNvPr id="39" name="TextBox 38">
            <a:extLst>
              <a:ext uri="{FF2B5EF4-FFF2-40B4-BE49-F238E27FC236}">
                <a16:creationId xmlns:a16="http://schemas.microsoft.com/office/drawing/2014/main" id="{36508231-2F97-4310-533C-1DB11EE99788}"/>
              </a:ext>
            </a:extLst>
          </p:cNvPr>
          <p:cNvSpPr txBox="1"/>
          <p:nvPr/>
        </p:nvSpPr>
        <p:spPr>
          <a:xfrm>
            <a:off x="1467670" y="6490643"/>
            <a:ext cx="6638731" cy="153888"/>
          </a:xfrm>
          <a:prstGeom prst="rect">
            <a:avLst/>
          </a:prstGeom>
          <a:noFill/>
        </p:spPr>
        <p:txBody>
          <a:bodyPr wrap="square" lIns="0" tIns="0" rIns="0" bIns="0" rtlCol="0">
            <a:spAutoFit/>
          </a:bodyPr>
          <a:lstStyle/>
          <a:p>
            <a:r>
              <a:rPr lang="en-US" sz="1000" b="1" dirty="0"/>
              <a:t>Sources: </a:t>
            </a:r>
            <a:r>
              <a:rPr lang="en-US" sz="1000" dirty="0"/>
              <a:t>FAA, Naveo Consultancy, IISS, Forecast International Defense and Security Monitor, US Travel Association </a:t>
            </a:r>
          </a:p>
        </p:txBody>
      </p:sp>
      <p:sp>
        <p:nvSpPr>
          <p:cNvPr id="11" name="Text Placeholder 4">
            <a:extLst>
              <a:ext uri="{FF2B5EF4-FFF2-40B4-BE49-F238E27FC236}">
                <a16:creationId xmlns:a16="http://schemas.microsoft.com/office/drawing/2014/main" id="{5CD7E360-D319-2D16-5E5F-2EFDC5CA8EF5}"/>
              </a:ext>
            </a:extLst>
          </p:cNvPr>
          <p:cNvSpPr txBox="1">
            <a:spLocks/>
          </p:cNvSpPr>
          <p:nvPr/>
        </p:nvSpPr>
        <p:spPr>
          <a:xfrm>
            <a:off x="305090" y="948841"/>
            <a:ext cx="8533820" cy="276999"/>
          </a:xfrm>
          <a:prstGeom prst="rect">
            <a:avLst/>
          </a:prstGeom>
          <a:solidFill>
            <a:schemeClr val="tx2">
              <a:lumMod val="75000"/>
            </a:schemeClr>
          </a:solidFill>
        </p:spPr>
        <p:txBody>
          <a:bodyP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a:solidFill>
                  <a:schemeClr val="bg1"/>
                </a:solidFill>
                <a:cs typeface="Arial" panose="020B0604020202020204" pitchFamily="34" charset="0"/>
              </a:rPr>
              <a:t>Demand for maintenance and aftermarket linked to heightened </a:t>
            </a:r>
            <a:r>
              <a:rPr lang="en-US" sz="1200">
                <a:solidFill>
                  <a:schemeClr val="bg1"/>
                </a:solidFill>
                <a:cs typeface="Arial" panose="020B0604020202020204" pitchFamily="34" charset="0"/>
              </a:rPr>
              <a:t>commercial </a:t>
            </a:r>
            <a:r>
              <a:rPr lang="en-US" sz="1200" b="1">
                <a:solidFill>
                  <a:schemeClr val="bg1"/>
                </a:solidFill>
                <a:cs typeface="Arial" panose="020B0604020202020204" pitchFamily="34" charset="0"/>
              </a:rPr>
              <a:t>flying</a:t>
            </a:r>
            <a:r>
              <a:rPr lang="en-US" sz="1200">
                <a:solidFill>
                  <a:schemeClr val="bg1"/>
                </a:solidFill>
                <a:cs typeface="Arial" panose="020B0604020202020204" pitchFamily="34" charset="0"/>
              </a:rPr>
              <a:t> and military aircraft </a:t>
            </a:r>
          </a:p>
        </p:txBody>
      </p:sp>
      <p:sp>
        <p:nvSpPr>
          <p:cNvPr id="12" name="Google Shape;157;p4">
            <a:extLst>
              <a:ext uri="{FF2B5EF4-FFF2-40B4-BE49-F238E27FC236}">
                <a16:creationId xmlns:a16="http://schemas.microsoft.com/office/drawing/2014/main" id="{674B6CEF-2430-A7D1-CF2E-19E348ABA163}"/>
              </a:ext>
            </a:extLst>
          </p:cNvPr>
          <p:cNvSpPr txBox="1"/>
          <p:nvPr/>
        </p:nvSpPr>
        <p:spPr>
          <a:xfrm>
            <a:off x="319798" y="1330747"/>
            <a:ext cx="3638517" cy="200696"/>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chemeClr val="dk1"/>
              </a:buClr>
              <a:buSzPts val="1000"/>
              <a:buFont typeface="Arial"/>
              <a:buNone/>
            </a:pPr>
            <a:r>
              <a:rPr lang="en-US" sz="1200" b="1" i="0" u="none" strike="noStrike" cap="none">
                <a:solidFill>
                  <a:schemeClr val="dk1"/>
                </a:solidFill>
                <a:latin typeface="Arial" panose="020B0604020202020204" pitchFamily="34" charset="0"/>
                <a:ea typeface="Arial"/>
                <a:cs typeface="Arial" panose="020B0604020202020204" pitchFamily="34" charset="0"/>
                <a:sym typeface="Arial"/>
              </a:rPr>
              <a:t>Mass Purchases after COVID </a:t>
            </a:r>
            <a:endParaRPr sz="1200" b="1" i="0" u="none" strike="noStrike" cap="none">
              <a:solidFill>
                <a:schemeClr val="dk1"/>
              </a:solidFill>
              <a:latin typeface="Arial" panose="020B0604020202020204" pitchFamily="34" charset="0"/>
              <a:ea typeface="Arial"/>
              <a:cs typeface="Arial" panose="020B0604020202020204" pitchFamily="34" charset="0"/>
              <a:sym typeface="Arial"/>
            </a:endParaRPr>
          </a:p>
        </p:txBody>
      </p:sp>
      <p:cxnSp>
        <p:nvCxnSpPr>
          <p:cNvPr id="13" name="Google Shape;158;p4">
            <a:extLst>
              <a:ext uri="{FF2B5EF4-FFF2-40B4-BE49-F238E27FC236}">
                <a16:creationId xmlns:a16="http://schemas.microsoft.com/office/drawing/2014/main" id="{1692073D-FBA1-D70B-14D6-A8C55FD0310F}"/>
              </a:ext>
            </a:extLst>
          </p:cNvPr>
          <p:cNvCxnSpPr>
            <a:cxnSpLocks/>
          </p:cNvCxnSpPr>
          <p:nvPr/>
        </p:nvCxnSpPr>
        <p:spPr>
          <a:xfrm flipV="1">
            <a:off x="338591" y="1562221"/>
            <a:ext cx="3920715" cy="1462"/>
          </a:xfrm>
          <a:prstGeom prst="straightConnector1">
            <a:avLst/>
          </a:prstGeom>
          <a:noFill/>
          <a:ln w="9525" cap="flat" cmpd="sng">
            <a:solidFill>
              <a:schemeClr val="dk1"/>
            </a:solidFill>
            <a:prstDash val="solid"/>
            <a:round/>
            <a:headEnd type="none" w="sm" len="sm"/>
            <a:tailEnd type="none" w="sm" len="sm"/>
          </a:ln>
        </p:spPr>
      </p:cxnSp>
      <p:sp>
        <p:nvSpPr>
          <p:cNvPr id="14" name="Google Shape;157;p4">
            <a:extLst>
              <a:ext uri="{FF2B5EF4-FFF2-40B4-BE49-F238E27FC236}">
                <a16:creationId xmlns:a16="http://schemas.microsoft.com/office/drawing/2014/main" id="{9D9BB7D8-AE8B-1436-1556-D2BF3F7AB10F}"/>
              </a:ext>
            </a:extLst>
          </p:cNvPr>
          <p:cNvSpPr txBox="1"/>
          <p:nvPr/>
        </p:nvSpPr>
        <p:spPr>
          <a:xfrm>
            <a:off x="4571140" y="1324610"/>
            <a:ext cx="3810860" cy="200696"/>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chemeClr val="dk1"/>
              </a:buClr>
              <a:buSzPts val="1000"/>
              <a:buFont typeface="Arial"/>
              <a:buNone/>
            </a:pPr>
            <a:r>
              <a:rPr lang="en-US" sz="1200" b="1" i="0" u="none" strike="noStrike" cap="none">
                <a:solidFill>
                  <a:schemeClr val="dk1"/>
                </a:solidFill>
                <a:latin typeface="Arial" panose="020B0604020202020204" pitchFamily="34" charset="0"/>
                <a:ea typeface="Arial"/>
                <a:cs typeface="Arial" panose="020B0604020202020204" pitchFamily="34" charset="0"/>
                <a:sym typeface="Arial"/>
              </a:rPr>
              <a:t>Key Drivers of Maintenance and Servicing Needs</a:t>
            </a:r>
            <a:endParaRPr sz="1200" b="1" i="0" u="none" strike="noStrike" cap="none">
              <a:solidFill>
                <a:schemeClr val="dk1"/>
              </a:solidFill>
              <a:latin typeface="Arial" panose="020B0604020202020204" pitchFamily="34" charset="0"/>
              <a:ea typeface="Arial"/>
              <a:cs typeface="Arial" panose="020B0604020202020204" pitchFamily="34" charset="0"/>
              <a:sym typeface="Arial"/>
            </a:endParaRPr>
          </a:p>
        </p:txBody>
      </p:sp>
      <p:cxnSp>
        <p:nvCxnSpPr>
          <p:cNvPr id="17" name="Google Shape;158;p4">
            <a:extLst>
              <a:ext uri="{FF2B5EF4-FFF2-40B4-BE49-F238E27FC236}">
                <a16:creationId xmlns:a16="http://schemas.microsoft.com/office/drawing/2014/main" id="{E4E39AEF-A4D8-D303-BBC0-06ADB4C3DDFD}"/>
              </a:ext>
            </a:extLst>
          </p:cNvPr>
          <p:cNvCxnSpPr>
            <a:cxnSpLocks/>
          </p:cNvCxnSpPr>
          <p:nvPr/>
        </p:nvCxnSpPr>
        <p:spPr>
          <a:xfrm>
            <a:off x="4589933" y="1557546"/>
            <a:ext cx="4248974" cy="0"/>
          </a:xfrm>
          <a:prstGeom prst="straightConnector1">
            <a:avLst/>
          </a:prstGeom>
          <a:noFill/>
          <a:ln w="9525" cap="flat" cmpd="sng">
            <a:solidFill>
              <a:schemeClr val="dk1"/>
            </a:solidFill>
            <a:prstDash val="solid"/>
            <a:round/>
            <a:headEnd type="none" w="sm" len="sm"/>
            <a:tailEnd type="none" w="sm" len="sm"/>
          </a:ln>
        </p:spPr>
      </p:cxnSp>
      <p:sp>
        <p:nvSpPr>
          <p:cNvPr id="18" name="Google Shape;121;p3">
            <a:extLst>
              <a:ext uri="{FF2B5EF4-FFF2-40B4-BE49-F238E27FC236}">
                <a16:creationId xmlns:a16="http://schemas.microsoft.com/office/drawing/2014/main" id="{BF7D5604-6B58-97FC-C305-647C2F3620B9}"/>
              </a:ext>
            </a:extLst>
          </p:cNvPr>
          <p:cNvSpPr/>
          <p:nvPr/>
        </p:nvSpPr>
        <p:spPr>
          <a:xfrm>
            <a:off x="4668201" y="3153580"/>
            <a:ext cx="4170707" cy="1428043"/>
          </a:xfrm>
          <a:prstGeom prst="rect">
            <a:avLst/>
          </a:prstGeom>
          <a:solidFill>
            <a:srgbClr val="5E7C9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i="0" u="none" strike="noStrike" cap="none">
                <a:solidFill>
                  <a:schemeClr val="lt1"/>
                </a:solidFill>
                <a:latin typeface="+mn-lt"/>
                <a:ea typeface="Arial"/>
                <a:cs typeface="Arial"/>
                <a:sym typeface="Arial"/>
              </a:rPr>
              <a:t>Utilization of In-service Fleet</a:t>
            </a:r>
            <a:endParaRPr lang="en-US" sz="1100">
              <a:latin typeface="+mn-lt"/>
            </a:endParaRPr>
          </a:p>
          <a:p>
            <a:pPr marL="0" marR="0" lvl="0" indent="0" algn="ctr" rtl="0">
              <a:spcBef>
                <a:spcPts val="0"/>
              </a:spcBef>
              <a:spcAft>
                <a:spcPts val="0"/>
              </a:spcAft>
              <a:buNone/>
            </a:pPr>
            <a:endParaRPr lang="en-US" sz="1100" b="1" i="0" u="none" strike="noStrike" cap="none">
              <a:solidFill>
                <a:schemeClr val="lt1"/>
              </a:solidFill>
              <a:latin typeface="+mn-lt"/>
              <a:ea typeface="Arial"/>
              <a:cs typeface="Arial"/>
              <a:sym typeface="Arial"/>
            </a:endParaRPr>
          </a:p>
          <a:p>
            <a:pPr marL="0" marR="0" lvl="0" indent="0" algn="ctr" rtl="0">
              <a:spcBef>
                <a:spcPts val="0"/>
              </a:spcBef>
              <a:spcAft>
                <a:spcPts val="0"/>
              </a:spcAft>
              <a:buNone/>
            </a:pPr>
            <a:r>
              <a:rPr lang="en-US" sz="1100" b="1">
                <a:solidFill>
                  <a:schemeClr val="lt1"/>
                </a:solidFill>
                <a:latin typeface="+mn-lt"/>
                <a:ea typeface="Arial"/>
                <a:cs typeface="Arial"/>
                <a:sym typeface="Arial"/>
              </a:rPr>
              <a:t>Loosened health restrictions has allowed for previously parked commercial aircraft to be </a:t>
            </a:r>
            <a:r>
              <a:rPr lang="en-US" sz="1100">
                <a:solidFill>
                  <a:schemeClr val="lt1"/>
                </a:solidFill>
                <a:latin typeface="+mn-lt"/>
                <a:ea typeface="Arial"/>
                <a:cs typeface="Arial"/>
                <a:sym typeface="Arial"/>
              </a:rPr>
              <a:t>used to </a:t>
            </a:r>
            <a:r>
              <a:rPr lang="en-US" sz="1100" b="1">
                <a:solidFill>
                  <a:schemeClr val="lt1"/>
                </a:solidFill>
                <a:latin typeface="+mn-lt"/>
                <a:ea typeface="Arial"/>
                <a:cs typeface="Arial"/>
                <a:sym typeface="Arial"/>
              </a:rPr>
              <a:t>at nearly full-capacity</a:t>
            </a:r>
            <a:r>
              <a:rPr lang="en-US" sz="1100">
                <a:solidFill>
                  <a:schemeClr val="lt1"/>
                </a:solidFill>
                <a:latin typeface="+mn-lt"/>
                <a:ea typeface="Arial"/>
                <a:cs typeface="Arial"/>
                <a:sym typeface="Arial"/>
              </a:rPr>
              <a:t>. The aerospace sector has seen </a:t>
            </a:r>
            <a:r>
              <a:rPr lang="en-US" sz="1100" b="1">
                <a:solidFill>
                  <a:schemeClr val="lt1"/>
                </a:solidFill>
                <a:latin typeface="+mn-lt"/>
                <a:ea typeface="Arial"/>
                <a:cs typeface="Arial"/>
                <a:sym typeface="Arial"/>
              </a:rPr>
              <a:t>usage matching or surpassing pre-COVID levels</a:t>
            </a:r>
            <a:r>
              <a:rPr lang="en-US" sz="1100">
                <a:solidFill>
                  <a:schemeClr val="lt1"/>
                </a:solidFill>
                <a:latin typeface="+mn-lt"/>
                <a:ea typeface="Arial"/>
                <a:cs typeface="Arial"/>
                <a:sym typeface="Arial"/>
              </a:rPr>
              <a:t>. Load factor rose from 70% to 83% between 2020 and 2023, with future projections set at ~85%, helping airlines (such as United and Delta) set records earnings in 2024.</a:t>
            </a:r>
            <a:endParaRPr lang="en-US" sz="1100">
              <a:latin typeface="+mn-lt"/>
            </a:endParaRPr>
          </a:p>
        </p:txBody>
      </p:sp>
      <p:sp>
        <p:nvSpPr>
          <p:cNvPr id="20" name="Google Shape;122;p3">
            <a:extLst>
              <a:ext uri="{FF2B5EF4-FFF2-40B4-BE49-F238E27FC236}">
                <a16:creationId xmlns:a16="http://schemas.microsoft.com/office/drawing/2014/main" id="{AF6C23FE-CABD-7D06-1DEE-B5C538E9F4CB}"/>
              </a:ext>
            </a:extLst>
          </p:cNvPr>
          <p:cNvSpPr/>
          <p:nvPr/>
        </p:nvSpPr>
        <p:spPr>
          <a:xfrm>
            <a:off x="4668200" y="4669855"/>
            <a:ext cx="4170707" cy="1428043"/>
          </a:xfrm>
          <a:prstGeom prst="rect">
            <a:avLst/>
          </a:prstGeom>
          <a:solidFill>
            <a:srgbClr val="4850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i="0" u="none" strike="noStrike" cap="none">
                <a:solidFill>
                  <a:schemeClr val="lt1"/>
                </a:solidFill>
                <a:latin typeface="+mn-lt"/>
                <a:ea typeface="Arial"/>
                <a:cs typeface="Arial"/>
                <a:sym typeface="Arial"/>
              </a:rPr>
              <a:t>Military Spending Catalysts</a:t>
            </a:r>
            <a:endParaRPr lang="en-US" sz="1100">
              <a:latin typeface="+mn-lt"/>
            </a:endParaRPr>
          </a:p>
          <a:p>
            <a:pPr marL="0" marR="0" lvl="0" indent="0" algn="ctr" rtl="0">
              <a:spcBef>
                <a:spcPts val="0"/>
              </a:spcBef>
              <a:spcAft>
                <a:spcPts val="0"/>
              </a:spcAft>
              <a:buNone/>
            </a:pPr>
            <a:endParaRPr lang="en-US" sz="1100" b="1" i="0" u="none" strike="noStrike" cap="none">
              <a:solidFill>
                <a:schemeClr val="lt1"/>
              </a:solidFill>
              <a:latin typeface="+mn-lt"/>
              <a:ea typeface="Arial"/>
              <a:cs typeface="Arial"/>
              <a:sym typeface="Arial"/>
            </a:endParaRPr>
          </a:p>
          <a:p>
            <a:pPr marL="0" marR="0" lvl="0" indent="0" algn="ctr" rtl="0">
              <a:spcBef>
                <a:spcPts val="0"/>
              </a:spcBef>
              <a:spcAft>
                <a:spcPts val="0"/>
              </a:spcAft>
              <a:buNone/>
            </a:pPr>
            <a:r>
              <a:rPr lang="en-US" sz="1100" b="1">
                <a:solidFill>
                  <a:schemeClr val="lt1"/>
                </a:solidFill>
                <a:latin typeface="+mn-lt"/>
                <a:ea typeface="Arial"/>
                <a:cs typeface="Arial"/>
                <a:sym typeface="Arial"/>
              </a:rPr>
              <a:t>Rising, g</a:t>
            </a:r>
            <a:r>
              <a:rPr lang="en-US" sz="1100" b="1" u="none" strike="noStrike" cap="none">
                <a:solidFill>
                  <a:schemeClr val="lt1"/>
                </a:solidFill>
                <a:latin typeface="+mn-lt"/>
                <a:ea typeface="Arial"/>
                <a:cs typeface="Arial"/>
                <a:sym typeface="Arial"/>
              </a:rPr>
              <a:t>eopolitical tensions</a:t>
            </a:r>
            <a:r>
              <a:rPr lang="en-US" sz="1100" b="0" u="none" strike="noStrike" cap="none">
                <a:solidFill>
                  <a:schemeClr val="lt1"/>
                </a:solidFill>
                <a:latin typeface="+mn-lt"/>
                <a:ea typeface="Arial"/>
                <a:cs typeface="Arial"/>
                <a:sym typeface="Arial"/>
              </a:rPr>
              <a:t>, because of continued conflicts such as the Ukrainian and Israel-Palestine war, ha</a:t>
            </a:r>
            <a:r>
              <a:rPr lang="en-US" sz="1100">
                <a:solidFill>
                  <a:schemeClr val="lt1"/>
                </a:solidFill>
                <a:latin typeface="+mn-lt"/>
                <a:ea typeface="Arial"/>
                <a:cs typeface="Arial"/>
                <a:sym typeface="Arial"/>
              </a:rPr>
              <a:t>s</a:t>
            </a:r>
            <a:r>
              <a:rPr lang="en-US" sz="1100" b="0" u="none" strike="noStrike" cap="none">
                <a:solidFill>
                  <a:schemeClr val="lt1"/>
                </a:solidFill>
                <a:latin typeface="+mn-lt"/>
                <a:ea typeface="Arial"/>
                <a:cs typeface="Arial"/>
                <a:sym typeface="Arial"/>
              </a:rPr>
              <a:t> </a:t>
            </a:r>
            <a:r>
              <a:rPr lang="en-US" sz="1100" b="1" u="none" strike="noStrike" cap="none">
                <a:solidFill>
                  <a:schemeClr val="lt1"/>
                </a:solidFill>
                <a:latin typeface="+mn-lt"/>
                <a:ea typeface="Arial"/>
                <a:cs typeface="Arial"/>
                <a:sym typeface="Arial"/>
              </a:rPr>
              <a:t>pressured countries to increase military budgets</a:t>
            </a:r>
            <a:r>
              <a:rPr lang="en-US" sz="1100" b="0" u="none" strike="noStrike" cap="none">
                <a:solidFill>
                  <a:schemeClr val="lt1"/>
                </a:solidFill>
                <a:latin typeface="+mn-lt"/>
                <a:ea typeface="Arial"/>
                <a:cs typeface="Arial"/>
                <a:sym typeface="Arial"/>
              </a:rPr>
              <a:t>. The EU countries have become the latest to pursue rearmament packages. Domestically, the US may also look to spend, to ensure national security and shield the country from rising threats.</a:t>
            </a:r>
            <a:endParaRPr lang="en-US" sz="1100">
              <a:latin typeface="+mn-lt"/>
            </a:endParaRPr>
          </a:p>
        </p:txBody>
      </p:sp>
      <p:sp>
        <p:nvSpPr>
          <p:cNvPr id="21" name="Google Shape;123;p3">
            <a:extLst>
              <a:ext uri="{FF2B5EF4-FFF2-40B4-BE49-F238E27FC236}">
                <a16:creationId xmlns:a16="http://schemas.microsoft.com/office/drawing/2014/main" id="{18FDBC6E-F66E-8C2E-39E3-9D7A3597F9A0}"/>
              </a:ext>
            </a:extLst>
          </p:cNvPr>
          <p:cNvSpPr/>
          <p:nvPr/>
        </p:nvSpPr>
        <p:spPr>
          <a:xfrm>
            <a:off x="4668202" y="1639464"/>
            <a:ext cx="4170707" cy="1428051"/>
          </a:xfrm>
          <a:prstGeom prst="rect">
            <a:avLst/>
          </a:prstGeom>
          <a:solidFill>
            <a:srgbClr val="113D6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i="0" u="none" strike="noStrike" cap="none" dirty="0">
                <a:solidFill>
                  <a:schemeClr val="lt1"/>
                </a:solidFill>
                <a:latin typeface="+mn-lt"/>
                <a:ea typeface="Arial"/>
                <a:cs typeface="Arial"/>
                <a:sym typeface="Arial"/>
              </a:rPr>
              <a:t>Strong Recovery in Air Travel</a:t>
            </a:r>
            <a:endParaRPr sz="1100" dirty="0">
              <a:latin typeface="+mn-lt"/>
            </a:endParaRPr>
          </a:p>
          <a:p>
            <a:pPr marL="0" marR="0" lvl="0" indent="0" algn="r" rtl="0">
              <a:spcBef>
                <a:spcPts val="0"/>
              </a:spcBef>
              <a:spcAft>
                <a:spcPts val="0"/>
              </a:spcAft>
              <a:buNone/>
            </a:pPr>
            <a:endParaRPr sz="1100" b="1" i="0" u="none" strike="noStrike" cap="none" dirty="0">
              <a:solidFill>
                <a:schemeClr val="lt1"/>
              </a:solidFill>
              <a:latin typeface="+mn-lt"/>
              <a:ea typeface="Arial"/>
              <a:cs typeface="Arial"/>
              <a:sym typeface="Arial"/>
            </a:endParaRPr>
          </a:p>
          <a:p>
            <a:pPr marL="0" marR="0" lvl="0" indent="0" algn="ctr" rtl="0">
              <a:spcBef>
                <a:spcPts val="0"/>
              </a:spcBef>
              <a:spcAft>
                <a:spcPts val="0"/>
              </a:spcAft>
              <a:buNone/>
            </a:pPr>
            <a:r>
              <a:rPr lang="en-US" sz="1100" dirty="0">
                <a:solidFill>
                  <a:schemeClr val="lt1"/>
                </a:solidFill>
                <a:latin typeface="+mn-lt"/>
                <a:ea typeface="Arial"/>
                <a:cs typeface="Arial"/>
                <a:sym typeface="Arial"/>
              </a:rPr>
              <a:t>Following the Covid-19 Pandemic, revenge travel has created heightened demand for commercial airliners. Lack of traveling beforehand saw the aftermarket’s prices and sales struggle. Today, global leisure and business air traffic saw a bounce back that has continued into 2024 and 2025 – with US travel spend projected to continue growing.</a:t>
            </a:r>
            <a:endParaRPr sz="1100" b="1" u="none" strike="noStrike" cap="none" dirty="0">
              <a:solidFill>
                <a:schemeClr val="lt1"/>
              </a:solidFill>
              <a:latin typeface="+mn-lt"/>
              <a:ea typeface="Arial"/>
              <a:cs typeface="Arial"/>
              <a:sym typeface="Arial"/>
            </a:endParaRPr>
          </a:p>
        </p:txBody>
      </p:sp>
      <p:sp>
        <p:nvSpPr>
          <p:cNvPr id="22" name="Google Shape;124;p3">
            <a:extLst>
              <a:ext uri="{FF2B5EF4-FFF2-40B4-BE49-F238E27FC236}">
                <a16:creationId xmlns:a16="http://schemas.microsoft.com/office/drawing/2014/main" id="{05C01649-212D-9412-F0C3-DFB4488326A1}"/>
              </a:ext>
            </a:extLst>
          </p:cNvPr>
          <p:cNvSpPr/>
          <p:nvPr/>
        </p:nvSpPr>
        <p:spPr>
          <a:xfrm>
            <a:off x="4544873" y="1606974"/>
            <a:ext cx="484327" cy="331944"/>
          </a:xfrm>
          <a:prstGeom prst="ellipse">
            <a:avLst/>
          </a:prstGeom>
          <a:solidFill>
            <a:srgbClr val="113D63"/>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i="0" u="none" strike="noStrike" cap="none">
                <a:solidFill>
                  <a:schemeClr val="lt1"/>
                </a:solidFill>
                <a:latin typeface="Garamond" panose="02020404030301010803" pitchFamily="18" charset="0"/>
                <a:ea typeface="Arial"/>
                <a:cs typeface="Arial"/>
                <a:sym typeface="Arial"/>
              </a:rPr>
              <a:t>1a</a:t>
            </a:r>
            <a:endParaRPr>
              <a:latin typeface="Garamond" panose="02020404030301010803" pitchFamily="18" charset="0"/>
            </a:endParaRPr>
          </a:p>
        </p:txBody>
      </p:sp>
      <p:sp>
        <p:nvSpPr>
          <p:cNvPr id="23" name="Google Shape;125;p3">
            <a:extLst>
              <a:ext uri="{FF2B5EF4-FFF2-40B4-BE49-F238E27FC236}">
                <a16:creationId xmlns:a16="http://schemas.microsoft.com/office/drawing/2014/main" id="{84CBE623-9CE6-92F5-8311-8BDA84294A4D}"/>
              </a:ext>
            </a:extLst>
          </p:cNvPr>
          <p:cNvSpPr/>
          <p:nvPr/>
        </p:nvSpPr>
        <p:spPr>
          <a:xfrm>
            <a:off x="4544873" y="3121299"/>
            <a:ext cx="484632" cy="329184"/>
          </a:xfrm>
          <a:prstGeom prst="ellipse">
            <a:avLst/>
          </a:prstGeom>
          <a:solidFill>
            <a:srgbClr val="5E7C9E"/>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solidFill>
                  <a:schemeClr val="lt1"/>
                </a:solidFill>
                <a:latin typeface="Garamond" panose="02020404030301010803" pitchFamily="18" charset="0"/>
                <a:cs typeface="Arial"/>
                <a:sym typeface="Arial"/>
              </a:rPr>
              <a:t>1b</a:t>
            </a:r>
            <a:endParaRPr>
              <a:latin typeface="Garamond" panose="02020404030301010803" pitchFamily="18" charset="0"/>
            </a:endParaRPr>
          </a:p>
        </p:txBody>
      </p:sp>
      <p:sp>
        <p:nvSpPr>
          <p:cNvPr id="25" name="Google Shape;126;p3">
            <a:extLst>
              <a:ext uri="{FF2B5EF4-FFF2-40B4-BE49-F238E27FC236}">
                <a16:creationId xmlns:a16="http://schemas.microsoft.com/office/drawing/2014/main" id="{CEA62812-B807-0271-D69A-951DFD119F42}"/>
              </a:ext>
            </a:extLst>
          </p:cNvPr>
          <p:cNvSpPr/>
          <p:nvPr/>
        </p:nvSpPr>
        <p:spPr>
          <a:xfrm>
            <a:off x="4544873" y="4637574"/>
            <a:ext cx="484632" cy="329184"/>
          </a:xfrm>
          <a:prstGeom prst="ellipse">
            <a:avLst/>
          </a:prstGeom>
          <a:solidFill>
            <a:srgbClr val="485059"/>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solidFill>
                  <a:schemeClr val="lt1"/>
                </a:solidFill>
                <a:latin typeface="Garamond" panose="02020404030301010803" pitchFamily="18" charset="0"/>
                <a:cs typeface="Arial"/>
                <a:sym typeface="Arial"/>
              </a:rPr>
              <a:t>2</a:t>
            </a:r>
            <a:endParaRPr>
              <a:latin typeface="Garamond" panose="02020404030301010803" pitchFamily="18" charset="0"/>
            </a:endParaRPr>
          </a:p>
        </p:txBody>
      </p:sp>
      <p:sp>
        <p:nvSpPr>
          <p:cNvPr id="26" name="Content Placeholder 1">
            <a:extLst>
              <a:ext uri="{FF2B5EF4-FFF2-40B4-BE49-F238E27FC236}">
                <a16:creationId xmlns:a16="http://schemas.microsoft.com/office/drawing/2014/main" id="{85AB201A-4096-1D02-73CA-B6367C3D3EA1}"/>
              </a:ext>
            </a:extLst>
          </p:cNvPr>
          <p:cNvSpPr txBox="1">
            <a:spLocks/>
          </p:cNvSpPr>
          <p:nvPr/>
        </p:nvSpPr>
        <p:spPr bwMode="auto">
          <a:xfrm>
            <a:off x="348334" y="1595557"/>
            <a:ext cx="3958300" cy="867930"/>
          </a:xfrm>
          <a:prstGeom prst="rect">
            <a:avLst/>
          </a:prstGeom>
          <a:noFill/>
          <a:ln w="9525">
            <a:noFill/>
            <a:miter lim="800000"/>
            <a:headEnd/>
            <a:tailEnd/>
          </a:ln>
        </p:spPr>
        <p:txBody>
          <a:bodyPr vert="horz" wrap="square" lIns="0" tIns="45720" rIns="0" bIns="45720" numCol="1" anchor="t" anchorCtr="0" compatLnSpc="1">
            <a:prstTxWarp prst="textNoShape">
              <a:avLst/>
            </a:prstTxWarp>
            <a:spAutoFit/>
          </a:bodyP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b="0" i="0" u="none" kern="1200" baseline="0">
                <a:solidFill>
                  <a:schemeClr val="tx1"/>
                </a:solidFill>
                <a:latin typeface="Garamond" panose="02020404030301010803" pitchFamily="18"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baseline="0">
                <a:solidFill>
                  <a:schemeClr val="tx1"/>
                </a:solidFill>
                <a:latin typeface="Garamond" panose="02020404030301010803" pitchFamily="18" charset="0"/>
                <a:ea typeface="+mn-ea"/>
                <a:cs typeface="+mn-cs"/>
              </a:defRPr>
            </a:lvl2pPr>
            <a:lvl3pPr marL="568325" indent="-222250" algn="l" rtl="0" eaLnBrk="0" fontAlgn="base" hangingPunct="0">
              <a:spcBef>
                <a:spcPct val="20000"/>
              </a:spcBef>
              <a:spcAft>
                <a:spcPct val="0"/>
              </a:spcAft>
              <a:buClrTx/>
              <a:buSzPct val="120000"/>
              <a:buFont typeface="Wingdings" panose="05000000000000000000" pitchFamily="2" charset="2"/>
              <a:buChar char="Ø"/>
              <a:defRPr sz="1400" kern="1200" baseline="0">
                <a:solidFill>
                  <a:schemeClr val="tx1"/>
                </a:solidFill>
                <a:latin typeface="Garamond" panose="02020404030301010803" pitchFamily="18" charset="0"/>
                <a:ea typeface="+mn-ea"/>
                <a:cs typeface="+mn-cs"/>
              </a:defRPr>
            </a:lvl3pPr>
            <a:lvl4pPr marL="803275" indent="-234950" algn="l" rtl="0" eaLnBrk="0" fontAlgn="base" hangingPunct="0">
              <a:spcBef>
                <a:spcPct val="20000"/>
              </a:spcBef>
              <a:spcAft>
                <a:spcPct val="0"/>
              </a:spcAft>
              <a:buClrTx/>
              <a:buSzPct val="120000"/>
              <a:buFont typeface="Arial" charset="0"/>
              <a:buChar char="–"/>
              <a:defRPr sz="1400" kern="1200" baseline="0">
                <a:solidFill>
                  <a:schemeClr val="tx1"/>
                </a:solidFill>
                <a:latin typeface="Garamond" panose="02020404030301010803" pitchFamily="18" charset="0"/>
                <a:ea typeface="+mn-ea"/>
                <a:cs typeface="+mn-cs"/>
              </a:defRPr>
            </a:lvl4pPr>
            <a:lvl5pPr marL="1025525" indent="-222250" algn="l" rtl="0" eaLnBrk="0" fontAlgn="base" hangingPunct="0">
              <a:spcBef>
                <a:spcPct val="20000"/>
              </a:spcBef>
              <a:spcAft>
                <a:spcPct val="0"/>
              </a:spcAft>
              <a:buClrTx/>
              <a:buSzPct val="120000"/>
              <a:buFont typeface="Arial" charset="0"/>
              <a:buChar char="»"/>
              <a:defRPr sz="1400" kern="1200" baseline="0">
                <a:solidFill>
                  <a:schemeClr val="tx1"/>
                </a:solidFill>
                <a:latin typeface="Garamond" panose="02020404030301010803"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dirty="0">
                <a:latin typeface="Arial" panose="020B0604020202020204" pitchFamily="34" charset="0"/>
                <a:cs typeface="Arial" panose="020B0604020202020204" pitchFamily="34" charset="0"/>
              </a:rPr>
              <a:t>To keep pace with future air travel, global airlines are expecting an expansion in the size of their fleets.</a:t>
            </a:r>
          </a:p>
          <a:p>
            <a:pPr lvl="1"/>
            <a:r>
              <a:rPr lang="en-US" sz="1200" b="1" dirty="0">
                <a:latin typeface="Arial" panose="020B0604020202020204" pitchFamily="34" charset="0"/>
                <a:cs typeface="Arial" panose="020B0604020202020204" pitchFamily="34" charset="0"/>
              </a:rPr>
              <a:t>2043’s fleet will nearly be 2x 2023’s in-service airplanes, driven by the new purchases. </a:t>
            </a:r>
          </a:p>
        </p:txBody>
      </p:sp>
      <p:graphicFrame>
        <p:nvGraphicFramePr>
          <p:cNvPr id="5" name="Chart 4">
            <a:extLst>
              <a:ext uri="{FF2B5EF4-FFF2-40B4-BE49-F238E27FC236}">
                <a16:creationId xmlns:a16="http://schemas.microsoft.com/office/drawing/2014/main" id="{DF9390EE-2B00-AB58-F075-36B2AB90970E}"/>
              </a:ext>
            </a:extLst>
          </p:cNvPr>
          <p:cNvGraphicFramePr/>
          <p:nvPr>
            <p:extLst>
              <p:ext uri="{D42A27DB-BD31-4B8C-83A1-F6EECF244321}">
                <p14:modId xmlns:p14="http://schemas.microsoft.com/office/powerpoint/2010/main" val="2339004678"/>
              </p:ext>
            </p:extLst>
          </p:nvPr>
        </p:nvGraphicFramePr>
        <p:xfrm>
          <a:off x="-29566" y="2168611"/>
          <a:ext cx="4288872" cy="248389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4" name="Chart 23">
            <a:extLst>
              <a:ext uri="{FF2B5EF4-FFF2-40B4-BE49-F238E27FC236}">
                <a16:creationId xmlns:a16="http://schemas.microsoft.com/office/drawing/2014/main" id="{D8C1F020-F301-3020-2DBC-A612AC140250}"/>
              </a:ext>
            </a:extLst>
          </p:cNvPr>
          <p:cNvGraphicFramePr/>
          <p:nvPr>
            <p:extLst>
              <p:ext uri="{D42A27DB-BD31-4B8C-83A1-F6EECF244321}">
                <p14:modId xmlns:p14="http://schemas.microsoft.com/office/powerpoint/2010/main" val="315702334"/>
              </p:ext>
            </p:extLst>
          </p:nvPr>
        </p:nvGraphicFramePr>
        <p:xfrm>
          <a:off x="292420" y="4597877"/>
          <a:ext cx="4014214" cy="170773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15338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6F5E3-3738-87FD-FE0C-5DC2A790977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BCDB6E0-2CCC-2785-44C7-773A77B53CE9}"/>
              </a:ext>
            </a:extLst>
          </p:cNvPr>
          <p:cNvSpPr/>
          <p:nvPr/>
        </p:nvSpPr>
        <p:spPr>
          <a:xfrm>
            <a:off x="-465668" y="4530872"/>
            <a:ext cx="5205615" cy="1708114"/>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3038" indent="-173038" algn="ctr">
              <a:buFont typeface="Wingdings" panose="05000000000000000000" pitchFamily="2" charset="2"/>
              <a:buChar char="§"/>
            </a:pPr>
            <a:endParaRPr lang="en-US" sz="1200">
              <a:solidFill>
                <a:schemeClr val="tx1"/>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DB6EC1EE-9867-4B9D-10B4-93BA4261AB2D}"/>
              </a:ext>
            </a:extLst>
          </p:cNvPr>
          <p:cNvSpPr>
            <a:spLocks noGrp="1"/>
          </p:cNvSpPr>
          <p:nvPr>
            <p:ph type="title"/>
          </p:nvPr>
        </p:nvSpPr>
        <p:spPr>
          <a:xfrm>
            <a:off x="381000" y="392668"/>
            <a:ext cx="8229600" cy="369332"/>
          </a:xfrm>
        </p:spPr>
        <p:txBody>
          <a:bodyPr/>
          <a:lstStyle/>
          <a:p>
            <a:r>
              <a:rPr lang="en-US" dirty="0"/>
              <a:t>Aging Fleets have Increasing Maintenance Needs</a:t>
            </a:r>
          </a:p>
        </p:txBody>
      </p:sp>
      <p:sp>
        <p:nvSpPr>
          <p:cNvPr id="6" name="Slide Number Placeholder 5">
            <a:extLst>
              <a:ext uri="{FF2B5EF4-FFF2-40B4-BE49-F238E27FC236}">
                <a16:creationId xmlns:a16="http://schemas.microsoft.com/office/drawing/2014/main" id="{D6CA0A24-ADB0-0430-7230-E828D302D5EF}"/>
              </a:ext>
            </a:extLst>
          </p:cNvPr>
          <p:cNvSpPr>
            <a:spLocks noGrp="1"/>
          </p:cNvSpPr>
          <p:nvPr>
            <p:ph type="sldNum" sz="quarter" idx="12"/>
          </p:nvPr>
        </p:nvSpPr>
        <p:spPr>
          <a:xfrm>
            <a:off x="6553200" y="6567587"/>
            <a:ext cx="2133600" cy="153888"/>
          </a:xfrm>
        </p:spPr>
        <p:txBody>
          <a:bodyPr/>
          <a:lstStyle/>
          <a:p>
            <a:pPr>
              <a:defRPr/>
            </a:pPr>
            <a:fld id="{995B7867-EB00-4675-821B-66D3FE8CD564}" type="slidenum">
              <a:rPr lang="en-US" smtClean="0"/>
              <a:pPr>
                <a:defRPr/>
              </a:pPr>
              <a:t>16</a:t>
            </a:fld>
            <a:endParaRPr lang="en-US"/>
          </a:p>
        </p:txBody>
      </p:sp>
      <p:sp>
        <p:nvSpPr>
          <p:cNvPr id="39" name="TextBox 38">
            <a:extLst>
              <a:ext uri="{FF2B5EF4-FFF2-40B4-BE49-F238E27FC236}">
                <a16:creationId xmlns:a16="http://schemas.microsoft.com/office/drawing/2014/main" id="{88354411-A872-B8CA-ADC6-B853B010A4DD}"/>
              </a:ext>
            </a:extLst>
          </p:cNvPr>
          <p:cNvSpPr txBox="1"/>
          <p:nvPr/>
        </p:nvSpPr>
        <p:spPr>
          <a:xfrm>
            <a:off x="619539" y="6548141"/>
            <a:ext cx="7904921" cy="153888"/>
          </a:xfrm>
          <a:prstGeom prst="rect">
            <a:avLst/>
          </a:prstGeom>
          <a:noFill/>
        </p:spPr>
        <p:txBody>
          <a:bodyPr wrap="square" lIns="0" tIns="0" rIns="0" bIns="0" rtlCol="0">
            <a:spAutoFit/>
          </a:bodyPr>
          <a:lstStyle/>
          <a:p>
            <a:r>
              <a:rPr lang="en-US" sz="1000" b="1" dirty="0"/>
              <a:t>Sources: </a:t>
            </a:r>
            <a:r>
              <a:rPr lang="en-US" sz="1000" dirty="0"/>
              <a:t>Boeing 2024 Commercial Market Outlook, IATA, </a:t>
            </a:r>
            <a:r>
              <a:rPr lang="en-US" sz="1000" dirty="0" err="1"/>
              <a:t>Cirium</a:t>
            </a:r>
            <a:r>
              <a:rPr lang="en-US" sz="1000" dirty="0"/>
              <a:t>, U.S. Global Investors; Airbus, Boeing, Alton, PWC, CIBC Capital Markets </a:t>
            </a:r>
          </a:p>
        </p:txBody>
      </p:sp>
      <p:sp>
        <p:nvSpPr>
          <p:cNvPr id="3" name="Rectangle 2">
            <a:extLst>
              <a:ext uri="{FF2B5EF4-FFF2-40B4-BE49-F238E27FC236}">
                <a16:creationId xmlns:a16="http://schemas.microsoft.com/office/drawing/2014/main" id="{20395EA8-B28D-B4AF-9FF9-30C244E952BC}"/>
              </a:ext>
            </a:extLst>
          </p:cNvPr>
          <p:cNvSpPr/>
          <p:nvPr/>
        </p:nvSpPr>
        <p:spPr>
          <a:xfrm>
            <a:off x="0" y="4554649"/>
            <a:ext cx="4739948" cy="410899"/>
          </a:xfrm>
          <a:prstGeom prst="rect">
            <a:avLst/>
          </a:prstGeom>
          <a:solidFill>
            <a:srgbClr val="113D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chemeClr val="bg1"/>
                </a:solidFill>
                <a:latin typeface="Arial" panose="020B0604020202020204" pitchFamily="34" charset="0"/>
              </a:rPr>
              <a:t>The aftermarket is positioned to take advantage of aging fleets</a:t>
            </a:r>
          </a:p>
        </p:txBody>
      </p:sp>
      <p:sp>
        <p:nvSpPr>
          <p:cNvPr id="8" name="Rectangle 7">
            <a:extLst>
              <a:ext uri="{FF2B5EF4-FFF2-40B4-BE49-F238E27FC236}">
                <a16:creationId xmlns:a16="http://schemas.microsoft.com/office/drawing/2014/main" id="{870909A0-DA11-4E19-E389-91BC75B97DCF}"/>
              </a:ext>
            </a:extLst>
          </p:cNvPr>
          <p:cNvSpPr/>
          <p:nvPr/>
        </p:nvSpPr>
        <p:spPr>
          <a:xfrm>
            <a:off x="338085" y="935405"/>
            <a:ext cx="4401863" cy="609600"/>
          </a:xfrm>
          <a:prstGeom prst="rect">
            <a:avLst/>
          </a:prstGeom>
          <a:solidFill>
            <a:srgbClr val="113D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chemeClr val="bg1"/>
                </a:solidFill>
                <a:latin typeface="Arial" panose="020B0604020202020204" pitchFamily="34" charset="0"/>
              </a:rPr>
              <a:t>OEM production delays and backlog has forced airliners to delay retirement of older, less efficient planes.</a:t>
            </a:r>
          </a:p>
        </p:txBody>
      </p:sp>
      <p:sp>
        <p:nvSpPr>
          <p:cNvPr id="15" name="Content Placeholder 2">
            <a:extLst>
              <a:ext uri="{FF2B5EF4-FFF2-40B4-BE49-F238E27FC236}">
                <a16:creationId xmlns:a16="http://schemas.microsoft.com/office/drawing/2014/main" id="{C766CA76-4623-1C5A-C6D5-D198C8E5339C}"/>
              </a:ext>
            </a:extLst>
          </p:cNvPr>
          <p:cNvSpPr>
            <a:spLocks noGrp="1"/>
          </p:cNvSpPr>
          <p:nvPr>
            <p:ph idx="1"/>
          </p:nvPr>
        </p:nvSpPr>
        <p:spPr>
          <a:xfrm>
            <a:off x="356878" y="5011849"/>
            <a:ext cx="4329508" cy="1180836"/>
          </a:xfrm>
        </p:spPr>
        <p:txBody>
          <a:bodyPr wrap="square">
            <a:spAutoFit/>
          </a:bodyPr>
          <a:lstStyle/>
          <a:p>
            <a:pPr marL="172720" indent="-172720" eaLnBrk="1" hangingPunct="1">
              <a:spcAft>
                <a:spcPts val="1000"/>
              </a:spcAft>
            </a:pPr>
            <a:r>
              <a:rPr lang="en-US" sz="1200" dirty="0">
                <a:latin typeface="Arial"/>
                <a:cs typeface="Arial"/>
              </a:rPr>
              <a:t>The aftermarket </a:t>
            </a:r>
            <a:r>
              <a:rPr lang="en-US" sz="1200" b="1" dirty="0">
                <a:latin typeface="Arial"/>
                <a:cs typeface="Arial"/>
              </a:rPr>
              <a:t>profits from aging aircrafts that require </a:t>
            </a:r>
            <a:r>
              <a:rPr lang="en-US" sz="1200" dirty="0">
                <a:latin typeface="Arial"/>
                <a:cs typeface="Arial"/>
              </a:rPr>
              <a:t>more frequent and extensive maintenance.</a:t>
            </a:r>
            <a:endParaRPr lang="en-US" dirty="0">
              <a:latin typeface="Arial"/>
              <a:cs typeface="Arial"/>
            </a:endParaRPr>
          </a:p>
          <a:p>
            <a:pPr lvl="1" indent="-172720" eaLnBrk="1" hangingPunct="1">
              <a:spcAft>
                <a:spcPts val="1000"/>
              </a:spcAft>
            </a:pPr>
            <a:r>
              <a:rPr lang="en-US" sz="1200" dirty="0">
                <a:latin typeface="Arial"/>
                <a:cs typeface="Arial"/>
              </a:rPr>
              <a:t>PMA parts for instance see increased demand between age 13 – 22 years, after OEM Long-Term Agreements expire approximately around year 10.</a:t>
            </a:r>
          </a:p>
        </p:txBody>
      </p:sp>
      <p:sp>
        <p:nvSpPr>
          <p:cNvPr id="16" name="Content Placeholder 2">
            <a:extLst>
              <a:ext uri="{FF2B5EF4-FFF2-40B4-BE49-F238E27FC236}">
                <a16:creationId xmlns:a16="http://schemas.microsoft.com/office/drawing/2014/main" id="{58246C28-CF3E-25B8-77FB-C24C88616EF7}"/>
              </a:ext>
            </a:extLst>
          </p:cNvPr>
          <p:cNvSpPr txBox="1">
            <a:spLocks/>
          </p:cNvSpPr>
          <p:nvPr/>
        </p:nvSpPr>
        <p:spPr bwMode="auto">
          <a:xfrm>
            <a:off x="356878" y="1559065"/>
            <a:ext cx="4329508" cy="2988510"/>
          </a:xfrm>
          <a:prstGeom prst="rect">
            <a:avLst/>
          </a:prstGeom>
          <a:noFill/>
          <a:ln w="9525">
            <a:noFill/>
            <a:miter lim="800000"/>
            <a:headEnd/>
            <a:tailEnd/>
          </a:ln>
        </p:spPr>
        <p:txBody>
          <a:bodyPr vert="horz" wrap="square" lIns="0" tIns="45720" rIns="0" bIns="45720" numCol="1" anchor="t" anchorCtr="0" compatLnSpc="1">
            <a:prstTxWarp prst="textNoShape">
              <a:avLst/>
            </a:prstTxWarp>
            <a:spAutoFit/>
          </a:bodyP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b="0" i="0" u="none"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225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3495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225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spcAft>
                <a:spcPts val="1000"/>
              </a:spcAft>
            </a:pPr>
            <a:r>
              <a:rPr lang="en-US" sz="1200" b="1">
                <a:latin typeface="Arial" charset="0"/>
              </a:rPr>
              <a:t>The largest OEMs </a:t>
            </a:r>
            <a:r>
              <a:rPr lang="en-US" sz="1200">
                <a:latin typeface="Arial" charset="0"/>
              </a:rPr>
              <a:t>[Airbus and Boeing] </a:t>
            </a:r>
            <a:r>
              <a:rPr lang="en-US" sz="1200" b="1">
                <a:latin typeface="Arial" charset="0"/>
              </a:rPr>
              <a:t>have</a:t>
            </a:r>
            <a:r>
              <a:rPr lang="en-US" sz="1200">
                <a:latin typeface="Arial" charset="0"/>
              </a:rPr>
              <a:t> dealt with </a:t>
            </a:r>
            <a:r>
              <a:rPr lang="en-US" sz="1200" b="1">
                <a:latin typeface="Arial" charset="0"/>
              </a:rPr>
              <a:t>supply chain and regulatory issues</a:t>
            </a:r>
            <a:r>
              <a:rPr lang="en-US" sz="1200">
                <a:latin typeface="Arial" charset="0"/>
              </a:rPr>
              <a:t>, </a:t>
            </a:r>
            <a:r>
              <a:rPr lang="en-US" sz="1200" b="1">
                <a:latin typeface="Arial" charset="0"/>
              </a:rPr>
              <a:t>severely delaying new deliveries and leading to extended aircraft lifespans.</a:t>
            </a:r>
          </a:p>
          <a:p>
            <a:pPr lvl="1" eaLnBrk="1" hangingPunct="1">
              <a:spcAft>
                <a:spcPts val="1000"/>
              </a:spcAft>
            </a:pPr>
            <a:r>
              <a:rPr lang="en-US" sz="1200">
                <a:latin typeface="Arial" charset="0"/>
              </a:rPr>
              <a:t>Amidst rising utilization, persistent future production issues has caused implied production years for most popular aircraft to rise, increasing probability of future delays.</a:t>
            </a:r>
          </a:p>
          <a:p>
            <a:pPr eaLnBrk="1" hangingPunct="1">
              <a:spcAft>
                <a:spcPts val="1000"/>
              </a:spcAft>
            </a:pPr>
            <a:r>
              <a:rPr lang="en-US" sz="1200">
                <a:latin typeface="Arial" charset="0"/>
              </a:rPr>
              <a:t>The </a:t>
            </a:r>
            <a:r>
              <a:rPr lang="en-US" sz="1200" b="1">
                <a:latin typeface="Arial" charset="0"/>
              </a:rPr>
              <a:t>global commercial fleet reaching a record high average age at ~15 years</a:t>
            </a:r>
            <a:r>
              <a:rPr lang="en-US" sz="1200">
                <a:latin typeface="Arial" charset="0"/>
              </a:rPr>
              <a:t>. Alongside time to clear backlog rising, with the </a:t>
            </a:r>
            <a:r>
              <a:rPr lang="en-US" sz="1200" b="1">
                <a:latin typeface="Arial" charset="0"/>
              </a:rPr>
              <a:t>A320neo and Boeing 737 Max rising from 5.8 to 9.7 and 5.7 to 8.1 years of backlog</a:t>
            </a:r>
            <a:r>
              <a:rPr lang="en-US" sz="1200">
                <a:latin typeface="Arial" charset="0"/>
              </a:rPr>
              <a:t>, respectively.</a:t>
            </a:r>
          </a:p>
          <a:p>
            <a:pPr eaLnBrk="1" hangingPunct="1">
              <a:spcAft>
                <a:spcPts val="1000"/>
              </a:spcAft>
            </a:pPr>
            <a:r>
              <a:rPr lang="en-US" sz="1200">
                <a:latin typeface="Arial" charset="0"/>
              </a:rPr>
              <a:t>The </a:t>
            </a:r>
            <a:r>
              <a:rPr lang="en-US" sz="1200" b="1">
                <a:latin typeface="Arial" charset="0"/>
              </a:rPr>
              <a:t>Airforce inventory has shrunk by ~10% </a:t>
            </a:r>
            <a:r>
              <a:rPr lang="en-US" sz="1200">
                <a:latin typeface="Arial" charset="0"/>
              </a:rPr>
              <a:t>between 2000 – 2021, while </a:t>
            </a:r>
            <a:r>
              <a:rPr lang="en-US" sz="1200" b="1">
                <a:latin typeface="Arial" charset="0"/>
              </a:rPr>
              <a:t>the average age of U.S. military aircraft is forecasted to rise by 6 years between 2024 – 2032</a:t>
            </a:r>
            <a:r>
              <a:rPr lang="en-US" sz="1200">
                <a:latin typeface="Arial" charset="0"/>
              </a:rPr>
              <a:t>.</a:t>
            </a:r>
          </a:p>
        </p:txBody>
      </p:sp>
      <p:graphicFrame>
        <p:nvGraphicFramePr>
          <p:cNvPr id="19" name="Chart 18">
            <a:extLst>
              <a:ext uri="{FF2B5EF4-FFF2-40B4-BE49-F238E27FC236}">
                <a16:creationId xmlns:a16="http://schemas.microsoft.com/office/drawing/2014/main" id="{B7F06316-2296-E34B-CB1C-25A7E0877406}"/>
              </a:ext>
            </a:extLst>
          </p:cNvPr>
          <p:cNvGraphicFramePr/>
          <p:nvPr>
            <p:extLst>
              <p:ext uri="{D42A27DB-BD31-4B8C-83A1-F6EECF244321}">
                <p14:modId xmlns:p14="http://schemas.microsoft.com/office/powerpoint/2010/main" val="3565736527"/>
              </p:ext>
            </p:extLst>
          </p:nvPr>
        </p:nvGraphicFramePr>
        <p:xfrm>
          <a:off x="4759189" y="915889"/>
          <a:ext cx="4329507" cy="164238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8" name="Chart 27">
            <a:extLst>
              <a:ext uri="{FF2B5EF4-FFF2-40B4-BE49-F238E27FC236}">
                <a16:creationId xmlns:a16="http://schemas.microsoft.com/office/drawing/2014/main" id="{D7FA7410-E203-30BB-0D3E-16084AD6F9CA}"/>
              </a:ext>
            </a:extLst>
          </p:cNvPr>
          <p:cNvGraphicFramePr>
            <a:graphicFrameLocks/>
          </p:cNvGraphicFramePr>
          <p:nvPr>
            <p:extLst>
              <p:ext uri="{D42A27DB-BD31-4B8C-83A1-F6EECF244321}">
                <p14:modId xmlns:p14="http://schemas.microsoft.com/office/powerpoint/2010/main" val="3631239411"/>
              </p:ext>
            </p:extLst>
          </p:nvPr>
        </p:nvGraphicFramePr>
        <p:xfrm>
          <a:off x="5042027" y="4428487"/>
          <a:ext cx="3874438" cy="198520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a:extLst>
              <a:ext uri="{FF2B5EF4-FFF2-40B4-BE49-F238E27FC236}">
                <a16:creationId xmlns:a16="http://schemas.microsoft.com/office/drawing/2014/main" id="{2DDFCC39-B98C-C8DD-2C00-60CCBA963A0C}"/>
              </a:ext>
            </a:extLst>
          </p:cNvPr>
          <p:cNvGraphicFramePr/>
          <p:nvPr>
            <p:extLst>
              <p:ext uri="{D42A27DB-BD31-4B8C-83A1-F6EECF244321}">
                <p14:modId xmlns:p14="http://schemas.microsoft.com/office/powerpoint/2010/main" val="511820099"/>
              </p:ext>
            </p:extLst>
          </p:nvPr>
        </p:nvGraphicFramePr>
        <p:xfrm>
          <a:off x="4931421" y="2456599"/>
          <a:ext cx="3985044" cy="2298281"/>
        </p:xfrm>
        <a:graphic>
          <a:graphicData uri="http://schemas.openxmlformats.org/drawingml/2006/chart">
            <c:chart xmlns:c="http://schemas.openxmlformats.org/drawingml/2006/chart" xmlns:r="http://schemas.openxmlformats.org/officeDocument/2006/relationships" r:id="rId5"/>
          </a:graphicData>
        </a:graphic>
      </p:graphicFrame>
      <p:cxnSp>
        <p:nvCxnSpPr>
          <p:cNvPr id="18" name="Straight Connector 17">
            <a:extLst>
              <a:ext uri="{FF2B5EF4-FFF2-40B4-BE49-F238E27FC236}">
                <a16:creationId xmlns:a16="http://schemas.microsoft.com/office/drawing/2014/main" id="{99FA1823-D0FD-457C-2D5F-FEAC3A2B3F8A}"/>
              </a:ext>
            </a:extLst>
          </p:cNvPr>
          <p:cNvCxnSpPr>
            <a:cxnSpLocks/>
          </p:cNvCxnSpPr>
          <p:nvPr/>
        </p:nvCxnSpPr>
        <p:spPr>
          <a:xfrm>
            <a:off x="5042027" y="2600425"/>
            <a:ext cx="3878981"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2A2CC73-326F-A0A2-07A1-6D5F2ED3B91D}"/>
              </a:ext>
            </a:extLst>
          </p:cNvPr>
          <p:cNvCxnSpPr>
            <a:cxnSpLocks/>
          </p:cNvCxnSpPr>
          <p:nvPr/>
        </p:nvCxnSpPr>
        <p:spPr>
          <a:xfrm>
            <a:off x="5042027" y="4754880"/>
            <a:ext cx="3878981"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9899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35E415-F071-77A2-4893-178258D1B8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D9E25A-B2D5-1712-C8B2-91447D22C698}"/>
              </a:ext>
            </a:extLst>
          </p:cNvPr>
          <p:cNvSpPr>
            <a:spLocks noGrp="1"/>
          </p:cNvSpPr>
          <p:nvPr>
            <p:ph type="title"/>
          </p:nvPr>
        </p:nvSpPr>
        <p:spPr>
          <a:xfrm>
            <a:off x="381000" y="392668"/>
            <a:ext cx="9220200" cy="369332"/>
          </a:xfrm>
        </p:spPr>
        <p:txBody>
          <a:bodyPr/>
          <a:lstStyle/>
          <a:p>
            <a:r>
              <a:rPr lang="en-US" dirty="0">
                <a:latin typeface="Arial" charset="0"/>
              </a:rPr>
              <a:t>Risks &amp; Mitigants Summary</a:t>
            </a:r>
            <a:endParaRPr lang="en-US" dirty="0"/>
          </a:p>
        </p:txBody>
      </p:sp>
      <p:sp>
        <p:nvSpPr>
          <p:cNvPr id="7" name="Slide Number Placeholder 6">
            <a:extLst>
              <a:ext uri="{FF2B5EF4-FFF2-40B4-BE49-F238E27FC236}">
                <a16:creationId xmlns:a16="http://schemas.microsoft.com/office/drawing/2014/main" id="{D8E7DDB3-BB8A-4884-A2D8-BF004C85A72A}"/>
              </a:ext>
            </a:extLst>
          </p:cNvPr>
          <p:cNvSpPr>
            <a:spLocks noGrp="1"/>
          </p:cNvSpPr>
          <p:nvPr>
            <p:ph type="sldNum" sz="quarter" idx="12"/>
          </p:nvPr>
        </p:nvSpPr>
        <p:spPr/>
        <p:txBody>
          <a:bodyPr/>
          <a:lstStyle/>
          <a:p>
            <a:pPr>
              <a:defRPr/>
            </a:pPr>
            <a:fld id="{995B7867-EB00-4675-821B-66D3FE8CD564}" type="slidenum">
              <a:rPr lang="en-US" smtClean="0"/>
              <a:pPr>
                <a:defRPr/>
              </a:pPr>
              <a:t>17</a:t>
            </a:fld>
            <a:endParaRPr lang="en-US"/>
          </a:p>
        </p:txBody>
      </p:sp>
      <p:pic>
        <p:nvPicPr>
          <p:cNvPr id="5" name="Picture 4">
            <a:extLst>
              <a:ext uri="{FF2B5EF4-FFF2-40B4-BE49-F238E27FC236}">
                <a16:creationId xmlns:a16="http://schemas.microsoft.com/office/drawing/2014/main" id="{7080C9C4-F6FE-7BD7-8AB3-53B9C0C24187}"/>
              </a:ext>
            </a:extLst>
          </p:cNvPr>
          <p:cNvPicPr>
            <a:picLocks noChangeAspect="1"/>
          </p:cNvPicPr>
          <p:nvPr/>
        </p:nvPicPr>
        <p:blipFill>
          <a:blip r:embed="rId3"/>
          <a:stretch>
            <a:fillRect/>
          </a:stretch>
        </p:blipFill>
        <p:spPr>
          <a:xfrm>
            <a:off x="241134" y="6449980"/>
            <a:ext cx="2133600" cy="279078"/>
          </a:xfrm>
          <a:prstGeom prst="rect">
            <a:avLst/>
          </a:prstGeom>
        </p:spPr>
      </p:pic>
      <p:sp>
        <p:nvSpPr>
          <p:cNvPr id="24" name="TextBox 23">
            <a:extLst>
              <a:ext uri="{FF2B5EF4-FFF2-40B4-BE49-F238E27FC236}">
                <a16:creationId xmlns:a16="http://schemas.microsoft.com/office/drawing/2014/main" id="{0D705CCE-FC35-DB1F-2FF0-40786A80CD82}"/>
              </a:ext>
            </a:extLst>
          </p:cNvPr>
          <p:cNvSpPr txBox="1"/>
          <p:nvPr/>
        </p:nvSpPr>
        <p:spPr>
          <a:xfrm>
            <a:off x="247842" y="911841"/>
            <a:ext cx="8732256" cy="584775"/>
          </a:xfrm>
          <a:prstGeom prst="rect">
            <a:avLst/>
          </a:prstGeom>
          <a:solidFill>
            <a:schemeClr val="bg1">
              <a:lumMod val="95000"/>
            </a:schemeClr>
          </a:solidFill>
          <a:ln>
            <a:solidFill>
              <a:schemeClr val="tx1"/>
            </a:solidFill>
          </a:ln>
        </p:spPr>
        <p:txBody>
          <a:bodyPr wrap="square" lIns="91440" tIns="45720" rIns="91440" bIns="45720" anchor="t">
            <a:spAutoFit/>
          </a:bodyPr>
          <a:lstStyle/>
          <a:p>
            <a:r>
              <a:rPr lang="en-US" sz="800" b="1">
                <a:latin typeface="Arial"/>
                <a:cs typeface="Arial"/>
              </a:rPr>
              <a:t>1) Consumer Confidence &amp; Spending Slowdown: </a:t>
            </a:r>
            <a:r>
              <a:rPr lang="en-US" sz="800">
                <a:latin typeface="Arial"/>
                <a:cs typeface="Arial"/>
              </a:rPr>
              <a:t>Consumers are still feeling the pain from elevated inflation, with Delta </a:t>
            </a:r>
            <a:r>
              <a:rPr lang="en-US" sz="800" b="1">
                <a:latin typeface="Arial"/>
                <a:cs typeface="Arial"/>
              </a:rPr>
              <a:t>cutting Q1 revenue forecasts, citing weaker leisure and business bookings, </a:t>
            </a:r>
            <a:r>
              <a:rPr lang="en-US" sz="800">
                <a:latin typeface="Arial"/>
                <a:cs typeface="Arial"/>
              </a:rPr>
              <a:t>and Walmart and Target slashing 2025 profit forecasts.</a:t>
            </a:r>
            <a:endParaRPr lang="en-US" sz="800">
              <a:cs typeface="Arial"/>
            </a:endParaRPr>
          </a:p>
          <a:p>
            <a:r>
              <a:rPr lang="en-US" sz="800" b="1">
                <a:latin typeface="Arial"/>
                <a:cs typeface="Arial"/>
              </a:rPr>
              <a:t>Mitigating Factors: </a:t>
            </a:r>
            <a:r>
              <a:rPr lang="en-US" sz="800">
                <a:latin typeface="Arial"/>
                <a:cs typeface="Arial"/>
              </a:rPr>
              <a:t>In the short term there may be some level of volatility, in the </a:t>
            </a:r>
            <a:r>
              <a:rPr lang="en-US" sz="800" b="1">
                <a:latin typeface="Arial"/>
                <a:cs typeface="Arial"/>
              </a:rPr>
              <a:t>long run</a:t>
            </a:r>
            <a:r>
              <a:rPr lang="en-US" sz="800">
                <a:latin typeface="Arial"/>
                <a:cs typeface="Arial"/>
              </a:rPr>
              <a:t>, there is a very </a:t>
            </a:r>
            <a:r>
              <a:rPr lang="en-US" sz="800" b="1">
                <a:latin typeface="Arial"/>
                <a:cs typeface="Arial"/>
              </a:rPr>
              <a:t>favorable setup for continued air travel</a:t>
            </a:r>
            <a:r>
              <a:rPr lang="en-US" sz="800">
                <a:latin typeface="Arial"/>
                <a:cs typeface="Arial"/>
              </a:rPr>
              <a:t>. Target's business is very</a:t>
            </a:r>
            <a:r>
              <a:rPr lang="en-US" sz="800" b="1">
                <a:latin typeface="Arial"/>
                <a:cs typeface="Arial"/>
              </a:rPr>
              <a:t> insulated to short term changes in consumer spending</a:t>
            </a:r>
            <a:r>
              <a:rPr lang="en-US" sz="800">
                <a:latin typeface="Arial"/>
                <a:cs typeface="Arial"/>
              </a:rPr>
              <a:t> and has historically been </a:t>
            </a:r>
            <a:r>
              <a:rPr lang="en-US" sz="800" b="1">
                <a:latin typeface="Arial"/>
                <a:cs typeface="Arial"/>
              </a:rPr>
              <a:t>recession resistant</a:t>
            </a:r>
            <a:r>
              <a:rPr lang="en-US" sz="800">
                <a:latin typeface="Arial"/>
                <a:cs typeface="Arial"/>
              </a:rPr>
              <a:t>.</a:t>
            </a:r>
          </a:p>
        </p:txBody>
      </p:sp>
      <p:sp>
        <p:nvSpPr>
          <p:cNvPr id="28" name="TextBox 27">
            <a:extLst>
              <a:ext uri="{FF2B5EF4-FFF2-40B4-BE49-F238E27FC236}">
                <a16:creationId xmlns:a16="http://schemas.microsoft.com/office/drawing/2014/main" id="{E0FB44EF-E1A9-297F-A1FA-8CD14C28F4CB}"/>
              </a:ext>
            </a:extLst>
          </p:cNvPr>
          <p:cNvSpPr txBox="1"/>
          <p:nvPr/>
        </p:nvSpPr>
        <p:spPr>
          <a:xfrm>
            <a:off x="240785" y="5171547"/>
            <a:ext cx="8739311" cy="584775"/>
          </a:xfrm>
          <a:prstGeom prst="rect">
            <a:avLst/>
          </a:prstGeom>
          <a:solidFill>
            <a:schemeClr val="bg1">
              <a:lumMod val="95000"/>
            </a:schemeClr>
          </a:solidFill>
          <a:ln>
            <a:solidFill>
              <a:schemeClr val="tx1"/>
            </a:solidFill>
          </a:ln>
        </p:spPr>
        <p:txBody>
          <a:bodyPr wrap="square" lIns="91440" tIns="45720" rIns="91440" bIns="45720" anchor="t">
            <a:spAutoFit/>
          </a:bodyPr>
          <a:lstStyle/>
          <a:p>
            <a:r>
              <a:rPr lang="en-US" sz="800" b="1">
                <a:latin typeface="Arial"/>
                <a:cs typeface="Arial"/>
              </a:rPr>
              <a:t>7</a:t>
            </a:r>
            <a:r>
              <a:rPr lang="en-US" sz="800" b="1" dirty="0">
                <a:latin typeface="Arial"/>
                <a:cs typeface="Arial"/>
              </a:rPr>
              <a:t>) </a:t>
            </a:r>
            <a:r>
              <a:rPr lang="en-US" sz="800" b="1">
                <a:latin typeface="Arial"/>
                <a:cs typeface="Arial"/>
              </a:rPr>
              <a:t>Increasing Competition from other PE Firms</a:t>
            </a:r>
            <a:r>
              <a:rPr lang="en-US" sz="800" b="1" dirty="0">
                <a:latin typeface="Arial"/>
                <a:cs typeface="Arial"/>
              </a:rPr>
              <a:t>:</a:t>
            </a:r>
            <a:r>
              <a:rPr lang="en-US" sz="800">
                <a:latin typeface="Arial"/>
                <a:cs typeface="Arial"/>
              </a:rPr>
              <a:t> </a:t>
            </a:r>
            <a:r>
              <a:rPr lang="en-US" sz="800" b="1">
                <a:latin typeface="Arial"/>
                <a:cs typeface="Arial"/>
              </a:rPr>
              <a:t>Consistent deal activity within the whole aerospace </a:t>
            </a:r>
            <a:r>
              <a:rPr lang="en-US" sz="800" b="1" dirty="0">
                <a:latin typeface="Arial"/>
                <a:cs typeface="Arial"/>
              </a:rPr>
              <a:t>and </a:t>
            </a:r>
            <a:r>
              <a:rPr lang="en-US" sz="800" b="1">
                <a:latin typeface="Arial"/>
                <a:cs typeface="Arial"/>
              </a:rPr>
              <a:t>defense space </a:t>
            </a:r>
            <a:r>
              <a:rPr lang="en-US" sz="800">
                <a:latin typeface="Arial"/>
                <a:cs typeface="Arial"/>
              </a:rPr>
              <a:t>has been seen, with the components manufacturing businesses being targeted particularly</a:t>
            </a:r>
            <a:r>
              <a:rPr lang="en-US" sz="800" dirty="0">
                <a:latin typeface="Arial"/>
                <a:cs typeface="Arial"/>
              </a:rPr>
              <a:t>. </a:t>
            </a:r>
            <a:r>
              <a:rPr lang="en-US" sz="800">
                <a:latin typeface="Arial"/>
                <a:cs typeface="Arial"/>
              </a:rPr>
              <a:t>Other players are beginning </a:t>
            </a:r>
            <a:r>
              <a:rPr lang="en-US" sz="800" dirty="0">
                <a:latin typeface="Arial"/>
                <a:cs typeface="Arial"/>
              </a:rPr>
              <a:t>to </a:t>
            </a:r>
            <a:r>
              <a:rPr lang="en-US" sz="800">
                <a:latin typeface="Arial"/>
                <a:cs typeface="Arial"/>
              </a:rPr>
              <a:t>realize returns from Aftermarket investments</a:t>
            </a:r>
            <a:r>
              <a:rPr lang="en-US" sz="800" dirty="0">
                <a:latin typeface="Arial"/>
                <a:cs typeface="Arial"/>
              </a:rPr>
              <a:t>.</a:t>
            </a:r>
            <a:endParaRPr lang="en-US" sz="800">
              <a:latin typeface="Arial"/>
              <a:cs typeface="Arial"/>
            </a:endParaRPr>
          </a:p>
          <a:p>
            <a:r>
              <a:rPr lang="en-US" sz="800" b="1" dirty="0">
                <a:latin typeface="Arial"/>
                <a:cs typeface="Arial"/>
              </a:rPr>
              <a:t>Mitigating Factors: </a:t>
            </a:r>
            <a:r>
              <a:rPr lang="en-US" sz="800" b="1">
                <a:latin typeface="Arial"/>
                <a:cs typeface="Arial"/>
              </a:rPr>
              <a:t>High market fragmentation </a:t>
            </a:r>
            <a:r>
              <a:rPr lang="en-US" sz="800">
                <a:latin typeface="Arial"/>
                <a:cs typeface="Arial"/>
              </a:rPr>
              <a:t>amongst the numerous product markets </a:t>
            </a:r>
            <a:r>
              <a:rPr lang="en-US" sz="800" b="1">
                <a:latin typeface="Arial"/>
                <a:cs typeface="Arial"/>
              </a:rPr>
              <a:t>create supply </a:t>
            </a:r>
            <a:r>
              <a:rPr lang="en-US" sz="800" b="1" dirty="0">
                <a:latin typeface="Arial"/>
                <a:cs typeface="Arial"/>
              </a:rPr>
              <a:t>for </a:t>
            </a:r>
            <a:r>
              <a:rPr lang="en-US" sz="800" b="1">
                <a:latin typeface="Arial"/>
                <a:cs typeface="Arial"/>
              </a:rPr>
              <a:t>Target’s add-ons</a:t>
            </a:r>
            <a:r>
              <a:rPr lang="en-US" sz="800">
                <a:latin typeface="Arial"/>
                <a:cs typeface="Arial"/>
              </a:rPr>
              <a:t>. Target’s leading market position paired with </a:t>
            </a:r>
            <a:r>
              <a:rPr lang="en-US" sz="800" dirty="0">
                <a:latin typeface="Arial"/>
                <a:cs typeface="Arial"/>
              </a:rPr>
              <a:t>a </a:t>
            </a:r>
            <a:r>
              <a:rPr lang="en-US" sz="800">
                <a:latin typeface="Arial"/>
                <a:cs typeface="Arial"/>
              </a:rPr>
              <a:t>strong financial base </a:t>
            </a:r>
            <a:r>
              <a:rPr lang="en-US" sz="800" dirty="0">
                <a:latin typeface="Arial"/>
                <a:cs typeface="Arial"/>
              </a:rPr>
              <a:t>to </a:t>
            </a:r>
            <a:r>
              <a:rPr lang="en-US" sz="800">
                <a:latin typeface="Arial"/>
                <a:cs typeface="Arial"/>
              </a:rPr>
              <a:t>support more debt-transactions, alongside a 2025 acquisition in play, shows an M&amp;A strategy</a:t>
            </a:r>
            <a:r>
              <a:rPr lang="en-US" sz="800" dirty="0">
                <a:latin typeface="Arial"/>
                <a:cs typeface="Arial"/>
              </a:rPr>
              <a:t>.</a:t>
            </a:r>
          </a:p>
        </p:txBody>
      </p:sp>
      <p:sp>
        <p:nvSpPr>
          <p:cNvPr id="32" name="TextBox 31">
            <a:extLst>
              <a:ext uri="{FF2B5EF4-FFF2-40B4-BE49-F238E27FC236}">
                <a16:creationId xmlns:a16="http://schemas.microsoft.com/office/drawing/2014/main" id="{2A719B1D-E7A3-16A7-9C0E-8473592CC977}"/>
              </a:ext>
            </a:extLst>
          </p:cNvPr>
          <p:cNvSpPr txBox="1"/>
          <p:nvPr/>
        </p:nvSpPr>
        <p:spPr>
          <a:xfrm>
            <a:off x="247842" y="4392456"/>
            <a:ext cx="8725200" cy="707886"/>
          </a:xfrm>
          <a:prstGeom prst="rect">
            <a:avLst/>
          </a:prstGeom>
          <a:solidFill>
            <a:schemeClr val="bg1">
              <a:lumMod val="95000"/>
            </a:schemeClr>
          </a:solidFill>
          <a:ln>
            <a:solidFill>
              <a:schemeClr val="tx1"/>
            </a:solidFill>
          </a:ln>
        </p:spPr>
        <p:txBody>
          <a:bodyPr wrap="square" lIns="91440" tIns="45720" rIns="91440" bIns="45720" anchor="t">
            <a:spAutoFit/>
          </a:bodyPr>
          <a:lstStyle/>
          <a:p>
            <a:r>
              <a:rPr lang="en-US" sz="800" b="1" dirty="0">
                <a:latin typeface="Arial"/>
                <a:cs typeface="Arial"/>
              </a:rPr>
              <a:t>6) Technology Disruption Risk: </a:t>
            </a:r>
            <a:r>
              <a:rPr lang="en-US" sz="800" dirty="0">
                <a:latin typeface="Arial"/>
                <a:cs typeface="Arial"/>
              </a:rPr>
              <a:t>New </a:t>
            </a:r>
            <a:r>
              <a:rPr lang="en-US" sz="800" b="1" dirty="0">
                <a:latin typeface="Arial"/>
                <a:cs typeface="Arial"/>
              </a:rPr>
              <a:t>3D printing companies </a:t>
            </a:r>
            <a:r>
              <a:rPr lang="en-US" sz="800" dirty="0">
                <a:latin typeface="Arial"/>
                <a:cs typeface="Arial"/>
              </a:rPr>
              <a:t>are innovating how the aftermarket creates parts. </a:t>
            </a:r>
            <a:r>
              <a:rPr lang="en-US" sz="800" b="1" dirty="0">
                <a:latin typeface="Arial"/>
                <a:cs typeface="Arial"/>
              </a:rPr>
              <a:t>Targeting multiple industries and offering faster turnaround along with </a:t>
            </a:r>
            <a:r>
              <a:rPr lang="en-US" sz="800" b="1">
                <a:latin typeface="Arial"/>
                <a:cs typeface="Arial"/>
              </a:rPr>
              <a:t>cheaper parts</a:t>
            </a:r>
            <a:r>
              <a:rPr lang="en-US" sz="800">
                <a:latin typeface="Arial"/>
                <a:cs typeface="Arial"/>
              </a:rPr>
              <a:t>. </a:t>
            </a:r>
            <a:r>
              <a:rPr lang="en-US" sz="800" dirty="0">
                <a:latin typeface="Arial"/>
                <a:cs typeface="Arial"/>
              </a:rPr>
              <a:t>This may present a risk to Target, as Target mainly supplies non-essential parts to airlines.</a:t>
            </a:r>
            <a:endParaRPr lang="en-US" sz="800" b="1" dirty="0">
              <a:latin typeface="Arial"/>
              <a:cs typeface="Arial"/>
            </a:endParaRPr>
          </a:p>
          <a:p>
            <a:r>
              <a:rPr lang="en-US" sz="800" b="1" dirty="0">
                <a:latin typeface="Arial"/>
                <a:cs typeface="Arial"/>
              </a:rPr>
              <a:t>Mitigating Factors: </a:t>
            </a:r>
            <a:r>
              <a:rPr lang="en-US" sz="800" dirty="0" err="1">
                <a:latin typeface="Arial"/>
                <a:cs typeface="Arial"/>
              </a:rPr>
              <a:t>TargetCo</a:t>
            </a:r>
            <a:r>
              <a:rPr lang="en-US" sz="800" dirty="0">
                <a:latin typeface="Arial"/>
                <a:cs typeface="Arial"/>
              </a:rPr>
              <a:t> is a </a:t>
            </a:r>
            <a:r>
              <a:rPr lang="en-US" sz="800" b="1" dirty="0">
                <a:latin typeface="Arial"/>
                <a:cs typeface="Arial"/>
              </a:rPr>
              <a:t>sole source provider for 70% of parts. </a:t>
            </a:r>
            <a:r>
              <a:rPr lang="en-US" sz="800" dirty="0">
                <a:latin typeface="Arial"/>
                <a:cs typeface="Arial"/>
              </a:rPr>
              <a:t>A customer would have to trust a new 3D printing company is supplying high quality parts to gain its business. Moreover, </a:t>
            </a:r>
            <a:r>
              <a:rPr lang="en-US" sz="800" b="1" dirty="0">
                <a:latin typeface="Arial"/>
                <a:cs typeface="Arial"/>
              </a:rPr>
              <a:t>many large 3D printing businesses (DDD, SSYS, and XMTR)</a:t>
            </a:r>
            <a:r>
              <a:rPr lang="en-US" sz="800" dirty="0">
                <a:latin typeface="Arial"/>
                <a:cs typeface="Arial"/>
              </a:rPr>
              <a:t> are cash flow negative and rapidly burning cash. It may be difficult for them to make the investment to gain FAA approval on parts and be competitive on price. The industry has not yet proven to be profitable.</a:t>
            </a:r>
          </a:p>
        </p:txBody>
      </p:sp>
      <p:sp>
        <p:nvSpPr>
          <p:cNvPr id="3" name="TextBox 2">
            <a:extLst>
              <a:ext uri="{FF2B5EF4-FFF2-40B4-BE49-F238E27FC236}">
                <a16:creationId xmlns:a16="http://schemas.microsoft.com/office/drawing/2014/main" id="{926C922B-1ABD-8379-92A0-E3DD98F15266}"/>
              </a:ext>
            </a:extLst>
          </p:cNvPr>
          <p:cNvSpPr txBox="1"/>
          <p:nvPr/>
        </p:nvSpPr>
        <p:spPr>
          <a:xfrm>
            <a:off x="247842" y="1541091"/>
            <a:ext cx="8732256" cy="584775"/>
          </a:xfrm>
          <a:prstGeom prst="rect">
            <a:avLst/>
          </a:prstGeom>
          <a:solidFill>
            <a:schemeClr val="bg1">
              <a:lumMod val="95000"/>
            </a:schemeClr>
          </a:solidFill>
          <a:ln>
            <a:solidFill>
              <a:schemeClr val="tx1"/>
            </a:solidFill>
          </a:ln>
        </p:spPr>
        <p:txBody>
          <a:bodyPr wrap="square" lIns="91440" tIns="45720" rIns="91440" bIns="45720" anchor="t">
            <a:spAutoFit/>
          </a:bodyPr>
          <a:lstStyle/>
          <a:p>
            <a:r>
              <a:rPr lang="en-US" sz="800" b="1">
                <a:latin typeface="Arial"/>
                <a:cs typeface="Arial"/>
              </a:rPr>
              <a:t>2) Renewed Fleet Retirement: Retirements</a:t>
            </a:r>
            <a:r>
              <a:rPr lang="en-US" sz="800">
                <a:latin typeface="Arial"/>
                <a:cs typeface="Arial"/>
              </a:rPr>
              <a:t>, particularly from the commercial airline sector, were heavily </a:t>
            </a:r>
            <a:r>
              <a:rPr lang="en-US" sz="800" b="1">
                <a:latin typeface="Arial"/>
                <a:cs typeface="Arial"/>
              </a:rPr>
              <a:t>delayed during COVID-19 </a:t>
            </a:r>
            <a:r>
              <a:rPr lang="en-US" sz="800">
                <a:latin typeface="Arial"/>
                <a:cs typeface="Arial"/>
              </a:rPr>
              <a:t>and is expected to return. The </a:t>
            </a:r>
            <a:r>
              <a:rPr lang="en-US" sz="800" b="1">
                <a:latin typeface="Arial"/>
                <a:cs typeface="Arial"/>
              </a:rPr>
              <a:t>older fleets will be replaced by the longer-lasting B737Max and A320neo</a:t>
            </a:r>
            <a:r>
              <a:rPr lang="en-US" sz="800">
                <a:latin typeface="Arial"/>
                <a:cs typeface="Arial"/>
              </a:rPr>
              <a:t>, alongside USMs [another OEM part alternative] benefitting from a future influx of parts.</a:t>
            </a:r>
            <a:endParaRPr lang="en-US" sz="800" b="1">
              <a:latin typeface="Arial"/>
              <a:cs typeface="Arial"/>
            </a:endParaRPr>
          </a:p>
          <a:p>
            <a:r>
              <a:rPr lang="en-US" sz="800" b="1">
                <a:latin typeface="Arial"/>
                <a:cs typeface="Arial"/>
              </a:rPr>
              <a:t>Mitigating Factors: </a:t>
            </a:r>
            <a:r>
              <a:rPr lang="en-US" sz="800">
                <a:latin typeface="Arial"/>
                <a:cs typeface="Arial"/>
              </a:rPr>
              <a:t>The </a:t>
            </a:r>
            <a:r>
              <a:rPr lang="en-US" sz="800" b="1">
                <a:latin typeface="Arial"/>
                <a:cs typeface="Arial"/>
              </a:rPr>
              <a:t>positive tailwind from new deliveries will surpass retirements</a:t>
            </a:r>
            <a:r>
              <a:rPr lang="en-US" sz="800">
                <a:latin typeface="Arial"/>
                <a:cs typeface="Arial"/>
              </a:rPr>
              <a:t>, as the </a:t>
            </a:r>
            <a:r>
              <a:rPr lang="en-US" sz="800" b="1">
                <a:latin typeface="Arial"/>
                <a:cs typeface="Arial"/>
              </a:rPr>
              <a:t>global commercial fleet is expected to double over the next 10 years</a:t>
            </a:r>
            <a:r>
              <a:rPr lang="en-US" sz="800">
                <a:latin typeface="Arial"/>
                <a:cs typeface="Arial"/>
              </a:rPr>
              <a:t>. Optimism on early or on-time retirements may not be met, considering the </a:t>
            </a:r>
            <a:r>
              <a:rPr lang="en-US" sz="800" b="1">
                <a:latin typeface="Arial"/>
                <a:cs typeface="Arial"/>
              </a:rPr>
              <a:t>recent string of Boeing and Airbus malfunctions.</a:t>
            </a:r>
          </a:p>
        </p:txBody>
      </p:sp>
      <p:sp>
        <p:nvSpPr>
          <p:cNvPr id="4" name="TextBox 3">
            <a:extLst>
              <a:ext uri="{FF2B5EF4-FFF2-40B4-BE49-F238E27FC236}">
                <a16:creationId xmlns:a16="http://schemas.microsoft.com/office/drawing/2014/main" id="{3B183136-A57C-5083-4DB1-A3770BCC79D5}"/>
              </a:ext>
            </a:extLst>
          </p:cNvPr>
          <p:cNvSpPr txBox="1"/>
          <p:nvPr/>
        </p:nvSpPr>
        <p:spPr>
          <a:xfrm>
            <a:off x="247842" y="2181096"/>
            <a:ext cx="8732256" cy="584775"/>
          </a:xfrm>
          <a:prstGeom prst="rect">
            <a:avLst/>
          </a:prstGeom>
          <a:solidFill>
            <a:schemeClr val="bg1">
              <a:lumMod val="95000"/>
            </a:schemeClr>
          </a:solidFill>
          <a:ln>
            <a:solidFill>
              <a:schemeClr val="tx1"/>
            </a:solidFill>
          </a:ln>
        </p:spPr>
        <p:txBody>
          <a:bodyPr wrap="square" lIns="91440" tIns="45720" rIns="91440" bIns="45720" anchor="t">
            <a:spAutoFit/>
          </a:bodyPr>
          <a:lstStyle/>
          <a:p>
            <a:r>
              <a:rPr lang="en-US" sz="800" b="1">
                <a:latin typeface="Arial"/>
                <a:cs typeface="Arial"/>
              </a:rPr>
              <a:t>3) Supply Chain Instability &amp; Tariff Risk</a:t>
            </a:r>
            <a:r>
              <a:rPr lang="en-US" sz="800">
                <a:latin typeface="Arial"/>
                <a:cs typeface="Arial"/>
              </a:rPr>
              <a:t>: </a:t>
            </a:r>
            <a:r>
              <a:rPr lang="en-US" sz="800" b="1">
                <a:latin typeface="Arial"/>
                <a:cs typeface="Arial"/>
              </a:rPr>
              <a:t>The looming implementation of 25 – 50% metal tariffs</a:t>
            </a:r>
            <a:r>
              <a:rPr lang="en-US" sz="800">
                <a:latin typeface="Arial"/>
                <a:cs typeface="Arial"/>
              </a:rPr>
              <a:t> may only add to the raw material costs that have plagued the MRO industry. Factoring in as well </a:t>
            </a:r>
            <a:r>
              <a:rPr lang="en-US" sz="800" b="1">
                <a:latin typeface="Arial"/>
                <a:cs typeface="Arial"/>
              </a:rPr>
              <a:t>a persistent labor shortage has driven MRO wages up 7.3% from 2023 to 2024</a:t>
            </a:r>
            <a:r>
              <a:rPr lang="en-US" sz="800">
                <a:latin typeface="Arial"/>
                <a:cs typeface="Arial"/>
              </a:rPr>
              <a:t>, Target may continue to experience margin pressure.</a:t>
            </a:r>
          </a:p>
          <a:p>
            <a:r>
              <a:rPr lang="en-US" sz="800" b="1">
                <a:latin typeface="Arial"/>
                <a:cs typeface="Arial"/>
              </a:rPr>
              <a:t>Mitigating Factors: </a:t>
            </a:r>
            <a:r>
              <a:rPr lang="en-US" sz="800">
                <a:latin typeface="Arial"/>
                <a:cs typeface="Arial"/>
              </a:rPr>
              <a:t>Target has been able to </a:t>
            </a:r>
            <a:r>
              <a:rPr lang="en-US" sz="800" b="1">
                <a:latin typeface="Arial"/>
                <a:cs typeface="Arial"/>
              </a:rPr>
              <a:t>maintain rate hikes above rising costs to either breakeven or ~4% greater in recent years</a:t>
            </a:r>
            <a:r>
              <a:rPr lang="en-US" sz="800">
                <a:latin typeface="Arial"/>
                <a:cs typeface="Arial"/>
              </a:rPr>
              <a:t>, despite supply chain concerns plaguing the A&amp;D industry – the ability to service more cost-effective components than new OEMs, alongside the potential introduction of new PMAs has created this barrier.</a:t>
            </a:r>
          </a:p>
        </p:txBody>
      </p:sp>
      <p:sp>
        <p:nvSpPr>
          <p:cNvPr id="6" name="TextBox 5">
            <a:extLst>
              <a:ext uri="{FF2B5EF4-FFF2-40B4-BE49-F238E27FC236}">
                <a16:creationId xmlns:a16="http://schemas.microsoft.com/office/drawing/2014/main" id="{28C0EFC8-5D68-D6E4-C889-B8B294EF44E7}"/>
              </a:ext>
            </a:extLst>
          </p:cNvPr>
          <p:cNvSpPr txBox="1"/>
          <p:nvPr/>
        </p:nvSpPr>
        <p:spPr>
          <a:xfrm>
            <a:off x="247842" y="2837132"/>
            <a:ext cx="8732256" cy="707886"/>
          </a:xfrm>
          <a:prstGeom prst="rect">
            <a:avLst/>
          </a:prstGeom>
          <a:solidFill>
            <a:schemeClr val="bg1">
              <a:lumMod val="95000"/>
            </a:schemeClr>
          </a:solidFill>
          <a:ln>
            <a:solidFill>
              <a:schemeClr val="tx1"/>
            </a:solidFill>
          </a:ln>
        </p:spPr>
        <p:txBody>
          <a:bodyPr wrap="square" lIns="91440" tIns="45720" rIns="91440" bIns="45720" anchor="t">
            <a:spAutoFit/>
          </a:bodyPr>
          <a:lstStyle/>
          <a:p>
            <a:r>
              <a:rPr lang="en-US" sz="800" b="1">
                <a:latin typeface="Arial"/>
                <a:cs typeface="Arial"/>
              </a:rPr>
              <a:t>4) Reverse Engineering and Concentration</a:t>
            </a:r>
            <a:r>
              <a:rPr lang="en-US" sz="800">
                <a:latin typeface="Arial"/>
                <a:cs typeface="Arial"/>
              </a:rPr>
              <a:t>: With low CAPEX and R&amp;D spend of $6 M and $3 M respectively, </a:t>
            </a:r>
            <a:r>
              <a:rPr lang="en-US" sz="800" b="1">
                <a:latin typeface="Arial"/>
                <a:cs typeface="Arial"/>
              </a:rPr>
              <a:t>new players</a:t>
            </a:r>
            <a:r>
              <a:rPr lang="en-US" sz="800">
                <a:latin typeface="Arial"/>
                <a:cs typeface="Arial"/>
              </a:rPr>
              <a:t> may enter</a:t>
            </a:r>
            <a:r>
              <a:rPr lang="en-US" sz="800" b="1">
                <a:latin typeface="Arial"/>
                <a:cs typeface="Arial"/>
              </a:rPr>
              <a:t> with even cheaper manufacturing costs </a:t>
            </a:r>
            <a:r>
              <a:rPr lang="en-US" sz="800">
                <a:latin typeface="Arial"/>
                <a:cs typeface="Arial"/>
              </a:rPr>
              <a:t>than Target. This may </a:t>
            </a:r>
            <a:r>
              <a:rPr lang="en-US" sz="800" b="1">
                <a:latin typeface="Arial"/>
                <a:cs typeface="Arial"/>
              </a:rPr>
              <a:t>accentuate</a:t>
            </a:r>
            <a:r>
              <a:rPr lang="en-US" sz="800">
                <a:latin typeface="Arial"/>
                <a:cs typeface="Arial"/>
              </a:rPr>
              <a:t> how </a:t>
            </a:r>
            <a:r>
              <a:rPr lang="en-US" sz="800" b="1">
                <a:latin typeface="Arial"/>
                <a:cs typeface="Arial"/>
              </a:rPr>
              <a:t>concentrated</a:t>
            </a:r>
            <a:r>
              <a:rPr lang="en-US" sz="800">
                <a:latin typeface="Arial"/>
                <a:cs typeface="Arial"/>
              </a:rPr>
              <a:t> Target’s </a:t>
            </a:r>
            <a:r>
              <a:rPr lang="en-US" sz="800" b="1">
                <a:latin typeface="Arial"/>
                <a:cs typeface="Arial"/>
              </a:rPr>
              <a:t>customer base </a:t>
            </a:r>
            <a:r>
              <a:rPr lang="en-US" sz="800">
                <a:latin typeface="Arial"/>
                <a:cs typeface="Arial"/>
              </a:rPr>
              <a:t>is </a:t>
            </a:r>
            <a:r>
              <a:rPr lang="en-US" sz="800" b="1">
                <a:latin typeface="Arial"/>
                <a:cs typeface="Arial"/>
              </a:rPr>
              <a:t>with the top 10 customers comprising of ~40% of sales</a:t>
            </a:r>
            <a:r>
              <a:rPr lang="en-US" sz="800">
                <a:latin typeface="Arial"/>
                <a:cs typeface="Arial"/>
              </a:rPr>
              <a:t>, and how the </a:t>
            </a:r>
            <a:r>
              <a:rPr lang="en-US" sz="800" b="1">
                <a:latin typeface="Arial"/>
                <a:cs typeface="Arial"/>
              </a:rPr>
              <a:t>aftermarket’s recent sales are dependent on 2 key products for ~60% of 2024 sales</a:t>
            </a:r>
            <a:r>
              <a:rPr lang="en-US" sz="800">
                <a:latin typeface="Arial"/>
                <a:cs typeface="Arial"/>
              </a:rPr>
              <a:t>.</a:t>
            </a:r>
          </a:p>
          <a:p>
            <a:r>
              <a:rPr lang="en-US" sz="800" b="1">
                <a:latin typeface="Arial"/>
                <a:cs typeface="Arial"/>
              </a:rPr>
              <a:t>Mitigating Factors: New PMAs are still </a:t>
            </a:r>
            <a:r>
              <a:rPr lang="en-US" sz="800">
                <a:latin typeface="Arial"/>
                <a:cs typeface="Arial"/>
              </a:rPr>
              <a:t>a </a:t>
            </a:r>
            <a:r>
              <a:rPr lang="en-US" sz="800" b="1">
                <a:latin typeface="Arial"/>
                <a:cs typeface="Arial"/>
              </a:rPr>
              <a:t>developing</a:t>
            </a:r>
            <a:r>
              <a:rPr lang="en-US" sz="800">
                <a:latin typeface="Arial"/>
                <a:cs typeface="Arial"/>
              </a:rPr>
              <a:t> part of the OEM alternatives sector,</a:t>
            </a:r>
            <a:r>
              <a:rPr lang="en-US" sz="800" b="1">
                <a:latin typeface="Arial"/>
                <a:cs typeface="Arial"/>
              </a:rPr>
              <a:t> comprising less than 5% of revenues</a:t>
            </a:r>
            <a:r>
              <a:rPr lang="en-US" sz="800">
                <a:latin typeface="Arial"/>
                <a:cs typeface="Arial"/>
              </a:rPr>
              <a:t>. Furthermore, Target’s testing capabilities to pass FAA standards creates indirect barriers to entries that cannot be easily overcome.</a:t>
            </a:r>
            <a:endParaRPr lang="en-US" sz="800" b="1">
              <a:latin typeface="Arial"/>
              <a:cs typeface="Arial"/>
            </a:endParaRPr>
          </a:p>
        </p:txBody>
      </p:sp>
      <p:sp>
        <p:nvSpPr>
          <p:cNvPr id="9" name="TextBox 8">
            <a:extLst>
              <a:ext uri="{FF2B5EF4-FFF2-40B4-BE49-F238E27FC236}">
                <a16:creationId xmlns:a16="http://schemas.microsoft.com/office/drawing/2014/main" id="{85D95601-F3DF-E762-2495-819C37E76001}"/>
              </a:ext>
            </a:extLst>
          </p:cNvPr>
          <p:cNvSpPr txBox="1"/>
          <p:nvPr/>
        </p:nvSpPr>
        <p:spPr>
          <a:xfrm>
            <a:off x="240786" y="5827527"/>
            <a:ext cx="8739312" cy="461665"/>
          </a:xfrm>
          <a:prstGeom prst="rect">
            <a:avLst/>
          </a:prstGeom>
          <a:solidFill>
            <a:schemeClr val="bg1">
              <a:lumMod val="95000"/>
            </a:schemeClr>
          </a:solidFill>
          <a:ln>
            <a:solidFill>
              <a:schemeClr val="tx1"/>
            </a:solidFill>
          </a:ln>
        </p:spPr>
        <p:txBody>
          <a:bodyPr wrap="square" lIns="91440" tIns="45720" rIns="91440" bIns="45720" anchor="t">
            <a:spAutoFit/>
          </a:bodyPr>
          <a:lstStyle/>
          <a:p>
            <a:r>
              <a:rPr lang="en-US" sz="800" b="1" dirty="0">
                <a:latin typeface="Arial"/>
                <a:cs typeface="Arial"/>
              </a:rPr>
              <a:t>8) Management Legal Issues: </a:t>
            </a:r>
            <a:r>
              <a:rPr lang="en-US" sz="800" dirty="0">
                <a:latin typeface="Arial"/>
                <a:cs typeface="Arial"/>
              </a:rPr>
              <a:t>Mr. Downey has had issues in the past with the law after a minor misdemeanor occurred. His history may represent the company poorly when dealing with customers, we can mitigate this risk by firing him or further evaluating him. Overall, this incident happened 12 years ago, and it is very unlikely that it will have any material impact post-acquisition. We don't see it presenting any serious risk to the business.</a:t>
            </a:r>
          </a:p>
        </p:txBody>
      </p:sp>
      <p:sp>
        <p:nvSpPr>
          <p:cNvPr id="8" name="TextBox 7">
            <a:extLst>
              <a:ext uri="{FF2B5EF4-FFF2-40B4-BE49-F238E27FC236}">
                <a16:creationId xmlns:a16="http://schemas.microsoft.com/office/drawing/2014/main" id="{BB84AFA8-29A0-0032-A0D7-98220329FA2D}"/>
              </a:ext>
            </a:extLst>
          </p:cNvPr>
          <p:cNvSpPr txBox="1"/>
          <p:nvPr/>
        </p:nvSpPr>
        <p:spPr>
          <a:xfrm>
            <a:off x="247842" y="3616279"/>
            <a:ext cx="8732256" cy="707886"/>
          </a:xfrm>
          <a:prstGeom prst="rect">
            <a:avLst/>
          </a:prstGeom>
          <a:solidFill>
            <a:schemeClr val="bg1">
              <a:lumMod val="95000"/>
            </a:schemeClr>
          </a:solidFill>
          <a:ln>
            <a:solidFill>
              <a:schemeClr val="tx1"/>
            </a:solidFill>
          </a:ln>
        </p:spPr>
        <p:txBody>
          <a:bodyPr wrap="square" lIns="91440" tIns="45720" rIns="91440" bIns="45720" anchor="t">
            <a:spAutoFit/>
          </a:bodyPr>
          <a:lstStyle/>
          <a:p>
            <a:r>
              <a:rPr lang="en-US" sz="800" b="1">
                <a:latin typeface="Arial"/>
                <a:cs typeface="Arial"/>
              </a:rPr>
              <a:t>5) Backward Integration Risk: </a:t>
            </a:r>
            <a:r>
              <a:rPr lang="en-US" sz="800">
                <a:latin typeface="Arial"/>
                <a:cs typeface="Arial"/>
              </a:rPr>
              <a:t>Boeing and Airbus are focused on growing their aftermarket business. Airbus aims to triple aftermarket revenue to </a:t>
            </a:r>
            <a:r>
              <a:rPr lang="en-US" sz="800" b="1">
                <a:latin typeface="Arial"/>
                <a:cs typeface="Arial"/>
              </a:rPr>
              <a:t>€9B by 2027 from €2.8B in 2017. </a:t>
            </a:r>
            <a:r>
              <a:rPr lang="en-US" sz="800">
                <a:latin typeface="Arial"/>
                <a:cs typeface="Arial"/>
              </a:rPr>
              <a:t>Meanwhile Boeing plans to scale its MRO subsidiary, BGS which sells parts and repair services, </a:t>
            </a:r>
            <a:r>
              <a:rPr lang="en-US" sz="800" b="1">
                <a:latin typeface="Arial"/>
                <a:cs typeface="Arial"/>
              </a:rPr>
              <a:t>to $50B in revenue by 2027.</a:t>
            </a:r>
            <a:endParaRPr lang="en-US" sz="800">
              <a:cs typeface="Arial"/>
            </a:endParaRPr>
          </a:p>
          <a:p>
            <a:r>
              <a:rPr lang="en-US" sz="800" b="1">
                <a:latin typeface="Arial"/>
                <a:cs typeface="Arial"/>
              </a:rPr>
              <a:t>Mitigating Factors: </a:t>
            </a:r>
            <a:r>
              <a:rPr lang="en-US" sz="800">
                <a:latin typeface="Arial"/>
                <a:cs typeface="Arial"/>
              </a:rPr>
              <a:t>If Boeing continues to sell to its customers in the aftermarket, it may lose pricing power as its larger customers have more power to negotiate on price, additionally, large airlines will have to replicate and start selling a wide variety of different parts like Target. A large portion of their aftermarket sales are for parts which are used but in serviceable condition which doesn't always compete with Target, it may take a lot of investment and a shift in strategy for large OEMs to be a serious competitor.</a:t>
            </a:r>
            <a:endParaRPr lang="en-US" sz="800">
              <a:cs typeface="Arial"/>
            </a:endParaRPr>
          </a:p>
        </p:txBody>
      </p:sp>
    </p:spTree>
    <p:extLst>
      <p:ext uri="{BB962C8B-B14F-4D97-AF65-F5344CB8AC3E}">
        <p14:creationId xmlns:p14="http://schemas.microsoft.com/office/powerpoint/2010/main" val="1556484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40989C-62F7-E4BC-D0AF-5005AD1A4A6C}"/>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D6EE051-11FD-BACF-1371-16932DF1DE6E}"/>
              </a:ext>
            </a:extLst>
          </p:cNvPr>
          <p:cNvSpPr>
            <a:spLocks noGrp="1"/>
          </p:cNvSpPr>
          <p:nvPr>
            <p:ph type="sldNum" sz="quarter" idx="12"/>
          </p:nvPr>
        </p:nvSpPr>
        <p:spPr/>
        <p:txBody>
          <a:bodyPr/>
          <a:lstStyle/>
          <a:p>
            <a:pPr>
              <a:defRPr/>
            </a:pPr>
            <a:fld id="{995B7867-EB00-4675-821B-66D3FE8CD564}" type="slidenum">
              <a:rPr lang="en-US" noProof="0" smtClean="0"/>
              <a:pPr>
                <a:defRPr/>
              </a:pPr>
              <a:t>18</a:t>
            </a:fld>
            <a:endParaRPr lang="en-US" noProof="0"/>
          </a:p>
        </p:txBody>
      </p:sp>
      <p:sp>
        <p:nvSpPr>
          <p:cNvPr id="5" name="TextBox 4">
            <a:extLst>
              <a:ext uri="{FF2B5EF4-FFF2-40B4-BE49-F238E27FC236}">
                <a16:creationId xmlns:a16="http://schemas.microsoft.com/office/drawing/2014/main" id="{1D4A3BC5-E63D-84E7-F8C4-AFCA959CC139}"/>
              </a:ext>
            </a:extLst>
          </p:cNvPr>
          <p:cNvSpPr txBox="1"/>
          <p:nvPr/>
        </p:nvSpPr>
        <p:spPr>
          <a:xfrm>
            <a:off x="647550" y="963467"/>
            <a:ext cx="7827093" cy="285865"/>
          </a:xfrm>
          <a:prstGeom prst="rect">
            <a:avLst/>
          </a:prstGeom>
          <a:solidFill>
            <a:srgbClr val="132E57"/>
          </a:solidFill>
        </p:spPr>
        <p:txBody>
          <a:bodyPr wrap="square" rtlCol="0">
            <a:spAutoFit/>
          </a:bodyPr>
          <a:lstStyle/>
          <a:p>
            <a:pPr marL="12700" algn="ctr">
              <a:spcBef>
                <a:spcPts val="0"/>
              </a:spcBef>
              <a:spcAft>
                <a:spcPts val="0"/>
              </a:spcAft>
            </a:pPr>
            <a:r>
              <a:rPr lang="en-US" sz="1200" b="1">
                <a:solidFill>
                  <a:schemeClr val="bg1"/>
                </a:solidFill>
                <a:latin typeface="Arial"/>
                <a:cs typeface="Arial"/>
                <a:sym typeface="Arial"/>
              </a:rPr>
              <a:t>Low consumer confidence may potentially reduce discretionary spending…</a:t>
            </a:r>
            <a:endParaRPr lang="en-US" sz="1200" b="1">
              <a:solidFill>
                <a:schemeClr val="bg1"/>
              </a:solidFill>
              <a:cs typeface="Arial"/>
            </a:endParaRPr>
          </a:p>
        </p:txBody>
      </p:sp>
      <p:pic>
        <p:nvPicPr>
          <p:cNvPr id="9" name="Picture 8">
            <a:extLst>
              <a:ext uri="{FF2B5EF4-FFF2-40B4-BE49-F238E27FC236}">
                <a16:creationId xmlns:a16="http://schemas.microsoft.com/office/drawing/2014/main" id="{F1949B5A-D3E3-1777-4829-1A9F7F1C0FF9}"/>
              </a:ext>
            </a:extLst>
          </p:cNvPr>
          <p:cNvPicPr>
            <a:picLocks noChangeAspect="1"/>
          </p:cNvPicPr>
          <p:nvPr/>
        </p:nvPicPr>
        <p:blipFill>
          <a:blip r:embed="rId2"/>
          <a:stretch>
            <a:fillRect/>
          </a:stretch>
        </p:blipFill>
        <p:spPr>
          <a:xfrm>
            <a:off x="647550" y="1407625"/>
            <a:ext cx="3615932" cy="1986248"/>
          </a:xfrm>
          <a:prstGeom prst="rect">
            <a:avLst/>
          </a:prstGeom>
          <a:ln>
            <a:solidFill>
              <a:schemeClr val="tx1"/>
            </a:solidFill>
          </a:ln>
        </p:spPr>
      </p:pic>
      <p:sp>
        <p:nvSpPr>
          <p:cNvPr id="10" name="TextBox 9">
            <a:extLst>
              <a:ext uri="{FF2B5EF4-FFF2-40B4-BE49-F238E27FC236}">
                <a16:creationId xmlns:a16="http://schemas.microsoft.com/office/drawing/2014/main" id="{6904CCF1-748B-AB1A-1A93-ACC7E64BC1AD}"/>
              </a:ext>
            </a:extLst>
          </p:cNvPr>
          <p:cNvSpPr txBox="1"/>
          <p:nvPr/>
        </p:nvSpPr>
        <p:spPr>
          <a:xfrm>
            <a:off x="647550" y="3617281"/>
            <a:ext cx="7827093" cy="972061"/>
          </a:xfrm>
          <a:prstGeom prst="rect">
            <a:avLst/>
          </a:prstGeom>
          <a:solidFill>
            <a:schemeClr val="bg1">
              <a:lumMod val="95000"/>
            </a:schemeClr>
          </a:solidFill>
          <a:ln w="28575">
            <a:solidFill>
              <a:schemeClr val="tx1"/>
            </a:solidFill>
          </a:ln>
        </p:spPr>
        <p:txBody>
          <a:bodyPr wrap="square" lIns="91440" tIns="45720" rIns="91440" bIns="45720" anchor="t">
            <a:spAutoFit/>
          </a:bodyPr>
          <a:lstStyle/>
          <a:p>
            <a:pPr algn="ctr"/>
            <a:r>
              <a:rPr lang="en-US" sz="1200">
                <a:latin typeface="Arial"/>
                <a:cs typeface="Arial"/>
              </a:rPr>
              <a:t>Consumer confidence fell </a:t>
            </a:r>
            <a:r>
              <a:rPr lang="en-US" sz="1200" b="1">
                <a:latin typeface="Arial"/>
                <a:cs typeface="Arial"/>
              </a:rPr>
              <a:t>7.2 points in March to 92.9</a:t>
            </a:r>
            <a:r>
              <a:rPr lang="en-US" sz="1200">
                <a:latin typeface="Arial"/>
                <a:cs typeface="Arial"/>
              </a:rPr>
              <a:t>. The lowest value since the Covid-19 pandemic.</a:t>
            </a:r>
          </a:p>
          <a:p>
            <a:pPr algn="ctr">
              <a:lnSpc>
                <a:spcPts val="1125"/>
              </a:lnSpc>
            </a:pPr>
            <a:endParaRPr lang="en-US" sz="1200">
              <a:latin typeface="Arial"/>
              <a:cs typeface="Arial"/>
            </a:endParaRPr>
          </a:p>
          <a:p>
            <a:pPr algn="ctr"/>
            <a:r>
              <a:rPr lang="en-US" sz="1200">
                <a:latin typeface="Arial"/>
                <a:cs typeface="Arial"/>
              </a:rPr>
              <a:t>Consumer expectations index—a measurement of short-term outlook for income, business and labor market conditions—</a:t>
            </a:r>
            <a:r>
              <a:rPr lang="en-US" sz="1200" b="1">
                <a:latin typeface="Arial"/>
                <a:cs typeface="Arial"/>
              </a:rPr>
              <a:t>dropped 9.6 points in March to a 12 year low at 65.2</a:t>
            </a:r>
            <a:r>
              <a:rPr lang="en-US" sz="1200">
                <a:latin typeface="Arial"/>
                <a:cs typeface="Arial"/>
              </a:rPr>
              <a:t>. When it drops below the </a:t>
            </a:r>
            <a:r>
              <a:rPr lang="en-US" sz="1200">
                <a:solidFill>
                  <a:schemeClr val="accent6"/>
                </a:solidFill>
                <a:latin typeface="Arial"/>
                <a:cs typeface="Arial"/>
              </a:rPr>
              <a:t>80 threshold</a:t>
            </a:r>
            <a:r>
              <a:rPr lang="en-US" sz="1200">
                <a:latin typeface="Arial"/>
                <a:cs typeface="Arial"/>
              </a:rPr>
              <a:t> (orange line) it is a recessionary signal.</a:t>
            </a:r>
          </a:p>
        </p:txBody>
      </p:sp>
      <p:pic>
        <p:nvPicPr>
          <p:cNvPr id="12" name="Picture 11">
            <a:extLst>
              <a:ext uri="{FF2B5EF4-FFF2-40B4-BE49-F238E27FC236}">
                <a16:creationId xmlns:a16="http://schemas.microsoft.com/office/drawing/2014/main" id="{D0A16E1C-8094-782A-A07F-4250939AAFEB}"/>
              </a:ext>
            </a:extLst>
          </p:cNvPr>
          <p:cNvPicPr>
            <a:picLocks noChangeAspect="1"/>
          </p:cNvPicPr>
          <p:nvPr/>
        </p:nvPicPr>
        <p:blipFill>
          <a:blip r:embed="rId3"/>
          <a:stretch>
            <a:fillRect/>
          </a:stretch>
        </p:blipFill>
        <p:spPr>
          <a:xfrm>
            <a:off x="4858710" y="1409603"/>
            <a:ext cx="3615933" cy="1984270"/>
          </a:xfrm>
          <a:prstGeom prst="rect">
            <a:avLst/>
          </a:prstGeom>
          <a:ln>
            <a:solidFill>
              <a:schemeClr val="tx1"/>
            </a:solidFill>
          </a:ln>
        </p:spPr>
      </p:pic>
      <p:sp>
        <p:nvSpPr>
          <p:cNvPr id="21" name="TextBox 20">
            <a:extLst>
              <a:ext uri="{FF2B5EF4-FFF2-40B4-BE49-F238E27FC236}">
                <a16:creationId xmlns:a16="http://schemas.microsoft.com/office/drawing/2014/main" id="{65096E98-0CE3-A44C-75A9-78003E4C7827}"/>
              </a:ext>
            </a:extLst>
          </p:cNvPr>
          <p:cNvSpPr txBox="1"/>
          <p:nvPr/>
        </p:nvSpPr>
        <p:spPr>
          <a:xfrm>
            <a:off x="380100" y="5055076"/>
            <a:ext cx="8383801" cy="1200329"/>
          </a:xfrm>
          <a:prstGeom prst="rect">
            <a:avLst/>
          </a:prstGeom>
          <a:noFill/>
        </p:spPr>
        <p:txBody>
          <a:bodyPr wrap="square" lIns="91440" tIns="45720" rIns="91440" bIns="45720" anchor="t">
            <a:spAutoFit/>
          </a:bodyPr>
          <a:lstStyle/>
          <a:p>
            <a:pPr marL="171450" indent="-171450">
              <a:buFont typeface="Wingdings"/>
              <a:buChar char="§"/>
            </a:pPr>
            <a:r>
              <a:rPr lang="en-US" sz="1200">
                <a:latin typeface="Arial"/>
                <a:cs typeface="Arial"/>
              </a:rPr>
              <a:t>Despite fears of a looming recession, the U.S. inflation rate has come down significantly, </a:t>
            </a:r>
            <a:r>
              <a:rPr lang="en-US" sz="1200" b="1">
                <a:latin typeface="Arial"/>
                <a:cs typeface="Arial"/>
              </a:rPr>
              <a:t>from its peak at 9.1% in 2022, down to 2.8% in 2025</a:t>
            </a:r>
            <a:r>
              <a:rPr lang="en-US" sz="1200">
                <a:latin typeface="Arial"/>
                <a:cs typeface="Arial"/>
              </a:rPr>
              <a:t>, as the consumer continues to recover and adjust from previous price increases.</a:t>
            </a:r>
          </a:p>
          <a:p>
            <a:r>
              <a:rPr lang="en-US" sz="1200" b="1">
                <a:latin typeface="Arial"/>
                <a:cs typeface="Arial"/>
              </a:rPr>
              <a:t> </a:t>
            </a:r>
          </a:p>
          <a:p>
            <a:pPr marL="171450" indent="-171450">
              <a:buFont typeface="Wingdings"/>
              <a:buChar char="§"/>
            </a:pPr>
            <a:r>
              <a:rPr lang="en-US" sz="1200">
                <a:latin typeface="Arial"/>
                <a:cs typeface="Arial"/>
              </a:rPr>
              <a:t>This is a </a:t>
            </a:r>
            <a:r>
              <a:rPr lang="en-US" sz="1200" b="1">
                <a:latin typeface="Arial"/>
                <a:cs typeface="Arial"/>
              </a:rPr>
              <a:t>short term, temporary risk</a:t>
            </a:r>
            <a:r>
              <a:rPr lang="en-US" sz="1200">
                <a:latin typeface="Arial"/>
                <a:cs typeface="Arial"/>
              </a:rPr>
              <a:t>. </a:t>
            </a:r>
            <a:r>
              <a:rPr lang="en-US" sz="1200" b="1">
                <a:latin typeface="Arial"/>
                <a:cs typeface="Arial"/>
              </a:rPr>
              <a:t>The business has historically withstood recessionary periods</a:t>
            </a:r>
            <a:r>
              <a:rPr lang="en-US" sz="1200">
                <a:latin typeface="Arial"/>
                <a:cs typeface="Arial"/>
              </a:rPr>
              <a:t>. While air travel is relatively volatile, the aftermarket business is not, as airplanes will always need servicing. Furthermore, the </a:t>
            </a:r>
            <a:r>
              <a:rPr lang="en-US" sz="1200" b="1">
                <a:latin typeface="Arial"/>
                <a:cs typeface="Arial"/>
              </a:rPr>
              <a:t>long list of plane backlogs </a:t>
            </a:r>
            <a:r>
              <a:rPr lang="en-US" sz="1200">
                <a:latin typeface="Arial"/>
                <a:cs typeface="Arial"/>
              </a:rPr>
              <a:t>provides even more stability for replacement needs, should air travel slow down.</a:t>
            </a:r>
          </a:p>
        </p:txBody>
      </p:sp>
      <p:pic>
        <p:nvPicPr>
          <p:cNvPr id="6" name="Picture 5">
            <a:extLst>
              <a:ext uri="{FF2B5EF4-FFF2-40B4-BE49-F238E27FC236}">
                <a16:creationId xmlns:a16="http://schemas.microsoft.com/office/drawing/2014/main" id="{AD15CB14-FFA4-B489-123C-D748210009B9}"/>
              </a:ext>
            </a:extLst>
          </p:cNvPr>
          <p:cNvPicPr>
            <a:picLocks noChangeAspect="1"/>
          </p:cNvPicPr>
          <p:nvPr/>
        </p:nvPicPr>
        <p:blipFill>
          <a:blip r:embed="rId4"/>
          <a:stretch>
            <a:fillRect/>
          </a:stretch>
        </p:blipFill>
        <p:spPr>
          <a:xfrm>
            <a:off x="322810" y="6446930"/>
            <a:ext cx="1952606" cy="278943"/>
          </a:xfrm>
          <a:prstGeom prst="rect">
            <a:avLst/>
          </a:prstGeom>
        </p:spPr>
      </p:pic>
      <p:sp>
        <p:nvSpPr>
          <p:cNvPr id="8" name="Title 3">
            <a:extLst>
              <a:ext uri="{FF2B5EF4-FFF2-40B4-BE49-F238E27FC236}">
                <a16:creationId xmlns:a16="http://schemas.microsoft.com/office/drawing/2014/main" id="{C71585A6-8C7A-8AD1-5C99-8910E2BFF66F}"/>
              </a:ext>
            </a:extLst>
          </p:cNvPr>
          <p:cNvSpPr txBox="1">
            <a:spLocks/>
          </p:cNvSpPr>
          <p:nvPr/>
        </p:nvSpPr>
        <p:spPr bwMode="auto">
          <a:xfrm>
            <a:off x="381000" y="386834"/>
            <a:ext cx="8305800"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just" rtl="0" eaLnBrk="0" fontAlgn="base" hangingPunct="0">
              <a:spcBef>
                <a:spcPct val="0"/>
              </a:spcBef>
              <a:spcAft>
                <a:spcPct val="0"/>
              </a:spcAft>
              <a:defRPr sz="2400" kern="1200">
                <a:solidFill>
                  <a:schemeClr val="tx1"/>
                </a:solidFill>
                <a:latin typeface="Arial" pitchFamily="34" charset="0"/>
                <a:ea typeface="+mj-ea"/>
                <a:cs typeface="+mj-cs"/>
              </a:defRPr>
            </a:lvl1pPr>
            <a:lvl2pPr algn="just" rtl="0" eaLnBrk="0" fontAlgn="base" hangingPunct="0">
              <a:spcBef>
                <a:spcPct val="0"/>
              </a:spcBef>
              <a:spcAft>
                <a:spcPct val="0"/>
              </a:spcAft>
              <a:defRPr sz="3200">
                <a:solidFill>
                  <a:schemeClr val="tx1"/>
                </a:solidFill>
                <a:latin typeface="Arial" charset="0"/>
              </a:defRPr>
            </a:lvl2pPr>
            <a:lvl3pPr algn="just" rtl="0" eaLnBrk="0" fontAlgn="base" hangingPunct="0">
              <a:spcBef>
                <a:spcPct val="0"/>
              </a:spcBef>
              <a:spcAft>
                <a:spcPct val="0"/>
              </a:spcAft>
              <a:defRPr sz="3200">
                <a:solidFill>
                  <a:schemeClr val="tx1"/>
                </a:solidFill>
                <a:latin typeface="Arial" charset="0"/>
              </a:defRPr>
            </a:lvl3pPr>
            <a:lvl4pPr algn="just" rtl="0" eaLnBrk="0" fontAlgn="base" hangingPunct="0">
              <a:spcBef>
                <a:spcPct val="0"/>
              </a:spcBef>
              <a:spcAft>
                <a:spcPct val="0"/>
              </a:spcAft>
              <a:defRPr sz="3200">
                <a:solidFill>
                  <a:schemeClr val="tx1"/>
                </a:solidFill>
                <a:latin typeface="Arial" charset="0"/>
              </a:defRPr>
            </a:lvl4pPr>
            <a:lvl5pPr algn="just" rtl="0" eaLnBrk="0" fontAlgn="base" hangingPunct="0">
              <a:spcBef>
                <a:spcPct val="0"/>
              </a:spcBef>
              <a:spcAft>
                <a:spcPct val="0"/>
              </a:spcAft>
              <a:defRPr sz="3200">
                <a:solidFill>
                  <a:schemeClr val="tx1"/>
                </a:solidFill>
                <a:latin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a:t>Recessionary Fears Negatively Impact Air Travel</a:t>
            </a:r>
          </a:p>
        </p:txBody>
      </p:sp>
      <p:sp>
        <p:nvSpPr>
          <p:cNvPr id="15" name="TextBox 14">
            <a:extLst>
              <a:ext uri="{FF2B5EF4-FFF2-40B4-BE49-F238E27FC236}">
                <a16:creationId xmlns:a16="http://schemas.microsoft.com/office/drawing/2014/main" id="{A180215D-51FE-08CC-B647-DAC5BD9A5D25}"/>
              </a:ext>
            </a:extLst>
          </p:cNvPr>
          <p:cNvSpPr txBox="1"/>
          <p:nvPr/>
        </p:nvSpPr>
        <p:spPr>
          <a:xfrm>
            <a:off x="3410327" y="6509457"/>
            <a:ext cx="2320065" cy="153888"/>
          </a:xfrm>
          <a:prstGeom prst="rect">
            <a:avLst/>
          </a:prstGeom>
          <a:noFill/>
        </p:spPr>
        <p:txBody>
          <a:bodyPr wrap="square" lIns="0" tIns="0" rIns="0" bIns="0" rtlCol="0">
            <a:spAutoFit/>
          </a:bodyPr>
          <a:lstStyle/>
          <a:p>
            <a:r>
              <a:rPr lang="en-US" sz="1000" b="1" dirty="0">
                <a:latin typeface="Arial"/>
                <a:cs typeface="Arial"/>
              </a:rPr>
              <a:t>Source: </a:t>
            </a:r>
            <a:r>
              <a:rPr lang="en-US" sz="1000" dirty="0">
                <a:latin typeface="Arial"/>
                <a:cs typeface="Arial"/>
              </a:rPr>
              <a:t>US Conference Board, Statista </a:t>
            </a:r>
          </a:p>
        </p:txBody>
      </p:sp>
      <p:graphicFrame>
        <p:nvGraphicFramePr>
          <p:cNvPr id="24" name="Chart 23">
            <a:extLst>
              <a:ext uri="{FF2B5EF4-FFF2-40B4-BE49-F238E27FC236}">
                <a16:creationId xmlns:a16="http://schemas.microsoft.com/office/drawing/2014/main" id="{041CC99F-3103-5C57-1936-7A927576B799}"/>
              </a:ext>
            </a:extLst>
          </p:cNvPr>
          <p:cNvGraphicFramePr/>
          <p:nvPr/>
        </p:nvGraphicFramePr>
        <p:xfrm>
          <a:off x="8215668" y="-3359304"/>
          <a:ext cx="5831071" cy="2736733"/>
        </p:xfrm>
        <a:graphic>
          <a:graphicData uri="http://schemas.openxmlformats.org/drawingml/2006/chart">
            <c:chart xmlns:c="http://schemas.openxmlformats.org/drawingml/2006/chart" xmlns:r="http://schemas.openxmlformats.org/officeDocument/2006/relationships" r:id="rId5"/>
          </a:graphicData>
        </a:graphic>
      </p:graphicFrame>
      <p:sp>
        <p:nvSpPr>
          <p:cNvPr id="2" name="Google Shape;101;p2">
            <a:extLst>
              <a:ext uri="{FF2B5EF4-FFF2-40B4-BE49-F238E27FC236}">
                <a16:creationId xmlns:a16="http://schemas.microsoft.com/office/drawing/2014/main" id="{1FCCEBBD-1885-1DB0-3F90-D7B0F7D5B005}"/>
              </a:ext>
            </a:extLst>
          </p:cNvPr>
          <p:cNvSpPr/>
          <p:nvPr/>
        </p:nvSpPr>
        <p:spPr>
          <a:xfrm>
            <a:off x="378460" y="4755050"/>
            <a:ext cx="8383801" cy="300025"/>
          </a:xfrm>
          <a:prstGeom prst="rect">
            <a:avLst/>
          </a:prstGeom>
          <a:solidFill>
            <a:srgbClr val="EBF9FE"/>
          </a:solidFill>
          <a:ln w="9525" cap="flat" cmpd="sng">
            <a:solidFill>
              <a:srgbClr val="113D63"/>
            </a:solidFill>
            <a:prstDash val="dash"/>
            <a:round/>
            <a:headEnd type="none" w="sm" len="sm"/>
            <a:tailEnd type="none" w="sm" len="sm"/>
          </a:ln>
        </p:spPr>
        <p:txBody>
          <a:bodyPr spcFirstLastPara="1" wrap="square" lIns="91425" tIns="45700" rIns="91425" bIns="45700" anchor="ctr" anchorCtr="0">
            <a:noAutofit/>
          </a:bodyPr>
          <a:lstStyle/>
          <a:p>
            <a:pPr algn="ctr"/>
            <a:r>
              <a:rPr lang="en-US" sz="1200" b="1">
                <a:cs typeface="Arial" panose="020B0604020202020204" pitchFamily="34" charset="0"/>
              </a:rPr>
              <a:t>Mitigating Factors</a:t>
            </a:r>
          </a:p>
        </p:txBody>
      </p:sp>
    </p:spTree>
    <p:extLst>
      <p:ext uri="{BB962C8B-B14F-4D97-AF65-F5344CB8AC3E}">
        <p14:creationId xmlns:p14="http://schemas.microsoft.com/office/powerpoint/2010/main" val="504442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366F66-ADB4-6972-68D2-2B750F023818}"/>
            </a:ext>
          </a:extLst>
        </p:cNvPr>
        <p:cNvGrpSpPr/>
        <p:nvPr/>
      </p:nvGrpSpPr>
      <p:grpSpPr>
        <a:xfrm>
          <a:off x="0" y="0"/>
          <a:ext cx="0" cy="0"/>
          <a:chOff x="0" y="0"/>
          <a:chExt cx="0" cy="0"/>
        </a:xfrm>
      </p:grpSpPr>
      <p:sp>
        <p:nvSpPr>
          <p:cNvPr id="5" name="Google Shape;101;p2">
            <a:extLst>
              <a:ext uri="{FF2B5EF4-FFF2-40B4-BE49-F238E27FC236}">
                <a16:creationId xmlns:a16="http://schemas.microsoft.com/office/drawing/2014/main" id="{F5413B7E-F504-8309-B3D4-EE02F9D9B813}"/>
              </a:ext>
            </a:extLst>
          </p:cNvPr>
          <p:cNvSpPr/>
          <p:nvPr/>
        </p:nvSpPr>
        <p:spPr>
          <a:xfrm>
            <a:off x="89369" y="3759932"/>
            <a:ext cx="8965262" cy="2525173"/>
          </a:xfrm>
          <a:prstGeom prst="rect">
            <a:avLst/>
          </a:prstGeom>
          <a:solidFill>
            <a:srgbClr val="EBF9FE"/>
          </a:solidFill>
          <a:ln w="9525" cap="flat" cmpd="sng">
            <a:solidFill>
              <a:srgbClr val="113D63"/>
            </a:solidFill>
            <a:prstDash val="dash"/>
            <a:round/>
            <a:headEnd type="none" w="sm" len="sm"/>
            <a:tailEnd type="none" w="sm" len="sm"/>
          </a:ln>
        </p:spPr>
        <p:txBody>
          <a:bodyPr spcFirstLastPara="1" wrap="square" lIns="91425" tIns="45700" rIns="91425" bIns="45700" anchor="ctr" anchorCtr="0">
            <a:noAutofit/>
          </a:bodyPr>
          <a:lstStyle/>
          <a:p>
            <a:pPr marL="0" indent="0">
              <a:buNone/>
            </a:pPr>
            <a:endParaRPr lang="en-US" sz="1200" b="1">
              <a:cs typeface="Arial" panose="020B0604020202020204" pitchFamily="34" charset="0"/>
            </a:endParaRPr>
          </a:p>
        </p:txBody>
      </p:sp>
      <p:sp>
        <p:nvSpPr>
          <p:cNvPr id="35" name="Rectangle 34">
            <a:extLst>
              <a:ext uri="{FF2B5EF4-FFF2-40B4-BE49-F238E27FC236}">
                <a16:creationId xmlns:a16="http://schemas.microsoft.com/office/drawing/2014/main" id="{D0D317C5-8846-6D44-6AD2-13C48D787839}"/>
              </a:ext>
            </a:extLst>
          </p:cNvPr>
          <p:cNvSpPr/>
          <p:nvPr/>
        </p:nvSpPr>
        <p:spPr>
          <a:xfrm>
            <a:off x="2286000" y="4599853"/>
            <a:ext cx="2209800" cy="1132801"/>
          </a:xfrm>
          <a:prstGeom prst="rect">
            <a:avLst/>
          </a:prstGeom>
          <a:solidFill>
            <a:schemeClr val="accent1">
              <a:lumMod val="20000"/>
              <a:lumOff val="80000"/>
            </a:schemeClr>
          </a:solidFill>
          <a:ln w="6350">
            <a:solidFill>
              <a:srgbClr val="113D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3038" indent="-173038" algn="ctr">
              <a:buFont typeface="Wingdings" panose="05000000000000000000" pitchFamily="2" charset="2"/>
              <a:buChar char="§"/>
            </a:pPr>
            <a:endParaRPr lang="en-US" sz="1200">
              <a:solidFill>
                <a:schemeClr val="tx1"/>
              </a:solidFill>
              <a:latin typeface="Arial" panose="020B0604020202020204" pitchFamily="34" charset="0"/>
              <a:cs typeface="Arial" panose="020B0604020202020204" pitchFamily="34" charset="0"/>
            </a:endParaRPr>
          </a:p>
        </p:txBody>
      </p:sp>
      <p:graphicFrame>
        <p:nvGraphicFramePr>
          <p:cNvPr id="34" name="Chart 33">
            <a:extLst>
              <a:ext uri="{FF2B5EF4-FFF2-40B4-BE49-F238E27FC236}">
                <a16:creationId xmlns:a16="http://schemas.microsoft.com/office/drawing/2014/main" id="{4FF1645F-A069-D8F6-1EB9-AFB52D1506AA}"/>
              </a:ext>
            </a:extLst>
          </p:cNvPr>
          <p:cNvGraphicFramePr/>
          <p:nvPr>
            <p:extLst>
              <p:ext uri="{D42A27DB-BD31-4B8C-83A1-F6EECF244321}">
                <p14:modId xmlns:p14="http://schemas.microsoft.com/office/powerpoint/2010/main" val="1093425980"/>
              </p:ext>
            </p:extLst>
          </p:nvPr>
        </p:nvGraphicFramePr>
        <p:xfrm>
          <a:off x="89369" y="4283525"/>
          <a:ext cx="4464911" cy="2090695"/>
        </p:xfrm>
        <a:graphic>
          <a:graphicData uri="http://schemas.openxmlformats.org/drawingml/2006/chart">
            <c:chart xmlns:c="http://schemas.openxmlformats.org/drawingml/2006/chart" xmlns:r="http://schemas.openxmlformats.org/officeDocument/2006/relationships" r:id="rId3"/>
          </a:graphicData>
        </a:graphic>
      </p:graphicFrame>
      <p:sp>
        <p:nvSpPr>
          <p:cNvPr id="21" name="Rectangle 20">
            <a:extLst>
              <a:ext uri="{FF2B5EF4-FFF2-40B4-BE49-F238E27FC236}">
                <a16:creationId xmlns:a16="http://schemas.microsoft.com/office/drawing/2014/main" id="{1FE381D5-A19A-256F-EAD3-08405FB19D50}"/>
              </a:ext>
            </a:extLst>
          </p:cNvPr>
          <p:cNvSpPr/>
          <p:nvPr/>
        </p:nvSpPr>
        <p:spPr>
          <a:xfrm>
            <a:off x="7960403" y="1176109"/>
            <a:ext cx="1013363" cy="1587478"/>
          </a:xfrm>
          <a:prstGeom prst="rect">
            <a:avLst/>
          </a:prstGeom>
          <a:solidFill>
            <a:schemeClr val="accent1">
              <a:lumMod val="20000"/>
              <a:lumOff val="80000"/>
            </a:schemeClr>
          </a:solidFill>
          <a:ln w="6350">
            <a:solidFill>
              <a:srgbClr val="113D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3038" indent="-173038" algn="ctr">
              <a:buFont typeface="Wingdings" panose="05000000000000000000" pitchFamily="2" charset="2"/>
              <a:buChar char="§"/>
            </a:pPr>
            <a:endParaRPr lang="en-US" sz="1200">
              <a:solidFill>
                <a:schemeClr val="tx1"/>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97A08FA0-BD09-A7B4-BD8C-744B1D450A3F}"/>
              </a:ext>
            </a:extLst>
          </p:cNvPr>
          <p:cNvSpPr>
            <a:spLocks noGrp="1"/>
          </p:cNvSpPr>
          <p:nvPr>
            <p:ph type="title"/>
          </p:nvPr>
        </p:nvSpPr>
        <p:spPr>
          <a:xfrm>
            <a:off x="381000" y="392668"/>
            <a:ext cx="8229600" cy="369332"/>
          </a:xfrm>
        </p:spPr>
        <p:txBody>
          <a:bodyPr/>
          <a:lstStyle/>
          <a:p>
            <a:r>
              <a:rPr lang="en-US" dirty="0"/>
              <a:t>Retirement of Older fleets are Expected to Increase</a:t>
            </a:r>
          </a:p>
        </p:txBody>
      </p:sp>
      <p:cxnSp>
        <p:nvCxnSpPr>
          <p:cNvPr id="25" name="Straight Arrow Connector 24">
            <a:extLst>
              <a:ext uri="{FF2B5EF4-FFF2-40B4-BE49-F238E27FC236}">
                <a16:creationId xmlns:a16="http://schemas.microsoft.com/office/drawing/2014/main" id="{86914C38-C673-1172-81C6-83695CB9CDEA}"/>
              </a:ext>
            </a:extLst>
          </p:cNvPr>
          <p:cNvCxnSpPr>
            <a:cxnSpLocks/>
          </p:cNvCxnSpPr>
          <p:nvPr/>
        </p:nvCxnSpPr>
        <p:spPr>
          <a:xfrm flipV="1">
            <a:off x="8002729" y="1332317"/>
            <a:ext cx="910138" cy="553138"/>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6" name="Slide Number Placeholder 5">
            <a:extLst>
              <a:ext uri="{FF2B5EF4-FFF2-40B4-BE49-F238E27FC236}">
                <a16:creationId xmlns:a16="http://schemas.microsoft.com/office/drawing/2014/main" id="{1E0E24CC-E888-942E-612F-6D0A014749F1}"/>
              </a:ext>
            </a:extLst>
          </p:cNvPr>
          <p:cNvSpPr>
            <a:spLocks noGrp="1"/>
          </p:cNvSpPr>
          <p:nvPr>
            <p:ph type="sldNum" sz="quarter" idx="12"/>
          </p:nvPr>
        </p:nvSpPr>
        <p:spPr>
          <a:xfrm>
            <a:off x="6553200" y="6567587"/>
            <a:ext cx="2133600" cy="153888"/>
          </a:xfrm>
        </p:spPr>
        <p:txBody>
          <a:bodyPr/>
          <a:lstStyle/>
          <a:p>
            <a:pPr>
              <a:defRPr/>
            </a:pPr>
            <a:fld id="{995B7867-EB00-4675-821B-66D3FE8CD564}" type="slidenum">
              <a:rPr lang="en-US" smtClean="0"/>
              <a:pPr>
                <a:defRPr/>
              </a:pPr>
              <a:t>19</a:t>
            </a:fld>
            <a:endParaRPr lang="en-US"/>
          </a:p>
        </p:txBody>
      </p:sp>
      <p:sp>
        <p:nvSpPr>
          <p:cNvPr id="39" name="TextBox 38">
            <a:extLst>
              <a:ext uri="{FF2B5EF4-FFF2-40B4-BE49-F238E27FC236}">
                <a16:creationId xmlns:a16="http://schemas.microsoft.com/office/drawing/2014/main" id="{157D5484-2758-36DA-FC2A-4CCBE9549786}"/>
              </a:ext>
            </a:extLst>
          </p:cNvPr>
          <p:cNvSpPr txBox="1"/>
          <p:nvPr/>
        </p:nvSpPr>
        <p:spPr>
          <a:xfrm>
            <a:off x="5733747" y="8071635"/>
            <a:ext cx="3046187" cy="153888"/>
          </a:xfrm>
          <a:prstGeom prst="rect">
            <a:avLst/>
          </a:prstGeom>
          <a:noFill/>
        </p:spPr>
        <p:txBody>
          <a:bodyPr wrap="square" lIns="0" tIns="0" rIns="0" bIns="0" rtlCol="0">
            <a:spAutoFit/>
          </a:bodyPr>
          <a:lstStyle/>
          <a:p>
            <a:r>
              <a:rPr lang="en-US" sz="1000" b="1"/>
              <a:t>Source: </a:t>
            </a:r>
            <a:r>
              <a:rPr lang="en-US" sz="1000"/>
              <a:t> </a:t>
            </a:r>
          </a:p>
        </p:txBody>
      </p:sp>
      <p:sp>
        <p:nvSpPr>
          <p:cNvPr id="14" name="TextBox 13">
            <a:extLst>
              <a:ext uri="{FF2B5EF4-FFF2-40B4-BE49-F238E27FC236}">
                <a16:creationId xmlns:a16="http://schemas.microsoft.com/office/drawing/2014/main" id="{6EDFE65E-DCF7-A405-4F25-2B463706D668}"/>
              </a:ext>
            </a:extLst>
          </p:cNvPr>
          <p:cNvSpPr txBox="1"/>
          <p:nvPr/>
        </p:nvSpPr>
        <p:spPr>
          <a:xfrm>
            <a:off x="342900" y="1360771"/>
            <a:ext cx="3961139" cy="2226250"/>
          </a:xfrm>
          <a:prstGeom prst="rect">
            <a:avLst/>
          </a:prstGeom>
          <a:noFill/>
        </p:spPr>
        <p:txBody>
          <a:bodyPr wrap="square" rtlCol="0">
            <a:spAutoFit/>
          </a:bodyPr>
          <a:lstStyle/>
          <a:p>
            <a:pPr marL="171450" indent="-171450">
              <a:spcBef>
                <a:spcPts val="375"/>
              </a:spcBef>
              <a:buClr>
                <a:srgbClr val="1E3448"/>
              </a:buClr>
              <a:buSzPct val="150000"/>
              <a:buFont typeface="Wingdings" panose="05000000000000000000" pitchFamily="2" charset="2"/>
              <a:buChar char="§"/>
              <a:defRPr/>
            </a:pPr>
            <a:r>
              <a:rPr lang="en-CA" sz="1200" b="1">
                <a:ea typeface="ＭＳ Ｐゴシック" pitchFamily="34" charset="-128"/>
                <a:cs typeface="Arial" charset="0"/>
              </a:rPr>
              <a:t>Retirement was temporarily restrained </a:t>
            </a:r>
            <a:r>
              <a:rPr lang="en-CA" sz="1200">
                <a:ea typeface="ＭＳ Ｐゴシック" pitchFamily="34" charset="-128"/>
                <a:cs typeface="Arial" charset="0"/>
              </a:rPr>
              <a:t>during COVID, with the annual passenger removal rate falling by ~50% for 2020 – 2023 versus 2010 – 2019. </a:t>
            </a:r>
            <a:r>
              <a:rPr lang="en-CA" sz="1200" b="1">
                <a:ea typeface="ＭＳ Ｐゴシック" pitchFamily="34" charset="-128"/>
                <a:cs typeface="Arial" charset="0"/>
              </a:rPr>
              <a:t>Alongside mass orders</a:t>
            </a:r>
            <a:r>
              <a:rPr lang="en-CA" sz="1200">
                <a:ea typeface="ＭＳ Ｐゴシック" pitchFamily="34" charset="-128"/>
                <a:cs typeface="Arial" charset="0"/>
              </a:rPr>
              <a:t>, demand for new aircraft will </a:t>
            </a:r>
            <a:r>
              <a:rPr lang="en-CA" sz="1200" b="1">
                <a:ea typeface="ＭＳ Ｐゴシック" pitchFamily="34" charset="-128"/>
                <a:cs typeface="Arial" charset="0"/>
              </a:rPr>
              <a:t>replace maintenance-heavy, aging fleets.</a:t>
            </a:r>
          </a:p>
          <a:p>
            <a:pPr marL="628650" lvl="1" indent="-171450">
              <a:spcBef>
                <a:spcPts val="375"/>
              </a:spcBef>
              <a:buClr>
                <a:srgbClr val="1E3448"/>
              </a:buClr>
              <a:buSzPct val="150000"/>
              <a:buFont typeface="Wingdings" panose="05000000000000000000" pitchFamily="2" charset="2"/>
              <a:buChar char="§"/>
              <a:defRPr/>
            </a:pPr>
            <a:r>
              <a:rPr lang="en-CA" sz="1200">
                <a:ea typeface="ＭＳ Ｐゴシック" pitchFamily="34" charset="-128"/>
                <a:cs typeface="Arial" charset="0"/>
              </a:rPr>
              <a:t>The </a:t>
            </a:r>
            <a:r>
              <a:rPr lang="en-CA" sz="1200" b="1">
                <a:ea typeface="ＭＳ Ｐゴシック" pitchFamily="34" charset="-128"/>
                <a:cs typeface="Arial" charset="0"/>
              </a:rPr>
              <a:t>more durable A320neo and 737Max will </a:t>
            </a:r>
            <a:r>
              <a:rPr lang="en-CA" sz="1200">
                <a:ea typeface="ＭＳ Ｐゴシック" pitchFamily="34" charset="-128"/>
                <a:cs typeface="Arial" charset="0"/>
              </a:rPr>
              <a:t>look to </a:t>
            </a:r>
            <a:r>
              <a:rPr lang="en-CA" sz="1200" b="1">
                <a:ea typeface="ＭＳ Ｐゴシック" pitchFamily="34" charset="-128"/>
                <a:cs typeface="Arial" charset="0"/>
              </a:rPr>
              <a:t>replace older generations</a:t>
            </a:r>
            <a:r>
              <a:rPr lang="en-CA" sz="1200">
                <a:ea typeface="ＭＳ Ｐゴシック" pitchFamily="34" charset="-128"/>
                <a:cs typeface="Arial" charset="0"/>
              </a:rPr>
              <a:t>. </a:t>
            </a:r>
          </a:p>
          <a:p>
            <a:pPr marL="628650" lvl="1" indent="-171450">
              <a:spcBef>
                <a:spcPts val="375"/>
              </a:spcBef>
              <a:buClr>
                <a:srgbClr val="1E3448"/>
              </a:buClr>
              <a:buSzPct val="150000"/>
              <a:buFont typeface="Wingdings" panose="05000000000000000000" pitchFamily="2" charset="2"/>
              <a:buChar char="§"/>
              <a:defRPr/>
            </a:pPr>
            <a:r>
              <a:rPr lang="en-CA" sz="1200">
                <a:ea typeface="ＭＳ Ｐゴシック" pitchFamily="34" charset="-128"/>
                <a:cs typeface="Arial" charset="0"/>
              </a:rPr>
              <a:t>USMs, that competes within the aftermarket with an OEM discount of 20 – 60%, can expect a supply of stock, which previously was in shortage and driving USM costs.</a:t>
            </a:r>
          </a:p>
        </p:txBody>
      </p:sp>
      <p:sp>
        <p:nvSpPr>
          <p:cNvPr id="4" name="TextBox 3">
            <a:extLst>
              <a:ext uri="{FF2B5EF4-FFF2-40B4-BE49-F238E27FC236}">
                <a16:creationId xmlns:a16="http://schemas.microsoft.com/office/drawing/2014/main" id="{CAA48CEF-2FA0-F345-CE1B-1C5F0AB1C1B8}"/>
              </a:ext>
            </a:extLst>
          </p:cNvPr>
          <p:cNvSpPr txBox="1"/>
          <p:nvPr/>
        </p:nvSpPr>
        <p:spPr>
          <a:xfrm>
            <a:off x="4754418" y="4283525"/>
            <a:ext cx="4419601" cy="1908215"/>
          </a:xfrm>
          <a:prstGeom prst="rect">
            <a:avLst/>
          </a:prstGeom>
          <a:noFill/>
        </p:spPr>
        <p:txBody>
          <a:bodyPr wrap="square" rtlCol="0">
            <a:spAutoFit/>
          </a:bodyPr>
          <a:lstStyle/>
          <a:p>
            <a:pPr marL="128588" indent="-128588">
              <a:spcBef>
                <a:spcPts val="375"/>
              </a:spcBef>
              <a:buClr>
                <a:srgbClr val="1E3448"/>
              </a:buClr>
              <a:buSzPct val="150000"/>
              <a:buFont typeface="Arial" panose="020B0604020202020204" pitchFamily="34" charset="0"/>
              <a:buChar char="•"/>
              <a:defRPr/>
            </a:pPr>
            <a:r>
              <a:rPr lang="en-CA" sz="1200">
                <a:ea typeface="ＭＳ Ｐゴシック" pitchFamily="34" charset="-128"/>
                <a:cs typeface="Arial" charset="0"/>
              </a:rPr>
              <a:t>Safety concerns regarding the A320neo’s CFM-1A and PW1100G or Boeing CFM-1A engines continue to plague both OEMs, leading to </a:t>
            </a:r>
            <a:r>
              <a:rPr lang="en-CA" sz="1200" b="1">
                <a:ea typeface="ＭＳ Ｐゴシック" pitchFamily="34" charset="-128"/>
                <a:cs typeface="Arial" charset="0"/>
              </a:rPr>
              <a:t>persistent groundings and potentially future slowed retirements.</a:t>
            </a:r>
          </a:p>
          <a:p>
            <a:pPr marL="585788" lvl="1" indent="-128588">
              <a:spcBef>
                <a:spcPts val="375"/>
              </a:spcBef>
              <a:buClr>
                <a:srgbClr val="1E3448"/>
              </a:buClr>
              <a:buSzPct val="150000"/>
              <a:buFont typeface="Arial" panose="020B0604020202020204" pitchFamily="34" charset="0"/>
              <a:buChar char="•"/>
              <a:defRPr/>
            </a:pPr>
            <a:r>
              <a:rPr lang="en-CA" sz="1200">
                <a:ea typeface="ＭＳ Ｐゴシック" pitchFamily="34" charset="-128"/>
                <a:cs typeface="Arial" charset="0"/>
              </a:rPr>
              <a:t>As recently as mid 2024, Airbus reduced FY delivery target by 4 aircraft due to supply chain concerns.</a:t>
            </a:r>
          </a:p>
          <a:p>
            <a:pPr marL="128588" indent="-128588">
              <a:spcBef>
                <a:spcPts val="375"/>
              </a:spcBef>
              <a:buClr>
                <a:srgbClr val="1E3448"/>
              </a:buClr>
              <a:buSzPct val="150000"/>
              <a:buFont typeface="Arial" panose="020B0604020202020204" pitchFamily="34" charset="0"/>
              <a:buChar char="•"/>
              <a:defRPr/>
            </a:pPr>
            <a:r>
              <a:rPr lang="en-CA" sz="1200">
                <a:ea typeface="ＭＳ Ｐゴシック" pitchFamily="34" charset="-128"/>
                <a:cs typeface="Arial" charset="0"/>
              </a:rPr>
              <a:t>Retirement of older fleets tore down for USMs will limit the available green-time and usability of these parts.</a:t>
            </a:r>
          </a:p>
          <a:p>
            <a:pPr marL="585788" lvl="1" indent="-128588">
              <a:spcBef>
                <a:spcPts val="375"/>
              </a:spcBef>
              <a:buClr>
                <a:srgbClr val="1E3448"/>
              </a:buClr>
              <a:buSzPct val="150000"/>
              <a:buFont typeface="Arial" panose="020B0604020202020204" pitchFamily="34" charset="0"/>
              <a:buChar char="•"/>
              <a:defRPr/>
            </a:pPr>
            <a:r>
              <a:rPr lang="en-CA" sz="1200">
                <a:ea typeface="ＭＳ Ｐゴシック" pitchFamily="34" charset="-128"/>
                <a:cs typeface="Arial" charset="0"/>
              </a:rPr>
              <a:t>USMs may also reduce Target’s component costs.</a:t>
            </a:r>
            <a:endParaRPr lang="en-CA" sz="1200"/>
          </a:p>
        </p:txBody>
      </p:sp>
      <p:sp>
        <p:nvSpPr>
          <p:cNvPr id="7" name="TextBox 6">
            <a:extLst>
              <a:ext uri="{FF2B5EF4-FFF2-40B4-BE49-F238E27FC236}">
                <a16:creationId xmlns:a16="http://schemas.microsoft.com/office/drawing/2014/main" id="{6F067DE7-BD86-5DD7-70DB-D0271D6D0A95}"/>
              </a:ext>
            </a:extLst>
          </p:cNvPr>
          <p:cNvSpPr txBox="1"/>
          <p:nvPr/>
        </p:nvSpPr>
        <p:spPr>
          <a:xfrm>
            <a:off x="1794933" y="6490643"/>
            <a:ext cx="5554134" cy="153888"/>
          </a:xfrm>
          <a:prstGeom prst="rect">
            <a:avLst/>
          </a:prstGeom>
          <a:noFill/>
        </p:spPr>
        <p:txBody>
          <a:bodyPr wrap="square" lIns="0" tIns="0" rIns="0" bIns="0" rtlCol="0">
            <a:spAutoFit/>
          </a:bodyPr>
          <a:lstStyle/>
          <a:p>
            <a:r>
              <a:rPr lang="en-US" sz="1000" b="1" dirty="0"/>
              <a:t>Sources: </a:t>
            </a:r>
            <a:r>
              <a:rPr lang="en-US" sz="1000" dirty="0"/>
              <a:t>Airbus Guidance Update, Alton, Boeing Commercial Market Outlook, Naveo Consultancy</a:t>
            </a:r>
          </a:p>
        </p:txBody>
      </p:sp>
      <p:sp>
        <p:nvSpPr>
          <p:cNvPr id="37" name="Google Shape;157;p4">
            <a:extLst>
              <a:ext uri="{FF2B5EF4-FFF2-40B4-BE49-F238E27FC236}">
                <a16:creationId xmlns:a16="http://schemas.microsoft.com/office/drawing/2014/main" id="{8EB894D3-1727-FBFE-1DDD-3D2954850CE5}"/>
              </a:ext>
            </a:extLst>
          </p:cNvPr>
          <p:cNvSpPr txBox="1"/>
          <p:nvPr/>
        </p:nvSpPr>
        <p:spPr>
          <a:xfrm>
            <a:off x="339418" y="906333"/>
            <a:ext cx="3699182" cy="385362"/>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chemeClr val="dk1"/>
              </a:buClr>
              <a:buSzPts val="1000"/>
              <a:buFont typeface="Arial"/>
              <a:buNone/>
            </a:pPr>
            <a:r>
              <a:rPr lang="en-US" sz="1200" b="1" i="0" u="none" strike="noStrike" cap="none">
                <a:solidFill>
                  <a:schemeClr val="dk1"/>
                </a:solidFill>
                <a:latin typeface="Arial" panose="020B0604020202020204" pitchFamily="34" charset="0"/>
                <a:ea typeface="Arial"/>
                <a:cs typeface="Arial" panose="020B0604020202020204" pitchFamily="34" charset="0"/>
                <a:sym typeface="Arial"/>
              </a:rPr>
              <a:t>OEM production and legacy aircraft retirement may ramp up in the next 5 years</a:t>
            </a:r>
          </a:p>
        </p:txBody>
      </p:sp>
      <p:cxnSp>
        <p:nvCxnSpPr>
          <p:cNvPr id="38" name="Google Shape;158;p4">
            <a:extLst>
              <a:ext uri="{FF2B5EF4-FFF2-40B4-BE49-F238E27FC236}">
                <a16:creationId xmlns:a16="http://schemas.microsoft.com/office/drawing/2014/main" id="{847A7DF1-59C3-D02F-33E2-C3FE6B036ABD}"/>
              </a:ext>
            </a:extLst>
          </p:cNvPr>
          <p:cNvCxnSpPr>
            <a:cxnSpLocks/>
          </p:cNvCxnSpPr>
          <p:nvPr/>
        </p:nvCxnSpPr>
        <p:spPr>
          <a:xfrm>
            <a:off x="282985" y="1332635"/>
            <a:ext cx="3755615" cy="0"/>
          </a:xfrm>
          <a:prstGeom prst="straightConnector1">
            <a:avLst/>
          </a:prstGeom>
          <a:noFill/>
          <a:ln w="9525" cap="flat" cmpd="sng">
            <a:solidFill>
              <a:schemeClr val="dk1"/>
            </a:solidFill>
            <a:prstDash val="solid"/>
            <a:round/>
            <a:headEnd type="none" w="sm" len="sm"/>
            <a:tailEnd type="none" w="sm" len="sm"/>
          </a:ln>
        </p:spPr>
      </p:cxnSp>
      <p:sp>
        <p:nvSpPr>
          <p:cNvPr id="45" name="Google Shape;157;p4">
            <a:extLst>
              <a:ext uri="{FF2B5EF4-FFF2-40B4-BE49-F238E27FC236}">
                <a16:creationId xmlns:a16="http://schemas.microsoft.com/office/drawing/2014/main" id="{15049D37-14FC-5898-E4D5-39FA89D940BC}"/>
              </a:ext>
            </a:extLst>
          </p:cNvPr>
          <p:cNvSpPr txBox="1"/>
          <p:nvPr/>
        </p:nvSpPr>
        <p:spPr>
          <a:xfrm>
            <a:off x="339418" y="3812609"/>
            <a:ext cx="3699182" cy="385362"/>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chemeClr val="dk1"/>
              </a:buClr>
              <a:buSzPts val="1000"/>
              <a:buFont typeface="Arial"/>
              <a:buNone/>
            </a:pPr>
            <a:r>
              <a:rPr lang="en-US" sz="1200" b="1" i="0" u="none" strike="noStrike" cap="none">
                <a:solidFill>
                  <a:schemeClr val="dk1"/>
                </a:solidFill>
                <a:latin typeface="Arial" panose="020B0604020202020204" pitchFamily="34" charset="0"/>
                <a:ea typeface="Arial"/>
                <a:cs typeface="Arial" panose="020B0604020202020204" pitchFamily="34" charset="0"/>
                <a:sym typeface="Arial"/>
              </a:rPr>
              <a:t>Mitigant: Deliveries of next-gen aircraft will outpace retirements</a:t>
            </a:r>
            <a:r>
              <a:rPr lang="en-US" sz="1200" i="0" u="none" strike="noStrike" cap="none">
                <a:solidFill>
                  <a:schemeClr val="dk1"/>
                </a:solidFill>
                <a:latin typeface="Arial" panose="020B0604020202020204" pitchFamily="34" charset="0"/>
                <a:ea typeface="Arial"/>
                <a:cs typeface="Arial" panose="020B0604020202020204" pitchFamily="34" charset="0"/>
                <a:sym typeface="Arial"/>
              </a:rPr>
              <a:t> </a:t>
            </a:r>
            <a:r>
              <a:rPr lang="en-US" sz="1200" b="1" i="0" u="none" strike="noStrike" cap="none">
                <a:solidFill>
                  <a:schemeClr val="dk1"/>
                </a:solidFill>
                <a:latin typeface="Arial" panose="020B0604020202020204" pitchFamily="34" charset="0"/>
                <a:ea typeface="Arial"/>
                <a:cs typeface="Arial" panose="020B0604020202020204" pitchFamily="34" charset="0"/>
                <a:sym typeface="Arial"/>
              </a:rPr>
              <a:t>by a projected </a:t>
            </a:r>
            <a:r>
              <a:rPr lang="en-US" sz="1200" b="1" u="none" strike="noStrike" cap="none">
                <a:solidFill>
                  <a:schemeClr val="dk1"/>
                </a:solidFill>
                <a:latin typeface="Arial" panose="020B0604020202020204" pitchFamily="34" charset="0"/>
                <a:ea typeface="Arial"/>
                <a:cs typeface="Arial" panose="020B0604020202020204" pitchFamily="34" charset="0"/>
                <a:sym typeface="Arial"/>
              </a:rPr>
              <a:t>150% </a:t>
            </a:r>
            <a:r>
              <a:rPr lang="en-US" sz="1200" b="1">
                <a:solidFill>
                  <a:schemeClr val="dk1"/>
                </a:solidFill>
                <a:latin typeface="Arial" panose="020B0604020202020204" pitchFamily="34" charset="0"/>
                <a:ea typeface="Arial"/>
                <a:cs typeface="Arial" panose="020B0604020202020204" pitchFamily="34" charset="0"/>
                <a:sym typeface="Arial"/>
              </a:rPr>
              <a:t>in 2029</a:t>
            </a:r>
            <a:endParaRPr lang="en-US" sz="1200" b="1" u="none" strike="noStrike" cap="none">
              <a:solidFill>
                <a:schemeClr val="dk1"/>
              </a:solidFill>
              <a:latin typeface="Arial" panose="020B0604020202020204" pitchFamily="34" charset="0"/>
              <a:ea typeface="Arial"/>
              <a:cs typeface="Arial" panose="020B0604020202020204" pitchFamily="34" charset="0"/>
              <a:sym typeface="Arial"/>
            </a:endParaRPr>
          </a:p>
        </p:txBody>
      </p:sp>
      <p:graphicFrame>
        <p:nvGraphicFramePr>
          <p:cNvPr id="12" name="Chart 11">
            <a:extLst>
              <a:ext uri="{FF2B5EF4-FFF2-40B4-BE49-F238E27FC236}">
                <a16:creationId xmlns:a16="http://schemas.microsoft.com/office/drawing/2014/main" id="{CDF384B8-D97F-D74C-4CF1-1F5F2B1E49AB}"/>
              </a:ext>
            </a:extLst>
          </p:cNvPr>
          <p:cNvGraphicFramePr/>
          <p:nvPr>
            <p:extLst>
              <p:ext uri="{D42A27DB-BD31-4B8C-83A1-F6EECF244321}">
                <p14:modId xmlns:p14="http://schemas.microsoft.com/office/powerpoint/2010/main" val="561277586"/>
              </p:ext>
            </p:extLst>
          </p:nvPr>
        </p:nvGraphicFramePr>
        <p:xfrm>
          <a:off x="4364938" y="783383"/>
          <a:ext cx="4779062" cy="2976550"/>
        </p:xfrm>
        <a:graphic>
          <a:graphicData uri="http://schemas.openxmlformats.org/drawingml/2006/chart">
            <c:chart xmlns:c="http://schemas.openxmlformats.org/drawingml/2006/chart" xmlns:r="http://schemas.openxmlformats.org/officeDocument/2006/relationships" r:id="rId4"/>
          </a:graphicData>
        </a:graphic>
      </p:graphicFrame>
      <p:cxnSp>
        <p:nvCxnSpPr>
          <p:cNvPr id="46" name="Google Shape;158;p4">
            <a:extLst>
              <a:ext uri="{FF2B5EF4-FFF2-40B4-BE49-F238E27FC236}">
                <a16:creationId xmlns:a16="http://schemas.microsoft.com/office/drawing/2014/main" id="{1B7079DF-34FC-76ED-E04F-02C50A4C5433}"/>
              </a:ext>
            </a:extLst>
          </p:cNvPr>
          <p:cNvCxnSpPr>
            <a:cxnSpLocks/>
          </p:cNvCxnSpPr>
          <p:nvPr/>
        </p:nvCxnSpPr>
        <p:spPr>
          <a:xfrm>
            <a:off x="282985" y="4239004"/>
            <a:ext cx="3755615" cy="0"/>
          </a:xfrm>
          <a:prstGeom prst="straightConnector1">
            <a:avLst/>
          </a:prstGeom>
          <a:noFill/>
          <a:ln w="9525" cap="flat" cmpd="sng">
            <a:solidFill>
              <a:schemeClr val="dk1"/>
            </a:solidFill>
            <a:prstDash val="solid"/>
            <a:round/>
            <a:headEnd type="none" w="sm" len="sm"/>
            <a:tailEnd type="none" w="sm" len="sm"/>
          </a:ln>
        </p:spPr>
      </p:cxnSp>
      <p:sp>
        <p:nvSpPr>
          <p:cNvPr id="49" name="Google Shape;157;p4">
            <a:extLst>
              <a:ext uri="{FF2B5EF4-FFF2-40B4-BE49-F238E27FC236}">
                <a16:creationId xmlns:a16="http://schemas.microsoft.com/office/drawing/2014/main" id="{16B0C50F-1676-4FE8-67DD-FAF18F4AF869}"/>
              </a:ext>
            </a:extLst>
          </p:cNvPr>
          <p:cNvSpPr txBox="1"/>
          <p:nvPr/>
        </p:nvSpPr>
        <p:spPr>
          <a:xfrm>
            <a:off x="4754418" y="3819122"/>
            <a:ext cx="4219348" cy="385362"/>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chemeClr val="dk1"/>
              </a:buClr>
              <a:buSzPts val="1000"/>
              <a:buFont typeface="Arial"/>
              <a:buNone/>
            </a:pPr>
            <a:r>
              <a:rPr lang="en-US" sz="1200" b="1" i="0" u="none" strike="noStrike" cap="none">
                <a:solidFill>
                  <a:schemeClr val="dk1"/>
                </a:solidFill>
                <a:latin typeface="Arial" panose="020B0604020202020204" pitchFamily="34" charset="0"/>
                <a:ea typeface="Arial"/>
                <a:cs typeface="Arial" panose="020B0604020202020204" pitchFamily="34" charset="0"/>
                <a:sym typeface="Arial"/>
              </a:rPr>
              <a:t>Mitigant: Airbus and Boeing production have historically stalled</a:t>
            </a:r>
            <a:r>
              <a:rPr lang="en-US" sz="1200" i="0" u="none" strike="noStrike" cap="none">
                <a:solidFill>
                  <a:schemeClr val="dk1"/>
                </a:solidFill>
                <a:latin typeface="Arial" panose="020B0604020202020204" pitchFamily="34" charset="0"/>
                <a:ea typeface="Arial"/>
                <a:cs typeface="Arial" panose="020B0604020202020204" pitchFamily="34" charset="0"/>
                <a:sym typeface="Arial"/>
              </a:rPr>
              <a:t>, alongside </a:t>
            </a:r>
            <a:r>
              <a:rPr lang="en-US" sz="1200" b="1" i="0" u="none" strike="noStrike" cap="none">
                <a:solidFill>
                  <a:schemeClr val="dk1"/>
                </a:solidFill>
                <a:latin typeface="Arial" panose="020B0604020202020204" pitchFamily="34" charset="0"/>
                <a:ea typeface="Arial"/>
                <a:cs typeface="Arial" panose="020B0604020202020204" pitchFamily="34" charset="0"/>
                <a:sym typeface="Arial"/>
              </a:rPr>
              <a:t>fleets retire with less remaining life </a:t>
            </a:r>
          </a:p>
        </p:txBody>
      </p:sp>
      <p:cxnSp>
        <p:nvCxnSpPr>
          <p:cNvPr id="50" name="Google Shape;158;p4">
            <a:extLst>
              <a:ext uri="{FF2B5EF4-FFF2-40B4-BE49-F238E27FC236}">
                <a16:creationId xmlns:a16="http://schemas.microsoft.com/office/drawing/2014/main" id="{CD86230D-D675-8063-0E26-14542C944EF3}"/>
              </a:ext>
            </a:extLst>
          </p:cNvPr>
          <p:cNvCxnSpPr>
            <a:cxnSpLocks/>
          </p:cNvCxnSpPr>
          <p:nvPr/>
        </p:nvCxnSpPr>
        <p:spPr>
          <a:xfrm>
            <a:off x="4697985" y="4245517"/>
            <a:ext cx="4275781" cy="16625"/>
          </a:xfrm>
          <a:prstGeom prst="straightConnector1">
            <a:avLst/>
          </a:prstGeom>
          <a:noFill/>
          <a:ln w="9525" cap="flat" cmpd="sng">
            <a:solidFill>
              <a:schemeClr val="dk1"/>
            </a:solidFill>
            <a:prstDash val="solid"/>
            <a:round/>
            <a:headEnd type="none" w="sm" len="sm"/>
            <a:tailEnd type="none" w="sm" len="sm"/>
          </a:ln>
        </p:spPr>
      </p:cxnSp>
    </p:spTree>
    <p:extLst>
      <p:ext uri="{BB962C8B-B14F-4D97-AF65-F5344CB8AC3E}">
        <p14:creationId xmlns:p14="http://schemas.microsoft.com/office/powerpoint/2010/main" val="2825572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B788F6-16E9-03DA-D4EA-0BBDEB908745}"/>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7DEAB05-A287-C94B-69EF-F7A75877D969}"/>
              </a:ext>
            </a:extLst>
          </p:cNvPr>
          <p:cNvSpPr>
            <a:spLocks noGrp="1"/>
          </p:cNvSpPr>
          <p:nvPr>
            <p:ph type="sldNum" sz="quarter" idx="12"/>
          </p:nvPr>
        </p:nvSpPr>
        <p:spPr/>
        <p:txBody>
          <a:bodyPr/>
          <a:lstStyle/>
          <a:p>
            <a:pPr>
              <a:defRPr/>
            </a:pPr>
            <a:fld id="{995B7867-EB00-4675-821B-66D3FE8CD564}" type="slidenum">
              <a:rPr lang="en-US" noProof="0" smtClean="0"/>
              <a:pPr>
                <a:defRPr/>
              </a:pPr>
              <a:t>2</a:t>
            </a:fld>
            <a:endParaRPr lang="en-US" noProof="0"/>
          </a:p>
        </p:txBody>
      </p:sp>
      <p:sp>
        <p:nvSpPr>
          <p:cNvPr id="4" name="Title 3">
            <a:extLst>
              <a:ext uri="{FF2B5EF4-FFF2-40B4-BE49-F238E27FC236}">
                <a16:creationId xmlns:a16="http://schemas.microsoft.com/office/drawing/2014/main" id="{B17C53A2-EFCE-9FC2-9403-FE58EC90F955}"/>
              </a:ext>
            </a:extLst>
          </p:cNvPr>
          <p:cNvSpPr>
            <a:spLocks noGrp="1"/>
          </p:cNvSpPr>
          <p:nvPr>
            <p:ph type="title"/>
          </p:nvPr>
        </p:nvSpPr>
        <p:spPr/>
        <p:txBody>
          <a:bodyPr/>
          <a:lstStyle/>
          <a:p>
            <a:r>
              <a:rPr lang="en-US"/>
              <a:t>Situation Overview</a:t>
            </a:r>
          </a:p>
        </p:txBody>
      </p:sp>
      <p:sp>
        <p:nvSpPr>
          <p:cNvPr id="7" name="Text Placeholder 4">
            <a:extLst>
              <a:ext uri="{FF2B5EF4-FFF2-40B4-BE49-F238E27FC236}">
                <a16:creationId xmlns:a16="http://schemas.microsoft.com/office/drawing/2014/main" id="{D6D0FAF4-D041-914B-1ED4-7A528750BD5D}"/>
              </a:ext>
            </a:extLst>
          </p:cNvPr>
          <p:cNvSpPr txBox="1">
            <a:spLocks/>
          </p:cNvSpPr>
          <p:nvPr/>
        </p:nvSpPr>
        <p:spPr>
          <a:xfrm>
            <a:off x="2256511" y="899766"/>
            <a:ext cx="4630977" cy="331105"/>
          </a:xfrm>
          <a:prstGeom prst="rect">
            <a:avLst/>
          </a:prstGeom>
          <a:solidFill>
            <a:schemeClr val="bg1"/>
          </a:solidFill>
          <a:ln w="28575">
            <a:solidFill>
              <a:srgbClr val="00B050"/>
            </a:solidFill>
            <a:prstDash val="solid"/>
          </a:ln>
        </p:spPr>
        <p:txBody>
          <a:bodyP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b="1">
                <a:solidFill>
                  <a:srgbClr val="00B050"/>
                </a:solidFill>
                <a:cs typeface="Arial" panose="020B0604020202020204" pitchFamily="34" charset="0"/>
              </a:rPr>
              <a:t>Recommendation: Purchase </a:t>
            </a:r>
            <a:r>
              <a:rPr lang="en-US" sz="1800" b="1" err="1">
                <a:solidFill>
                  <a:srgbClr val="00B050"/>
                </a:solidFill>
                <a:cs typeface="Arial" panose="020B0604020202020204" pitchFamily="34" charset="0"/>
              </a:rPr>
              <a:t>TargetCo</a:t>
            </a:r>
            <a:r>
              <a:rPr lang="en-US" sz="1800" b="1">
                <a:solidFill>
                  <a:srgbClr val="00B050"/>
                </a:solidFill>
                <a:cs typeface="Arial" panose="020B0604020202020204" pitchFamily="34" charset="0"/>
              </a:rPr>
              <a:t> </a:t>
            </a:r>
          </a:p>
        </p:txBody>
      </p:sp>
      <p:sp>
        <p:nvSpPr>
          <p:cNvPr id="8" name="Google Shape;157;p4">
            <a:extLst>
              <a:ext uri="{FF2B5EF4-FFF2-40B4-BE49-F238E27FC236}">
                <a16:creationId xmlns:a16="http://schemas.microsoft.com/office/drawing/2014/main" id="{F1370A65-2EDE-72BD-D5C2-73F03257A16C}"/>
              </a:ext>
            </a:extLst>
          </p:cNvPr>
          <p:cNvSpPr txBox="1"/>
          <p:nvPr/>
        </p:nvSpPr>
        <p:spPr>
          <a:xfrm>
            <a:off x="1480209" y="1861712"/>
            <a:ext cx="2151356" cy="200696"/>
          </a:xfrm>
          <a:prstGeom prst="rect">
            <a:avLst/>
          </a:prstGeom>
          <a:noFill/>
          <a:ln>
            <a:noFill/>
          </a:ln>
        </p:spPr>
        <p:txBody>
          <a:bodyPr spcFirstLastPara="1" wrap="square" lIns="0" tIns="15875" rIns="0" bIns="0" anchor="t" anchorCtr="0">
            <a:spAutoFit/>
          </a:bodyPr>
          <a:lstStyle/>
          <a:p>
            <a:pPr marL="12700" marR="0" lvl="0" indent="0" algn="ctr" rtl="0">
              <a:lnSpc>
                <a:spcPct val="100000"/>
              </a:lnSpc>
              <a:spcBef>
                <a:spcPts val="0"/>
              </a:spcBef>
              <a:spcAft>
                <a:spcPts val="0"/>
              </a:spcAft>
              <a:buClr>
                <a:schemeClr val="dk1"/>
              </a:buClr>
              <a:buSzPts val="1000"/>
              <a:buFont typeface="Arial"/>
              <a:buNone/>
            </a:pPr>
            <a:r>
              <a:rPr lang="en-US" sz="1200" b="1" i="0" u="none" strike="noStrike" cap="none">
                <a:solidFill>
                  <a:schemeClr val="dk1"/>
                </a:solidFill>
                <a:latin typeface="Arial" panose="020B0604020202020204" pitchFamily="34" charset="0"/>
                <a:ea typeface="Arial"/>
                <a:cs typeface="Arial" panose="020B0604020202020204" pitchFamily="34" charset="0"/>
                <a:sym typeface="Arial"/>
              </a:rPr>
              <a:t>Entry</a:t>
            </a:r>
            <a:endParaRPr sz="1200" b="1" i="0" u="none" strike="noStrike" cap="none">
              <a:solidFill>
                <a:schemeClr val="dk1"/>
              </a:solidFill>
              <a:latin typeface="Arial" panose="020B0604020202020204" pitchFamily="34" charset="0"/>
              <a:ea typeface="Arial"/>
              <a:cs typeface="Arial" panose="020B0604020202020204" pitchFamily="34" charset="0"/>
              <a:sym typeface="Arial"/>
            </a:endParaRPr>
          </a:p>
        </p:txBody>
      </p:sp>
      <p:cxnSp>
        <p:nvCxnSpPr>
          <p:cNvPr id="16" name="Google Shape;95;p2">
            <a:extLst>
              <a:ext uri="{FF2B5EF4-FFF2-40B4-BE49-F238E27FC236}">
                <a16:creationId xmlns:a16="http://schemas.microsoft.com/office/drawing/2014/main" id="{4D398A0B-6BC2-3686-DB6D-F961366E06BA}"/>
              </a:ext>
            </a:extLst>
          </p:cNvPr>
          <p:cNvCxnSpPr>
            <a:cxnSpLocks/>
          </p:cNvCxnSpPr>
          <p:nvPr/>
        </p:nvCxnSpPr>
        <p:spPr>
          <a:xfrm flipH="1">
            <a:off x="336206" y="4923837"/>
            <a:ext cx="2094814" cy="0"/>
          </a:xfrm>
          <a:prstGeom prst="straightConnector1">
            <a:avLst/>
          </a:prstGeom>
          <a:noFill/>
          <a:ln w="57150" cap="flat" cmpd="sng">
            <a:solidFill>
              <a:srgbClr val="20396D"/>
            </a:solidFill>
            <a:prstDash val="solid"/>
            <a:round/>
            <a:headEnd type="none" w="sm" len="sm"/>
            <a:tailEnd type="none" w="sm" len="sm"/>
          </a:ln>
        </p:spPr>
      </p:cxnSp>
      <p:sp>
        <p:nvSpPr>
          <p:cNvPr id="20" name="TextBox 19">
            <a:extLst>
              <a:ext uri="{FF2B5EF4-FFF2-40B4-BE49-F238E27FC236}">
                <a16:creationId xmlns:a16="http://schemas.microsoft.com/office/drawing/2014/main" id="{6FED9A06-8342-6EB2-85FC-62D384C670F8}"/>
              </a:ext>
            </a:extLst>
          </p:cNvPr>
          <p:cNvSpPr txBox="1"/>
          <p:nvPr/>
        </p:nvSpPr>
        <p:spPr>
          <a:xfrm>
            <a:off x="337908" y="4574648"/>
            <a:ext cx="2093112" cy="276999"/>
          </a:xfrm>
          <a:prstGeom prst="rect">
            <a:avLst/>
          </a:prstGeom>
          <a:solidFill>
            <a:schemeClr val="tx2">
              <a:lumMod val="75000"/>
            </a:schemeClr>
          </a:solidFill>
        </p:spPr>
        <p:txBody>
          <a:bodyPr wrap="square" rtlCol="0">
            <a:spAutoFit/>
          </a:bodyPr>
          <a:lstStyle/>
          <a:p>
            <a:pPr algn="ctr"/>
            <a:r>
              <a:rPr lang="en-US" sz="1200" b="1">
                <a:solidFill>
                  <a:schemeClr val="bg1"/>
                </a:solidFill>
              </a:rPr>
              <a:t>Merits</a:t>
            </a:r>
          </a:p>
        </p:txBody>
      </p:sp>
      <p:sp>
        <p:nvSpPr>
          <p:cNvPr id="22" name="TextBox 21">
            <a:extLst>
              <a:ext uri="{FF2B5EF4-FFF2-40B4-BE49-F238E27FC236}">
                <a16:creationId xmlns:a16="http://schemas.microsoft.com/office/drawing/2014/main" id="{7FD2AD09-B657-0FBF-405F-FD634B3952FA}"/>
              </a:ext>
            </a:extLst>
          </p:cNvPr>
          <p:cNvSpPr txBox="1"/>
          <p:nvPr/>
        </p:nvSpPr>
        <p:spPr>
          <a:xfrm>
            <a:off x="2700612" y="4563274"/>
            <a:ext cx="2121594" cy="276999"/>
          </a:xfrm>
          <a:prstGeom prst="rect">
            <a:avLst/>
          </a:prstGeom>
          <a:solidFill>
            <a:schemeClr val="tx2">
              <a:lumMod val="75000"/>
            </a:schemeClr>
          </a:solidFill>
        </p:spPr>
        <p:txBody>
          <a:bodyPr wrap="square" rtlCol="0">
            <a:spAutoFit/>
          </a:bodyPr>
          <a:lstStyle/>
          <a:p>
            <a:pPr algn="ctr"/>
            <a:r>
              <a:rPr lang="en-US" sz="1200" b="1">
                <a:solidFill>
                  <a:schemeClr val="bg1"/>
                </a:solidFill>
              </a:rPr>
              <a:t>Risks</a:t>
            </a:r>
          </a:p>
        </p:txBody>
      </p:sp>
      <p:sp>
        <p:nvSpPr>
          <p:cNvPr id="25" name="Rectangle 24">
            <a:extLst>
              <a:ext uri="{FF2B5EF4-FFF2-40B4-BE49-F238E27FC236}">
                <a16:creationId xmlns:a16="http://schemas.microsoft.com/office/drawing/2014/main" id="{42EE664A-E597-D290-137D-9CFAE57A5942}"/>
              </a:ext>
            </a:extLst>
          </p:cNvPr>
          <p:cNvSpPr/>
          <p:nvPr/>
        </p:nvSpPr>
        <p:spPr>
          <a:xfrm>
            <a:off x="332628" y="1476490"/>
            <a:ext cx="914400" cy="276997"/>
          </a:xfrm>
          <a:prstGeom prst="rect">
            <a:avLst/>
          </a:prstGeom>
          <a:solidFill>
            <a:srgbClr val="A6A6A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latin typeface="Arial" panose="020B0604020202020204" pitchFamily="34" charset="0"/>
                <a:cs typeface="Arial" panose="020B0604020202020204" pitchFamily="34" charset="0"/>
              </a:rPr>
              <a:t>TEV</a:t>
            </a:r>
          </a:p>
        </p:txBody>
      </p:sp>
      <p:sp>
        <p:nvSpPr>
          <p:cNvPr id="28" name="Rectangle 27">
            <a:extLst>
              <a:ext uri="{FF2B5EF4-FFF2-40B4-BE49-F238E27FC236}">
                <a16:creationId xmlns:a16="http://schemas.microsoft.com/office/drawing/2014/main" id="{F12B34C6-CA5A-1CA9-7404-FCB354181580}"/>
              </a:ext>
            </a:extLst>
          </p:cNvPr>
          <p:cNvSpPr/>
          <p:nvPr/>
        </p:nvSpPr>
        <p:spPr>
          <a:xfrm>
            <a:off x="1516620" y="1476490"/>
            <a:ext cx="914400" cy="276997"/>
          </a:xfrm>
          <a:prstGeom prst="rect">
            <a:avLst/>
          </a:prstGeom>
          <a:solidFill>
            <a:srgbClr val="A6A6A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latin typeface="Arial" panose="020B0604020202020204" pitchFamily="34" charset="0"/>
                <a:cs typeface="Arial" panose="020B0604020202020204" pitchFamily="34" charset="0"/>
              </a:rPr>
              <a:t>EBITDA</a:t>
            </a:r>
          </a:p>
        </p:txBody>
      </p:sp>
      <p:sp>
        <p:nvSpPr>
          <p:cNvPr id="30" name="Rectangle 29">
            <a:extLst>
              <a:ext uri="{FF2B5EF4-FFF2-40B4-BE49-F238E27FC236}">
                <a16:creationId xmlns:a16="http://schemas.microsoft.com/office/drawing/2014/main" id="{AE649002-AAE0-B3FE-9BEE-34B18EA1B599}"/>
              </a:ext>
            </a:extLst>
          </p:cNvPr>
          <p:cNvSpPr/>
          <p:nvPr/>
        </p:nvSpPr>
        <p:spPr>
          <a:xfrm>
            <a:off x="2700612" y="1476490"/>
            <a:ext cx="914400" cy="276997"/>
          </a:xfrm>
          <a:prstGeom prst="rect">
            <a:avLst/>
          </a:prstGeom>
          <a:solidFill>
            <a:srgbClr val="A6A6A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latin typeface="Arial" panose="020B0604020202020204" pitchFamily="34" charset="0"/>
                <a:cs typeface="Arial" panose="020B0604020202020204" pitchFamily="34" charset="0"/>
              </a:rPr>
              <a:t>Multiple</a:t>
            </a:r>
          </a:p>
        </p:txBody>
      </p:sp>
      <p:graphicFrame>
        <p:nvGraphicFramePr>
          <p:cNvPr id="31" name="Table 30">
            <a:extLst>
              <a:ext uri="{FF2B5EF4-FFF2-40B4-BE49-F238E27FC236}">
                <a16:creationId xmlns:a16="http://schemas.microsoft.com/office/drawing/2014/main" id="{12B394C5-151E-8A8B-AC10-8888791BDA3E}"/>
              </a:ext>
            </a:extLst>
          </p:cNvPr>
          <p:cNvGraphicFramePr>
            <a:graphicFrameLocks noGrp="1"/>
          </p:cNvGraphicFramePr>
          <p:nvPr>
            <p:extLst>
              <p:ext uri="{D42A27DB-BD31-4B8C-83A1-F6EECF244321}">
                <p14:modId xmlns:p14="http://schemas.microsoft.com/office/powerpoint/2010/main" val="1157466794"/>
              </p:ext>
            </p:extLst>
          </p:nvPr>
        </p:nvGraphicFramePr>
        <p:xfrm>
          <a:off x="5283200" y="1349195"/>
          <a:ext cx="3553587" cy="2096016"/>
        </p:xfrm>
        <a:graphic>
          <a:graphicData uri="http://schemas.openxmlformats.org/drawingml/2006/table">
            <a:tbl>
              <a:tblPr firstRow="1" bandRow="1">
                <a:tableStyleId>{3B4B98B0-60AC-42C2-AFA5-B58CD77FA1E5}</a:tableStyleId>
              </a:tblPr>
              <a:tblGrid>
                <a:gridCol w="2311221">
                  <a:extLst>
                    <a:ext uri="{9D8B030D-6E8A-4147-A177-3AD203B41FA5}">
                      <a16:colId xmlns:a16="http://schemas.microsoft.com/office/drawing/2014/main" val="4219263038"/>
                    </a:ext>
                  </a:extLst>
                </a:gridCol>
                <a:gridCol w="1242366">
                  <a:extLst>
                    <a:ext uri="{9D8B030D-6E8A-4147-A177-3AD203B41FA5}">
                      <a16:colId xmlns:a16="http://schemas.microsoft.com/office/drawing/2014/main" val="4202098326"/>
                    </a:ext>
                  </a:extLst>
                </a:gridCol>
              </a:tblGrid>
              <a:tr h="379434">
                <a:tc>
                  <a:txBody>
                    <a:bodyPr/>
                    <a:lstStyle/>
                    <a:p>
                      <a:pPr algn="l"/>
                      <a:r>
                        <a:rPr lang="fr-FR" sz="1200"/>
                        <a:t>2024 Transaction Structure</a:t>
                      </a:r>
                      <a:endParaRPr lang="en-US" sz="1200"/>
                    </a:p>
                  </a:txBody>
                  <a:tcPr marL="82982" marR="82982" marT="31173" marB="31173" anchor="ctr"/>
                </a:tc>
                <a:tc>
                  <a:txBody>
                    <a:bodyPr/>
                    <a:lstStyle/>
                    <a:p>
                      <a:pPr algn="r"/>
                      <a:endParaRPr lang="en-US" sz="1200"/>
                    </a:p>
                  </a:txBody>
                  <a:tcPr marL="82982" marR="82982" marT="31173" marB="31173" anchor="ctr"/>
                </a:tc>
                <a:extLst>
                  <a:ext uri="{0D108BD9-81ED-4DB2-BD59-A6C34878D82A}">
                    <a16:rowId xmlns:a16="http://schemas.microsoft.com/office/drawing/2014/main" val="2052463799"/>
                  </a:ext>
                </a:extLst>
              </a:tr>
              <a:tr h="238270">
                <a:tc>
                  <a:txBody>
                    <a:bodyPr/>
                    <a:lstStyle/>
                    <a:p>
                      <a:r>
                        <a:rPr lang="fr-FR" sz="1200"/>
                        <a:t>Revenue</a:t>
                      </a:r>
                      <a:endParaRPr lang="en-US" sz="1200"/>
                    </a:p>
                  </a:txBody>
                  <a:tcPr marL="82982" marR="82982" marT="31173" marB="31173">
                    <a:solidFill>
                      <a:schemeClr val="bg1"/>
                    </a:solidFill>
                  </a:tcPr>
                </a:tc>
                <a:tc>
                  <a:txBody>
                    <a:bodyPr/>
                    <a:lstStyle/>
                    <a:p>
                      <a:pPr algn="r"/>
                      <a:r>
                        <a:rPr lang="en-US" sz="1200"/>
                        <a:t>129</a:t>
                      </a:r>
                    </a:p>
                  </a:txBody>
                  <a:tcPr marL="82982" marR="82982" marT="31173" marB="31173">
                    <a:solidFill>
                      <a:schemeClr val="bg1"/>
                    </a:solidFill>
                  </a:tcPr>
                </a:tc>
                <a:extLst>
                  <a:ext uri="{0D108BD9-81ED-4DB2-BD59-A6C34878D82A}">
                    <a16:rowId xmlns:a16="http://schemas.microsoft.com/office/drawing/2014/main" val="3107807946"/>
                  </a:ext>
                </a:extLst>
              </a:tr>
              <a:tr h="238270">
                <a:tc>
                  <a:txBody>
                    <a:bodyPr/>
                    <a:lstStyle/>
                    <a:p>
                      <a:r>
                        <a:rPr lang="en-US" sz="1200" b="1"/>
                        <a:t>Entry EBITDA</a:t>
                      </a:r>
                    </a:p>
                  </a:txBody>
                  <a:tcPr marL="82982" marR="82982" marT="31173" marB="31173">
                    <a:solidFill>
                      <a:schemeClr val="bg1"/>
                    </a:solidFill>
                  </a:tcPr>
                </a:tc>
                <a:tc>
                  <a:txBody>
                    <a:bodyPr/>
                    <a:lstStyle/>
                    <a:p>
                      <a:pPr algn="r"/>
                      <a:r>
                        <a:rPr lang="en-US" sz="1200" b="1"/>
                        <a:t>53</a:t>
                      </a:r>
                    </a:p>
                  </a:txBody>
                  <a:tcPr marL="82982" marR="82982" marT="31173" marB="31173">
                    <a:solidFill>
                      <a:schemeClr val="bg1"/>
                    </a:solidFill>
                  </a:tcPr>
                </a:tc>
                <a:extLst>
                  <a:ext uri="{0D108BD9-81ED-4DB2-BD59-A6C34878D82A}">
                    <a16:rowId xmlns:a16="http://schemas.microsoft.com/office/drawing/2014/main" val="734968489"/>
                  </a:ext>
                </a:extLst>
              </a:tr>
              <a:tr h="238270">
                <a:tc>
                  <a:txBody>
                    <a:bodyPr/>
                    <a:lstStyle/>
                    <a:p>
                      <a:r>
                        <a:rPr lang="en-US" sz="1200" b="1"/>
                        <a:t>Enterprise Value</a:t>
                      </a:r>
                    </a:p>
                  </a:txBody>
                  <a:tcPr marL="82982" marR="82982" marT="31173" marB="31173">
                    <a:solidFill>
                      <a:schemeClr val="bg1"/>
                    </a:solidFill>
                  </a:tcPr>
                </a:tc>
                <a:tc>
                  <a:txBody>
                    <a:bodyPr/>
                    <a:lstStyle/>
                    <a:p>
                      <a:pPr algn="r"/>
                      <a:r>
                        <a:rPr lang="en-US" sz="1200" b="1"/>
                        <a:t>846</a:t>
                      </a:r>
                    </a:p>
                  </a:txBody>
                  <a:tcPr marL="82982" marR="82982" marT="31173" marB="31173">
                    <a:solidFill>
                      <a:schemeClr val="bg1"/>
                    </a:solidFill>
                  </a:tcPr>
                </a:tc>
                <a:extLst>
                  <a:ext uri="{0D108BD9-81ED-4DB2-BD59-A6C34878D82A}">
                    <a16:rowId xmlns:a16="http://schemas.microsoft.com/office/drawing/2014/main" val="3936902155"/>
                  </a:ext>
                </a:extLst>
              </a:tr>
              <a:tr h="238270">
                <a:tc>
                  <a:txBody>
                    <a:bodyPr/>
                    <a:lstStyle/>
                    <a:p>
                      <a:r>
                        <a:rPr lang="en-US" sz="1200"/>
                        <a:t>    Debt </a:t>
                      </a:r>
                    </a:p>
                  </a:txBody>
                  <a:tcPr marL="82982" marR="82982" marT="31173" marB="31173">
                    <a:solidFill>
                      <a:schemeClr val="bg1"/>
                    </a:solidFill>
                  </a:tcPr>
                </a:tc>
                <a:tc>
                  <a:txBody>
                    <a:bodyPr/>
                    <a:lstStyle/>
                    <a:p>
                      <a:pPr algn="r"/>
                      <a:r>
                        <a:rPr lang="en-US" sz="1200"/>
                        <a:t>344</a:t>
                      </a:r>
                    </a:p>
                  </a:txBody>
                  <a:tcPr marL="82982" marR="82982" marT="31173" marB="31173">
                    <a:solidFill>
                      <a:schemeClr val="bg1"/>
                    </a:solidFill>
                  </a:tcPr>
                </a:tc>
                <a:extLst>
                  <a:ext uri="{0D108BD9-81ED-4DB2-BD59-A6C34878D82A}">
                    <a16:rowId xmlns:a16="http://schemas.microsoft.com/office/drawing/2014/main" val="4110286542"/>
                  </a:ext>
                </a:extLst>
              </a:tr>
              <a:tr h="238270">
                <a:tc>
                  <a:txBody>
                    <a:bodyPr/>
                    <a:lstStyle/>
                    <a:p>
                      <a:r>
                        <a:rPr lang="fr-FR" sz="1200"/>
                        <a:t>    Equity</a:t>
                      </a:r>
                    </a:p>
                  </a:txBody>
                  <a:tcPr marL="82982" marR="82982" marT="31173" marB="31173">
                    <a:solidFill>
                      <a:schemeClr val="bg1"/>
                    </a:solidFill>
                  </a:tcPr>
                </a:tc>
                <a:tc>
                  <a:txBody>
                    <a:bodyPr/>
                    <a:lstStyle/>
                    <a:p>
                      <a:pPr algn="r"/>
                      <a:r>
                        <a:rPr lang="en-US" sz="1200"/>
                        <a:t>502</a:t>
                      </a:r>
                    </a:p>
                  </a:txBody>
                  <a:tcPr marL="82982" marR="82982" marT="31173" marB="31173">
                    <a:solidFill>
                      <a:schemeClr val="bg1"/>
                    </a:solidFill>
                  </a:tcPr>
                </a:tc>
                <a:extLst>
                  <a:ext uri="{0D108BD9-81ED-4DB2-BD59-A6C34878D82A}">
                    <a16:rowId xmlns:a16="http://schemas.microsoft.com/office/drawing/2014/main" val="3166525472"/>
                  </a:ext>
                </a:extLst>
              </a:tr>
              <a:tr h="238270">
                <a:tc>
                  <a:txBody>
                    <a:bodyPr/>
                    <a:lstStyle/>
                    <a:p>
                      <a:r>
                        <a:rPr lang="fr-FR" sz="1200"/>
                        <a:t>TEV multiple</a:t>
                      </a:r>
                    </a:p>
                  </a:txBody>
                  <a:tcPr marL="82982" marR="82982" marT="31173" marB="31173">
                    <a:solidFill>
                      <a:schemeClr val="bg1"/>
                    </a:solidFill>
                  </a:tcPr>
                </a:tc>
                <a:tc>
                  <a:txBody>
                    <a:bodyPr/>
                    <a:lstStyle/>
                    <a:p>
                      <a:pPr algn="r"/>
                      <a:r>
                        <a:rPr lang="en-US" sz="1200"/>
                        <a:t>16.0x</a:t>
                      </a:r>
                    </a:p>
                  </a:txBody>
                  <a:tcPr marL="82982" marR="82982" marT="31173" marB="31173">
                    <a:solidFill>
                      <a:schemeClr val="bg1"/>
                    </a:solidFill>
                  </a:tcPr>
                </a:tc>
                <a:extLst>
                  <a:ext uri="{0D108BD9-81ED-4DB2-BD59-A6C34878D82A}">
                    <a16:rowId xmlns:a16="http://schemas.microsoft.com/office/drawing/2014/main" val="2066469935"/>
                  </a:ext>
                </a:extLst>
              </a:tr>
              <a:tr h="238270">
                <a:tc>
                  <a:txBody>
                    <a:bodyPr/>
                    <a:lstStyle/>
                    <a:p>
                      <a:r>
                        <a:rPr lang="fr-FR" sz="1200"/>
                        <a:t>Debt multiple</a:t>
                      </a:r>
                    </a:p>
                  </a:txBody>
                  <a:tcPr marL="82982" marR="82982" marT="31173" marB="31173">
                    <a:solidFill>
                      <a:schemeClr val="bg1"/>
                    </a:solidFill>
                  </a:tcPr>
                </a:tc>
                <a:tc>
                  <a:txBody>
                    <a:bodyPr/>
                    <a:lstStyle/>
                    <a:p>
                      <a:pPr algn="r"/>
                      <a:r>
                        <a:rPr lang="en-US" sz="1200"/>
                        <a:t>6.5x</a:t>
                      </a:r>
                    </a:p>
                  </a:txBody>
                  <a:tcPr marL="82982" marR="82982" marT="31173" marB="31173">
                    <a:solidFill>
                      <a:schemeClr val="bg1"/>
                    </a:solidFill>
                  </a:tcPr>
                </a:tc>
                <a:extLst>
                  <a:ext uri="{0D108BD9-81ED-4DB2-BD59-A6C34878D82A}">
                    <a16:rowId xmlns:a16="http://schemas.microsoft.com/office/drawing/2014/main" val="590802801"/>
                  </a:ext>
                </a:extLst>
              </a:tr>
            </a:tbl>
          </a:graphicData>
        </a:graphic>
      </p:graphicFrame>
      <p:graphicFrame>
        <p:nvGraphicFramePr>
          <p:cNvPr id="32" name="Table 31">
            <a:extLst>
              <a:ext uri="{FF2B5EF4-FFF2-40B4-BE49-F238E27FC236}">
                <a16:creationId xmlns:a16="http://schemas.microsoft.com/office/drawing/2014/main" id="{02008D38-6ECA-1EE7-3296-1234479A8E22}"/>
              </a:ext>
            </a:extLst>
          </p:cNvPr>
          <p:cNvGraphicFramePr>
            <a:graphicFrameLocks noGrp="1"/>
          </p:cNvGraphicFramePr>
          <p:nvPr>
            <p:extLst>
              <p:ext uri="{D42A27DB-BD31-4B8C-83A1-F6EECF244321}">
                <p14:modId xmlns:p14="http://schemas.microsoft.com/office/powerpoint/2010/main" val="2832483484"/>
              </p:ext>
            </p:extLst>
          </p:nvPr>
        </p:nvGraphicFramePr>
        <p:xfrm>
          <a:off x="5283200" y="3510928"/>
          <a:ext cx="3553587" cy="2697480"/>
        </p:xfrm>
        <a:graphic>
          <a:graphicData uri="http://schemas.openxmlformats.org/drawingml/2006/table">
            <a:tbl>
              <a:tblPr firstRow="1" bandRow="1">
                <a:tableStyleId>{3B4B98B0-60AC-42C2-AFA5-B58CD77FA1E5}</a:tableStyleId>
              </a:tblPr>
              <a:tblGrid>
                <a:gridCol w="1825267">
                  <a:extLst>
                    <a:ext uri="{9D8B030D-6E8A-4147-A177-3AD203B41FA5}">
                      <a16:colId xmlns:a16="http://schemas.microsoft.com/office/drawing/2014/main" val="4219263038"/>
                    </a:ext>
                  </a:extLst>
                </a:gridCol>
                <a:gridCol w="721881">
                  <a:extLst>
                    <a:ext uri="{9D8B030D-6E8A-4147-A177-3AD203B41FA5}">
                      <a16:colId xmlns:a16="http://schemas.microsoft.com/office/drawing/2014/main" val="4202098326"/>
                    </a:ext>
                  </a:extLst>
                </a:gridCol>
                <a:gridCol w="1006439">
                  <a:extLst>
                    <a:ext uri="{9D8B030D-6E8A-4147-A177-3AD203B41FA5}">
                      <a16:colId xmlns:a16="http://schemas.microsoft.com/office/drawing/2014/main" val="3679555353"/>
                    </a:ext>
                  </a:extLst>
                </a:gridCol>
              </a:tblGrid>
              <a:tr h="409626">
                <a:tc>
                  <a:txBody>
                    <a:bodyPr/>
                    <a:lstStyle/>
                    <a:p>
                      <a:pPr lvl="0">
                        <a:buNone/>
                      </a:pPr>
                      <a:r>
                        <a:rPr lang="fr-FR" sz="1200">
                          <a:solidFill>
                            <a:srgbClr val="002246"/>
                          </a:solidFill>
                        </a:rPr>
                        <a:t>2029 Transaction Structure</a:t>
                      </a:r>
                      <a:endParaRPr lang="en-US" sz="1200">
                        <a:solidFill>
                          <a:srgbClr val="002246"/>
                        </a:solidFill>
                      </a:endParaRPr>
                    </a:p>
                  </a:txBody>
                  <a:tcPr marL="68580" marR="68580" marT="34290" marB="34290">
                    <a:solidFill>
                      <a:schemeClr val="bg1"/>
                    </a:solidFill>
                  </a:tcPr>
                </a:tc>
                <a:tc>
                  <a:txBody>
                    <a:bodyPr/>
                    <a:lstStyle/>
                    <a:p>
                      <a:pPr lvl="0" algn="ctr">
                        <a:buNone/>
                      </a:pPr>
                      <a:r>
                        <a:rPr lang="fr-FR" sz="1200">
                          <a:solidFill>
                            <a:srgbClr val="002246"/>
                          </a:solidFill>
                        </a:rPr>
                        <a:t>Base case</a:t>
                      </a:r>
                      <a:endParaRPr lang="en-US" sz="1200">
                        <a:solidFill>
                          <a:srgbClr val="002246"/>
                        </a:solidFill>
                      </a:endParaRPr>
                    </a:p>
                  </a:txBody>
                  <a:tcPr marL="68580" marR="68580" marT="34290" marB="34290">
                    <a:solidFill>
                      <a:schemeClr val="bg1"/>
                    </a:solidFill>
                  </a:tcPr>
                </a:tc>
                <a:tc>
                  <a:txBody>
                    <a:bodyPr/>
                    <a:lstStyle/>
                    <a:p>
                      <a:pPr lvl="0" algn="ctr">
                        <a:buNone/>
                      </a:pPr>
                      <a:r>
                        <a:rPr lang="fr-FR" sz="1200">
                          <a:solidFill>
                            <a:srgbClr val="002246"/>
                          </a:solidFill>
                        </a:rPr>
                        <a:t>Downside case</a:t>
                      </a:r>
                      <a:endParaRPr lang="en-US" sz="1200">
                        <a:solidFill>
                          <a:srgbClr val="002246"/>
                        </a:solidFill>
                      </a:endParaRPr>
                    </a:p>
                  </a:txBody>
                  <a:tcPr marL="68580" marR="68580" marT="34290" marB="34290">
                    <a:solidFill>
                      <a:schemeClr val="bg1"/>
                    </a:solidFill>
                  </a:tcPr>
                </a:tc>
                <a:extLst>
                  <a:ext uri="{0D108BD9-81ED-4DB2-BD59-A6C34878D82A}">
                    <a16:rowId xmlns:a16="http://schemas.microsoft.com/office/drawing/2014/main" val="2052463799"/>
                  </a:ext>
                </a:extLst>
              </a:tr>
              <a:tr h="237152">
                <a:tc>
                  <a:txBody>
                    <a:bodyPr/>
                    <a:lstStyle/>
                    <a:p>
                      <a:pPr lvl="0">
                        <a:buNone/>
                      </a:pPr>
                      <a:r>
                        <a:rPr lang="fr-FR" sz="1200"/>
                        <a:t>Organic Revenue</a:t>
                      </a:r>
                      <a:endParaRPr lang="en-US" sz="1200"/>
                    </a:p>
                  </a:txBody>
                  <a:tcPr marL="68580" marR="68580" marT="34290" marB="34290">
                    <a:solidFill>
                      <a:schemeClr val="bg1"/>
                    </a:solidFill>
                  </a:tcPr>
                </a:tc>
                <a:tc>
                  <a:txBody>
                    <a:bodyPr/>
                    <a:lstStyle/>
                    <a:p>
                      <a:pPr lvl="0" algn="r">
                        <a:buNone/>
                      </a:pPr>
                      <a:r>
                        <a:rPr lang="en-US" sz="1200"/>
                        <a:t>190</a:t>
                      </a:r>
                    </a:p>
                  </a:txBody>
                  <a:tcPr marL="68580" marR="68580" marT="34290" marB="34290">
                    <a:solidFill>
                      <a:schemeClr val="bg1"/>
                    </a:solidFill>
                  </a:tcPr>
                </a:tc>
                <a:tc>
                  <a:txBody>
                    <a:bodyPr/>
                    <a:lstStyle/>
                    <a:p>
                      <a:pPr lvl="0" algn="r">
                        <a:buNone/>
                      </a:pPr>
                      <a:r>
                        <a:rPr lang="fr-FR" sz="1200"/>
                        <a:t>183</a:t>
                      </a:r>
                    </a:p>
                  </a:txBody>
                  <a:tcPr marL="68580" marR="68580" marT="34290" marB="34290">
                    <a:solidFill>
                      <a:schemeClr val="bg1"/>
                    </a:solidFill>
                  </a:tcPr>
                </a:tc>
                <a:extLst>
                  <a:ext uri="{0D108BD9-81ED-4DB2-BD59-A6C34878D82A}">
                    <a16:rowId xmlns:a16="http://schemas.microsoft.com/office/drawing/2014/main" val="3107807946"/>
                  </a:ext>
                </a:extLst>
              </a:tr>
              <a:tr h="237152">
                <a:tc>
                  <a:txBody>
                    <a:bodyPr/>
                    <a:lstStyle/>
                    <a:p>
                      <a:pPr lvl="0">
                        <a:buNone/>
                      </a:pPr>
                      <a:r>
                        <a:rPr lang="en-US" sz="1200" b="1"/>
                        <a:t>EBITDA</a:t>
                      </a:r>
                    </a:p>
                  </a:txBody>
                  <a:tcPr marL="68580" marR="68580" marT="34290" marB="34290">
                    <a:solidFill>
                      <a:schemeClr val="bg1"/>
                    </a:solidFill>
                  </a:tcPr>
                </a:tc>
                <a:tc>
                  <a:txBody>
                    <a:bodyPr/>
                    <a:lstStyle/>
                    <a:p>
                      <a:pPr lvl="0" algn="r">
                        <a:buNone/>
                      </a:pPr>
                      <a:r>
                        <a:rPr lang="en-US" sz="1200"/>
                        <a:t>114</a:t>
                      </a:r>
                    </a:p>
                  </a:txBody>
                  <a:tcPr marL="68580" marR="68580" marT="34290" marB="34290">
                    <a:solidFill>
                      <a:schemeClr val="bg1"/>
                    </a:solidFill>
                  </a:tcPr>
                </a:tc>
                <a:tc>
                  <a:txBody>
                    <a:bodyPr/>
                    <a:lstStyle/>
                    <a:p>
                      <a:pPr lvl="0" algn="r">
                        <a:buNone/>
                      </a:pPr>
                      <a:r>
                        <a:rPr lang="fr-FR" sz="1200"/>
                        <a:t>97</a:t>
                      </a:r>
                    </a:p>
                  </a:txBody>
                  <a:tcPr marL="68580" marR="68580" marT="34290" marB="34290">
                    <a:solidFill>
                      <a:schemeClr val="bg1"/>
                    </a:solidFill>
                  </a:tcPr>
                </a:tc>
                <a:extLst>
                  <a:ext uri="{0D108BD9-81ED-4DB2-BD59-A6C34878D82A}">
                    <a16:rowId xmlns:a16="http://schemas.microsoft.com/office/drawing/2014/main" val="993783788"/>
                  </a:ext>
                </a:extLst>
              </a:tr>
              <a:tr h="237152">
                <a:tc>
                  <a:txBody>
                    <a:bodyPr/>
                    <a:lstStyle/>
                    <a:p>
                      <a:pPr lvl="0">
                        <a:buNone/>
                      </a:pPr>
                      <a:r>
                        <a:rPr lang="en-US" sz="1200"/>
                        <a:t>    Organic</a:t>
                      </a:r>
                    </a:p>
                  </a:txBody>
                  <a:tcPr marL="68580" marR="68580" marT="34290" marB="34290">
                    <a:solidFill>
                      <a:schemeClr val="bg1"/>
                    </a:solidFill>
                  </a:tcPr>
                </a:tc>
                <a:tc>
                  <a:txBody>
                    <a:bodyPr/>
                    <a:lstStyle/>
                    <a:p>
                      <a:pPr lvl="0" algn="r">
                        <a:buNone/>
                      </a:pPr>
                      <a:r>
                        <a:rPr lang="en-US" sz="1200"/>
                        <a:t>85</a:t>
                      </a:r>
                    </a:p>
                  </a:txBody>
                  <a:tcPr marL="68580" marR="68580" marT="34290" marB="34290">
                    <a:solidFill>
                      <a:schemeClr val="bg1"/>
                    </a:solidFill>
                  </a:tcPr>
                </a:tc>
                <a:tc>
                  <a:txBody>
                    <a:bodyPr/>
                    <a:lstStyle/>
                    <a:p>
                      <a:pPr lvl="0" algn="r">
                        <a:buNone/>
                      </a:pPr>
                      <a:r>
                        <a:rPr lang="fr-FR" sz="1200"/>
                        <a:t>69</a:t>
                      </a:r>
                    </a:p>
                  </a:txBody>
                  <a:tcPr marL="68580" marR="68580" marT="34290" marB="34290">
                    <a:solidFill>
                      <a:schemeClr val="bg1"/>
                    </a:solidFill>
                  </a:tcPr>
                </a:tc>
                <a:extLst>
                  <a:ext uri="{0D108BD9-81ED-4DB2-BD59-A6C34878D82A}">
                    <a16:rowId xmlns:a16="http://schemas.microsoft.com/office/drawing/2014/main" val="4200869281"/>
                  </a:ext>
                </a:extLst>
              </a:tr>
              <a:tr h="237152">
                <a:tc>
                  <a:txBody>
                    <a:bodyPr/>
                    <a:lstStyle/>
                    <a:p>
                      <a:pPr lvl="0">
                        <a:buNone/>
                      </a:pPr>
                      <a:r>
                        <a:rPr lang="en-US" sz="1200"/>
                        <a:t>    Add-on</a:t>
                      </a:r>
                    </a:p>
                  </a:txBody>
                  <a:tcPr marL="68580" marR="68580" marT="34290" marB="34290">
                    <a:solidFill>
                      <a:schemeClr val="bg1"/>
                    </a:solidFill>
                  </a:tcPr>
                </a:tc>
                <a:tc>
                  <a:txBody>
                    <a:bodyPr/>
                    <a:lstStyle/>
                    <a:p>
                      <a:pPr lvl="0" algn="r">
                        <a:buNone/>
                      </a:pPr>
                      <a:r>
                        <a:rPr lang="en-US" sz="1200"/>
                        <a:t>29</a:t>
                      </a:r>
                    </a:p>
                  </a:txBody>
                  <a:tcPr marL="68580" marR="68580" marT="34290" marB="34290">
                    <a:solidFill>
                      <a:schemeClr val="bg1"/>
                    </a:solidFill>
                  </a:tcPr>
                </a:tc>
                <a:tc>
                  <a:txBody>
                    <a:bodyPr/>
                    <a:lstStyle/>
                    <a:p>
                      <a:pPr lvl="0" algn="r">
                        <a:buNone/>
                      </a:pPr>
                      <a:r>
                        <a:rPr lang="fr-FR" sz="1200"/>
                        <a:t>28</a:t>
                      </a:r>
                    </a:p>
                  </a:txBody>
                  <a:tcPr marL="68580" marR="68580" marT="34290" marB="34290">
                    <a:solidFill>
                      <a:schemeClr val="bg1"/>
                    </a:solidFill>
                  </a:tcPr>
                </a:tc>
                <a:extLst>
                  <a:ext uri="{0D108BD9-81ED-4DB2-BD59-A6C34878D82A}">
                    <a16:rowId xmlns:a16="http://schemas.microsoft.com/office/drawing/2014/main" val="1546478437"/>
                  </a:ext>
                </a:extLst>
              </a:tr>
              <a:tr h="237152">
                <a:tc>
                  <a:txBody>
                    <a:bodyPr/>
                    <a:lstStyle/>
                    <a:p>
                      <a:pPr lvl="0">
                        <a:buNone/>
                      </a:pPr>
                      <a:r>
                        <a:rPr lang="en-US" sz="1200"/>
                        <a:t>TEV multiple</a:t>
                      </a:r>
                    </a:p>
                  </a:txBody>
                  <a:tcPr marL="68580" marR="68580" marT="34290" marB="34290">
                    <a:solidFill>
                      <a:schemeClr val="bg1"/>
                    </a:solidFill>
                  </a:tcPr>
                </a:tc>
                <a:tc>
                  <a:txBody>
                    <a:bodyPr/>
                    <a:lstStyle/>
                    <a:p>
                      <a:pPr lvl="0" algn="r">
                        <a:buNone/>
                      </a:pPr>
                      <a:r>
                        <a:rPr lang="en-US" sz="1200"/>
                        <a:t>16.0x</a:t>
                      </a:r>
                    </a:p>
                  </a:txBody>
                  <a:tcPr marL="68580" marR="68580" marT="34290" marB="34290">
                    <a:solidFill>
                      <a:schemeClr val="bg1"/>
                    </a:solidFill>
                  </a:tcPr>
                </a:tc>
                <a:tc>
                  <a:txBody>
                    <a:bodyPr/>
                    <a:lstStyle/>
                    <a:p>
                      <a:pPr lvl="0" algn="r">
                        <a:buNone/>
                      </a:pPr>
                      <a:r>
                        <a:rPr lang="en-US" sz="1200"/>
                        <a:t>15.0x</a:t>
                      </a:r>
                    </a:p>
                  </a:txBody>
                  <a:tcPr marL="68580" marR="68580" marT="34290" marB="34290">
                    <a:solidFill>
                      <a:schemeClr val="bg1"/>
                    </a:solidFill>
                  </a:tcPr>
                </a:tc>
                <a:extLst>
                  <a:ext uri="{0D108BD9-81ED-4DB2-BD59-A6C34878D82A}">
                    <a16:rowId xmlns:a16="http://schemas.microsoft.com/office/drawing/2014/main" val="3936902155"/>
                  </a:ext>
                </a:extLst>
              </a:tr>
              <a:tr h="243837">
                <a:tc>
                  <a:txBody>
                    <a:bodyPr/>
                    <a:lstStyle/>
                    <a:p>
                      <a:pPr lvl="0">
                        <a:buNone/>
                      </a:pPr>
                      <a:r>
                        <a:rPr lang="en-US" sz="1200"/>
                        <a:t>Enterprise Value</a:t>
                      </a:r>
                    </a:p>
                  </a:txBody>
                  <a:tcPr marL="68580" marR="68580" marT="34290" marB="34290">
                    <a:solidFill>
                      <a:schemeClr val="bg1"/>
                    </a:solidFill>
                  </a:tcPr>
                </a:tc>
                <a:tc>
                  <a:txBody>
                    <a:bodyPr/>
                    <a:lstStyle/>
                    <a:p>
                      <a:pPr lvl="0" algn="r">
                        <a:buNone/>
                      </a:pPr>
                      <a:r>
                        <a:rPr lang="en-US" sz="1200" dirty="0"/>
                        <a:t>1,817</a:t>
                      </a:r>
                    </a:p>
                  </a:txBody>
                  <a:tcPr marL="68580" marR="68580" marT="34290" marB="34290">
                    <a:solidFill>
                      <a:schemeClr val="bg1"/>
                    </a:solidFill>
                  </a:tcPr>
                </a:tc>
                <a:tc>
                  <a:txBody>
                    <a:bodyPr/>
                    <a:lstStyle/>
                    <a:p>
                      <a:pPr lvl="0" algn="r">
                        <a:buNone/>
                      </a:pPr>
                      <a:r>
                        <a:rPr lang="en-US" sz="1200"/>
                        <a:t>1,458</a:t>
                      </a:r>
                    </a:p>
                  </a:txBody>
                  <a:tcPr marL="68580" marR="68580" marT="34290" marB="34290">
                    <a:solidFill>
                      <a:schemeClr val="bg1"/>
                    </a:solidFill>
                  </a:tcPr>
                </a:tc>
                <a:extLst>
                  <a:ext uri="{0D108BD9-81ED-4DB2-BD59-A6C34878D82A}">
                    <a16:rowId xmlns:a16="http://schemas.microsoft.com/office/drawing/2014/main" val="4110286542"/>
                  </a:ext>
                </a:extLst>
              </a:tr>
              <a:tr h="237152">
                <a:tc>
                  <a:txBody>
                    <a:bodyPr/>
                    <a:lstStyle/>
                    <a:p>
                      <a:pPr lvl="0">
                        <a:buNone/>
                      </a:pPr>
                      <a:endParaRPr lang="fr-FR" sz="1200"/>
                    </a:p>
                  </a:txBody>
                  <a:tcPr marL="68580" marR="68580" marT="34290" marB="34290">
                    <a:solidFill>
                      <a:schemeClr val="bg1"/>
                    </a:solidFill>
                  </a:tcPr>
                </a:tc>
                <a:tc>
                  <a:txBody>
                    <a:bodyPr/>
                    <a:lstStyle/>
                    <a:p>
                      <a:pPr lvl="0" algn="r">
                        <a:buNone/>
                      </a:pPr>
                      <a:endParaRPr lang="en-US" sz="1200" dirty="0"/>
                    </a:p>
                  </a:txBody>
                  <a:tcPr marL="68580" marR="68580" marT="34290" marB="34290">
                    <a:solidFill>
                      <a:schemeClr val="bg1"/>
                    </a:solidFill>
                  </a:tcPr>
                </a:tc>
                <a:tc>
                  <a:txBody>
                    <a:bodyPr/>
                    <a:lstStyle/>
                    <a:p>
                      <a:pPr lvl="0" algn="r">
                        <a:buNone/>
                      </a:pPr>
                      <a:endParaRPr lang="en-US" sz="1200"/>
                    </a:p>
                  </a:txBody>
                  <a:tcPr marL="68580" marR="68580" marT="34290" marB="34290">
                    <a:solidFill>
                      <a:schemeClr val="bg1"/>
                    </a:solidFill>
                  </a:tcPr>
                </a:tc>
                <a:extLst>
                  <a:ext uri="{0D108BD9-81ED-4DB2-BD59-A6C34878D82A}">
                    <a16:rowId xmlns:a16="http://schemas.microsoft.com/office/drawing/2014/main" val="3166525472"/>
                  </a:ext>
                </a:extLst>
              </a:tr>
              <a:tr h="237152">
                <a:tc>
                  <a:txBody>
                    <a:bodyPr/>
                    <a:lstStyle/>
                    <a:p>
                      <a:pPr lvl="0">
                        <a:buNone/>
                      </a:pPr>
                      <a:r>
                        <a:rPr lang="en-US" sz="1200" b="1"/>
                        <a:t>MOIC</a:t>
                      </a:r>
                    </a:p>
                  </a:txBody>
                  <a:tcPr marL="68580" marR="68580" marT="34290" marB="34290">
                    <a:solidFill>
                      <a:schemeClr val="bg1"/>
                    </a:solidFill>
                  </a:tcPr>
                </a:tc>
                <a:tc>
                  <a:txBody>
                    <a:bodyPr/>
                    <a:lstStyle/>
                    <a:p>
                      <a:pPr lvl="0" algn="r">
                        <a:buNone/>
                      </a:pPr>
                      <a:r>
                        <a:rPr lang="fr-FR" sz="1200" b="1"/>
                        <a:t>2.3x</a:t>
                      </a:r>
                    </a:p>
                  </a:txBody>
                  <a:tcPr marL="68580" marR="68580" marT="34290" marB="34290">
                    <a:solidFill>
                      <a:schemeClr val="bg1"/>
                    </a:solidFill>
                  </a:tcPr>
                </a:tc>
                <a:tc>
                  <a:txBody>
                    <a:bodyPr/>
                    <a:lstStyle/>
                    <a:p>
                      <a:pPr lvl="0" algn="r">
                        <a:buNone/>
                      </a:pPr>
                      <a:r>
                        <a:rPr lang="fr-FR" sz="1200" b="1"/>
                        <a:t>1.5x</a:t>
                      </a:r>
                    </a:p>
                  </a:txBody>
                  <a:tcPr marL="68580" marR="68580" marT="34290" marB="34290">
                    <a:solidFill>
                      <a:schemeClr val="bg1"/>
                    </a:solidFill>
                  </a:tcPr>
                </a:tc>
                <a:extLst>
                  <a:ext uri="{0D108BD9-81ED-4DB2-BD59-A6C34878D82A}">
                    <a16:rowId xmlns:a16="http://schemas.microsoft.com/office/drawing/2014/main" val="2639935489"/>
                  </a:ext>
                </a:extLst>
              </a:tr>
              <a:tr h="237152">
                <a:tc>
                  <a:txBody>
                    <a:bodyPr/>
                    <a:lstStyle/>
                    <a:p>
                      <a:pPr lvl="0">
                        <a:buNone/>
                      </a:pPr>
                      <a:r>
                        <a:rPr lang="fr-FR" sz="1200" b="1"/>
                        <a:t>IRR</a:t>
                      </a:r>
                      <a:endParaRPr lang="en-US" sz="1200" b="1"/>
                    </a:p>
                  </a:txBody>
                  <a:tcPr marL="68580" marR="68580" marT="34290" marB="34290">
                    <a:solidFill>
                      <a:schemeClr val="bg1"/>
                    </a:solidFill>
                  </a:tcPr>
                </a:tc>
                <a:tc>
                  <a:txBody>
                    <a:bodyPr/>
                    <a:lstStyle/>
                    <a:p>
                      <a:pPr lvl="0" algn="r">
                        <a:buNone/>
                      </a:pPr>
                      <a:r>
                        <a:rPr lang="en-US" sz="1200" b="1"/>
                        <a:t>18.08%</a:t>
                      </a:r>
                    </a:p>
                  </a:txBody>
                  <a:tcPr marL="68580" marR="68580" marT="34290" marB="34290">
                    <a:solidFill>
                      <a:schemeClr val="bg1"/>
                    </a:solidFill>
                  </a:tcPr>
                </a:tc>
                <a:tc>
                  <a:txBody>
                    <a:bodyPr/>
                    <a:lstStyle/>
                    <a:p>
                      <a:pPr lvl="0" algn="r">
                        <a:buNone/>
                      </a:pPr>
                      <a:r>
                        <a:rPr lang="fr-FR" sz="1200" b="1" dirty="0"/>
                        <a:t>8.63%</a:t>
                      </a:r>
                      <a:endParaRPr lang="en-US" sz="1200" b="1" dirty="0"/>
                    </a:p>
                  </a:txBody>
                  <a:tcPr marL="68580" marR="68580" marT="34290" marB="34290">
                    <a:solidFill>
                      <a:schemeClr val="bg1"/>
                    </a:solidFill>
                  </a:tcPr>
                </a:tc>
                <a:extLst>
                  <a:ext uri="{0D108BD9-81ED-4DB2-BD59-A6C34878D82A}">
                    <a16:rowId xmlns:a16="http://schemas.microsoft.com/office/drawing/2014/main" val="2066469935"/>
                  </a:ext>
                </a:extLst>
              </a:tr>
            </a:tbl>
          </a:graphicData>
        </a:graphic>
      </p:graphicFrame>
      <p:cxnSp>
        <p:nvCxnSpPr>
          <p:cNvPr id="35" name="Google Shape;95;p2">
            <a:extLst>
              <a:ext uri="{FF2B5EF4-FFF2-40B4-BE49-F238E27FC236}">
                <a16:creationId xmlns:a16="http://schemas.microsoft.com/office/drawing/2014/main" id="{4F0CFF1F-A076-2DB0-830C-5C7A2DB36F15}"/>
              </a:ext>
            </a:extLst>
          </p:cNvPr>
          <p:cNvCxnSpPr>
            <a:cxnSpLocks/>
          </p:cNvCxnSpPr>
          <p:nvPr/>
        </p:nvCxnSpPr>
        <p:spPr>
          <a:xfrm flipH="1">
            <a:off x="2700612" y="4923837"/>
            <a:ext cx="2129806" cy="0"/>
          </a:xfrm>
          <a:prstGeom prst="straightConnector1">
            <a:avLst/>
          </a:prstGeom>
          <a:noFill/>
          <a:ln w="57150" cap="flat" cmpd="sng">
            <a:solidFill>
              <a:srgbClr val="20396D"/>
            </a:solidFill>
            <a:prstDash val="solid"/>
            <a:round/>
            <a:headEnd type="none" w="sm" len="sm"/>
            <a:tailEnd type="none" w="sm" len="sm"/>
          </a:ln>
        </p:spPr>
      </p:cxnSp>
      <p:sp>
        <p:nvSpPr>
          <p:cNvPr id="39" name="Rectangle 38">
            <a:extLst>
              <a:ext uri="{FF2B5EF4-FFF2-40B4-BE49-F238E27FC236}">
                <a16:creationId xmlns:a16="http://schemas.microsoft.com/office/drawing/2014/main" id="{8C24ADBA-8C13-4AF2-AD8C-C2C577D179AD}"/>
              </a:ext>
            </a:extLst>
          </p:cNvPr>
          <p:cNvSpPr/>
          <p:nvPr/>
        </p:nvSpPr>
        <p:spPr>
          <a:xfrm>
            <a:off x="3884604" y="1476490"/>
            <a:ext cx="914400" cy="276997"/>
          </a:xfrm>
          <a:prstGeom prst="rect">
            <a:avLst/>
          </a:prstGeom>
          <a:solidFill>
            <a:srgbClr val="A6A6A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latin typeface="Arial" panose="020B0604020202020204" pitchFamily="34" charset="0"/>
                <a:cs typeface="Arial" panose="020B0604020202020204" pitchFamily="34" charset="0"/>
              </a:rPr>
              <a:t>IRR</a:t>
            </a:r>
          </a:p>
        </p:txBody>
      </p:sp>
      <p:sp>
        <p:nvSpPr>
          <p:cNvPr id="40" name="Rectangle 39">
            <a:extLst>
              <a:ext uri="{FF2B5EF4-FFF2-40B4-BE49-F238E27FC236}">
                <a16:creationId xmlns:a16="http://schemas.microsoft.com/office/drawing/2014/main" id="{F11C64B5-2061-15AC-4BA3-04BCD0533F88}"/>
              </a:ext>
            </a:extLst>
          </p:cNvPr>
          <p:cNvSpPr/>
          <p:nvPr/>
        </p:nvSpPr>
        <p:spPr>
          <a:xfrm>
            <a:off x="332628" y="2272456"/>
            <a:ext cx="914400" cy="27699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Arial" panose="020B0604020202020204" pitchFamily="34" charset="0"/>
                <a:cs typeface="Arial" panose="020B0604020202020204" pitchFamily="34" charset="0"/>
              </a:rPr>
              <a:t>$846M</a:t>
            </a:r>
          </a:p>
        </p:txBody>
      </p:sp>
      <p:sp>
        <p:nvSpPr>
          <p:cNvPr id="41" name="Rectangle 40">
            <a:extLst>
              <a:ext uri="{FF2B5EF4-FFF2-40B4-BE49-F238E27FC236}">
                <a16:creationId xmlns:a16="http://schemas.microsoft.com/office/drawing/2014/main" id="{E8110682-4415-9800-3B89-2A9F1BEEBE0F}"/>
              </a:ext>
            </a:extLst>
          </p:cNvPr>
          <p:cNvSpPr/>
          <p:nvPr/>
        </p:nvSpPr>
        <p:spPr>
          <a:xfrm>
            <a:off x="1516620" y="2272456"/>
            <a:ext cx="914400" cy="27699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Arial" panose="020B0604020202020204" pitchFamily="34" charset="0"/>
                <a:cs typeface="Arial" panose="020B0604020202020204" pitchFamily="34" charset="0"/>
              </a:rPr>
              <a:t>$53M</a:t>
            </a:r>
          </a:p>
        </p:txBody>
      </p:sp>
      <p:sp>
        <p:nvSpPr>
          <p:cNvPr id="42" name="Rectangle 41">
            <a:extLst>
              <a:ext uri="{FF2B5EF4-FFF2-40B4-BE49-F238E27FC236}">
                <a16:creationId xmlns:a16="http://schemas.microsoft.com/office/drawing/2014/main" id="{065A3912-B89A-4DD4-6575-3BCA80323F58}"/>
              </a:ext>
            </a:extLst>
          </p:cNvPr>
          <p:cNvSpPr/>
          <p:nvPr/>
        </p:nvSpPr>
        <p:spPr>
          <a:xfrm>
            <a:off x="2700612" y="2272456"/>
            <a:ext cx="914400" cy="27699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Arial" panose="020B0604020202020204" pitchFamily="34" charset="0"/>
                <a:cs typeface="Arial" panose="020B0604020202020204" pitchFamily="34" charset="0"/>
              </a:rPr>
              <a:t>16.0x</a:t>
            </a:r>
          </a:p>
        </p:txBody>
      </p:sp>
      <p:sp>
        <p:nvSpPr>
          <p:cNvPr id="44" name="Google Shape;157;p4">
            <a:extLst>
              <a:ext uri="{FF2B5EF4-FFF2-40B4-BE49-F238E27FC236}">
                <a16:creationId xmlns:a16="http://schemas.microsoft.com/office/drawing/2014/main" id="{BD728301-6610-6975-88C8-4BF285864BB6}"/>
              </a:ext>
            </a:extLst>
          </p:cNvPr>
          <p:cNvSpPr txBox="1"/>
          <p:nvPr/>
        </p:nvSpPr>
        <p:spPr>
          <a:xfrm>
            <a:off x="1480209" y="2738809"/>
            <a:ext cx="2151356" cy="200696"/>
          </a:xfrm>
          <a:prstGeom prst="rect">
            <a:avLst/>
          </a:prstGeom>
          <a:noFill/>
          <a:ln>
            <a:noFill/>
          </a:ln>
        </p:spPr>
        <p:txBody>
          <a:bodyPr spcFirstLastPara="1" wrap="square" lIns="0" tIns="15875" rIns="0" bIns="0" anchor="t" anchorCtr="0">
            <a:spAutoFit/>
          </a:bodyPr>
          <a:lstStyle/>
          <a:p>
            <a:pPr marL="12700" marR="0" lvl="0" indent="0" algn="ctr" rtl="0">
              <a:lnSpc>
                <a:spcPct val="100000"/>
              </a:lnSpc>
              <a:spcBef>
                <a:spcPts val="0"/>
              </a:spcBef>
              <a:spcAft>
                <a:spcPts val="0"/>
              </a:spcAft>
              <a:buClr>
                <a:schemeClr val="dk1"/>
              </a:buClr>
              <a:buSzPts val="1000"/>
              <a:buFont typeface="Arial"/>
              <a:buNone/>
            </a:pPr>
            <a:r>
              <a:rPr lang="en-US" sz="1200" b="1" i="0" u="none" strike="noStrike" cap="none">
                <a:solidFill>
                  <a:srgbClr val="92D050"/>
                </a:solidFill>
                <a:latin typeface="Arial" panose="020B0604020202020204" pitchFamily="34" charset="0"/>
                <a:ea typeface="Arial"/>
                <a:cs typeface="Arial" panose="020B0604020202020204" pitchFamily="34" charset="0"/>
                <a:sym typeface="Arial"/>
              </a:rPr>
              <a:t>Base 5Y Exit Statistics</a:t>
            </a:r>
            <a:endParaRPr sz="1200" b="1" i="0" u="none" strike="noStrike" cap="none">
              <a:solidFill>
                <a:srgbClr val="92D050"/>
              </a:solidFill>
              <a:latin typeface="Arial" panose="020B0604020202020204" pitchFamily="34" charset="0"/>
              <a:ea typeface="Arial"/>
              <a:cs typeface="Arial" panose="020B0604020202020204" pitchFamily="34" charset="0"/>
              <a:sym typeface="Arial"/>
            </a:endParaRPr>
          </a:p>
        </p:txBody>
      </p:sp>
      <p:sp>
        <p:nvSpPr>
          <p:cNvPr id="45" name="Rectangle 44">
            <a:extLst>
              <a:ext uri="{FF2B5EF4-FFF2-40B4-BE49-F238E27FC236}">
                <a16:creationId xmlns:a16="http://schemas.microsoft.com/office/drawing/2014/main" id="{48EB39E1-F91C-0117-ABD7-2C9AB7FC50C6}"/>
              </a:ext>
            </a:extLst>
          </p:cNvPr>
          <p:cNvSpPr/>
          <p:nvPr/>
        </p:nvSpPr>
        <p:spPr>
          <a:xfrm>
            <a:off x="332628" y="3149553"/>
            <a:ext cx="914400" cy="27699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Arial" panose="020B0604020202020204" pitchFamily="34" charset="0"/>
                <a:cs typeface="Arial" panose="020B0604020202020204" pitchFamily="34" charset="0"/>
              </a:rPr>
              <a:t>$1,817M</a:t>
            </a:r>
          </a:p>
        </p:txBody>
      </p:sp>
      <p:sp>
        <p:nvSpPr>
          <p:cNvPr id="46" name="Rectangle 45">
            <a:extLst>
              <a:ext uri="{FF2B5EF4-FFF2-40B4-BE49-F238E27FC236}">
                <a16:creationId xmlns:a16="http://schemas.microsoft.com/office/drawing/2014/main" id="{B7D3FEE4-96C7-486F-3E25-909EAE6E7737}"/>
              </a:ext>
            </a:extLst>
          </p:cNvPr>
          <p:cNvSpPr/>
          <p:nvPr/>
        </p:nvSpPr>
        <p:spPr>
          <a:xfrm>
            <a:off x="1516620" y="3149553"/>
            <a:ext cx="914400" cy="27699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Arial" panose="020B0604020202020204" pitchFamily="34" charset="0"/>
                <a:cs typeface="Arial" panose="020B0604020202020204" pitchFamily="34" charset="0"/>
              </a:rPr>
              <a:t>$114M</a:t>
            </a:r>
          </a:p>
        </p:txBody>
      </p:sp>
      <p:sp>
        <p:nvSpPr>
          <p:cNvPr id="47" name="Rectangle 46">
            <a:extLst>
              <a:ext uri="{FF2B5EF4-FFF2-40B4-BE49-F238E27FC236}">
                <a16:creationId xmlns:a16="http://schemas.microsoft.com/office/drawing/2014/main" id="{11D5B855-563D-F10C-5AD0-E4771F3629D6}"/>
              </a:ext>
            </a:extLst>
          </p:cNvPr>
          <p:cNvSpPr/>
          <p:nvPr/>
        </p:nvSpPr>
        <p:spPr>
          <a:xfrm>
            <a:off x="2700612" y="3149553"/>
            <a:ext cx="914400" cy="27699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Arial" panose="020B0604020202020204" pitchFamily="34" charset="0"/>
                <a:cs typeface="Arial" panose="020B0604020202020204" pitchFamily="34" charset="0"/>
              </a:rPr>
              <a:t>16.0x</a:t>
            </a:r>
          </a:p>
        </p:txBody>
      </p:sp>
      <p:sp>
        <p:nvSpPr>
          <p:cNvPr id="48" name="Rectangle 47">
            <a:extLst>
              <a:ext uri="{FF2B5EF4-FFF2-40B4-BE49-F238E27FC236}">
                <a16:creationId xmlns:a16="http://schemas.microsoft.com/office/drawing/2014/main" id="{871323EF-9632-1005-D5FD-73E40877E43D}"/>
              </a:ext>
            </a:extLst>
          </p:cNvPr>
          <p:cNvSpPr/>
          <p:nvPr/>
        </p:nvSpPr>
        <p:spPr>
          <a:xfrm>
            <a:off x="3884604" y="3149553"/>
            <a:ext cx="914400" cy="27699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Arial" panose="020B0604020202020204" pitchFamily="34" charset="0"/>
                <a:cs typeface="Arial" panose="020B0604020202020204" pitchFamily="34" charset="0"/>
              </a:rPr>
              <a:t>18.08%</a:t>
            </a:r>
          </a:p>
        </p:txBody>
      </p:sp>
      <p:sp>
        <p:nvSpPr>
          <p:cNvPr id="49" name="Rectangle 48">
            <a:extLst>
              <a:ext uri="{FF2B5EF4-FFF2-40B4-BE49-F238E27FC236}">
                <a16:creationId xmlns:a16="http://schemas.microsoft.com/office/drawing/2014/main" id="{CD41C8A1-AFDD-1EF1-430E-6F2D1CEA7C52}"/>
              </a:ext>
            </a:extLst>
          </p:cNvPr>
          <p:cNvSpPr/>
          <p:nvPr/>
        </p:nvSpPr>
        <p:spPr>
          <a:xfrm>
            <a:off x="332628" y="4057563"/>
            <a:ext cx="914400" cy="27699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Arial" panose="020B0604020202020204" pitchFamily="34" charset="0"/>
                <a:cs typeface="Arial" panose="020B0604020202020204" pitchFamily="34" charset="0"/>
              </a:rPr>
              <a:t>$1,458M</a:t>
            </a:r>
          </a:p>
        </p:txBody>
      </p:sp>
      <p:sp>
        <p:nvSpPr>
          <p:cNvPr id="50" name="Rectangle 49">
            <a:extLst>
              <a:ext uri="{FF2B5EF4-FFF2-40B4-BE49-F238E27FC236}">
                <a16:creationId xmlns:a16="http://schemas.microsoft.com/office/drawing/2014/main" id="{BB7DF1A8-8E09-B5C3-FB1D-D4AC3E55BA8C}"/>
              </a:ext>
            </a:extLst>
          </p:cNvPr>
          <p:cNvSpPr/>
          <p:nvPr/>
        </p:nvSpPr>
        <p:spPr>
          <a:xfrm>
            <a:off x="1516620" y="4057563"/>
            <a:ext cx="914400" cy="27699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Arial" panose="020B0604020202020204" pitchFamily="34" charset="0"/>
                <a:cs typeface="Arial" panose="020B0604020202020204" pitchFamily="34" charset="0"/>
              </a:rPr>
              <a:t>$97M</a:t>
            </a:r>
          </a:p>
        </p:txBody>
      </p:sp>
      <p:sp>
        <p:nvSpPr>
          <p:cNvPr id="51" name="Rectangle 50">
            <a:extLst>
              <a:ext uri="{FF2B5EF4-FFF2-40B4-BE49-F238E27FC236}">
                <a16:creationId xmlns:a16="http://schemas.microsoft.com/office/drawing/2014/main" id="{EF1A8807-2532-CCA2-54E7-451B73BE956D}"/>
              </a:ext>
            </a:extLst>
          </p:cNvPr>
          <p:cNvSpPr/>
          <p:nvPr/>
        </p:nvSpPr>
        <p:spPr>
          <a:xfrm>
            <a:off x="2700612" y="4057563"/>
            <a:ext cx="914400" cy="27699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Arial" panose="020B0604020202020204" pitchFamily="34" charset="0"/>
                <a:cs typeface="Arial" panose="020B0604020202020204" pitchFamily="34" charset="0"/>
              </a:rPr>
              <a:t>15.0x</a:t>
            </a:r>
          </a:p>
        </p:txBody>
      </p:sp>
      <p:sp>
        <p:nvSpPr>
          <p:cNvPr id="52" name="Rectangle 51">
            <a:extLst>
              <a:ext uri="{FF2B5EF4-FFF2-40B4-BE49-F238E27FC236}">
                <a16:creationId xmlns:a16="http://schemas.microsoft.com/office/drawing/2014/main" id="{8113C720-7413-A37A-C0AA-ABA5660F50F0}"/>
              </a:ext>
            </a:extLst>
          </p:cNvPr>
          <p:cNvSpPr/>
          <p:nvPr/>
        </p:nvSpPr>
        <p:spPr>
          <a:xfrm>
            <a:off x="3884604" y="4057563"/>
            <a:ext cx="914400" cy="27699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Arial" panose="020B0604020202020204" pitchFamily="34" charset="0"/>
                <a:cs typeface="Arial" panose="020B0604020202020204" pitchFamily="34" charset="0"/>
              </a:rPr>
              <a:t>8.63%</a:t>
            </a:r>
          </a:p>
        </p:txBody>
      </p:sp>
      <p:sp>
        <p:nvSpPr>
          <p:cNvPr id="53" name="Google Shape;157;p4">
            <a:extLst>
              <a:ext uri="{FF2B5EF4-FFF2-40B4-BE49-F238E27FC236}">
                <a16:creationId xmlns:a16="http://schemas.microsoft.com/office/drawing/2014/main" id="{026B5059-2A7C-5C01-E47C-EA3D10851A95}"/>
              </a:ext>
            </a:extLst>
          </p:cNvPr>
          <p:cNvSpPr txBox="1"/>
          <p:nvPr/>
        </p:nvSpPr>
        <p:spPr>
          <a:xfrm>
            <a:off x="1480209" y="3694416"/>
            <a:ext cx="2151356" cy="200696"/>
          </a:xfrm>
          <a:prstGeom prst="rect">
            <a:avLst/>
          </a:prstGeom>
          <a:noFill/>
          <a:ln>
            <a:noFill/>
          </a:ln>
        </p:spPr>
        <p:txBody>
          <a:bodyPr spcFirstLastPara="1" wrap="square" lIns="0" tIns="15875" rIns="0" bIns="0" anchor="t" anchorCtr="0">
            <a:spAutoFit/>
          </a:bodyPr>
          <a:lstStyle/>
          <a:p>
            <a:pPr marL="12700" marR="0" lvl="0" indent="0" algn="ctr" rtl="0">
              <a:lnSpc>
                <a:spcPct val="100000"/>
              </a:lnSpc>
              <a:spcBef>
                <a:spcPts val="0"/>
              </a:spcBef>
              <a:spcAft>
                <a:spcPts val="0"/>
              </a:spcAft>
              <a:buClr>
                <a:schemeClr val="dk1"/>
              </a:buClr>
              <a:buSzPts val="1000"/>
              <a:buFont typeface="Arial"/>
              <a:buNone/>
            </a:pPr>
            <a:r>
              <a:rPr lang="en-US" sz="1200" b="1" i="0" u="none" strike="noStrike" cap="none">
                <a:solidFill>
                  <a:srgbClr val="C00000"/>
                </a:solidFill>
                <a:latin typeface="Arial" panose="020B0604020202020204" pitchFamily="34" charset="0"/>
                <a:ea typeface="Arial"/>
                <a:cs typeface="Arial" panose="020B0604020202020204" pitchFamily="34" charset="0"/>
                <a:sym typeface="Arial"/>
              </a:rPr>
              <a:t>Downside 5Y Exit Statistics</a:t>
            </a:r>
            <a:endParaRPr sz="1200" b="1" i="0" u="none" strike="noStrike" cap="none">
              <a:solidFill>
                <a:srgbClr val="C00000"/>
              </a:solidFill>
              <a:latin typeface="Arial" panose="020B0604020202020204" pitchFamily="34" charset="0"/>
              <a:ea typeface="Arial"/>
              <a:cs typeface="Arial" panose="020B0604020202020204" pitchFamily="34" charset="0"/>
              <a:sym typeface="Arial"/>
            </a:endParaRPr>
          </a:p>
        </p:txBody>
      </p:sp>
      <p:cxnSp>
        <p:nvCxnSpPr>
          <p:cNvPr id="56" name="Straight Connector 55">
            <a:extLst>
              <a:ext uri="{FF2B5EF4-FFF2-40B4-BE49-F238E27FC236}">
                <a16:creationId xmlns:a16="http://schemas.microsoft.com/office/drawing/2014/main" id="{D6924CFC-F01D-2BBE-A698-348ABE2239B9}"/>
              </a:ext>
            </a:extLst>
          </p:cNvPr>
          <p:cNvCxnSpPr>
            <a:cxnSpLocks/>
          </p:cNvCxnSpPr>
          <p:nvPr/>
        </p:nvCxnSpPr>
        <p:spPr>
          <a:xfrm>
            <a:off x="332628" y="2964190"/>
            <a:ext cx="4466376" cy="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1F6900F-CEB6-1582-A364-C5369B3B1704}"/>
              </a:ext>
            </a:extLst>
          </p:cNvPr>
          <p:cNvCxnSpPr>
            <a:cxnSpLocks/>
          </p:cNvCxnSpPr>
          <p:nvPr/>
        </p:nvCxnSpPr>
        <p:spPr>
          <a:xfrm>
            <a:off x="332628" y="3952368"/>
            <a:ext cx="4466376" cy="1"/>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61" name="Straight Connector 60">
            <a:extLst>
              <a:ext uri="{FF2B5EF4-FFF2-40B4-BE49-F238E27FC236}">
                <a16:creationId xmlns:a16="http://schemas.microsoft.com/office/drawing/2014/main" id="{56330869-706E-19AC-192B-26D419983E41}"/>
              </a:ext>
            </a:extLst>
          </p:cNvPr>
          <p:cNvCxnSpPr>
            <a:cxnSpLocks/>
          </p:cNvCxnSpPr>
          <p:nvPr/>
        </p:nvCxnSpPr>
        <p:spPr>
          <a:xfrm>
            <a:off x="333715" y="2118997"/>
            <a:ext cx="4466376" cy="1"/>
          </a:xfrm>
          <a:prstGeom prst="line">
            <a:avLst/>
          </a:prstGeom>
          <a:ln/>
        </p:spPr>
        <p:style>
          <a:lnRef idx="1">
            <a:schemeClr val="dk1"/>
          </a:lnRef>
          <a:fillRef idx="0">
            <a:schemeClr val="dk1"/>
          </a:fillRef>
          <a:effectRef idx="0">
            <a:schemeClr val="dk1"/>
          </a:effectRef>
          <a:fontRef idx="minor">
            <a:schemeClr val="tx1"/>
          </a:fontRef>
        </p:style>
      </p:cxnSp>
      <p:sp>
        <p:nvSpPr>
          <p:cNvPr id="64" name="Content Placeholder 1">
            <a:extLst>
              <a:ext uri="{FF2B5EF4-FFF2-40B4-BE49-F238E27FC236}">
                <a16:creationId xmlns:a16="http://schemas.microsoft.com/office/drawing/2014/main" id="{47625567-5B79-385B-85EA-DCF1D0958A74}"/>
              </a:ext>
            </a:extLst>
          </p:cNvPr>
          <p:cNvSpPr>
            <a:spLocks noGrp="1"/>
          </p:cNvSpPr>
          <p:nvPr>
            <p:ph idx="1"/>
          </p:nvPr>
        </p:nvSpPr>
        <p:spPr>
          <a:xfrm>
            <a:off x="335957" y="4950930"/>
            <a:ext cx="2093112" cy="1311128"/>
          </a:xfrm>
        </p:spPr>
        <p:txBody>
          <a:bodyPr/>
          <a:lstStyle/>
          <a:p>
            <a:pPr marL="172720" indent="-172720"/>
            <a:r>
              <a:rPr lang="en-US" sz="1200">
                <a:latin typeface="Arial" panose="020B0604020202020204" pitchFamily="34" charset="0"/>
                <a:cs typeface="Arial" panose="020B0604020202020204" pitchFamily="34" charset="0"/>
              </a:rPr>
              <a:t>Post-COVID air travel </a:t>
            </a:r>
            <a:r>
              <a:rPr lang="en-US" sz="1200">
                <a:cs typeface="Arial" panose="020B0604020202020204" pitchFamily="34" charset="0"/>
              </a:rPr>
              <a:t>recovery</a:t>
            </a:r>
            <a:endParaRPr lang="en-US" sz="1200">
              <a:latin typeface="Arial" panose="020B0604020202020204" pitchFamily="34" charset="0"/>
              <a:cs typeface="Arial" panose="020B0604020202020204" pitchFamily="34" charset="0"/>
            </a:endParaRPr>
          </a:p>
          <a:p>
            <a:pPr marL="172720" indent="-172720"/>
            <a:r>
              <a:rPr lang="en-US" sz="1200">
                <a:cs typeface="Arial" panose="020B0604020202020204" pitchFamily="34" charset="0"/>
              </a:rPr>
              <a:t>OEM backlogs</a:t>
            </a:r>
          </a:p>
          <a:p>
            <a:pPr marL="172720" indent="-172720"/>
            <a:r>
              <a:rPr lang="en-US" sz="1200">
                <a:cs typeface="Arial" panose="020B0604020202020204" pitchFamily="34" charset="0"/>
              </a:rPr>
              <a:t>Defense spending headwind</a:t>
            </a:r>
            <a:endParaRPr lang="en-US" sz="1200">
              <a:latin typeface="Arial" panose="020B0604020202020204" pitchFamily="34" charset="0"/>
              <a:cs typeface="Arial" panose="020B0604020202020204" pitchFamily="34" charset="0"/>
            </a:endParaRPr>
          </a:p>
          <a:p>
            <a:pPr marL="172720" indent="-172720"/>
            <a:r>
              <a:rPr lang="en-US" sz="1200">
                <a:latin typeface="Arial" panose="020B0604020202020204" pitchFamily="34" charset="0"/>
                <a:cs typeface="Arial" panose="020B0604020202020204" pitchFamily="34" charset="0"/>
              </a:rPr>
              <a:t>Market leader with historically strong finances</a:t>
            </a:r>
          </a:p>
        </p:txBody>
      </p:sp>
      <p:sp>
        <p:nvSpPr>
          <p:cNvPr id="65" name="Content Placeholder 1">
            <a:extLst>
              <a:ext uri="{FF2B5EF4-FFF2-40B4-BE49-F238E27FC236}">
                <a16:creationId xmlns:a16="http://schemas.microsoft.com/office/drawing/2014/main" id="{A64E0183-2B0F-FE60-3818-3C8CC612C6F3}"/>
              </a:ext>
            </a:extLst>
          </p:cNvPr>
          <p:cNvSpPr txBox="1">
            <a:spLocks/>
          </p:cNvSpPr>
          <p:nvPr/>
        </p:nvSpPr>
        <p:spPr bwMode="auto">
          <a:xfrm>
            <a:off x="2700612" y="4961738"/>
            <a:ext cx="2099480" cy="1311128"/>
          </a:xfrm>
          <a:prstGeom prst="rect">
            <a:avLst/>
          </a:prstGeom>
          <a:noFill/>
          <a:ln w="9525">
            <a:noFill/>
            <a:miter lim="800000"/>
            <a:headEnd/>
            <a:tailEnd/>
          </a:ln>
        </p:spPr>
        <p:txBody>
          <a:bodyPr vert="horz" wrap="square" lIns="0" tIns="45720" rIns="0" bIns="45720" numCol="1" anchor="t" anchorCtr="0" compatLnSpc="1">
            <a:prstTxWarp prst="textNoShape">
              <a:avLst/>
            </a:prstTxWarp>
            <a:spAutoFit/>
          </a:bodyP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b="0" i="0" u="none"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225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3495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225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2720" indent="-172720"/>
            <a:r>
              <a:rPr lang="en-US" sz="1200">
                <a:cs typeface="Arial" panose="020B0604020202020204" pitchFamily="34" charset="0"/>
              </a:rPr>
              <a:t>Reverse engineering and backward integration</a:t>
            </a:r>
          </a:p>
          <a:p>
            <a:pPr marL="172720" indent="-172720"/>
            <a:r>
              <a:rPr lang="en-US" sz="1200">
                <a:cs typeface="Arial" panose="020B0604020202020204" pitchFamily="34" charset="0"/>
              </a:rPr>
              <a:t>Aircraft retirements</a:t>
            </a:r>
          </a:p>
          <a:p>
            <a:pPr marL="172720" indent="-172720"/>
            <a:r>
              <a:rPr lang="en-US" sz="1200">
                <a:cs typeface="Arial" panose="020B0604020202020204" pitchFamily="34" charset="0"/>
              </a:rPr>
              <a:t>Supply chain pressure</a:t>
            </a:r>
          </a:p>
          <a:p>
            <a:pPr marL="172720" indent="-172720"/>
            <a:r>
              <a:rPr lang="en-US" sz="1200">
                <a:cs typeface="Arial" panose="020B0604020202020204" pitchFamily="34" charset="0"/>
              </a:rPr>
              <a:t>Multiple compression in a mature industry</a:t>
            </a:r>
          </a:p>
        </p:txBody>
      </p:sp>
    </p:spTree>
    <p:extLst>
      <p:ext uri="{BB962C8B-B14F-4D97-AF65-F5344CB8AC3E}">
        <p14:creationId xmlns:p14="http://schemas.microsoft.com/office/powerpoint/2010/main" val="121637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
          <p:cNvSpPr txBox="1">
            <a:spLocks noGrp="1"/>
          </p:cNvSpPr>
          <p:nvPr>
            <p:ph type="sldNum" idx="12"/>
          </p:nvPr>
        </p:nvSpPr>
        <p:spPr>
          <a:xfrm>
            <a:off x="6781220" y="6567587"/>
            <a:ext cx="2133600" cy="153888"/>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en-US"/>
              <a:t>20</a:t>
            </a:fld>
            <a:endParaRPr/>
          </a:p>
        </p:txBody>
      </p:sp>
      <p:sp>
        <p:nvSpPr>
          <p:cNvPr id="88" name="Google Shape;88;p2"/>
          <p:cNvSpPr txBox="1">
            <a:spLocks noGrp="1"/>
          </p:cNvSpPr>
          <p:nvPr>
            <p:ph type="title"/>
          </p:nvPr>
        </p:nvSpPr>
        <p:spPr>
          <a:xfrm>
            <a:off x="263640" y="393771"/>
            <a:ext cx="8683462" cy="369332"/>
          </a:xfrm>
          <a:prstGeom prst="rect">
            <a:avLst/>
          </a:prstGeom>
          <a:noFill/>
          <a:ln>
            <a:noFill/>
          </a:ln>
        </p:spPr>
        <p:txBody>
          <a:bodyPr spcFirstLastPara="1" wrap="square" lIns="0" tIns="0" rIns="0" bIns="0" anchor="ctr" anchorCtr="0">
            <a:spAutoFit/>
          </a:bodyPr>
          <a:lstStyle/>
          <a:p>
            <a:pPr marL="0" lvl="0" indent="0" algn="just" rtl="0">
              <a:spcBef>
                <a:spcPts val="0"/>
              </a:spcBef>
              <a:spcAft>
                <a:spcPts val="0"/>
              </a:spcAft>
              <a:buNone/>
            </a:pPr>
            <a:r>
              <a:rPr lang="en-US" dirty="0"/>
              <a:t>Supply Chain Instability for OEMs and Component Parts </a:t>
            </a:r>
            <a:endParaRPr dirty="0"/>
          </a:p>
        </p:txBody>
      </p:sp>
      <p:sp>
        <p:nvSpPr>
          <p:cNvPr id="92" name="Google Shape;92;p2"/>
          <p:cNvSpPr/>
          <p:nvPr/>
        </p:nvSpPr>
        <p:spPr>
          <a:xfrm>
            <a:off x="305091" y="1020173"/>
            <a:ext cx="1104609" cy="1704854"/>
          </a:xfrm>
          <a:prstGeom prst="rect">
            <a:avLst/>
          </a:prstGeom>
          <a:solidFill>
            <a:schemeClr val="tx2">
              <a:lumMod val="75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solidFill>
                  <a:schemeClr val="lt1"/>
                </a:solidFill>
              </a:rPr>
              <a:t>Renewed Raw Materials Pressure from Global Tensions and Tariffs</a:t>
            </a:r>
            <a:endParaRPr lang="en-US"/>
          </a:p>
        </p:txBody>
      </p:sp>
      <p:cxnSp>
        <p:nvCxnSpPr>
          <p:cNvPr id="95" name="Google Shape;95;p2"/>
          <p:cNvCxnSpPr>
            <a:cxnSpLocks/>
          </p:cNvCxnSpPr>
          <p:nvPr/>
        </p:nvCxnSpPr>
        <p:spPr>
          <a:xfrm flipV="1">
            <a:off x="1451373" y="1018432"/>
            <a:ext cx="0" cy="1706595"/>
          </a:xfrm>
          <a:prstGeom prst="straightConnector1">
            <a:avLst/>
          </a:prstGeom>
          <a:noFill/>
          <a:ln w="57150" cap="flat" cmpd="sng">
            <a:solidFill>
              <a:srgbClr val="20396D"/>
            </a:solidFill>
            <a:prstDash val="solid"/>
            <a:round/>
            <a:headEnd type="none" w="sm" len="sm"/>
            <a:tailEnd type="none" w="sm" len="sm"/>
          </a:ln>
        </p:spPr>
      </p:cxnSp>
      <p:sp>
        <p:nvSpPr>
          <p:cNvPr id="99" name="Google Shape;99;p2"/>
          <p:cNvSpPr/>
          <p:nvPr/>
        </p:nvSpPr>
        <p:spPr>
          <a:xfrm>
            <a:off x="1625140" y="1021243"/>
            <a:ext cx="2343606" cy="1730495"/>
          </a:xfrm>
          <a:prstGeom prst="rect">
            <a:avLst/>
          </a:prstGeom>
          <a:solidFill>
            <a:srgbClr val="F2F2F2"/>
          </a:solidFill>
          <a:ln>
            <a:noFill/>
          </a:ln>
        </p:spPr>
        <p:txBody>
          <a:bodyPr spcFirstLastPara="1" wrap="square" lIns="91425" tIns="45700" rIns="91425" bIns="45700" anchor="ctr" anchorCtr="0">
            <a:noAutofit/>
          </a:bodyPr>
          <a:lstStyle/>
          <a:p>
            <a:pPr>
              <a:spcBef>
                <a:spcPts val="0"/>
              </a:spcBef>
              <a:spcAft>
                <a:spcPts val="0"/>
              </a:spcAft>
              <a:buClr>
                <a:schemeClr val="dk1"/>
              </a:buClr>
              <a:buSzPts val="1000"/>
            </a:pPr>
            <a:r>
              <a:rPr lang="en-US" sz="1000" b="1">
                <a:solidFill>
                  <a:schemeClr val="dk1"/>
                </a:solidFill>
              </a:rPr>
              <a:t>MRO raw material prices already rose 8.3% between 2023 to 2024</a:t>
            </a:r>
            <a:r>
              <a:rPr lang="en-US" sz="1000">
                <a:solidFill>
                  <a:schemeClr val="dk1"/>
                </a:solidFill>
              </a:rPr>
              <a:t>.</a:t>
            </a:r>
            <a:endParaRPr lang="en-US" sz="1000" b="1">
              <a:solidFill>
                <a:schemeClr val="dk1"/>
              </a:solidFill>
            </a:endParaRPr>
          </a:p>
          <a:p>
            <a:pPr marR="0" lvl="0" algn="l" rtl="0">
              <a:spcBef>
                <a:spcPts val="0"/>
              </a:spcBef>
              <a:spcAft>
                <a:spcPts val="0"/>
              </a:spcAft>
              <a:buClr>
                <a:schemeClr val="dk1"/>
              </a:buClr>
              <a:buSzPts val="1000"/>
            </a:pPr>
            <a:r>
              <a:rPr lang="en-US" sz="1000">
                <a:solidFill>
                  <a:schemeClr val="dk1"/>
                </a:solidFill>
              </a:rPr>
              <a:t>Moreover, the</a:t>
            </a:r>
            <a:r>
              <a:rPr lang="en-US" sz="1000" b="1">
                <a:solidFill>
                  <a:schemeClr val="dk1"/>
                </a:solidFill>
              </a:rPr>
              <a:t> Trump administration</a:t>
            </a:r>
            <a:r>
              <a:rPr lang="en-US" sz="1000">
                <a:solidFill>
                  <a:schemeClr val="dk1"/>
                </a:solidFill>
              </a:rPr>
              <a:t> has already </a:t>
            </a:r>
            <a:r>
              <a:rPr lang="en-US" sz="1000" b="1">
                <a:solidFill>
                  <a:schemeClr val="dk1"/>
                </a:solidFill>
              </a:rPr>
              <a:t>implemented a 25% aluminum and steel tariff</a:t>
            </a:r>
            <a:r>
              <a:rPr lang="en-US" sz="1000">
                <a:solidFill>
                  <a:schemeClr val="dk1"/>
                </a:solidFill>
              </a:rPr>
              <a:t>, with threats to continue raising rates, which will hurt Target’s high margins.</a:t>
            </a:r>
          </a:p>
          <a:p>
            <a:pPr marL="171450" marR="0" lvl="0" indent="-171450" algn="l" rtl="0">
              <a:spcBef>
                <a:spcPts val="0"/>
              </a:spcBef>
              <a:spcAft>
                <a:spcPts val="0"/>
              </a:spcAft>
              <a:buClr>
                <a:schemeClr val="dk1"/>
              </a:buClr>
              <a:buSzPts val="1000"/>
              <a:buFont typeface="Arial" panose="020B0604020202020204" pitchFamily="34" charset="0"/>
              <a:buChar char="•"/>
            </a:pPr>
            <a:r>
              <a:rPr lang="en-US" sz="1000">
                <a:solidFill>
                  <a:schemeClr val="dk1"/>
                </a:solidFill>
              </a:rPr>
              <a:t>The US is already heavily reliant on Canadian and Mexican metal, with 91% and 41% of 2021 titanium and aluminum imported, respectively.</a:t>
            </a:r>
          </a:p>
        </p:txBody>
      </p:sp>
      <p:sp>
        <p:nvSpPr>
          <p:cNvPr id="101" name="Google Shape;101;p2"/>
          <p:cNvSpPr/>
          <p:nvPr/>
        </p:nvSpPr>
        <p:spPr>
          <a:xfrm>
            <a:off x="305090" y="4498853"/>
            <a:ext cx="4010878" cy="1730495"/>
          </a:xfrm>
          <a:prstGeom prst="rect">
            <a:avLst/>
          </a:prstGeom>
          <a:solidFill>
            <a:srgbClr val="EBF9FE"/>
          </a:solidFill>
          <a:ln w="9525" cap="flat" cmpd="sng">
            <a:solidFill>
              <a:srgbClr val="113D63"/>
            </a:solidFill>
            <a:prstDash val="dash"/>
            <a:round/>
            <a:headEnd type="none" w="sm" len="sm"/>
            <a:tailEnd type="none" w="sm" len="sm"/>
          </a:ln>
        </p:spPr>
        <p:txBody>
          <a:bodyPr spcFirstLastPara="1" wrap="square" lIns="91425" tIns="45700" rIns="91425" bIns="45700" anchor="ctr" anchorCtr="0">
            <a:noAutofit/>
          </a:bodyPr>
          <a:lstStyle/>
          <a:p>
            <a:pPr marL="0" marR="0" lvl="0" indent="0" rtl="0">
              <a:spcBef>
                <a:spcPts val="0"/>
              </a:spcBef>
              <a:spcAft>
                <a:spcPts val="0"/>
              </a:spcAft>
              <a:buNone/>
            </a:pPr>
            <a:r>
              <a:rPr lang="en-US" sz="1200" b="1">
                <a:solidFill>
                  <a:schemeClr val="dk1"/>
                </a:solidFill>
                <a:latin typeface="Arial"/>
                <a:ea typeface="Arial"/>
                <a:cs typeface="Arial"/>
                <a:sym typeface="Arial"/>
              </a:rPr>
              <a:t>Mitigant: </a:t>
            </a:r>
            <a:r>
              <a:rPr lang="en-US" sz="1200" b="1" i="0" u="none" strike="noStrike" cap="none">
                <a:solidFill>
                  <a:schemeClr val="dk1"/>
                </a:solidFill>
                <a:latin typeface="Arial"/>
                <a:ea typeface="Arial"/>
                <a:cs typeface="Arial"/>
                <a:sym typeface="Arial"/>
              </a:rPr>
              <a:t>Target has historically been able to pass these cost pressures onto customers</a:t>
            </a:r>
            <a:r>
              <a:rPr lang="en-US" sz="1200" b="0" i="0" u="none" strike="noStrike" cap="none">
                <a:solidFill>
                  <a:schemeClr val="dk1"/>
                </a:solidFill>
                <a:latin typeface="Arial"/>
                <a:ea typeface="Arial"/>
                <a:cs typeface="Arial"/>
                <a:sym typeface="Arial"/>
              </a:rPr>
              <a:t> in the Aftermarket, even throughout the pandemic, with some success for the OEM market as well.</a:t>
            </a:r>
          </a:p>
          <a:p>
            <a:pPr marL="171450" marR="0" lvl="0" indent="-171450" rtl="0">
              <a:spcBef>
                <a:spcPts val="0"/>
              </a:spcBef>
              <a:spcAft>
                <a:spcPts val="0"/>
              </a:spcAft>
              <a:buFont typeface="Wingdings" panose="05000000000000000000" pitchFamily="2" charset="2"/>
              <a:buChar char="§"/>
            </a:pPr>
            <a:r>
              <a:rPr lang="en-US" sz="1200" b="1" i="0" u="none" strike="noStrike" cap="none">
                <a:solidFill>
                  <a:schemeClr val="dk1"/>
                </a:solidFill>
                <a:latin typeface="Arial"/>
                <a:ea typeface="Arial"/>
                <a:cs typeface="Arial"/>
                <a:sym typeface="Arial"/>
              </a:rPr>
              <a:t>Target’s ability to serve as a reliable, cheaper alternative </a:t>
            </a:r>
            <a:r>
              <a:rPr lang="en-US" sz="1200" i="0" u="none" strike="noStrike" cap="none">
                <a:solidFill>
                  <a:schemeClr val="dk1"/>
                </a:solidFill>
                <a:latin typeface="Arial"/>
                <a:ea typeface="Arial"/>
                <a:cs typeface="Arial"/>
                <a:sym typeface="Arial"/>
              </a:rPr>
              <a:t>to </a:t>
            </a:r>
            <a:r>
              <a:rPr lang="en-US" sz="1200">
                <a:solidFill>
                  <a:schemeClr val="dk1"/>
                </a:solidFill>
                <a:latin typeface="Arial"/>
                <a:ea typeface="Arial"/>
                <a:cs typeface="Arial"/>
                <a:sym typeface="Arial"/>
              </a:rPr>
              <a:t>new OEM parts</a:t>
            </a:r>
            <a:r>
              <a:rPr lang="en-US" sz="1200" i="0" u="none" strike="noStrike" cap="none">
                <a:solidFill>
                  <a:schemeClr val="dk1"/>
                </a:solidFill>
                <a:latin typeface="Arial"/>
                <a:ea typeface="Arial"/>
                <a:cs typeface="Arial"/>
                <a:sym typeface="Arial"/>
              </a:rPr>
              <a:t>,</a:t>
            </a:r>
            <a:r>
              <a:rPr lang="en-US" sz="1200">
                <a:solidFill>
                  <a:schemeClr val="dk1"/>
                </a:solidFill>
                <a:latin typeface="Arial"/>
                <a:ea typeface="Arial"/>
                <a:cs typeface="Arial"/>
                <a:sym typeface="Arial"/>
              </a:rPr>
              <a:t> </a:t>
            </a:r>
            <a:r>
              <a:rPr lang="en-US" sz="1200" i="0" u="none" strike="noStrike" cap="none">
                <a:solidFill>
                  <a:schemeClr val="dk1"/>
                </a:solidFill>
                <a:latin typeface="Arial"/>
                <a:ea typeface="Arial"/>
                <a:cs typeface="Arial"/>
                <a:sym typeface="Arial"/>
              </a:rPr>
              <a:t>in the Aftermarket, </a:t>
            </a:r>
            <a:r>
              <a:rPr lang="en-US" sz="1200" b="1" i="0" u="none" strike="noStrike" cap="none">
                <a:solidFill>
                  <a:schemeClr val="dk1"/>
                </a:solidFill>
                <a:latin typeface="Arial"/>
                <a:ea typeface="Arial"/>
                <a:cs typeface="Arial"/>
                <a:sym typeface="Arial"/>
              </a:rPr>
              <a:t>has created a pricing moat above inflation.</a:t>
            </a:r>
          </a:p>
          <a:p>
            <a:pPr marL="171450" marR="0" lvl="0" indent="-171450" rtl="0">
              <a:spcBef>
                <a:spcPts val="0"/>
              </a:spcBef>
              <a:spcAft>
                <a:spcPts val="0"/>
              </a:spcAft>
              <a:buFont typeface="Wingdings" panose="05000000000000000000" pitchFamily="2" charset="2"/>
              <a:buChar char="§"/>
            </a:pPr>
            <a:r>
              <a:rPr lang="en-US" sz="1200">
                <a:solidFill>
                  <a:schemeClr val="dk1"/>
                </a:solidFill>
                <a:latin typeface="Arial"/>
                <a:cs typeface="Arial"/>
                <a:sym typeface="Arial"/>
              </a:rPr>
              <a:t>Long-term OEM contracts price in cost increases.</a:t>
            </a:r>
            <a:endParaRPr lang="en-US"/>
          </a:p>
        </p:txBody>
      </p:sp>
      <p:sp>
        <p:nvSpPr>
          <p:cNvPr id="4" name="Google Shape;99;p2">
            <a:extLst>
              <a:ext uri="{FF2B5EF4-FFF2-40B4-BE49-F238E27FC236}">
                <a16:creationId xmlns:a16="http://schemas.microsoft.com/office/drawing/2014/main" id="{25B5D1AD-6726-E46A-3C60-19A3B987DAB5}"/>
              </a:ext>
            </a:extLst>
          </p:cNvPr>
          <p:cNvSpPr/>
          <p:nvPr/>
        </p:nvSpPr>
        <p:spPr>
          <a:xfrm>
            <a:off x="1625139" y="2909377"/>
            <a:ext cx="2343606" cy="1405126"/>
          </a:xfrm>
          <a:prstGeom prst="rect">
            <a:avLst/>
          </a:prstGeom>
          <a:solidFill>
            <a:srgbClr val="F2F2F2"/>
          </a:solidFill>
          <a:ln>
            <a:noFill/>
          </a:ln>
        </p:spPr>
        <p:txBody>
          <a:bodyPr spcFirstLastPara="1" wrap="square" lIns="91425" tIns="45700" rIns="91425" bIns="45700" anchor="ctr" anchorCtr="0">
            <a:noAutofit/>
          </a:bodyPr>
          <a:lstStyle/>
          <a:p>
            <a:pPr marR="0" lvl="0" algn="l" rtl="0">
              <a:spcBef>
                <a:spcPts val="0"/>
              </a:spcBef>
              <a:spcAft>
                <a:spcPts val="0"/>
              </a:spcAft>
              <a:buClr>
                <a:schemeClr val="dk1"/>
              </a:buClr>
              <a:buSzPts val="1000"/>
            </a:pPr>
            <a:r>
              <a:rPr lang="en-US" sz="1000">
                <a:solidFill>
                  <a:schemeClr val="dk1"/>
                </a:solidFill>
              </a:rPr>
              <a:t>For both OEM and Aftermarket manufacturers, </a:t>
            </a:r>
            <a:r>
              <a:rPr lang="en-US" sz="1000" b="1">
                <a:solidFill>
                  <a:schemeClr val="dk1"/>
                </a:solidFill>
              </a:rPr>
              <a:t>labor demand has exceeded supply</a:t>
            </a:r>
            <a:r>
              <a:rPr lang="en-US" sz="1000">
                <a:solidFill>
                  <a:schemeClr val="dk1"/>
                </a:solidFill>
              </a:rPr>
              <a:t>. The shortage was heightened by a growing labor movement away from manufacturing, an aging workforce, and COVID disruptions. </a:t>
            </a:r>
            <a:r>
              <a:rPr lang="en-US" sz="1000" b="1">
                <a:solidFill>
                  <a:schemeClr val="dk1"/>
                </a:solidFill>
              </a:rPr>
              <a:t>Creating expectations for MRO wage pressure, with labor costs up 7.3% worldwide in 2023</a:t>
            </a:r>
            <a:r>
              <a:rPr lang="en-US" sz="1000">
                <a:solidFill>
                  <a:schemeClr val="dk1"/>
                </a:solidFill>
              </a:rPr>
              <a:t>.</a:t>
            </a:r>
          </a:p>
        </p:txBody>
      </p:sp>
      <p:pic>
        <p:nvPicPr>
          <p:cNvPr id="12" name="Picture 11">
            <a:extLst>
              <a:ext uri="{FF2B5EF4-FFF2-40B4-BE49-F238E27FC236}">
                <a16:creationId xmlns:a16="http://schemas.microsoft.com/office/drawing/2014/main" id="{277E3085-F4EB-45D6-F092-337A8C4ED814}"/>
              </a:ext>
            </a:extLst>
          </p:cNvPr>
          <p:cNvPicPr>
            <a:picLocks noChangeAspect="1"/>
          </p:cNvPicPr>
          <p:nvPr/>
        </p:nvPicPr>
        <p:blipFill>
          <a:blip r:embed="rId3"/>
          <a:stretch>
            <a:fillRect/>
          </a:stretch>
        </p:blipFill>
        <p:spPr>
          <a:xfrm>
            <a:off x="305090" y="6478682"/>
            <a:ext cx="1889470" cy="314911"/>
          </a:xfrm>
          <a:prstGeom prst="rect">
            <a:avLst/>
          </a:prstGeom>
        </p:spPr>
      </p:pic>
      <p:sp>
        <p:nvSpPr>
          <p:cNvPr id="13" name="TextBox 12">
            <a:extLst>
              <a:ext uri="{FF2B5EF4-FFF2-40B4-BE49-F238E27FC236}">
                <a16:creationId xmlns:a16="http://schemas.microsoft.com/office/drawing/2014/main" id="{3C6A0721-6D03-5040-4F68-B243D267AFF9}"/>
              </a:ext>
            </a:extLst>
          </p:cNvPr>
          <p:cNvSpPr txBox="1"/>
          <p:nvPr/>
        </p:nvSpPr>
        <p:spPr>
          <a:xfrm>
            <a:off x="2667000" y="6489898"/>
            <a:ext cx="4950054" cy="153888"/>
          </a:xfrm>
          <a:prstGeom prst="rect">
            <a:avLst/>
          </a:prstGeom>
          <a:noFill/>
        </p:spPr>
        <p:txBody>
          <a:bodyPr wrap="square" lIns="0" tIns="0" rIns="0" bIns="0" rtlCol="0">
            <a:spAutoFit/>
          </a:bodyPr>
          <a:lstStyle/>
          <a:p>
            <a:r>
              <a:rPr lang="en-US" sz="1000" b="1" dirty="0"/>
              <a:t>Source: </a:t>
            </a:r>
            <a:r>
              <a:rPr lang="en-US" sz="1000" dirty="0"/>
              <a:t>Tax Foundation, FAA, Oliver Wyman, US Bureau of Labor Statistics</a:t>
            </a:r>
          </a:p>
        </p:txBody>
      </p:sp>
      <p:graphicFrame>
        <p:nvGraphicFramePr>
          <p:cNvPr id="16" name="Chart 15">
            <a:extLst>
              <a:ext uri="{FF2B5EF4-FFF2-40B4-BE49-F238E27FC236}">
                <a16:creationId xmlns:a16="http://schemas.microsoft.com/office/drawing/2014/main" id="{396F8E84-365B-97E8-EDD6-229F3A5278E5}"/>
              </a:ext>
            </a:extLst>
          </p:cNvPr>
          <p:cNvGraphicFramePr/>
          <p:nvPr>
            <p:extLst>
              <p:ext uri="{D42A27DB-BD31-4B8C-83A1-F6EECF244321}">
                <p14:modId xmlns:p14="http://schemas.microsoft.com/office/powerpoint/2010/main" val="1217373857"/>
              </p:ext>
            </p:extLst>
          </p:nvPr>
        </p:nvGraphicFramePr>
        <p:xfrm>
          <a:off x="3716350" y="916349"/>
          <a:ext cx="3630599" cy="1819679"/>
        </p:xfrm>
        <a:graphic>
          <a:graphicData uri="http://schemas.openxmlformats.org/drawingml/2006/chart">
            <c:chart xmlns:c="http://schemas.openxmlformats.org/drawingml/2006/chart" xmlns:r="http://schemas.openxmlformats.org/officeDocument/2006/relationships" r:id="rId4"/>
          </a:graphicData>
        </a:graphic>
      </p:graphicFrame>
      <p:sp>
        <p:nvSpPr>
          <p:cNvPr id="17" name="Google Shape;99;p2">
            <a:extLst>
              <a:ext uri="{FF2B5EF4-FFF2-40B4-BE49-F238E27FC236}">
                <a16:creationId xmlns:a16="http://schemas.microsoft.com/office/drawing/2014/main" id="{567A6527-D0CA-5172-B731-65C9BD9066C9}"/>
              </a:ext>
            </a:extLst>
          </p:cNvPr>
          <p:cNvSpPr/>
          <p:nvPr/>
        </p:nvSpPr>
        <p:spPr>
          <a:xfrm>
            <a:off x="6845378" y="2909596"/>
            <a:ext cx="1993531" cy="1434847"/>
          </a:xfrm>
          <a:prstGeom prst="rect">
            <a:avLst/>
          </a:prstGeom>
          <a:solidFill>
            <a:schemeClr val="bg1">
              <a:lumMod val="95000"/>
            </a:schemeClr>
          </a:solidFill>
          <a:ln>
            <a:solidFill>
              <a:schemeClr val="bg1"/>
            </a:solidFill>
          </a:ln>
        </p:spPr>
        <p:txBody>
          <a:bodyPr spcFirstLastPara="1" wrap="square" lIns="91425" tIns="45700" rIns="91425" bIns="45700" anchor="ctr" anchorCtr="0">
            <a:noAutofit/>
          </a:bodyPr>
          <a:lstStyle/>
          <a:p>
            <a:pPr marR="0" lvl="0" algn="l" rtl="0">
              <a:spcBef>
                <a:spcPts val="0"/>
              </a:spcBef>
              <a:spcAft>
                <a:spcPts val="0"/>
              </a:spcAft>
              <a:buClr>
                <a:schemeClr val="dk1"/>
              </a:buClr>
              <a:buSzPts val="1000"/>
            </a:pPr>
            <a:r>
              <a:rPr lang="en-US" sz="1000" b="1">
                <a:solidFill>
                  <a:schemeClr val="dk1"/>
                </a:solidFill>
              </a:rPr>
              <a:t>Mitigant: Potential optimism exists</a:t>
            </a:r>
            <a:r>
              <a:rPr lang="en-US" sz="1000">
                <a:solidFill>
                  <a:schemeClr val="dk1"/>
                </a:solidFill>
              </a:rPr>
              <a:t> for a recovery in labor post-covid, </a:t>
            </a:r>
            <a:r>
              <a:rPr lang="en-US" sz="1000" b="1">
                <a:solidFill>
                  <a:schemeClr val="dk1"/>
                </a:solidFill>
              </a:rPr>
              <a:t>due to a rise in certified active merchants and enrollment gains</a:t>
            </a:r>
            <a:r>
              <a:rPr lang="en-US" sz="1000">
                <a:solidFill>
                  <a:schemeClr val="dk1"/>
                </a:solidFill>
              </a:rPr>
              <a:t> for US Aircraft Maintenance Technician Schools [ATMS].</a:t>
            </a:r>
          </a:p>
        </p:txBody>
      </p:sp>
      <p:sp>
        <p:nvSpPr>
          <p:cNvPr id="23" name="Google Shape;92;p2">
            <a:extLst>
              <a:ext uri="{FF2B5EF4-FFF2-40B4-BE49-F238E27FC236}">
                <a16:creationId xmlns:a16="http://schemas.microsoft.com/office/drawing/2014/main" id="{752E56AB-24D7-155F-2986-FB3B76C7E0B2}"/>
              </a:ext>
            </a:extLst>
          </p:cNvPr>
          <p:cNvSpPr/>
          <p:nvPr/>
        </p:nvSpPr>
        <p:spPr>
          <a:xfrm>
            <a:off x="305090" y="2909377"/>
            <a:ext cx="1104609" cy="1405126"/>
          </a:xfrm>
          <a:prstGeom prst="rect">
            <a:avLst/>
          </a:prstGeom>
          <a:solidFill>
            <a:schemeClr val="tx2">
              <a:lumMod val="75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i="0" u="none" strike="noStrike" cap="none">
                <a:solidFill>
                  <a:schemeClr val="lt1"/>
                </a:solidFill>
                <a:latin typeface="Arial"/>
                <a:ea typeface="Arial"/>
                <a:cs typeface="Arial"/>
                <a:sym typeface="Arial"/>
              </a:rPr>
              <a:t>Skilled Mechanics Shortage Suppresses Production </a:t>
            </a:r>
            <a:endParaRPr lang="en-US" sz="1200"/>
          </a:p>
        </p:txBody>
      </p:sp>
      <p:cxnSp>
        <p:nvCxnSpPr>
          <p:cNvPr id="24" name="Google Shape;95;p2">
            <a:extLst>
              <a:ext uri="{FF2B5EF4-FFF2-40B4-BE49-F238E27FC236}">
                <a16:creationId xmlns:a16="http://schemas.microsoft.com/office/drawing/2014/main" id="{48E078B1-760D-5AC4-95B8-4C350971A503}"/>
              </a:ext>
            </a:extLst>
          </p:cNvPr>
          <p:cNvCxnSpPr>
            <a:cxnSpLocks/>
          </p:cNvCxnSpPr>
          <p:nvPr/>
        </p:nvCxnSpPr>
        <p:spPr>
          <a:xfrm flipV="1">
            <a:off x="1451373" y="2909377"/>
            <a:ext cx="0" cy="1405126"/>
          </a:xfrm>
          <a:prstGeom prst="straightConnector1">
            <a:avLst/>
          </a:prstGeom>
          <a:noFill/>
          <a:ln w="57150" cap="flat" cmpd="sng">
            <a:solidFill>
              <a:srgbClr val="20396D"/>
            </a:solidFill>
            <a:prstDash val="solid"/>
            <a:round/>
            <a:headEnd type="none" w="sm" len="sm"/>
            <a:tailEnd type="none" w="sm" len="sm"/>
          </a:ln>
        </p:spPr>
      </p:cxnSp>
      <p:sp>
        <p:nvSpPr>
          <p:cNvPr id="27" name="Google Shape;99;p2">
            <a:extLst>
              <a:ext uri="{FF2B5EF4-FFF2-40B4-BE49-F238E27FC236}">
                <a16:creationId xmlns:a16="http://schemas.microsoft.com/office/drawing/2014/main" id="{ADC31113-83A0-C7D2-3653-43BDEE08FA7B}"/>
              </a:ext>
            </a:extLst>
          </p:cNvPr>
          <p:cNvSpPr/>
          <p:nvPr/>
        </p:nvSpPr>
        <p:spPr>
          <a:xfrm>
            <a:off x="6845378" y="1018432"/>
            <a:ext cx="1993531" cy="1730495"/>
          </a:xfrm>
          <a:prstGeom prst="rect">
            <a:avLst/>
          </a:prstGeom>
          <a:solidFill>
            <a:schemeClr val="bg1">
              <a:lumMod val="95000"/>
            </a:schemeClr>
          </a:solidFill>
          <a:ln>
            <a:solidFill>
              <a:schemeClr val="bg1"/>
            </a:solidFill>
          </a:ln>
        </p:spPr>
        <p:txBody>
          <a:bodyPr spcFirstLastPara="1" wrap="square" lIns="91425" tIns="45700" rIns="91425" bIns="45700" anchor="ctr" anchorCtr="0">
            <a:noAutofit/>
          </a:bodyPr>
          <a:lstStyle/>
          <a:p>
            <a:pPr marR="0" lvl="0" algn="l" rtl="0">
              <a:spcBef>
                <a:spcPts val="0"/>
              </a:spcBef>
              <a:spcAft>
                <a:spcPts val="0"/>
              </a:spcAft>
              <a:buClr>
                <a:schemeClr val="dk1"/>
              </a:buClr>
              <a:buSzPts val="1000"/>
            </a:pPr>
            <a:r>
              <a:rPr lang="en-US" sz="1000" b="1">
                <a:solidFill>
                  <a:schemeClr val="dk1"/>
                </a:solidFill>
              </a:rPr>
              <a:t>Mitigant: </a:t>
            </a:r>
            <a:r>
              <a:rPr lang="en-US" sz="1000">
                <a:solidFill>
                  <a:schemeClr val="dk1"/>
                </a:solidFill>
              </a:rPr>
              <a:t>Titanium tariffs have not been announced or put in motion. Moreover, the Trump administration and its </a:t>
            </a:r>
            <a:r>
              <a:rPr lang="en-US" sz="1000" b="1">
                <a:solidFill>
                  <a:schemeClr val="dk1"/>
                </a:solidFill>
              </a:rPr>
              <a:t>tariff policy</a:t>
            </a:r>
            <a:r>
              <a:rPr lang="en-US" sz="1000">
                <a:solidFill>
                  <a:schemeClr val="dk1"/>
                </a:solidFill>
              </a:rPr>
              <a:t> has seen </a:t>
            </a:r>
            <a:r>
              <a:rPr lang="en-US" sz="1000" b="1">
                <a:solidFill>
                  <a:schemeClr val="dk1"/>
                </a:solidFill>
              </a:rPr>
              <a:t>increasing scrutiny </a:t>
            </a:r>
            <a:r>
              <a:rPr lang="en-US" sz="1000">
                <a:solidFill>
                  <a:schemeClr val="dk1"/>
                </a:solidFill>
              </a:rPr>
              <a:t>domestically and abroad, with implementation delays seen already.</a:t>
            </a:r>
          </a:p>
        </p:txBody>
      </p:sp>
      <p:sp>
        <p:nvSpPr>
          <p:cNvPr id="32" name="TextBox 1">
            <a:extLst>
              <a:ext uri="{FF2B5EF4-FFF2-40B4-BE49-F238E27FC236}">
                <a16:creationId xmlns:a16="http://schemas.microsoft.com/office/drawing/2014/main" id="{DEEA9655-8F18-CCAB-6969-CF86372071D6}"/>
              </a:ext>
            </a:extLst>
          </p:cNvPr>
          <p:cNvSpPr txBox="1"/>
          <p:nvPr/>
        </p:nvSpPr>
        <p:spPr>
          <a:xfrm>
            <a:off x="4176049" y="2584031"/>
            <a:ext cx="2530771" cy="283463"/>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000" b="1"/>
              <a:t>All Metals comprise 20% of Target’s Revenue</a:t>
            </a:r>
            <a:endParaRPr lang="en-US" sz="1000" b="1" kern="1200"/>
          </a:p>
        </p:txBody>
      </p:sp>
      <p:cxnSp>
        <p:nvCxnSpPr>
          <p:cNvPr id="34" name="Straight Connector 33">
            <a:extLst>
              <a:ext uri="{FF2B5EF4-FFF2-40B4-BE49-F238E27FC236}">
                <a16:creationId xmlns:a16="http://schemas.microsoft.com/office/drawing/2014/main" id="{18D550C8-F046-C5AF-CB60-0EEF3C5945E2}"/>
              </a:ext>
            </a:extLst>
          </p:cNvPr>
          <p:cNvCxnSpPr>
            <a:cxnSpLocks/>
          </p:cNvCxnSpPr>
          <p:nvPr/>
        </p:nvCxnSpPr>
        <p:spPr>
          <a:xfrm>
            <a:off x="4212093" y="2584031"/>
            <a:ext cx="25307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Freeform 17">
            <a:extLst>
              <a:ext uri="{FF2B5EF4-FFF2-40B4-BE49-F238E27FC236}">
                <a16:creationId xmlns:a16="http://schemas.microsoft.com/office/drawing/2014/main" id="{2D89B6D6-2E93-F83D-59C2-B9D52215B748}"/>
              </a:ext>
            </a:extLst>
          </p:cNvPr>
          <p:cNvSpPr>
            <a:spLocks/>
          </p:cNvSpPr>
          <p:nvPr/>
        </p:nvSpPr>
        <p:spPr bwMode="auto">
          <a:xfrm rot="4495439" flipV="1">
            <a:off x="6105949" y="1433213"/>
            <a:ext cx="45719" cy="227858"/>
          </a:xfrm>
          <a:custGeom>
            <a:avLst/>
            <a:gdLst>
              <a:gd name="T0" fmla="*/ 297 w 297"/>
              <a:gd name="T1" fmla="*/ 0 h 194"/>
              <a:gd name="T2" fmla="*/ 35 w 297"/>
              <a:gd name="T3" fmla="*/ 194 h 194"/>
              <a:gd name="T4" fmla="*/ 0 w 297"/>
              <a:gd name="T5" fmla="*/ 194 h 194"/>
            </a:gdLst>
            <a:ahLst/>
            <a:cxnLst>
              <a:cxn ang="0">
                <a:pos x="T0" y="T1"/>
              </a:cxn>
              <a:cxn ang="0">
                <a:pos x="T2" y="T3"/>
              </a:cxn>
              <a:cxn ang="0">
                <a:pos x="T4" y="T5"/>
              </a:cxn>
            </a:cxnLst>
            <a:rect l="0" t="0" r="r" b="b"/>
            <a:pathLst>
              <a:path w="297" h="194">
                <a:moveTo>
                  <a:pt x="297" y="0"/>
                </a:moveTo>
                <a:lnTo>
                  <a:pt x="35" y="194"/>
                </a:lnTo>
                <a:lnTo>
                  <a:pt x="0" y="194"/>
                </a:lnTo>
              </a:path>
            </a:pathLst>
          </a:custGeom>
          <a:noFill/>
          <a:ln w="9525" cap="flat">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Rectangle 24">
            <a:extLst>
              <a:ext uri="{FF2B5EF4-FFF2-40B4-BE49-F238E27FC236}">
                <a16:creationId xmlns:a16="http://schemas.microsoft.com/office/drawing/2014/main" id="{38C5894A-5C26-3503-D392-4F19280675B1}"/>
              </a:ext>
            </a:extLst>
          </p:cNvPr>
          <p:cNvSpPr>
            <a:spLocks noChangeArrowheads="1"/>
          </p:cNvSpPr>
          <p:nvPr/>
        </p:nvSpPr>
        <p:spPr bwMode="auto">
          <a:xfrm>
            <a:off x="5798248" y="1316301"/>
            <a:ext cx="12082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effectLst/>
                <a:latin typeface="Arial" panose="020B0604020202020204" pitchFamily="34" charset="0"/>
              </a:rPr>
              <a:t>Titanium</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800"/>
              <a:t>5%</a:t>
            </a:r>
            <a:endParaRPr kumimoji="0" lang="en-US" altLang="en-US" sz="800" b="0" i="0" u="none" strike="noStrike" cap="none" normalizeH="0" baseline="0">
              <a:ln>
                <a:noFill/>
              </a:ln>
              <a:effectLst/>
              <a:latin typeface="Arial" panose="020B0604020202020204" pitchFamily="34" charset="0"/>
            </a:endParaRPr>
          </a:p>
        </p:txBody>
      </p:sp>
      <p:sp>
        <p:nvSpPr>
          <p:cNvPr id="42" name="Freeform 17">
            <a:extLst>
              <a:ext uri="{FF2B5EF4-FFF2-40B4-BE49-F238E27FC236}">
                <a16:creationId xmlns:a16="http://schemas.microsoft.com/office/drawing/2014/main" id="{BBE46409-BD27-4210-16E8-DE85F84EF41F}"/>
              </a:ext>
            </a:extLst>
          </p:cNvPr>
          <p:cNvSpPr>
            <a:spLocks/>
          </p:cNvSpPr>
          <p:nvPr/>
        </p:nvSpPr>
        <p:spPr bwMode="auto">
          <a:xfrm rot="4495439">
            <a:off x="4676151" y="1688921"/>
            <a:ext cx="184797" cy="202360"/>
          </a:xfrm>
          <a:custGeom>
            <a:avLst/>
            <a:gdLst>
              <a:gd name="T0" fmla="*/ 297 w 297"/>
              <a:gd name="T1" fmla="*/ 0 h 194"/>
              <a:gd name="T2" fmla="*/ 35 w 297"/>
              <a:gd name="T3" fmla="*/ 194 h 194"/>
              <a:gd name="T4" fmla="*/ 0 w 297"/>
              <a:gd name="T5" fmla="*/ 194 h 194"/>
            </a:gdLst>
            <a:ahLst/>
            <a:cxnLst>
              <a:cxn ang="0">
                <a:pos x="T0" y="T1"/>
              </a:cxn>
              <a:cxn ang="0">
                <a:pos x="T2" y="T3"/>
              </a:cxn>
              <a:cxn ang="0">
                <a:pos x="T4" y="T5"/>
              </a:cxn>
            </a:cxnLst>
            <a:rect l="0" t="0" r="r" b="b"/>
            <a:pathLst>
              <a:path w="297" h="194">
                <a:moveTo>
                  <a:pt x="297" y="0"/>
                </a:moveTo>
                <a:lnTo>
                  <a:pt x="35" y="194"/>
                </a:lnTo>
                <a:lnTo>
                  <a:pt x="0" y="194"/>
                </a:lnTo>
              </a:path>
            </a:pathLst>
          </a:custGeom>
          <a:noFill/>
          <a:ln w="9525" cap="flat">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Rectangle 24">
            <a:extLst>
              <a:ext uri="{FF2B5EF4-FFF2-40B4-BE49-F238E27FC236}">
                <a16:creationId xmlns:a16="http://schemas.microsoft.com/office/drawing/2014/main" id="{98579A6F-2E75-1153-4694-993117113A26}"/>
              </a:ext>
            </a:extLst>
          </p:cNvPr>
          <p:cNvSpPr>
            <a:spLocks noChangeArrowheads="1"/>
          </p:cNvSpPr>
          <p:nvPr/>
        </p:nvSpPr>
        <p:spPr bwMode="auto">
          <a:xfrm>
            <a:off x="4001268" y="1442084"/>
            <a:ext cx="12082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effectLst/>
                <a:latin typeface="Arial" panose="020B0604020202020204" pitchFamily="34" charset="0"/>
              </a:rPr>
              <a:t>Other</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800"/>
              <a:t>7%</a:t>
            </a:r>
            <a:endParaRPr kumimoji="0" lang="en-US" altLang="en-US" sz="800" b="0" i="0" u="none" strike="noStrike" cap="none" normalizeH="0" baseline="0">
              <a:ln>
                <a:noFill/>
              </a:ln>
              <a:effectLst/>
              <a:latin typeface="Arial" panose="020B0604020202020204" pitchFamily="34" charset="0"/>
            </a:endParaRPr>
          </a:p>
        </p:txBody>
      </p:sp>
      <p:sp>
        <p:nvSpPr>
          <p:cNvPr id="44" name="Freeform 17">
            <a:extLst>
              <a:ext uri="{FF2B5EF4-FFF2-40B4-BE49-F238E27FC236}">
                <a16:creationId xmlns:a16="http://schemas.microsoft.com/office/drawing/2014/main" id="{4D0188AA-86CC-B677-F1FC-9ABC83061405}"/>
              </a:ext>
            </a:extLst>
          </p:cNvPr>
          <p:cNvSpPr>
            <a:spLocks/>
          </p:cNvSpPr>
          <p:nvPr/>
        </p:nvSpPr>
        <p:spPr bwMode="auto">
          <a:xfrm rot="3521925">
            <a:off x="4952210" y="2266472"/>
            <a:ext cx="45719" cy="177800"/>
          </a:xfrm>
          <a:custGeom>
            <a:avLst/>
            <a:gdLst>
              <a:gd name="T0" fmla="*/ 297 w 297"/>
              <a:gd name="T1" fmla="*/ 0 h 194"/>
              <a:gd name="T2" fmla="*/ 35 w 297"/>
              <a:gd name="T3" fmla="*/ 194 h 194"/>
              <a:gd name="T4" fmla="*/ 0 w 297"/>
              <a:gd name="T5" fmla="*/ 194 h 194"/>
            </a:gdLst>
            <a:ahLst/>
            <a:cxnLst>
              <a:cxn ang="0">
                <a:pos x="T0" y="T1"/>
              </a:cxn>
              <a:cxn ang="0">
                <a:pos x="T2" y="T3"/>
              </a:cxn>
              <a:cxn ang="0">
                <a:pos x="T4" y="T5"/>
              </a:cxn>
            </a:cxnLst>
            <a:rect l="0" t="0" r="r" b="b"/>
            <a:pathLst>
              <a:path w="297" h="194">
                <a:moveTo>
                  <a:pt x="297" y="0"/>
                </a:moveTo>
                <a:lnTo>
                  <a:pt x="35" y="194"/>
                </a:lnTo>
                <a:lnTo>
                  <a:pt x="0" y="194"/>
                </a:lnTo>
              </a:path>
            </a:pathLst>
          </a:custGeom>
          <a:noFill/>
          <a:ln w="9525" cap="flat">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Rectangle 24">
            <a:extLst>
              <a:ext uri="{FF2B5EF4-FFF2-40B4-BE49-F238E27FC236}">
                <a16:creationId xmlns:a16="http://schemas.microsoft.com/office/drawing/2014/main" id="{52E5B5FF-057B-8478-C3A8-4A04CD44B982}"/>
              </a:ext>
            </a:extLst>
          </p:cNvPr>
          <p:cNvSpPr>
            <a:spLocks noChangeArrowheads="1"/>
          </p:cNvSpPr>
          <p:nvPr/>
        </p:nvSpPr>
        <p:spPr bwMode="auto">
          <a:xfrm>
            <a:off x="4107304" y="2228440"/>
            <a:ext cx="12082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effectLst/>
                <a:latin typeface="Arial" panose="020B0604020202020204" pitchFamily="34" charset="0"/>
              </a:rPr>
              <a:t>Steel</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800"/>
              <a:t>2%</a:t>
            </a:r>
            <a:endParaRPr kumimoji="0" lang="en-US" altLang="en-US" sz="800" b="0" i="0" u="none" strike="noStrike" cap="none" normalizeH="0" baseline="0">
              <a:ln>
                <a:noFill/>
              </a:ln>
              <a:effectLst/>
              <a:latin typeface="Arial" panose="020B0604020202020204" pitchFamily="34" charset="0"/>
            </a:endParaRPr>
          </a:p>
        </p:txBody>
      </p:sp>
      <p:sp>
        <p:nvSpPr>
          <p:cNvPr id="46" name="Freeform 17">
            <a:extLst>
              <a:ext uri="{FF2B5EF4-FFF2-40B4-BE49-F238E27FC236}">
                <a16:creationId xmlns:a16="http://schemas.microsoft.com/office/drawing/2014/main" id="{76BD291F-21BE-8E21-8161-295C7093B1EC}"/>
              </a:ext>
            </a:extLst>
          </p:cNvPr>
          <p:cNvSpPr>
            <a:spLocks/>
          </p:cNvSpPr>
          <p:nvPr/>
        </p:nvSpPr>
        <p:spPr bwMode="auto">
          <a:xfrm rot="15439875" flipH="1" flipV="1">
            <a:off x="5745646" y="2352704"/>
            <a:ext cx="96074" cy="243722"/>
          </a:xfrm>
          <a:custGeom>
            <a:avLst/>
            <a:gdLst>
              <a:gd name="T0" fmla="*/ 297 w 297"/>
              <a:gd name="T1" fmla="*/ 0 h 194"/>
              <a:gd name="T2" fmla="*/ 35 w 297"/>
              <a:gd name="T3" fmla="*/ 194 h 194"/>
              <a:gd name="T4" fmla="*/ 0 w 297"/>
              <a:gd name="T5" fmla="*/ 194 h 194"/>
            </a:gdLst>
            <a:ahLst/>
            <a:cxnLst>
              <a:cxn ang="0">
                <a:pos x="T0" y="T1"/>
              </a:cxn>
              <a:cxn ang="0">
                <a:pos x="T2" y="T3"/>
              </a:cxn>
              <a:cxn ang="0">
                <a:pos x="T4" y="T5"/>
              </a:cxn>
            </a:cxnLst>
            <a:rect l="0" t="0" r="r" b="b"/>
            <a:pathLst>
              <a:path w="297" h="194">
                <a:moveTo>
                  <a:pt x="297" y="0"/>
                </a:moveTo>
                <a:lnTo>
                  <a:pt x="35" y="194"/>
                </a:lnTo>
                <a:lnTo>
                  <a:pt x="0" y="194"/>
                </a:lnTo>
              </a:path>
            </a:pathLst>
          </a:custGeom>
          <a:noFill/>
          <a:ln w="9525" cap="flat">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Rectangle 24">
            <a:extLst>
              <a:ext uri="{FF2B5EF4-FFF2-40B4-BE49-F238E27FC236}">
                <a16:creationId xmlns:a16="http://schemas.microsoft.com/office/drawing/2014/main" id="{2FA1A2BE-E6B4-3188-0BFB-07974F0668B4}"/>
              </a:ext>
            </a:extLst>
          </p:cNvPr>
          <p:cNvSpPr>
            <a:spLocks noChangeArrowheads="1"/>
          </p:cNvSpPr>
          <p:nvPr/>
        </p:nvSpPr>
        <p:spPr bwMode="auto">
          <a:xfrm>
            <a:off x="5454069" y="2350668"/>
            <a:ext cx="12082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effectLst/>
                <a:latin typeface="Arial" panose="020B0604020202020204" pitchFamily="34" charset="0"/>
              </a:rPr>
              <a:t>Nickel</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800"/>
              <a:t>3%</a:t>
            </a:r>
            <a:endParaRPr kumimoji="0" lang="en-US" altLang="en-US" sz="800" b="0" i="0" u="none" strike="noStrike" cap="none" normalizeH="0" baseline="0">
              <a:ln>
                <a:noFill/>
              </a:ln>
              <a:effectLst/>
              <a:latin typeface="Arial" panose="020B0604020202020204" pitchFamily="34" charset="0"/>
            </a:endParaRPr>
          </a:p>
        </p:txBody>
      </p:sp>
      <p:sp>
        <p:nvSpPr>
          <p:cNvPr id="48" name="Freeform 17">
            <a:extLst>
              <a:ext uri="{FF2B5EF4-FFF2-40B4-BE49-F238E27FC236}">
                <a16:creationId xmlns:a16="http://schemas.microsoft.com/office/drawing/2014/main" id="{AC097936-EFC9-55C6-08C9-63F399316F80}"/>
              </a:ext>
            </a:extLst>
          </p:cNvPr>
          <p:cNvSpPr>
            <a:spLocks/>
          </p:cNvSpPr>
          <p:nvPr/>
        </p:nvSpPr>
        <p:spPr bwMode="auto">
          <a:xfrm rot="4495439">
            <a:off x="6101852" y="1999940"/>
            <a:ext cx="105450" cy="211769"/>
          </a:xfrm>
          <a:custGeom>
            <a:avLst/>
            <a:gdLst>
              <a:gd name="T0" fmla="*/ 297 w 297"/>
              <a:gd name="T1" fmla="*/ 0 h 194"/>
              <a:gd name="T2" fmla="*/ 35 w 297"/>
              <a:gd name="T3" fmla="*/ 194 h 194"/>
              <a:gd name="T4" fmla="*/ 0 w 297"/>
              <a:gd name="T5" fmla="*/ 194 h 194"/>
            </a:gdLst>
            <a:ahLst/>
            <a:cxnLst>
              <a:cxn ang="0">
                <a:pos x="T0" y="T1"/>
              </a:cxn>
              <a:cxn ang="0">
                <a:pos x="T2" y="T3"/>
              </a:cxn>
              <a:cxn ang="0">
                <a:pos x="T4" y="T5"/>
              </a:cxn>
            </a:cxnLst>
            <a:rect l="0" t="0" r="r" b="b"/>
            <a:pathLst>
              <a:path w="297" h="194">
                <a:moveTo>
                  <a:pt x="297" y="0"/>
                </a:moveTo>
                <a:lnTo>
                  <a:pt x="35" y="194"/>
                </a:lnTo>
                <a:lnTo>
                  <a:pt x="0" y="194"/>
                </a:lnTo>
              </a:path>
            </a:pathLst>
          </a:custGeom>
          <a:noFill/>
          <a:ln w="9525" cap="flat">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Rectangle 24">
            <a:extLst>
              <a:ext uri="{FF2B5EF4-FFF2-40B4-BE49-F238E27FC236}">
                <a16:creationId xmlns:a16="http://schemas.microsoft.com/office/drawing/2014/main" id="{2A4BDE4C-EEDC-66F2-FFCD-0902DAEC8A2D}"/>
              </a:ext>
            </a:extLst>
          </p:cNvPr>
          <p:cNvSpPr>
            <a:spLocks noChangeArrowheads="1"/>
          </p:cNvSpPr>
          <p:nvPr/>
        </p:nvSpPr>
        <p:spPr bwMode="auto">
          <a:xfrm>
            <a:off x="5798248" y="1937590"/>
            <a:ext cx="12082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effectLst/>
                <a:latin typeface="Arial" panose="020B0604020202020204" pitchFamily="34" charset="0"/>
              </a:rPr>
              <a:t>Aluminum</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800"/>
              <a:t>4%</a:t>
            </a:r>
            <a:endParaRPr kumimoji="0" lang="en-US" altLang="en-US" sz="800" b="0" i="0" u="none" strike="noStrike" cap="none" normalizeH="0" baseline="0">
              <a:ln>
                <a:noFill/>
              </a:ln>
              <a:effectLst/>
              <a:latin typeface="Arial" panose="020B0604020202020204" pitchFamily="34" charset="0"/>
            </a:endParaRPr>
          </a:p>
        </p:txBody>
      </p:sp>
      <p:pic>
        <p:nvPicPr>
          <p:cNvPr id="14" name="Picture 13">
            <a:extLst>
              <a:ext uri="{FF2B5EF4-FFF2-40B4-BE49-F238E27FC236}">
                <a16:creationId xmlns:a16="http://schemas.microsoft.com/office/drawing/2014/main" id="{980B682C-66EC-3321-3058-0A3C86A47C23}"/>
              </a:ext>
            </a:extLst>
          </p:cNvPr>
          <p:cNvPicPr>
            <a:picLocks noChangeAspect="1"/>
          </p:cNvPicPr>
          <p:nvPr/>
        </p:nvPicPr>
        <p:blipFill>
          <a:blip r:embed="rId5"/>
          <a:stretch>
            <a:fillRect/>
          </a:stretch>
        </p:blipFill>
        <p:spPr>
          <a:xfrm>
            <a:off x="3968744" y="2926311"/>
            <a:ext cx="2876633" cy="1488031"/>
          </a:xfrm>
          <a:prstGeom prst="rect">
            <a:avLst/>
          </a:prstGeom>
          <a:ln>
            <a:solidFill>
              <a:schemeClr val="bg1"/>
            </a:solidFill>
          </a:ln>
        </p:spPr>
      </p:pic>
      <p:graphicFrame>
        <p:nvGraphicFramePr>
          <p:cNvPr id="7" name="Chart 6">
            <a:extLst>
              <a:ext uri="{FF2B5EF4-FFF2-40B4-BE49-F238E27FC236}">
                <a16:creationId xmlns:a16="http://schemas.microsoft.com/office/drawing/2014/main" id="{44CB44FF-B010-2DC7-6C91-3CA8FC5A2A3C}"/>
              </a:ext>
            </a:extLst>
          </p:cNvPr>
          <p:cNvGraphicFramePr/>
          <p:nvPr>
            <p:extLst>
              <p:ext uri="{D42A27DB-BD31-4B8C-83A1-F6EECF244321}">
                <p14:modId xmlns:p14="http://schemas.microsoft.com/office/powerpoint/2010/main" val="3516743736"/>
              </p:ext>
            </p:extLst>
          </p:nvPr>
        </p:nvGraphicFramePr>
        <p:xfrm>
          <a:off x="4441185" y="4697805"/>
          <a:ext cx="4397723" cy="1541947"/>
        </p:xfrm>
        <a:graphic>
          <a:graphicData uri="http://schemas.openxmlformats.org/drawingml/2006/chart">
            <c:chart xmlns:c="http://schemas.openxmlformats.org/drawingml/2006/chart" xmlns:r="http://schemas.openxmlformats.org/officeDocument/2006/relationships" r:id="rId6"/>
          </a:graphicData>
        </a:graphic>
      </p:graphicFrame>
      <p:sp>
        <p:nvSpPr>
          <p:cNvPr id="3" name="TextBox 2">
            <a:extLst>
              <a:ext uri="{FF2B5EF4-FFF2-40B4-BE49-F238E27FC236}">
                <a16:creationId xmlns:a16="http://schemas.microsoft.com/office/drawing/2014/main" id="{43701EBD-D686-F2D8-F2C8-4BE2E563A201}"/>
              </a:ext>
            </a:extLst>
          </p:cNvPr>
          <p:cNvSpPr txBox="1"/>
          <p:nvPr/>
        </p:nvSpPr>
        <p:spPr>
          <a:xfrm>
            <a:off x="4729138" y="4451742"/>
            <a:ext cx="3821815" cy="307777"/>
          </a:xfrm>
          <a:prstGeom prst="rect">
            <a:avLst/>
          </a:prstGeom>
          <a:noFill/>
        </p:spPr>
        <p:txBody>
          <a:bodyPr wrap="none" rtlCol="0">
            <a:spAutoFit/>
          </a:bodyPr>
          <a:lstStyle/>
          <a:p>
            <a:r>
              <a:rPr lang="en-US" sz="1400" b="1"/>
              <a:t>Target’s YoY Aftermarket Price vs Cost Mix</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6">
          <a:extLst>
            <a:ext uri="{FF2B5EF4-FFF2-40B4-BE49-F238E27FC236}">
              <a16:creationId xmlns:a16="http://schemas.microsoft.com/office/drawing/2014/main" id="{C970944D-DE3D-40AF-4E3F-B66C9398ADBD}"/>
            </a:ext>
          </a:extLst>
        </p:cNvPr>
        <p:cNvGrpSpPr/>
        <p:nvPr/>
      </p:nvGrpSpPr>
      <p:grpSpPr>
        <a:xfrm>
          <a:off x="0" y="0"/>
          <a:ext cx="0" cy="0"/>
          <a:chOff x="0" y="0"/>
          <a:chExt cx="0" cy="0"/>
        </a:xfrm>
      </p:grpSpPr>
      <p:sp>
        <p:nvSpPr>
          <p:cNvPr id="87" name="Google Shape;87;p2">
            <a:extLst>
              <a:ext uri="{FF2B5EF4-FFF2-40B4-BE49-F238E27FC236}">
                <a16:creationId xmlns:a16="http://schemas.microsoft.com/office/drawing/2014/main" id="{65F44F89-928D-3F7D-E690-117BB3B7A2B6}"/>
              </a:ext>
            </a:extLst>
          </p:cNvPr>
          <p:cNvSpPr txBox="1">
            <a:spLocks noGrp="1"/>
          </p:cNvSpPr>
          <p:nvPr>
            <p:ph type="sldNum" idx="12"/>
          </p:nvPr>
        </p:nvSpPr>
        <p:spPr>
          <a:xfrm>
            <a:off x="6781220" y="6567587"/>
            <a:ext cx="2133600" cy="153888"/>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en-US"/>
              <a:t>21</a:t>
            </a:fld>
            <a:endParaRPr/>
          </a:p>
        </p:txBody>
      </p:sp>
      <p:sp>
        <p:nvSpPr>
          <p:cNvPr id="88" name="Google Shape;88;p2">
            <a:extLst>
              <a:ext uri="{FF2B5EF4-FFF2-40B4-BE49-F238E27FC236}">
                <a16:creationId xmlns:a16="http://schemas.microsoft.com/office/drawing/2014/main" id="{28971E4D-7DA4-093A-BB43-E98B49B2333E}"/>
              </a:ext>
            </a:extLst>
          </p:cNvPr>
          <p:cNvSpPr txBox="1">
            <a:spLocks noGrp="1"/>
          </p:cNvSpPr>
          <p:nvPr>
            <p:ph type="title"/>
          </p:nvPr>
        </p:nvSpPr>
        <p:spPr>
          <a:xfrm>
            <a:off x="305090" y="386834"/>
            <a:ext cx="8683462" cy="369332"/>
          </a:xfrm>
          <a:prstGeom prst="rect">
            <a:avLst/>
          </a:prstGeom>
          <a:noFill/>
          <a:ln>
            <a:noFill/>
          </a:ln>
        </p:spPr>
        <p:txBody>
          <a:bodyPr spcFirstLastPara="1" wrap="square" lIns="0" tIns="0" rIns="0" bIns="0" anchor="ctr" anchorCtr="0">
            <a:spAutoFit/>
          </a:bodyPr>
          <a:lstStyle/>
          <a:p>
            <a:pPr marL="0" lvl="0" indent="0" algn="just" rtl="0">
              <a:spcBef>
                <a:spcPts val="0"/>
              </a:spcBef>
              <a:spcAft>
                <a:spcPts val="0"/>
              </a:spcAft>
              <a:buNone/>
            </a:pPr>
            <a:r>
              <a:rPr lang="en-US" dirty="0"/>
              <a:t>PMA Reverse Engineering &amp; Customer Concentration Risk</a:t>
            </a:r>
            <a:endParaRPr dirty="0"/>
          </a:p>
        </p:txBody>
      </p:sp>
      <p:sp>
        <p:nvSpPr>
          <p:cNvPr id="92" name="Google Shape;92;p2">
            <a:extLst>
              <a:ext uri="{FF2B5EF4-FFF2-40B4-BE49-F238E27FC236}">
                <a16:creationId xmlns:a16="http://schemas.microsoft.com/office/drawing/2014/main" id="{066D477F-A9E3-526E-D207-C31D9B93030B}"/>
              </a:ext>
            </a:extLst>
          </p:cNvPr>
          <p:cNvSpPr/>
          <p:nvPr/>
        </p:nvSpPr>
        <p:spPr>
          <a:xfrm>
            <a:off x="305086" y="2248898"/>
            <a:ext cx="1889474" cy="495260"/>
          </a:xfrm>
          <a:prstGeom prst="rect">
            <a:avLst/>
          </a:prstGeom>
          <a:solidFill>
            <a:srgbClr val="5E7C9E"/>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US" sz="1200" b="1">
                <a:solidFill>
                  <a:schemeClr val="bg1"/>
                </a:solidFill>
              </a:rPr>
              <a:t>Customer Concentration</a:t>
            </a:r>
          </a:p>
        </p:txBody>
      </p:sp>
      <p:sp>
        <p:nvSpPr>
          <p:cNvPr id="99" name="Google Shape;99;p2">
            <a:extLst>
              <a:ext uri="{FF2B5EF4-FFF2-40B4-BE49-F238E27FC236}">
                <a16:creationId xmlns:a16="http://schemas.microsoft.com/office/drawing/2014/main" id="{63BE6894-0F6C-BCF4-5E4F-1467A88A4CA4}"/>
              </a:ext>
            </a:extLst>
          </p:cNvPr>
          <p:cNvSpPr/>
          <p:nvPr/>
        </p:nvSpPr>
        <p:spPr>
          <a:xfrm>
            <a:off x="305086" y="2867655"/>
            <a:ext cx="1889470" cy="1056475"/>
          </a:xfrm>
          <a:prstGeom prst="rect">
            <a:avLst/>
          </a:prstGeom>
          <a:solidFill>
            <a:srgbClr val="F2F2F2"/>
          </a:solidFill>
          <a:ln>
            <a:noFill/>
          </a:ln>
        </p:spPr>
        <p:txBody>
          <a:bodyPr spcFirstLastPara="1" wrap="square" lIns="91425" tIns="45700" rIns="91425" bIns="45700" anchor="ctr" anchorCtr="0">
            <a:noAutofit/>
          </a:bodyPr>
          <a:lstStyle/>
          <a:p>
            <a:pPr marR="0" lvl="0" algn="l" rtl="0">
              <a:spcBef>
                <a:spcPts val="0"/>
              </a:spcBef>
              <a:spcAft>
                <a:spcPts val="0"/>
              </a:spcAft>
              <a:buClr>
                <a:schemeClr val="dk1"/>
              </a:buClr>
              <a:buSzPts val="1000"/>
            </a:pPr>
            <a:r>
              <a:rPr lang="en-US" sz="1200" b="1">
                <a:solidFill>
                  <a:schemeClr val="dk1"/>
                </a:solidFill>
              </a:rPr>
              <a:t>Both segments rely heavily on a few major customers</a:t>
            </a:r>
            <a:r>
              <a:rPr lang="en-US" sz="1200">
                <a:solidFill>
                  <a:schemeClr val="dk1"/>
                </a:solidFill>
              </a:rPr>
              <a:t>, with 38% of all sales dependent on 10 customers.</a:t>
            </a:r>
          </a:p>
        </p:txBody>
      </p:sp>
      <p:sp>
        <p:nvSpPr>
          <p:cNvPr id="4" name="Google Shape;99;p2">
            <a:extLst>
              <a:ext uri="{FF2B5EF4-FFF2-40B4-BE49-F238E27FC236}">
                <a16:creationId xmlns:a16="http://schemas.microsoft.com/office/drawing/2014/main" id="{BA6B1C43-07BA-F80C-5F48-95078E010C67}"/>
              </a:ext>
            </a:extLst>
          </p:cNvPr>
          <p:cNvSpPr/>
          <p:nvPr/>
        </p:nvSpPr>
        <p:spPr>
          <a:xfrm>
            <a:off x="325789" y="4751080"/>
            <a:ext cx="1889470" cy="1371600"/>
          </a:xfrm>
          <a:prstGeom prst="rect">
            <a:avLst/>
          </a:prstGeom>
          <a:solidFill>
            <a:srgbClr val="F2F2F2"/>
          </a:solidFill>
          <a:ln>
            <a:noFill/>
          </a:ln>
        </p:spPr>
        <p:txBody>
          <a:bodyPr spcFirstLastPara="1" wrap="square" lIns="91425" tIns="45700" rIns="91425" bIns="45700" anchor="ctr" anchorCtr="0">
            <a:noAutofit/>
          </a:bodyPr>
          <a:lstStyle/>
          <a:p>
            <a:pPr marR="0" lvl="0" rtl="0">
              <a:spcBef>
                <a:spcPts val="0"/>
              </a:spcBef>
              <a:spcAft>
                <a:spcPts val="0"/>
              </a:spcAft>
              <a:buClr>
                <a:schemeClr val="dk1"/>
              </a:buClr>
              <a:buSzPts val="1000"/>
            </a:pPr>
            <a:r>
              <a:rPr lang="en-US" sz="1200">
                <a:solidFill>
                  <a:schemeClr val="dk1"/>
                </a:solidFill>
              </a:rPr>
              <a:t>Most of the aftermarket’s </a:t>
            </a:r>
            <a:r>
              <a:rPr lang="en-US" sz="1200" b="1">
                <a:solidFill>
                  <a:schemeClr val="dk1"/>
                </a:solidFill>
              </a:rPr>
              <a:t>recent, new business is concentrated in lavatory cables and batteries, combining for ~65% </a:t>
            </a:r>
            <a:r>
              <a:rPr lang="en-US" sz="1200">
                <a:solidFill>
                  <a:schemeClr val="dk1"/>
                </a:solidFill>
              </a:rPr>
              <a:t>of 2024 sales.</a:t>
            </a:r>
          </a:p>
        </p:txBody>
      </p:sp>
      <p:pic>
        <p:nvPicPr>
          <p:cNvPr id="12" name="Picture 11">
            <a:extLst>
              <a:ext uri="{FF2B5EF4-FFF2-40B4-BE49-F238E27FC236}">
                <a16:creationId xmlns:a16="http://schemas.microsoft.com/office/drawing/2014/main" id="{4D3CB164-88BF-8B68-1CB4-79AE4C9CE22D}"/>
              </a:ext>
            </a:extLst>
          </p:cNvPr>
          <p:cNvPicPr>
            <a:picLocks noChangeAspect="1"/>
          </p:cNvPicPr>
          <p:nvPr/>
        </p:nvPicPr>
        <p:blipFill>
          <a:blip r:embed="rId3"/>
          <a:stretch>
            <a:fillRect/>
          </a:stretch>
        </p:blipFill>
        <p:spPr>
          <a:xfrm>
            <a:off x="305090" y="6478682"/>
            <a:ext cx="1889470" cy="314911"/>
          </a:xfrm>
          <a:prstGeom prst="rect">
            <a:avLst/>
          </a:prstGeom>
        </p:spPr>
      </p:pic>
      <p:sp>
        <p:nvSpPr>
          <p:cNvPr id="23" name="Google Shape;92;p2">
            <a:extLst>
              <a:ext uri="{FF2B5EF4-FFF2-40B4-BE49-F238E27FC236}">
                <a16:creationId xmlns:a16="http://schemas.microsoft.com/office/drawing/2014/main" id="{81C70E78-EDC8-5016-F668-F65150F88758}"/>
              </a:ext>
            </a:extLst>
          </p:cNvPr>
          <p:cNvSpPr/>
          <p:nvPr/>
        </p:nvSpPr>
        <p:spPr>
          <a:xfrm>
            <a:off x="315602" y="4149325"/>
            <a:ext cx="1899657" cy="478881"/>
          </a:xfrm>
          <a:prstGeom prst="rect">
            <a:avLst/>
          </a:prstGeom>
          <a:solidFill>
            <a:srgbClr val="5E7C9E"/>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US" sz="1200" b="1" i="0" u="none" strike="noStrike" cap="none">
                <a:solidFill>
                  <a:schemeClr val="lt1"/>
                </a:solidFill>
                <a:latin typeface="Arial"/>
                <a:ea typeface="Arial"/>
                <a:cs typeface="Arial"/>
                <a:sym typeface="Arial"/>
              </a:rPr>
              <a:t>Product Concentration</a:t>
            </a:r>
            <a:endParaRPr lang="en-US" sz="1200"/>
          </a:p>
        </p:txBody>
      </p:sp>
      <p:sp>
        <p:nvSpPr>
          <p:cNvPr id="9" name="Content Placeholder 1">
            <a:extLst>
              <a:ext uri="{FF2B5EF4-FFF2-40B4-BE49-F238E27FC236}">
                <a16:creationId xmlns:a16="http://schemas.microsoft.com/office/drawing/2014/main" id="{D11027FC-FC24-3435-10D1-B4DDB4D67ABD}"/>
              </a:ext>
            </a:extLst>
          </p:cNvPr>
          <p:cNvSpPr txBox="1">
            <a:spLocks/>
          </p:cNvSpPr>
          <p:nvPr/>
        </p:nvSpPr>
        <p:spPr bwMode="auto">
          <a:xfrm>
            <a:off x="368687" y="1307734"/>
            <a:ext cx="8470219" cy="461665"/>
          </a:xfrm>
          <a:prstGeom prst="rect">
            <a:avLst/>
          </a:prstGeom>
          <a:noFill/>
          <a:ln w="9525">
            <a:noFill/>
            <a:miter lim="800000"/>
            <a:headEnd/>
            <a:tailEnd/>
          </a:ln>
        </p:spPr>
        <p:txBody>
          <a:bodyPr vert="horz" wrap="square" lIns="0" tIns="45720" rIns="0" bIns="45720" numCol="1" anchor="t" anchorCtr="0" compatLnSpc="1">
            <a:prstTxWarp prst="textNoShape">
              <a:avLst/>
            </a:prstTxWarp>
            <a:spAutoFit/>
          </a:bodyP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b="0" i="0" u="none" kern="1200" baseline="0">
                <a:solidFill>
                  <a:schemeClr val="tx1"/>
                </a:solidFill>
                <a:latin typeface="Garamond" panose="02020404030301010803" pitchFamily="18"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baseline="0">
                <a:solidFill>
                  <a:schemeClr val="tx1"/>
                </a:solidFill>
                <a:latin typeface="Garamond" panose="02020404030301010803" pitchFamily="18" charset="0"/>
                <a:ea typeface="+mn-ea"/>
                <a:cs typeface="+mn-cs"/>
              </a:defRPr>
            </a:lvl2pPr>
            <a:lvl3pPr marL="568325" indent="-222250" algn="l" rtl="0" eaLnBrk="0" fontAlgn="base" hangingPunct="0">
              <a:spcBef>
                <a:spcPct val="20000"/>
              </a:spcBef>
              <a:spcAft>
                <a:spcPct val="0"/>
              </a:spcAft>
              <a:buClrTx/>
              <a:buSzPct val="120000"/>
              <a:buFont typeface="Wingdings" panose="05000000000000000000" pitchFamily="2" charset="2"/>
              <a:buChar char="Ø"/>
              <a:defRPr sz="1400" kern="1200" baseline="0">
                <a:solidFill>
                  <a:schemeClr val="tx1"/>
                </a:solidFill>
                <a:latin typeface="Garamond" panose="02020404030301010803" pitchFamily="18" charset="0"/>
                <a:ea typeface="+mn-ea"/>
                <a:cs typeface="+mn-cs"/>
              </a:defRPr>
            </a:lvl3pPr>
            <a:lvl4pPr marL="803275" indent="-234950" algn="l" rtl="0" eaLnBrk="0" fontAlgn="base" hangingPunct="0">
              <a:spcBef>
                <a:spcPct val="20000"/>
              </a:spcBef>
              <a:spcAft>
                <a:spcPct val="0"/>
              </a:spcAft>
              <a:buClrTx/>
              <a:buSzPct val="120000"/>
              <a:buFont typeface="Arial" charset="0"/>
              <a:buChar char="–"/>
              <a:defRPr sz="1400" kern="1200" baseline="0">
                <a:solidFill>
                  <a:schemeClr val="tx1"/>
                </a:solidFill>
                <a:latin typeface="Garamond" panose="02020404030301010803" pitchFamily="18" charset="0"/>
                <a:ea typeface="+mn-ea"/>
                <a:cs typeface="+mn-cs"/>
              </a:defRPr>
            </a:lvl4pPr>
            <a:lvl5pPr marL="1025525" indent="-222250" algn="l" rtl="0" eaLnBrk="0" fontAlgn="base" hangingPunct="0">
              <a:spcBef>
                <a:spcPct val="20000"/>
              </a:spcBef>
              <a:spcAft>
                <a:spcPct val="0"/>
              </a:spcAft>
              <a:buClrTx/>
              <a:buSzPct val="120000"/>
              <a:buFont typeface="Arial" charset="0"/>
              <a:buChar char="»"/>
              <a:defRPr sz="1400" kern="1200" baseline="0">
                <a:solidFill>
                  <a:schemeClr val="tx1"/>
                </a:solidFill>
                <a:latin typeface="Garamond" panose="02020404030301010803"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a:latin typeface="Arial" panose="020B0604020202020204" pitchFamily="34" charset="0"/>
                <a:cs typeface="Arial" panose="020B0604020202020204" pitchFamily="34" charset="0"/>
              </a:rPr>
              <a:t>Target’s component parts require minimal extensions and maintenance, boosting margins but lowering barriers to entry. With </a:t>
            </a:r>
            <a:r>
              <a:rPr lang="en-US" sz="1200" b="1">
                <a:latin typeface="Arial" panose="020B0604020202020204" pitchFamily="34" charset="0"/>
                <a:cs typeface="Arial" panose="020B0604020202020204" pitchFamily="34" charset="0"/>
              </a:rPr>
              <a:t>annual R&amp;D amounting to only $3M and CAPEX comprising 4 – 6% of sales</a:t>
            </a:r>
            <a:r>
              <a:rPr lang="en-US" sz="1200">
                <a:latin typeface="Arial" panose="020B0604020202020204" pitchFamily="34" charset="0"/>
                <a:cs typeface="Arial" panose="020B0604020202020204" pitchFamily="34" charset="0"/>
              </a:rPr>
              <a:t>, costs have been suppressed historically.</a:t>
            </a:r>
          </a:p>
        </p:txBody>
      </p:sp>
      <p:sp>
        <p:nvSpPr>
          <p:cNvPr id="30" name="Text Placeholder 4">
            <a:extLst>
              <a:ext uri="{FF2B5EF4-FFF2-40B4-BE49-F238E27FC236}">
                <a16:creationId xmlns:a16="http://schemas.microsoft.com/office/drawing/2014/main" id="{50366122-8D84-EB0C-4C1C-E178701F0B8B}"/>
              </a:ext>
            </a:extLst>
          </p:cNvPr>
          <p:cNvSpPr txBox="1">
            <a:spLocks/>
          </p:cNvSpPr>
          <p:nvPr/>
        </p:nvSpPr>
        <p:spPr>
          <a:xfrm>
            <a:off x="305090" y="957377"/>
            <a:ext cx="8533820" cy="276999"/>
          </a:xfrm>
          <a:prstGeom prst="rect">
            <a:avLst/>
          </a:prstGeom>
          <a:solidFill>
            <a:schemeClr val="tx2">
              <a:lumMod val="75000"/>
            </a:schemeClr>
          </a:solidFill>
        </p:spPr>
        <p:txBody>
          <a:bodyP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a:solidFill>
                  <a:schemeClr val="bg1"/>
                </a:solidFill>
                <a:cs typeface="Arial" panose="020B0604020202020204" pitchFamily="34" charset="0"/>
              </a:rPr>
              <a:t>Inexpensive investment requirements invites new entrants to engineer substitutes…</a:t>
            </a:r>
          </a:p>
        </p:txBody>
      </p:sp>
      <p:sp>
        <p:nvSpPr>
          <p:cNvPr id="8" name="Text Placeholder 4">
            <a:extLst>
              <a:ext uri="{FF2B5EF4-FFF2-40B4-BE49-F238E27FC236}">
                <a16:creationId xmlns:a16="http://schemas.microsoft.com/office/drawing/2014/main" id="{20481AED-59E1-7480-EA4A-D8DEC5CEF391}"/>
              </a:ext>
            </a:extLst>
          </p:cNvPr>
          <p:cNvSpPr txBox="1">
            <a:spLocks/>
          </p:cNvSpPr>
          <p:nvPr/>
        </p:nvSpPr>
        <p:spPr>
          <a:xfrm>
            <a:off x="305090" y="1848403"/>
            <a:ext cx="8533819" cy="276998"/>
          </a:xfrm>
          <a:prstGeom prst="rect">
            <a:avLst/>
          </a:prstGeom>
          <a:solidFill>
            <a:srgbClr val="485059"/>
          </a:solidFill>
        </p:spPr>
        <p:txBody>
          <a:bodyP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a:solidFill>
                  <a:schemeClr val="bg1"/>
                </a:solidFill>
                <a:cs typeface="Arial" panose="020B0604020202020204" pitchFamily="34" charset="0"/>
              </a:rPr>
              <a:t>…</a:t>
            </a:r>
            <a:r>
              <a:rPr lang="en-US" sz="1200" b="1">
                <a:solidFill>
                  <a:schemeClr val="bg1"/>
                </a:solidFill>
                <a:cs typeface="Arial" panose="020B0604020202020204" pitchFamily="34" charset="0"/>
              </a:rPr>
              <a:t> replication of cheap products</a:t>
            </a:r>
            <a:r>
              <a:rPr lang="en-US" sz="1200">
                <a:solidFill>
                  <a:schemeClr val="bg1"/>
                </a:solidFill>
                <a:cs typeface="Arial" panose="020B0604020202020204" pitchFamily="34" charset="0"/>
              </a:rPr>
              <a:t> would </a:t>
            </a:r>
            <a:r>
              <a:rPr lang="en-US" sz="1200" b="1">
                <a:solidFill>
                  <a:schemeClr val="bg1"/>
                </a:solidFill>
                <a:cs typeface="Arial" panose="020B0604020202020204" pitchFamily="34" charset="0"/>
              </a:rPr>
              <a:t>amplify</a:t>
            </a:r>
            <a:r>
              <a:rPr lang="en-US" sz="1200">
                <a:solidFill>
                  <a:schemeClr val="bg1"/>
                </a:solidFill>
                <a:cs typeface="Arial" panose="020B0604020202020204" pitchFamily="34" charset="0"/>
              </a:rPr>
              <a:t> Target’s recent </a:t>
            </a:r>
            <a:r>
              <a:rPr lang="en-US" sz="1200" b="1">
                <a:solidFill>
                  <a:schemeClr val="bg1"/>
                </a:solidFill>
                <a:cs typeface="Arial" panose="020B0604020202020204" pitchFamily="34" charset="0"/>
              </a:rPr>
              <a:t>reliance on a few players and products</a:t>
            </a:r>
            <a:r>
              <a:rPr lang="en-US" sz="1200">
                <a:solidFill>
                  <a:schemeClr val="bg1"/>
                </a:solidFill>
                <a:cs typeface="Arial" panose="020B0604020202020204" pitchFamily="34" charset="0"/>
              </a:rPr>
              <a:t>.</a:t>
            </a:r>
          </a:p>
        </p:txBody>
      </p:sp>
      <p:pic>
        <p:nvPicPr>
          <p:cNvPr id="14" name="Picture 13">
            <a:extLst>
              <a:ext uri="{FF2B5EF4-FFF2-40B4-BE49-F238E27FC236}">
                <a16:creationId xmlns:a16="http://schemas.microsoft.com/office/drawing/2014/main" id="{CC0C7A8B-18CC-4FFE-D782-D444471ED46A}"/>
              </a:ext>
            </a:extLst>
          </p:cNvPr>
          <p:cNvPicPr>
            <a:picLocks noChangeAspect="1"/>
          </p:cNvPicPr>
          <p:nvPr/>
        </p:nvPicPr>
        <p:blipFill>
          <a:blip r:embed="rId4"/>
          <a:stretch>
            <a:fillRect/>
          </a:stretch>
        </p:blipFill>
        <p:spPr>
          <a:xfrm>
            <a:off x="2335616" y="4149326"/>
            <a:ext cx="2769042" cy="1976672"/>
          </a:xfrm>
          <a:prstGeom prst="rect">
            <a:avLst/>
          </a:prstGeom>
          <a:ln>
            <a:solidFill>
              <a:schemeClr val="tx1"/>
            </a:solidFill>
            <a:prstDash val="sysDash"/>
          </a:ln>
        </p:spPr>
      </p:pic>
      <p:pic>
        <p:nvPicPr>
          <p:cNvPr id="16" name="Picture 15">
            <a:extLst>
              <a:ext uri="{FF2B5EF4-FFF2-40B4-BE49-F238E27FC236}">
                <a16:creationId xmlns:a16="http://schemas.microsoft.com/office/drawing/2014/main" id="{F24E3D54-6378-84E9-C8D6-6F4FB16AAA96}"/>
              </a:ext>
            </a:extLst>
          </p:cNvPr>
          <p:cNvPicPr>
            <a:picLocks noChangeAspect="1"/>
          </p:cNvPicPr>
          <p:nvPr/>
        </p:nvPicPr>
        <p:blipFill>
          <a:blip r:embed="rId5"/>
          <a:stretch>
            <a:fillRect/>
          </a:stretch>
        </p:blipFill>
        <p:spPr>
          <a:xfrm>
            <a:off x="2335616" y="2253036"/>
            <a:ext cx="2769043" cy="1671093"/>
          </a:xfrm>
          <a:prstGeom prst="rect">
            <a:avLst/>
          </a:prstGeom>
          <a:ln>
            <a:solidFill>
              <a:schemeClr val="tx1"/>
            </a:solidFill>
            <a:prstDash val="sysDash"/>
          </a:ln>
        </p:spPr>
      </p:pic>
      <p:sp>
        <p:nvSpPr>
          <p:cNvPr id="19" name="TextBox 18">
            <a:extLst>
              <a:ext uri="{FF2B5EF4-FFF2-40B4-BE49-F238E27FC236}">
                <a16:creationId xmlns:a16="http://schemas.microsoft.com/office/drawing/2014/main" id="{F8367190-AD8D-318C-49FA-A43493E64D58}"/>
              </a:ext>
            </a:extLst>
          </p:cNvPr>
          <p:cNvSpPr txBox="1"/>
          <p:nvPr/>
        </p:nvSpPr>
        <p:spPr>
          <a:xfrm>
            <a:off x="3480245" y="6478682"/>
            <a:ext cx="2333151" cy="153888"/>
          </a:xfrm>
          <a:prstGeom prst="rect">
            <a:avLst/>
          </a:prstGeom>
          <a:noFill/>
        </p:spPr>
        <p:txBody>
          <a:bodyPr wrap="square" lIns="0" tIns="0" rIns="0" bIns="0" rtlCol="0">
            <a:spAutoFit/>
          </a:bodyPr>
          <a:lstStyle/>
          <a:p>
            <a:r>
              <a:rPr lang="en-US" sz="1000" b="1" dirty="0"/>
              <a:t>Sources: </a:t>
            </a:r>
            <a:r>
              <a:rPr lang="en-US" sz="1000" dirty="0"/>
              <a:t>PMA 2016 Annual Conference</a:t>
            </a:r>
          </a:p>
        </p:txBody>
      </p:sp>
      <p:pic>
        <p:nvPicPr>
          <p:cNvPr id="25" name="Picture 24">
            <a:extLst>
              <a:ext uri="{FF2B5EF4-FFF2-40B4-BE49-F238E27FC236}">
                <a16:creationId xmlns:a16="http://schemas.microsoft.com/office/drawing/2014/main" id="{65A4A895-6C12-346F-CE0B-D0D51F708853}"/>
              </a:ext>
            </a:extLst>
          </p:cNvPr>
          <p:cNvPicPr>
            <a:picLocks noChangeAspect="1"/>
          </p:cNvPicPr>
          <p:nvPr/>
        </p:nvPicPr>
        <p:blipFill>
          <a:blip r:embed="rId6"/>
          <a:stretch>
            <a:fillRect/>
          </a:stretch>
        </p:blipFill>
        <p:spPr>
          <a:xfrm>
            <a:off x="5442010" y="3763105"/>
            <a:ext cx="3396897" cy="2362892"/>
          </a:xfrm>
          <a:prstGeom prst="rect">
            <a:avLst/>
          </a:prstGeom>
          <a:ln>
            <a:solidFill>
              <a:schemeClr val="tx1"/>
            </a:solidFill>
          </a:ln>
        </p:spPr>
      </p:pic>
      <p:sp>
        <p:nvSpPr>
          <p:cNvPr id="2" name="Google Shape;101;p2">
            <a:extLst>
              <a:ext uri="{FF2B5EF4-FFF2-40B4-BE49-F238E27FC236}">
                <a16:creationId xmlns:a16="http://schemas.microsoft.com/office/drawing/2014/main" id="{1DAF24DA-409C-0A8C-00C1-6BE842F4F674}"/>
              </a:ext>
            </a:extLst>
          </p:cNvPr>
          <p:cNvSpPr/>
          <p:nvPr/>
        </p:nvSpPr>
        <p:spPr>
          <a:xfrm>
            <a:off x="5442009" y="2227941"/>
            <a:ext cx="3396897" cy="1413784"/>
          </a:xfrm>
          <a:prstGeom prst="rect">
            <a:avLst/>
          </a:prstGeom>
          <a:solidFill>
            <a:srgbClr val="EBF9FE"/>
          </a:solidFill>
          <a:ln w="9525" cap="flat" cmpd="sng">
            <a:solidFill>
              <a:srgbClr val="113D63"/>
            </a:solidFill>
            <a:prstDash val="dash"/>
            <a:round/>
            <a:headEnd type="none" w="sm" len="sm"/>
            <a:tailEnd type="none" w="sm" len="sm"/>
          </a:ln>
        </p:spPr>
        <p:txBody>
          <a:bodyPr spcFirstLastPara="1" wrap="square" lIns="91425" tIns="45700" rIns="91425" bIns="45700" anchor="ctr" anchorCtr="0">
            <a:noAutofit/>
          </a:bodyPr>
          <a:lstStyle/>
          <a:p>
            <a:pPr marL="0" indent="0">
              <a:buNone/>
            </a:pPr>
            <a:r>
              <a:rPr lang="en-US" sz="1200" b="1">
                <a:cs typeface="Arial" panose="020B0604020202020204" pitchFamily="34" charset="0"/>
              </a:rPr>
              <a:t>Mitigant: </a:t>
            </a:r>
            <a:r>
              <a:rPr lang="en-US" sz="1200">
                <a:cs typeface="Arial" panose="020B0604020202020204" pitchFamily="34" charset="0"/>
              </a:rPr>
              <a:t>However, heightened by a series of airplane incidents in 2025 and growing pressure on the FAA, </a:t>
            </a:r>
            <a:r>
              <a:rPr lang="en-US" sz="1200" b="1" err="1">
                <a:cs typeface="Arial" panose="020B0604020202020204" pitchFamily="34" charset="0"/>
              </a:rPr>
              <a:t>TargetCo</a:t>
            </a:r>
            <a:r>
              <a:rPr lang="en-US" sz="1200" b="1">
                <a:cs typeface="Arial" panose="020B0604020202020204" pitchFamily="34" charset="0"/>
              </a:rPr>
              <a:t> will have an advantage with its testing procedures and equipment</a:t>
            </a:r>
            <a:r>
              <a:rPr lang="en-US" sz="1200">
                <a:cs typeface="Arial" panose="020B0604020202020204" pitchFamily="34" charset="0"/>
              </a:rPr>
              <a:t>. Moreover, </a:t>
            </a:r>
            <a:r>
              <a:rPr lang="en-US" sz="1200" b="1">
                <a:cs typeface="Arial" panose="020B0604020202020204" pitchFamily="34" charset="0"/>
              </a:rPr>
              <a:t>PMAs present a small risk and opportunity, representing only a portion of the total MRO materials sector.</a:t>
            </a:r>
          </a:p>
        </p:txBody>
      </p:sp>
    </p:spTree>
    <p:extLst>
      <p:ext uri="{BB962C8B-B14F-4D97-AF65-F5344CB8AC3E}">
        <p14:creationId xmlns:p14="http://schemas.microsoft.com/office/powerpoint/2010/main" val="1110962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A884B6-E888-A7EF-19CB-FA09789399D1}"/>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7540047E-F6B8-3A2A-66EC-CA2E18337B87}"/>
              </a:ext>
            </a:extLst>
          </p:cNvPr>
          <p:cNvSpPr/>
          <p:nvPr/>
        </p:nvSpPr>
        <p:spPr>
          <a:xfrm>
            <a:off x="4658499" y="2242199"/>
            <a:ext cx="4282300" cy="2058695"/>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a:buChar char="§"/>
            </a:pPr>
            <a:r>
              <a:rPr lang="en-US" sz="1200" dirty="0">
                <a:solidFill>
                  <a:schemeClr val="tx1"/>
                </a:solidFill>
                <a:latin typeface="Arial"/>
                <a:cs typeface="Arial"/>
              </a:rPr>
              <a:t>Satair—an Airbus subsidiary—stocks 1.5M+ parts and aims to grow PMA sales to €500M by 2025, cutting reliance on third-party suppliers like </a:t>
            </a:r>
            <a:r>
              <a:rPr lang="en-US" sz="1200" dirty="0" err="1">
                <a:solidFill>
                  <a:schemeClr val="tx1"/>
                </a:solidFill>
                <a:latin typeface="Arial"/>
                <a:cs typeface="Arial"/>
              </a:rPr>
              <a:t>TargetCo</a:t>
            </a:r>
            <a:r>
              <a:rPr lang="en-US" sz="1200" dirty="0">
                <a:solidFill>
                  <a:schemeClr val="tx1"/>
                </a:solidFill>
                <a:latin typeface="Arial"/>
                <a:cs typeface="Arial"/>
              </a:rPr>
              <a:t>.</a:t>
            </a:r>
            <a:endParaRPr lang="en-US" sz="1200" dirty="0">
              <a:solidFill>
                <a:schemeClr val="tx1"/>
              </a:solidFill>
              <a:cs typeface="Arial"/>
            </a:endParaRPr>
          </a:p>
          <a:p>
            <a:pPr marL="171450" indent="-171450">
              <a:buFont typeface="Wingdings"/>
              <a:buChar char="§"/>
            </a:pPr>
            <a:r>
              <a:rPr lang="en-US" sz="1200" dirty="0">
                <a:solidFill>
                  <a:schemeClr val="tx1"/>
                </a:solidFill>
                <a:latin typeface="Arial"/>
                <a:cs typeface="Arial"/>
              </a:rPr>
              <a:t>In 2024 Airbus </a:t>
            </a:r>
            <a:r>
              <a:rPr lang="en-US" sz="1200" b="1" dirty="0">
                <a:solidFill>
                  <a:schemeClr val="tx1"/>
                </a:solidFill>
                <a:latin typeface="Arial"/>
                <a:cs typeface="Arial"/>
              </a:rPr>
              <a:t>launched a “Component On Demand” service </a:t>
            </a:r>
            <a:r>
              <a:rPr lang="en-US" sz="1200" dirty="0">
                <a:solidFill>
                  <a:schemeClr val="tx1"/>
                </a:solidFill>
                <a:latin typeface="Arial"/>
                <a:cs typeface="Arial"/>
              </a:rPr>
              <a:t>that integrates its own PMA and UMS (used serviceable material) into a one-stop shop for its customers. offering new and used parts for A320, A330, A350, and A380 fleets with guaranteed availability. Competing with </a:t>
            </a:r>
            <a:r>
              <a:rPr lang="en-US" sz="1200" dirty="0" err="1">
                <a:solidFill>
                  <a:schemeClr val="tx1"/>
                </a:solidFill>
                <a:latin typeface="Arial"/>
                <a:cs typeface="Arial"/>
              </a:rPr>
              <a:t>TargetCo</a:t>
            </a:r>
            <a:r>
              <a:rPr lang="en-US" sz="1200" dirty="0">
                <a:solidFill>
                  <a:schemeClr val="tx1"/>
                </a:solidFill>
                <a:latin typeface="Arial"/>
                <a:cs typeface="Arial"/>
              </a:rPr>
              <a:t> for Airbus replacement parts.</a:t>
            </a:r>
          </a:p>
        </p:txBody>
      </p:sp>
      <p:sp>
        <p:nvSpPr>
          <p:cNvPr id="3" name="Rectangle 2">
            <a:extLst>
              <a:ext uri="{FF2B5EF4-FFF2-40B4-BE49-F238E27FC236}">
                <a16:creationId xmlns:a16="http://schemas.microsoft.com/office/drawing/2014/main" id="{146C0EC0-B1C4-79FB-BCE0-138C9B20155D}"/>
              </a:ext>
            </a:extLst>
          </p:cNvPr>
          <p:cNvSpPr/>
          <p:nvPr/>
        </p:nvSpPr>
        <p:spPr>
          <a:xfrm>
            <a:off x="251599" y="2246747"/>
            <a:ext cx="4282300" cy="2058695"/>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kumimoji="0" lang="en-US" altLang="en-US" sz="1200" b="0" i="0" u="none" strike="noStrike" cap="none" normalizeH="0" baseline="0" dirty="0">
                <a:ln>
                  <a:noFill/>
                </a:ln>
                <a:solidFill>
                  <a:schemeClr val="tx1"/>
                </a:solidFill>
                <a:effectLst/>
                <a:latin typeface="Arial"/>
                <a:cs typeface="Arial"/>
              </a:rPr>
              <a:t>BGS, launched in 2017, consolidates Boeing’s aftermarket offerings—parts, MRO, digital analytics, and training—across commercial and defense sectors.</a:t>
            </a:r>
            <a:endParaRPr lang="en-US" altLang="en-US" sz="1200" b="0" i="0" u="none" strike="noStrike" cap="none" normalizeH="0" baseline="0" dirty="0">
              <a:ln>
                <a:noFill/>
              </a:ln>
              <a:solidFill>
                <a:schemeClr val="tx1"/>
              </a:solidFill>
              <a:effectLst/>
              <a:latin typeface="Arial"/>
              <a:cs typeface="Arial"/>
            </a:endParaRPr>
          </a:p>
          <a:p>
            <a:pPr marL="628650" lvl="1" indent="-171450">
              <a:buFont typeface="Wingdings"/>
              <a:buChar char="§"/>
            </a:pPr>
            <a:r>
              <a:rPr kumimoji="0" lang="en-US" altLang="en-US" sz="1200" b="0" i="0" u="none" strike="noStrike" cap="none" normalizeH="0" baseline="0" dirty="0">
                <a:ln>
                  <a:noFill/>
                </a:ln>
                <a:solidFill>
                  <a:schemeClr val="tx1"/>
                </a:solidFill>
                <a:effectLst/>
                <a:latin typeface="Arial"/>
                <a:cs typeface="Arial"/>
              </a:rPr>
              <a:t>In 2024, BGS reported $19.2B in revenue</a:t>
            </a:r>
            <a:r>
              <a:rPr lang="en-US" altLang="en-US" sz="1200" dirty="0">
                <a:solidFill>
                  <a:schemeClr val="tx1"/>
                </a:solidFill>
                <a:latin typeface="Arial"/>
                <a:cs typeface="Arial"/>
              </a:rPr>
              <a:t>,</a:t>
            </a:r>
            <a:r>
              <a:rPr kumimoji="0" lang="en-US" altLang="en-US" sz="1200" b="0" i="0" u="none" strike="noStrike" cap="none" normalizeH="0" baseline="0" dirty="0">
                <a:ln>
                  <a:noFill/>
                </a:ln>
                <a:solidFill>
                  <a:schemeClr val="tx1"/>
                </a:solidFill>
                <a:effectLst/>
                <a:latin typeface="Arial"/>
                <a:cs typeface="Arial"/>
              </a:rPr>
              <a:t> up from $18.5B in 2023, showing steady progress toward the $50B goal.</a:t>
            </a:r>
            <a:endParaRPr lang="en-US" altLang="en-US" sz="1200" b="0" i="0" u="none" strike="noStrike" cap="none" normalizeH="0" baseline="0" dirty="0">
              <a:ln>
                <a:noFill/>
              </a:ln>
              <a:solidFill>
                <a:schemeClr val="tx1"/>
              </a:solidFill>
              <a:effectLst/>
              <a:latin typeface="Arial"/>
              <a:cs typeface="Arial"/>
            </a:endParaRPr>
          </a:p>
          <a:p>
            <a:pPr marL="171450" indent="-171450">
              <a:buFont typeface="Wingdings"/>
              <a:buChar char="§"/>
            </a:pPr>
            <a:r>
              <a:rPr lang="en-US" sz="1200" dirty="0">
                <a:solidFill>
                  <a:schemeClr val="tx1"/>
                </a:solidFill>
                <a:latin typeface="Arial"/>
                <a:cs typeface="Arial"/>
              </a:rPr>
              <a:t>Boeing acquired aerospace parts distributor (KLX) in 2018, showing intent to gain control over the supply chain.</a:t>
            </a:r>
          </a:p>
          <a:p>
            <a:pPr marL="171450" indent="-171450">
              <a:buFont typeface="Wingdings"/>
              <a:buChar char="§"/>
            </a:pPr>
            <a:r>
              <a:rPr lang="en-US" sz="1200" dirty="0">
                <a:solidFill>
                  <a:schemeClr val="tx1"/>
                </a:solidFill>
                <a:latin typeface="Arial"/>
                <a:cs typeface="Arial"/>
              </a:rPr>
              <a:t>BGS aims to grow PMA sales </a:t>
            </a:r>
            <a:r>
              <a:rPr lang="en-US" sz="1200" b="1" dirty="0">
                <a:solidFill>
                  <a:schemeClr val="tx1"/>
                </a:solidFill>
                <a:latin typeface="Arial"/>
                <a:cs typeface="Arial"/>
              </a:rPr>
              <a:t>from $1.5B (est. 2024) to $2B in 2025</a:t>
            </a:r>
            <a:r>
              <a:rPr lang="en-US" sz="1200" dirty="0">
                <a:solidFill>
                  <a:schemeClr val="tx1"/>
                </a:solidFill>
                <a:latin typeface="Arial"/>
                <a:cs typeface="Arial"/>
              </a:rPr>
              <a:t>, targeting a 25% increase.</a:t>
            </a:r>
          </a:p>
        </p:txBody>
      </p:sp>
      <p:sp>
        <p:nvSpPr>
          <p:cNvPr id="4" name="Slide Number Placeholder 3">
            <a:extLst>
              <a:ext uri="{FF2B5EF4-FFF2-40B4-BE49-F238E27FC236}">
                <a16:creationId xmlns:a16="http://schemas.microsoft.com/office/drawing/2014/main" id="{9D9F1A82-3798-0D56-C567-4E9DE0F7E26E}"/>
              </a:ext>
            </a:extLst>
          </p:cNvPr>
          <p:cNvSpPr>
            <a:spLocks noGrp="1"/>
          </p:cNvSpPr>
          <p:nvPr>
            <p:ph type="sldNum" sz="quarter" idx="12"/>
          </p:nvPr>
        </p:nvSpPr>
        <p:spPr/>
        <p:txBody>
          <a:bodyPr/>
          <a:lstStyle/>
          <a:p>
            <a:pPr>
              <a:defRPr/>
            </a:pPr>
            <a:fld id="{995B7867-EB00-4675-821B-66D3FE8CD564}" type="slidenum">
              <a:rPr lang="en-US" smtClean="0"/>
              <a:pPr>
                <a:defRPr/>
              </a:pPr>
              <a:t>22</a:t>
            </a:fld>
            <a:endParaRPr lang="en-US"/>
          </a:p>
        </p:txBody>
      </p:sp>
      <p:sp>
        <p:nvSpPr>
          <p:cNvPr id="18" name="TextBox 17">
            <a:extLst>
              <a:ext uri="{FF2B5EF4-FFF2-40B4-BE49-F238E27FC236}">
                <a16:creationId xmlns:a16="http://schemas.microsoft.com/office/drawing/2014/main" id="{47631258-8527-D3A1-DB95-A27EEF10E3D5}"/>
              </a:ext>
            </a:extLst>
          </p:cNvPr>
          <p:cNvSpPr txBox="1"/>
          <p:nvPr/>
        </p:nvSpPr>
        <p:spPr>
          <a:xfrm>
            <a:off x="490163" y="4974011"/>
            <a:ext cx="8163671" cy="1200329"/>
          </a:xfrm>
          <a:prstGeom prst="rect">
            <a:avLst/>
          </a:prstGeom>
          <a:noFill/>
        </p:spPr>
        <p:txBody>
          <a:bodyPr wrap="square" lIns="91440" tIns="45720" rIns="91440" bIns="45720" anchor="t">
            <a:spAutoFit/>
          </a:bodyPr>
          <a:lstStyle/>
          <a:p>
            <a:pPr algn="ctr"/>
            <a:r>
              <a:rPr lang="en-US" sz="1200" dirty="0">
                <a:latin typeface="Arial"/>
                <a:cs typeface="Arial"/>
              </a:rPr>
              <a:t>OEMs are targeting the aftermarket for its high margins and returns, but their </a:t>
            </a:r>
            <a:r>
              <a:rPr lang="en-US" sz="1200" b="1" dirty="0">
                <a:latin typeface="Arial"/>
                <a:cs typeface="Arial"/>
              </a:rPr>
              <a:t>dual role as jet manufacturers may weaken their negotiating leverage, as airlines demand bundled discounts on parts and services.</a:t>
            </a:r>
          </a:p>
          <a:p>
            <a:pPr algn="ctr"/>
            <a:endParaRPr lang="en-US" sz="1200" dirty="0">
              <a:latin typeface="Arial"/>
              <a:cs typeface="Arial"/>
            </a:endParaRPr>
          </a:p>
          <a:p>
            <a:pPr algn="ctr"/>
            <a:r>
              <a:rPr lang="en-US" sz="1200" dirty="0" err="1">
                <a:latin typeface="Arial"/>
                <a:cs typeface="Arial"/>
              </a:rPr>
              <a:t>TargetCo</a:t>
            </a:r>
            <a:r>
              <a:rPr lang="en-US" sz="1200" dirty="0">
                <a:latin typeface="Arial"/>
                <a:cs typeface="Arial"/>
              </a:rPr>
              <a:t> is a sole-source supplier for ~70% of the parts they supply. replicating them will be very costly, even for larger companies. Strong relationships formed by FAA certifications and Target’s strategic offerings for low-cost, simple versus OEM’s life-limited, highly engineered parts may make it more difficult for large OEMs to enter the market.</a:t>
            </a:r>
          </a:p>
        </p:txBody>
      </p:sp>
      <p:sp>
        <p:nvSpPr>
          <p:cNvPr id="10" name="TextBox 9">
            <a:extLst>
              <a:ext uri="{FF2B5EF4-FFF2-40B4-BE49-F238E27FC236}">
                <a16:creationId xmlns:a16="http://schemas.microsoft.com/office/drawing/2014/main" id="{ADA0CB8C-36BD-763C-BBB0-742E896B342C}"/>
              </a:ext>
            </a:extLst>
          </p:cNvPr>
          <p:cNvSpPr txBox="1"/>
          <p:nvPr/>
        </p:nvSpPr>
        <p:spPr>
          <a:xfrm>
            <a:off x="821668" y="937574"/>
            <a:ext cx="7288551" cy="461665"/>
          </a:xfrm>
          <a:prstGeom prst="rect">
            <a:avLst/>
          </a:prstGeom>
          <a:solidFill>
            <a:srgbClr val="132E57"/>
          </a:solidFill>
        </p:spPr>
        <p:txBody>
          <a:bodyPr wrap="square" lIns="91440" tIns="45720" rIns="91440" bIns="45720" rtlCol="0" anchor="t">
            <a:spAutoFit/>
          </a:bodyPr>
          <a:lstStyle/>
          <a:p>
            <a:pPr marL="12700" algn="ctr">
              <a:spcBef>
                <a:spcPts val="0"/>
              </a:spcBef>
              <a:spcAft>
                <a:spcPts val="0"/>
              </a:spcAft>
            </a:pPr>
            <a:r>
              <a:rPr lang="en-US" sz="1200" b="1" dirty="0">
                <a:solidFill>
                  <a:schemeClr val="bg1"/>
                </a:solidFill>
                <a:latin typeface="Arial"/>
                <a:cs typeface="Arial"/>
                <a:sym typeface="Arial"/>
              </a:rPr>
              <a:t>Increased Aftermarket Competition from large OEMs</a:t>
            </a:r>
            <a:r>
              <a:rPr lang="en-US" sz="1200" dirty="0">
                <a:solidFill>
                  <a:schemeClr val="bg1"/>
                </a:solidFill>
                <a:latin typeface="Arial"/>
                <a:cs typeface="Arial"/>
                <a:sym typeface="Arial"/>
              </a:rPr>
              <a:t>, such as Boeing and Airbus actively exploring options to expand into their supply chain, </a:t>
            </a:r>
            <a:r>
              <a:rPr lang="en-US" sz="1200" b="1" dirty="0">
                <a:solidFill>
                  <a:schemeClr val="bg1"/>
                </a:solidFill>
                <a:latin typeface="Arial"/>
                <a:cs typeface="Arial"/>
                <a:sym typeface="Arial"/>
              </a:rPr>
              <a:t>may erode Target’s market position.</a:t>
            </a:r>
            <a:endParaRPr lang="en-US" sz="1200" dirty="0">
              <a:solidFill>
                <a:schemeClr val="bg1"/>
              </a:solidFill>
              <a:cs typeface="Arial"/>
            </a:endParaRPr>
          </a:p>
        </p:txBody>
      </p:sp>
      <p:sp>
        <p:nvSpPr>
          <p:cNvPr id="2" name="Title 3">
            <a:extLst>
              <a:ext uri="{FF2B5EF4-FFF2-40B4-BE49-F238E27FC236}">
                <a16:creationId xmlns:a16="http://schemas.microsoft.com/office/drawing/2014/main" id="{C6F7EC66-6455-DD3F-6A7C-0789A7837B85}"/>
              </a:ext>
            </a:extLst>
          </p:cNvPr>
          <p:cNvSpPr txBox="1">
            <a:spLocks/>
          </p:cNvSpPr>
          <p:nvPr/>
        </p:nvSpPr>
        <p:spPr bwMode="auto">
          <a:xfrm>
            <a:off x="381000" y="386834"/>
            <a:ext cx="8305800"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just" rtl="0" eaLnBrk="0" fontAlgn="base" hangingPunct="0">
              <a:spcBef>
                <a:spcPct val="0"/>
              </a:spcBef>
              <a:spcAft>
                <a:spcPct val="0"/>
              </a:spcAft>
              <a:defRPr sz="2400" kern="1200">
                <a:solidFill>
                  <a:schemeClr val="tx1"/>
                </a:solidFill>
                <a:latin typeface="Arial" pitchFamily="34" charset="0"/>
                <a:ea typeface="+mj-ea"/>
                <a:cs typeface="+mj-cs"/>
              </a:defRPr>
            </a:lvl1pPr>
            <a:lvl2pPr algn="just" rtl="0" eaLnBrk="0" fontAlgn="base" hangingPunct="0">
              <a:spcBef>
                <a:spcPct val="0"/>
              </a:spcBef>
              <a:spcAft>
                <a:spcPct val="0"/>
              </a:spcAft>
              <a:defRPr sz="3200">
                <a:solidFill>
                  <a:schemeClr val="tx1"/>
                </a:solidFill>
                <a:latin typeface="Arial" charset="0"/>
              </a:defRPr>
            </a:lvl2pPr>
            <a:lvl3pPr algn="just" rtl="0" eaLnBrk="0" fontAlgn="base" hangingPunct="0">
              <a:spcBef>
                <a:spcPct val="0"/>
              </a:spcBef>
              <a:spcAft>
                <a:spcPct val="0"/>
              </a:spcAft>
              <a:defRPr sz="3200">
                <a:solidFill>
                  <a:schemeClr val="tx1"/>
                </a:solidFill>
                <a:latin typeface="Arial" charset="0"/>
              </a:defRPr>
            </a:lvl3pPr>
            <a:lvl4pPr algn="just" rtl="0" eaLnBrk="0" fontAlgn="base" hangingPunct="0">
              <a:spcBef>
                <a:spcPct val="0"/>
              </a:spcBef>
              <a:spcAft>
                <a:spcPct val="0"/>
              </a:spcAft>
              <a:defRPr sz="3200">
                <a:solidFill>
                  <a:schemeClr val="tx1"/>
                </a:solidFill>
                <a:latin typeface="Arial" charset="0"/>
              </a:defRPr>
            </a:lvl4pPr>
            <a:lvl5pPr algn="just" rtl="0" eaLnBrk="0" fontAlgn="base" hangingPunct="0">
              <a:spcBef>
                <a:spcPct val="0"/>
              </a:spcBef>
              <a:spcAft>
                <a:spcPct val="0"/>
              </a:spcAft>
              <a:defRPr sz="3200">
                <a:solidFill>
                  <a:schemeClr val="tx1"/>
                </a:solidFill>
                <a:latin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a:latin typeface="Arial"/>
                <a:cs typeface="Arial"/>
              </a:rPr>
              <a:t>Backward Integration from Large OEMs</a:t>
            </a:r>
            <a:endParaRPr lang="en-US" dirty="0">
              <a:cs typeface="Arial" pitchFamily="34" charset="0"/>
            </a:endParaRPr>
          </a:p>
        </p:txBody>
      </p:sp>
      <p:sp>
        <p:nvSpPr>
          <p:cNvPr id="14" name="TextBox 13">
            <a:extLst>
              <a:ext uri="{FF2B5EF4-FFF2-40B4-BE49-F238E27FC236}">
                <a16:creationId xmlns:a16="http://schemas.microsoft.com/office/drawing/2014/main" id="{33184C43-F0CB-6166-964C-B73B97B4381B}"/>
              </a:ext>
            </a:extLst>
          </p:cNvPr>
          <p:cNvSpPr txBox="1"/>
          <p:nvPr/>
        </p:nvSpPr>
        <p:spPr>
          <a:xfrm>
            <a:off x="3805766" y="6488096"/>
            <a:ext cx="1456267" cy="153888"/>
          </a:xfrm>
          <a:prstGeom prst="rect">
            <a:avLst/>
          </a:prstGeom>
          <a:noFill/>
        </p:spPr>
        <p:txBody>
          <a:bodyPr wrap="square" lIns="0" tIns="0" rIns="0" bIns="0" rtlCol="0">
            <a:spAutoFit/>
          </a:bodyPr>
          <a:lstStyle/>
          <a:p>
            <a:r>
              <a:rPr lang="en-US" sz="1000" b="1">
                <a:latin typeface="Arial"/>
                <a:cs typeface="Arial"/>
              </a:rPr>
              <a:t>Sources: </a:t>
            </a:r>
            <a:r>
              <a:rPr lang="en-US" sz="1000">
                <a:latin typeface="Arial"/>
                <a:cs typeface="Arial"/>
              </a:rPr>
              <a:t>Boeing, Airbus</a:t>
            </a:r>
          </a:p>
        </p:txBody>
      </p:sp>
      <p:sp>
        <p:nvSpPr>
          <p:cNvPr id="19" name="Google Shape;101;p2">
            <a:extLst>
              <a:ext uri="{FF2B5EF4-FFF2-40B4-BE49-F238E27FC236}">
                <a16:creationId xmlns:a16="http://schemas.microsoft.com/office/drawing/2014/main" id="{F98BADD5-F28B-57D3-48AD-B9BB96BBE429}"/>
              </a:ext>
            </a:extLst>
          </p:cNvPr>
          <p:cNvSpPr/>
          <p:nvPr/>
        </p:nvSpPr>
        <p:spPr>
          <a:xfrm>
            <a:off x="692462" y="4507667"/>
            <a:ext cx="7759075" cy="466344"/>
          </a:xfrm>
          <a:prstGeom prst="rect">
            <a:avLst/>
          </a:prstGeom>
          <a:solidFill>
            <a:srgbClr val="EBF9FE"/>
          </a:solidFill>
          <a:ln w="9525" cap="flat" cmpd="sng">
            <a:solidFill>
              <a:srgbClr val="113D63"/>
            </a:solidFill>
            <a:prstDash val="dash"/>
            <a:round/>
            <a:headEnd type="none" w="sm" len="sm"/>
            <a:tailEnd type="none" w="sm" len="sm"/>
          </a:ln>
        </p:spPr>
        <p:txBody>
          <a:bodyPr spcFirstLastPara="1" wrap="square" lIns="91425" tIns="45700" rIns="91425" bIns="45700" anchor="ctr" anchorCtr="0">
            <a:noAutofit/>
          </a:bodyPr>
          <a:lstStyle/>
          <a:p>
            <a:pPr algn="ctr"/>
            <a:r>
              <a:rPr lang="en-US" sz="1200" b="1">
                <a:cs typeface="Arial" panose="020B0604020202020204" pitchFamily="34" charset="0"/>
              </a:rPr>
              <a:t>Mitigating Factors</a:t>
            </a:r>
          </a:p>
        </p:txBody>
      </p:sp>
      <p:pic>
        <p:nvPicPr>
          <p:cNvPr id="1026" name="Picture 2">
            <a:extLst>
              <a:ext uri="{FF2B5EF4-FFF2-40B4-BE49-F238E27FC236}">
                <a16:creationId xmlns:a16="http://schemas.microsoft.com/office/drawing/2014/main" id="{F099AA74-7170-26CE-BC25-3EFECD56F89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1352" y="1657958"/>
            <a:ext cx="2286000" cy="53220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3A34C61-E3F7-34DB-C157-9BDE5E12176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56649" y="1711934"/>
            <a:ext cx="2286000" cy="424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621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EDA91-5ABD-77AE-06ED-2BC98C6F4E6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7506827-3294-D214-2A7A-B9B3ECE4073B}"/>
              </a:ext>
            </a:extLst>
          </p:cNvPr>
          <p:cNvSpPr>
            <a:spLocks noGrp="1"/>
          </p:cNvSpPr>
          <p:nvPr>
            <p:ph type="sldNum" sz="quarter" idx="12"/>
          </p:nvPr>
        </p:nvSpPr>
        <p:spPr/>
        <p:txBody>
          <a:bodyPr/>
          <a:lstStyle/>
          <a:p>
            <a:pPr>
              <a:defRPr/>
            </a:pPr>
            <a:fld id="{995B7867-EB00-4675-821B-66D3FE8CD564}" type="slidenum">
              <a:rPr lang="en-US" noProof="0" smtClean="0"/>
              <a:pPr>
                <a:defRPr/>
              </a:pPr>
              <a:t>23</a:t>
            </a:fld>
            <a:endParaRPr lang="en-US" noProof="0"/>
          </a:p>
        </p:txBody>
      </p:sp>
      <p:sp>
        <p:nvSpPr>
          <p:cNvPr id="5" name="TextBox 4">
            <a:extLst>
              <a:ext uri="{FF2B5EF4-FFF2-40B4-BE49-F238E27FC236}">
                <a16:creationId xmlns:a16="http://schemas.microsoft.com/office/drawing/2014/main" id="{E99DDDAD-D0CE-AF78-12F0-81AF699CEC91}"/>
              </a:ext>
            </a:extLst>
          </p:cNvPr>
          <p:cNvSpPr txBox="1"/>
          <p:nvPr/>
        </p:nvSpPr>
        <p:spPr>
          <a:xfrm>
            <a:off x="341999" y="933133"/>
            <a:ext cx="8383801" cy="276999"/>
          </a:xfrm>
          <a:prstGeom prst="rect">
            <a:avLst/>
          </a:prstGeom>
          <a:solidFill>
            <a:srgbClr val="132E57"/>
          </a:solidFill>
        </p:spPr>
        <p:txBody>
          <a:bodyPr wrap="square" lIns="91440" tIns="45720" rIns="91440" bIns="45720" rtlCol="0" anchor="t">
            <a:spAutoFit/>
          </a:bodyPr>
          <a:lstStyle/>
          <a:p>
            <a:pPr marL="12700" algn="ctr">
              <a:spcBef>
                <a:spcPts val="0"/>
              </a:spcBef>
              <a:spcAft>
                <a:spcPts val="0"/>
              </a:spcAft>
            </a:pPr>
            <a:r>
              <a:rPr lang="en-US" sz="1200" b="1">
                <a:solidFill>
                  <a:schemeClr val="bg1"/>
                </a:solidFill>
                <a:latin typeface="Arial"/>
                <a:cs typeface="Arial"/>
                <a:sym typeface="Arial"/>
              </a:rPr>
              <a:t>3D Printing Technology Presents a Significant Risk</a:t>
            </a:r>
            <a:endParaRPr lang="en-US" sz="1200" b="1">
              <a:solidFill>
                <a:schemeClr val="bg1"/>
              </a:solidFill>
              <a:cs typeface="Arial"/>
            </a:endParaRPr>
          </a:p>
        </p:txBody>
      </p:sp>
      <p:sp>
        <p:nvSpPr>
          <p:cNvPr id="2" name="TextBox 1">
            <a:extLst>
              <a:ext uri="{FF2B5EF4-FFF2-40B4-BE49-F238E27FC236}">
                <a16:creationId xmlns:a16="http://schemas.microsoft.com/office/drawing/2014/main" id="{78164711-C22C-C223-0601-921ED5C32046}"/>
              </a:ext>
            </a:extLst>
          </p:cNvPr>
          <p:cNvSpPr txBox="1"/>
          <p:nvPr/>
        </p:nvSpPr>
        <p:spPr>
          <a:xfrm>
            <a:off x="341999" y="1231485"/>
            <a:ext cx="8383802" cy="1015663"/>
          </a:xfrm>
          <a:prstGeom prst="rect">
            <a:avLst/>
          </a:prstGeom>
          <a:noFill/>
          <a:ln>
            <a:solidFill>
              <a:srgbClr val="485059"/>
            </a:solidFill>
            <a:prstDash val="dash"/>
          </a:ln>
        </p:spPr>
        <p:txBody>
          <a:bodyPr wrap="square" lIns="91440" tIns="45720" rIns="91440" bIns="45720" anchor="t">
            <a:spAutoFit/>
          </a:bodyPr>
          <a:lstStyle/>
          <a:p>
            <a:pPr marL="228600" indent="-228600">
              <a:buFont typeface="+mj-lt"/>
              <a:buAutoNum type="arabicPeriod"/>
            </a:pPr>
            <a:r>
              <a:rPr lang="en-US" sz="1200" b="1">
                <a:latin typeface="Arial"/>
                <a:cs typeface="Arial"/>
              </a:rPr>
              <a:t>Customization &amp; Speed</a:t>
            </a:r>
            <a:r>
              <a:rPr lang="en-US" sz="1200">
                <a:latin typeface="Arial"/>
                <a:cs typeface="Arial"/>
              </a:rPr>
              <a:t>: 3D printing (additive manufacturing) allows on-demand production of complex parts without tooling, slashing lead times from weeks to days. </a:t>
            </a:r>
            <a:r>
              <a:rPr lang="en-US" sz="1200" err="1">
                <a:latin typeface="Arial"/>
                <a:cs typeface="Arial"/>
              </a:rPr>
              <a:t>Xometry</a:t>
            </a:r>
            <a:r>
              <a:rPr lang="en-US" sz="1200">
                <a:latin typeface="Arial"/>
                <a:cs typeface="Arial"/>
              </a:rPr>
              <a:t>, for example, offers parts in as little as 1 day.</a:t>
            </a:r>
          </a:p>
          <a:p>
            <a:pPr marL="228600" indent="-228600">
              <a:buFont typeface="+mj-lt"/>
              <a:buAutoNum type="arabicPeriod"/>
            </a:pPr>
            <a:r>
              <a:rPr lang="en-US" sz="1200" b="1">
                <a:latin typeface="Arial"/>
                <a:cs typeface="Arial"/>
              </a:rPr>
              <a:t>Cost Efficiency</a:t>
            </a:r>
            <a:r>
              <a:rPr lang="en-US" sz="1200">
                <a:latin typeface="Arial"/>
                <a:cs typeface="Arial"/>
              </a:rPr>
              <a:t>: No molds or minimum order size reduces costs for low-volume runs, ideal for aftermarket spares.</a:t>
            </a:r>
          </a:p>
          <a:p>
            <a:pPr marL="228600" indent="-228600">
              <a:buFont typeface="+mj-lt"/>
              <a:buAutoNum type="arabicPeriod"/>
            </a:pPr>
            <a:r>
              <a:rPr lang="en-US" sz="1200" b="1">
                <a:latin typeface="Arial"/>
                <a:cs typeface="Arial"/>
              </a:rPr>
              <a:t>Quality &amp; Accuracy</a:t>
            </a:r>
            <a:r>
              <a:rPr lang="en-US" sz="1200">
                <a:latin typeface="Arial"/>
                <a:cs typeface="Arial"/>
              </a:rPr>
              <a:t>: Industrial-grade printers (e.g., HP Multi Jet Fusion, EOS DMLS) achieve tolerances of ±0.1 mm, rivaling CNC machining, with materials like ULTEM 1010 matching aerospace specs.</a:t>
            </a:r>
          </a:p>
        </p:txBody>
      </p:sp>
      <p:pic>
        <p:nvPicPr>
          <p:cNvPr id="3078" name="Picture 6" descr="Materialise NV logo in transparent PNG and vectorized SVG formats">
            <a:extLst>
              <a:ext uri="{FF2B5EF4-FFF2-40B4-BE49-F238E27FC236}">
                <a16:creationId xmlns:a16="http://schemas.microsoft.com/office/drawing/2014/main" id="{D9A4C457-7A22-DFD0-D0F4-2CCD1D4C536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8487" y="2313384"/>
            <a:ext cx="1767842" cy="58575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F72949B-03AD-603B-67A3-F60F5D7B95D6}"/>
              </a:ext>
            </a:extLst>
          </p:cNvPr>
          <p:cNvSpPr txBox="1"/>
          <p:nvPr/>
        </p:nvSpPr>
        <p:spPr>
          <a:xfrm>
            <a:off x="4739016" y="2941840"/>
            <a:ext cx="3986784" cy="1572768"/>
          </a:xfrm>
          <a:prstGeom prst="rect">
            <a:avLst/>
          </a:prstGeom>
          <a:noFill/>
          <a:ln w="19050">
            <a:solidFill>
              <a:schemeClr val="tx1"/>
            </a:solidFill>
          </a:ln>
        </p:spPr>
        <p:txBody>
          <a:bodyPr wrap="square" lIns="91440" tIns="45720" rIns="91440" bIns="45720" anchor="t">
            <a:spAutoFit/>
          </a:bodyPr>
          <a:lstStyle/>
          <a:p>
            <a:pPr marL="171450" indent="-171450">
              <a:buFont typeface="Wingdings" panose="05000000000000000000" pitchFamily="2" charset="2"/>
              <a:buChar char="§"/>
            </a:pPr>
            <a:r>
              <a:rPr lang="en-US" sz="1200" b="1">
                <a:latin typeface="Arial"/>
                <a:cs typeface="Arial"/>
              </a:rPr>
              <a:t>Capabilities</a:t>
            </a:r>
            <a:r>
              <a:rPr lang="en-US" sz="1200">
                <a:latin typeface="Arial"/>
                <a:cs typeface="Arial"/>
              </a:rPr>
              <a:t>: </a:t>
            </a:r>
            <a:r>
              <a:rPr lang="en-US" sz="1200" err="1">
                <a:latin typeface="Arial"/>
                <a:cs typeface="Arial"/>
              </a:rPr>
              <a:t>Materialise</a:t>
            </a:r>
            <a:r>
              <a:rPr lang="en-US" sz="1200">
                <a:latin typeface="Arial"/>
                <a:cs typeface="Arial"/>
              </a:rPr>
              <a:t> specializes in certified aerospace 3D printing, offering SLS and metal AM for Airbus A350 parts. Its Magics software optimizes complex designs.</a:t>
            </a:r>
          </a:p>
          <a:p>
            <a:pPr marL="171450" indent="-171450">
              <a:buFont typeface="Wingdings" panose="05000000000000000000" pitchFamily="2" charset="2"/>
              <a:buChar char="§"/>
            </a:pPr>
            <a:r>
              <a:rPr lang="en-US" sz="1200" b="1">
                <a:latin typeface="Arial"/>
                <a:cs typeface="Arial"/>
              </a:rPr>
              <a:t>Aerospace Push</a:t>
            </a:r>
            <a:r>
              <a:rPr lang="en-US" sz="1200">
                <a:latin typeface="Arial"/>
                <a:cs typeface="Arial"/>
              </a:rPr>
              <a:t>: Partnered with Proponent in 2021 and Stirling Dynamics in 2025 to supply MROs with cabin spares, targeting on-demand digital supply chains.</a:t>
            </a:r>
          </a:p>
        </p:txBody>
      </p:sp>
      <p:sp>
        <p:nvSpPr>
          <p:cNvPr id="16" name="TextBox 15">
            <a:extLst>
              <a:ext uri="{FF2B5EF4-FFF2-40B4-BE49-F238E27FC236}">
                <a16:creationId xmlns:a16="http://schemas.microsoft.com/office/drawing/2014/main" id="{9FBEA575-E885-D53A-B0ED-F5A1243381DD}"/>
              </a:ext>
            </a:extLst>
          </p:cNvPr>
          <p:cNvSpPr txBox="1"/>
          <p:nvPr/>
        </p:nvSpPr>
        <p:spPr>
          <a:xfrm>
            <a:off x="280332" y="4896231"/>
            <a:ext cx="8406468" cy="1384995"/>
          </a:xfrm>
          <a:prstGeom prst="rect">
            <a:avLst/>
          </a:prstGeom>
          <a:noFill/>
        </p:spPr>
        <p:txBody>
          <a:bodyPr wrap="square" lIns="91440" tIns="45720" rIns="91440" bIns="45720" anchor="t">
            <a:spAutoFit/>
          </a:bodyPr>
          <a:lstStyle/>
          <a:p>
            <a:r>
              <a:rPr lang="en-US" sz="1200">
                <a:latin typeface="Arial"/>
                <a:cs typeface="Arial"/>
              </a:rPr>
              <a:t>New startups looking to be competitive, producers of aerospace parts still need to pass FAA standards…</a:t>
            </a:r>
          </a:p>
          <a:p>
            <a:pPr marL="171450" indent="-171450">
              <a:buFont typeface="Wingdings"/>
              <a:buChar char="§"/>
            </a:pPr>
            <a:r>
              <a:rPr lang="en-US" sz="1200">
                <a:latin typeface="Arial"/>
                <a:cs typeface="Arial"/>
              </a:rPr>
              <a:t>With 3D printing remaining a relatively new product, </a:t>
            </a:r>
            <a:r>
              <a:rPr lang="en-US" sz="1200" b="1">
                <a:latin typeface="Arial"/>
                <a:cs typeface="Arial"/>
              </a:rPr>
              <a:t>quality and testing concerns </a:t>
            </a:r>
            <a:r>
              <a:rPr lang="en-US" sz="1200">
                <a:latin typeface="Arial"/>
                <a:cs typeface="Arial"/>
              </a:rPr>
              <a:t>exist that </a:t>
            </a:r>
            <a:r>
              <a:rPr lang="en-US" sz="1200" b="1">
                <a:latin typeface="Arial"/>
                <a:cs typeface="Arial"/>
              </a:rPr>
              <a:t>may make non-3D printed counterparts more attractive still</a:t>
            </a:r>
            <a:r>
              <a:rPr lang="en-US" sz="1200">
                <a:latin typeface="Arial"/>
                <a:cs typeface="Arial"/>
              </a:rPr>
              <a:t>. </a:t>
            </a:r>
          </a:p>
          <a:p>
            <a:pPr marL="171450" indent="-171450">
              <a:buFont typeface="Wingdings"/>
              <a:buChar char="§"/>
            </a:pPr>
            <a:r>
              <a:rPr lang="en-US" sz="1200">
                <a:latin typeface="Arial"/>
                <a:cs typeface="Arial"/>
              </a:rPr>
              <a:t>FAA approval costs added on top of 3D company’s high cash usage to improve its technology can damper ROI in an already mature market.</a:t>
            </a:r>
          </a:p>
          <a:p>
            <a:r>
              <a:rPr lang="en-US" sz="1200">
                <a:latin typeface="Arial"/>
                <a:cs typeface="Arial"/>
              </a:rPr>
              <a:t>TargetCo’s market position is bolstered by its diverse, wide </a:t>
            </a:r>
            <a:r>
              <a:rPr lang="en-US" sz="1200" b="1">
                <a:latin typeface="Arial"/>
                <a:cs typeface="Arial"/>
              </a:rPr>
              <a:t>variety of parts and part sizes</a:t>
            </a:r>
            <a:r>
              <a:rPr lang="en-US" sz="1200">
                <a:latin typeface="Arial"/>
                <a:cs typeface="Arial"/>
              </a:rPr>
              <a:t> that makes 3-D printing replication costs expensive.</a:t>
            </a:r>
          </a:p>
        </p:txBody>
      </p:sp>
      <p:pic>
        <p:nvPicPr>
          <p:cNvPr id="6" name="Picture 5">
            <a:extLst>
              <a:ext uri="{FF2B5EF4-FFF2-40B4-BE49-F238E27FC236}">
                <a16:creationId xmlns:a16="http://schemas.microsoft.com/office/drawing/2014/main" id="{8C951A54-4BBA-53D3-A5B6-CB45E1A21764}"/>
              </a:ext>
            </a:extLst>
          </p:cNvPr>
          <p:cNvPicPr>
            <a:picLocks noChangeAspect="1"/>
          </p:cNvPicPr>
          <p:nvPr/>
        </p:nvPicPr>
        <p:blipFill>
          <a:blip r:embed="rId4"/>
          <a:stretch>
            <a:fillRect/>
          </a:stretch>
        </p:blipFill>
        <p:spPr>
          <a:xfrm>
            <a:off x="322810" y="6455397"/>
            <a:ext cx="1952606" cy="278943"/>
          </a:xfrm>
          <a:prstGeom prst="rect">
            <a:avLst/>
          </a:prstGeom>
        </p:spPr>
      </p:pic>
      <p:sp>
        <p:nvSpPr>
          <p:cNvPr id="19" name="Title 3">
            <a:extLst>
              <a:ext uri="{FF2B5EF4-FFF2-40B4-BE49-F238E27FC236}">
                <a16:creationId xmlns:a16="http://schemas.microsoft.com/office/drawing/2014/main" id="{0A32AE3A-7B1A-09FE-5812-19499318CA1D}"/>
              </a:ext>
            </a:extLst>
          </p:cNvPr>
          <p:cNvSpPr txBox="1">
            <a:spLocks/>
          </p:cNvSpPr>
          <p:nvPr/>
        </p:nvSpPr>
        <p:spPr bwMode="auto">
          <a:xfrm>
            <a:off x="381000" y="386834"/>
            <a:ext cx="8305800"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just" rtl="0" eaLnBrk="0" fontAlgn="base" hangingPunct="0">
              <a:spcBef>
                <a:spcPct val="0"/>
              </a:spcBef>
              <a:spcAft>
                <a:spcPct val="0"/>
              </a:spcAft>
              <a:defRPr sz="2400" kern="1200">
                <a:solidFill>
                  <a:schemeClr val="tx1"/>
                </a:solidFill>
                <a:latin typeface="Arial" pitchFamily="34" charset="0"/>
                <a:ea typeface="+mj-ea"/>
                <a:cs typeface="+mj-cs"/>
              </a:defRPr>
            </a:lvl1pPr>
            <a:lvl2pPr algn="just" rtl="0" eaLnBrk="0" fontAlgn="base" hangingPunct="0">
              <a:spcBef>
                <a:spcPct val="0"/>
              </a:spcBef>
              <a:spcAft>
                <a:spcPct val="0"/>
              </a:spcAft>
              <a:defRPr sz="3200">
                <a:solidFill>
                  <a:schemeClr val="tx1"/>
                </a:solidFill>
                <a:latin typeface="Arial" charset="0"/>
              </a:defRPr>
            </a:lvl2pPr>
            <a:lvl3pPr algn="just" rtl="0" eaLnBrk="0" fontAlgn="base" hangingPunct="0">
              <a:spcBef>
                <a:spcPct val="0"/>
              </a:spcBef>
              <a:spcAft>
                <a:spcPct val="0"/>
              </a:spcAft>
              <a:defRPr sz="3200">
                <a:solidFill>
                  <a:schemeClr val="tx1"/>
                </a:solidFill>
                <a:latin typeface="Arial" charset="0"/>
              </a:defRPr>
            </a:lvl3pPr>
            <a:lvl4pPr algn="just" rtl="0" eaLnBrk="0" fontAlgn="base" hangingPunct="0">
              <a:spcBef>
                <a:spcPct val="0"/>
              </a:spcBef>
              <a:spcAft>
                <a:spcPct val="0"/>
              </a:spcAft>
              <a:defRPr sz="3200">
                <a:solidFill>
                  <a:schemeClr val="tx1"/>
                </a:solidFill>
                <a:latin typeface="Arial" charset="0"/>
              </a:defRPr>
            </a:lvl4pPr>
            <a:lvl5pPr algn="just" rtl="0" eaLnBrk="0" fontAlgn="base" hangingPunct="0">
              <a:spcBef>
                <a:spcPct val="0"/>
              </a:spcBef>
              <a:spcAft>
                <a:spcPct val="0"/>
              </a:spcAft>
              <a:defRPr sz="3200">
                <a:solidFill>
                  <a:schemeClr val="tx1"/>
                </a:solidFill>
                <a:latin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a:latin typeface="Arial"/>
                <a:cs typeface="Arial"/>
              </a:rPr>
              <a:t>Emerging Technology Disruption Risk</a:t>
            </a:r>
            <a:endParaRPr lang="en-US" dirty="0"/>
          </a:p>
        </p:txBody>
      </p:sp>
      <p:sp>
        <p:nvSpPr>
          <p:cNvPr id="24" name="TextBox 23">
            <a:extLst>
              <a:ext uri="{FF2B5EF4-FFF2-40B4-BE49-F238E27FC236}">
                <a16:creationId xmlns:a16="http://schemas.microsoft.com/office/drawing/2014/main" id="{D16492B8-3D2B-B1A4-96D5-955B465CC32A}"/>
              </a:ext>
            </a:extLst>
          </p:cNvPr>
          <p:cNvSpPr txBox="1"/>
          <p:nvPr/>
        </p:nvSpPr>
        <p:spPr>
          <a:xfrm>
            <a:off x="3410494" y="6490643"/>
            <a:ext cx="2323011" cy="153888"/>
          </a:xfrm>
          <a:prstGeom prst="rect">
            <a:avLst/>
          </a:prstGeom>
          <a:noFill/>
        </p:spPr>
        <p:txBody>
          <a:bodyPr wrap="square" lIns="0" tIns="0" rIns="0" bIns="0" rtlCol="0" anchor="t">
            <a:spAutoFit/>
          </a:bodyPr>
          <a:lstStyle/>
          <a:p>
            <a:r>
              <a:rPr lang="en-US" sz="1000" b="1">
                <a:latin typeface="Arial"/>
                <a:cs typeface="Arial"/>
              </a:rPr>
              <a:t>Sources: </a:t>
            </a:r>
            <a:r>
              <a:rPr lang="en-US" sz="1000" err="1">
                <a:latin typeface="Arial"/>
                <a:cs typeface="Arial"/>
              </a:rPr>
              <a:t>Xometry</a:t>
            </a:r>
            <a:r>
              <a:rPr lang="en-US" sz="1000">
                <a:latin typeface="Arial"/>
                <a:cs typeface="Arial"/>
              </a:rPr>
              <a:t>, </a:t>
            </a:r>
            <a:r>
              <a:rPr lang="en-US" sz="1000" err="1">
                <a:latin typeface="Arial"/>
                <a:cs typeface="Arial"/>
              </a:rPr>
              <a:t>Materialise</a:t>
            </a:r>
            <a:r>
              <a:rPr lang="en-US" sz="1000">
                <a:latin typeface="Arial"/>
                <a:cs typeface="Arial"/>
              </a:rPr>
              <a:t>, Deloitte</a:t>
            </a:r>
          </a:p>
        </p:txBody>
      </p:sp>
      <p:sp>
        <p:nvSpPr>
          <p:cNvPr id="4" name="TextBox 3">
            <a:extLst>
              <a:ext uri="{FF2B5EF4-FFF2-40B4-BE49-F238E27FC236}">
                <a16:creationId xmlns:a16="http://schemas.microsoft.com/office/drawing/2014/main" id="{E9AF6222-183B-2D9B-E3AB-7C80F04AB502}"/>
              </a:ext>
            </a:extLst>
          </p:cNvPr>
          <p:cNvSpPr txBox="1"/>
          <p:nvPr/>
        </p:nvSpPr>
        <p:spPr>
          <a:xfrm>
            <a:off x="341999" y="2940932"/>
            <a:ext cx="3988729" cy="1569660"/>
          </a:xfrm>
          <a:prstGeom prst="rect">
            <a:avLst/>
          </a:prstGeom>
          <a:noFill/>
          <a:ln w="19050">
            <a:solidFill>
              <a:schemeClr val="tx1"/>
            </a:solidFill>
          </a:ln>
        </p:spPr>
        <p:txBody>
          <a:bodyPr wrap="square" lIns="91440" tIns="45720" rIns="91440" bIns="45720" anchor="t">
            <a:spAutoFit/>
          </a:bodyPr>
          <a:lstStyle/>
          <a:p>
            <a:pPr marL="171450" indent="-171450">
              <a:buFont typeface="Wingdings" panose="05000000000000000000" pitchFamily="2" charset="2"/>
              <a:buChar char="§"/>
            </a:pPr>
            <a:r>
              <a:rPr lang="en-US" sz="1200" b="1">
                <a:latin typeface="Arial"/>
                <a:cs typeface="Arial"/>
              </a:rPr>
              <a:t>Capabilities</a:t>
            </a:r>
            <a:r>
              <a:rPr lang="en-US" sz="1200">
                <a:latin typeface="Arial"/>
                <a:cs typeface="Arial"/>
              </a:rPr>
              <a:t>: </a:t>
            </a:r>
            <a:r>
              <a:rPr lang="en-US" sz="1200" err="1">
                <a:latin typeface="Arial"/>
                <a:cs typeface="Arial"/>
              </a:rPr>
              <a:t>Xometry</a:t>
            </a:r>
            <a:r>
              <a:rPr lang="en-US" sz="1200">
                <a:latin typeface="Arial"/>
                <a:cs typeface="Arial"/>
              </a:rPr>
              <a:t> offers eight 3D printing processes (e.g., SLS, FDM, DMLS, MJF) across 60+ materials, including aerospace-grade ULTEM 9085 and titanium. Its AS9100D and ITAR certifications align with FAA standards, matching TargetCo’s niche.</a:t>
            </a:r>
          </a:p>
          <a:p>
            <a:pPr marL="171450" indent="-171450">
              <a:buFont typeface="Wingdings" panose="05000000000000000000" pitchFamily="2" charset="2"/>
              <a:buChar char="§"/>
            </a:pPr>
            <a:r>
              <a:rPr lang="en-US" sz="1200" b="1">
                <a:latin typeface="Arial"/>
                <a:cs typeface="Arial"/>
              </a:rPr>
              <a:t>Aerospace Push</a:t>
            </a:r>
            <a:r>
              <a:rPr lang="en-US" sz="1200">
                <a:latin typeface="Arial"/>
                <a:cs typeface="Arial"/>
              </a:rPr>
              <a:t>: Partnerships with NASA and a 2024 Asia-Pacific deal for 7 figure parts shows aerospace traction.</a:t>
            </a:r>
            <a:endParaRPr lang="en-US" sz="1200" b="1">
              <a:latin typeface="Arial"/>
              <a:cs typeface="Arial"/>
            </a:endParaRPr>
          </a:p>
        </p:txBody>
      </p:sp>
      <p:pic>
        <p:nvPicPr>
          <p:cNvPr id="8" name="Picture 2" descr="Where Big Ideas Are Built | Production Parts and Prototypes | Xometry">
            <a:extLst>
              <a:ext uri="{FF2B5EF4-FFF2-40B4-BE49-F238E27FC236}">
                <a16:creationId xmlns:a16="http://schemas.microsoft.com/office/drawing/2014/main" id="{06B5D670-FFC3-2C14-87D3-0021564D002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36408" y="2404510"/>
            <a:ext cx="2038911" cy="452729"/>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101;p2">
            <a:extLst>
              <a:ext uri="{FF2B5EF4-FFF2-40B4-BE49-F238E27FC236}">
                <a16:creationId xmlns:a16="http://schemas.microsoft.com/office/drawing/2014/main" id="{A445BE68-2489-59B0-8E96-4E2BAC8D7254}"/>
              </a:ext>
            </a:extLst>
          </p:cNvPr>
          <p:cNvSpPr/>
          <p:nvPr/>
        </p:nvSpPr>
        <p:spPr>
          <a:xfrm>
            <a:off x="341999" y="4592562"/>
            <a:ext cx="8383801" cy="300025"/>
          </a:xfrm>
          <a:prstGeom prst="rect">
            <a:avLst/>
          </a:prstGeom>
          <a:solidFill>
            <a:srgbClr val="EBF9FE"/>
          </a:solidFill>
          <a:ln w="9525" cap="flat" cmpd="sng">
            <a:solidFill>
              <a:srgbClr val="113D63"/>
            </a:solidFill>
            <a:prstDash val="dash"/>
            <a:round/>
            <a:headEnd type="none" w="sm" len="sm"/>
            <a:tailEnd type="none" w="sm" len="sm"/>
          </a:ln>
        </p:spPr>
        <p:txBody>
          <a:bodyPr spcFirstLastPara="1" wrap="square" lIns="91425" tIns="45700" rIns="91425" bIns="45700" anchor="ctr" anchorCtr="0">
            <a:noAutofit/>
          </a:bodyPr>
          <a:lstStyle/>
          <a:p>
            <a:pPr algn="ctr"/>
            <a:r>
              <a:rPr lang="en-US" sz="1200" b="1">
                <a:cs typeface="Arial" panose="020B0604020202020204" pitchFamily="34" charset="0"/>
              </a:rPr>
              <a:t>Mitigating Factors</a:t>
            </a:r>
          </a:p>
        </p:txBody>
      </p:sp>
    </p:spTree>
    <p:extLst>
      <p:ext uri="{BB962C8B-B14F-4D97-AF65-F5344CB8AC3E}">
        <p14:creationId xmlns:p14="http://schemas.microsoft.com/office/powerpoint/2010/main" val="2452914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7704C4D1-8244-4D76-5503-D343BEF0FB22}"/>
              </a:ext>
            </a:extLst>
          </p:cNvPr>
          <p:cNvSpPr/>
          <p:nvPr/>
        </p:nvSpPr>
        <p:spPr>
          <a:xfrm>
            <a:off x="329674" y="3295619"/>
            <a:ext cx="3932244" cy="2071554"/>
          </a:xfrm>
          <a:prstGeom prst="rect">
            <a:avLst/>
          </a:prstGeom>
          <a:solidFill>
            <a:schemeClr val="bg1">
              <a:lumMod val="8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3038" indent="-173038" algn="ctr">
              <a:buFont typeface="Wingdings" panose="05000000000000000000" pitchFamily="2" charset="2"/>
              <a:buChar char="§"/>
            </a:pPr>
            <a:endParaRPr lang="en-US" sz="1200">
              <a:solidFill>
                <a:schemeClr val="tx1"/>
              </a:solidFill>
              <a:latin typeface="Arial" panose="020B0604020202020204" pitchFamily="34" charset="0"/>
              <a:cs typeface="Arial" panose="020B0604020202020204" pitchFamily="34" charset="0"/>
            </a:endParaRPr>
          </a:p>
        </p:txBody>
      </p:sp>
      <p:graphicFrame>
        <p:nvGraphicFramePr>
          <p:cNvPr id="35" name="Chart 34">
            <a:extLst>
              <a:ext uri="{FF2B5EF4-FFF2-40B4-BE49-F238E27FC236}">
                <a16:creationId xmlns:a16="http://schemas.microsoft.com/office/drawing/2014/main" id="{F5A1D397-1A64-0EEF-88DF-4CA986C4885B}"/>
              </a:ext>
            </a:extLst>
          </p:cNvPr>
          <p:cNvGraphicFramePr>
            <a:graphicFrameLocks/>
          </p:cNvGraphicFramePr>
          <p:nvPr>
            <p:extLst>
              <p:ext uri="{D42A27DB-BD31-4B8C-83A1-F6EECF244321}">
                <p14:modId xmlns:p14="http://schemas.microsoft.com/office/powerpoint/2010/main" val="1660928114"/>
              </p:ext>
            </p:extLst>
          </p:nvPr>
        </p:nvGraphicFramePr>
        <p:xfrm>
          <a:off x="21208" y="2964758"/>
          <a:ext cx="4324576" cy="2188251"/>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a:extLst>
              <a:ext uri="{FF2B5EF4-FFF2-40B4-BE49-F238E27FC236}">
                <a16:creationId xmlns:a16="http://schemas.microsoft.com/office/drawing/2014/main" id="{C44D8D14-A5C9-2074-1023-FB464D899A56}"/>
              </a:ext>
            </a:extLst>
          </p:cNvPr>
          <p:cNvSpPr>
            <a:spLocks noGrp="1"/>
          </p:cNvSpPr>
          <p:nvPr>
            <p:ph type="sldNum" sz="quarter" idx="12"/>
          </p:nvPr>
        </p:nvSpPr>
        <p:spPr/>
        <p:txBody>
          <a:bodyPr/>
          <a:lstStyle/>
          <a:p>
            <a:pPr>
              <a:defRPr/>
            </a:pPr>
            <a:fld id="{995B7867-EB00-4675-821B-66D3FE8CD564}" type="slidenum">
              <a:rPr lang="en-US" noProof="0" smtClean="0"/>
              <a:pPr>
                <a:defRPr/>
              </a:pPr>
              <a:t>24</a:t>
            </a:fld>
            <a:endParaRPr lang="en-US" noProof="0"/>
          </a:p>
        </p:txBody>
      </p:sp>
      <p:sp>
        <p:nvSpPr>
          <p:cNvPr id="4" name="Title 3">
            <a:extLst>
              <a:ext uri="{FF2B5EF4-FFF2-40B4-BE49-F238E27FC236}">
                <a16:creationId xmlns:a16="http://schemas.microsoft.com/office/drawing/2014/main" id="{14952E29-33C9-408A-7AF3-153673AF7D2D}"/>
              </a:ext>
            </a:extLst>
          </p:cNvPr>
          <p:cNvSpPr>
            <a:spLocks noGrp="1"/>
          </p:cNvSpPr>
          <p:nvPr>
            <p:ph type="title"/>
          </p:nvPr>
        </p:nvSpPr>
        <p:spPr>
          <a:xfrm>
            <a:off x="381000" y="386834"/>
            <a:ext cx="8305800" cy="369332"/>
          </a:xfrm>
        </p:spPr>
        <p:txBody>
          <a:bodyPr/>
          <a:lstStyle/>
          <a:p>
            <a:r>
              <a:rPr lang="en-US" dirty="0"/>
              <a:t>PE Roll-ups Create Buy &amp; Build Competition</a:t>
            </a:r>
          </a:p>
        </p:txBody>
      </p:sp>
      <p:sp>
        <p:nvSpPr>
          <p:cNvPr id="19" name="Google Shape;142;p4">
            <a:extLst>
              <a:ext uri="{FF2B5EF4-FFF2-40B4-BE49-F238E27FC236}">
                <a16:creationId xmlns:a16="http://schemas.microsoft.com/office/drawing/2014/main" id="{99A762D2-21A8-879A-5695-A1D95742FF4D}"/>
              </a:ext>
            </a:extLst>
          </p:cNvPr>
          <p:cNvSpPr/>
          <p:nvPr/>
        </p:nvSpPr>
        <p:spPr>
          <a:xfrm>
            <a:off x="305085" y="2558316"/>
            <a:ext cx="1498543" cy="269161"/>
          </a:xfrm>
          <a:prstGeom prst="rect">
            <a:avLst/>
          </a:prstGeom>
          <a:solidFill>
            <a:srgbClr val="4C65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000"/>
              <a:buFont typeface="Arial"/>
              <a:buNone/>
            </a:pPr>
            <a:r>
              <a:rPr lang="en-US" sz="1200" b="1" i="0" u="none" strike="noStrike" cap="none">
                <a:solidFill>
                  <a:schemeClr val="lt1"/>
                </a:solidFill>
                <a:latin typeface="Arial" panose="020B0604020202020204" pitchFamily="34" charset="0"/>
                <a:ea typeface="Arial"/>
                <a:cs typeface="Arial" panose="020B0604020202020204" pitchFamily="34" charset="0"/>
                <a:sym typeface="Arial"/>
              </a:rPr>
              <a:t>PE Investors</a:t>
            </a:r>
            <a:endParaRPr sz="1200" b="0" i="1" u="none" strike="noStrike" cap="none">
              <a:solidFill>
                <a:schemeClr val="lt1"/>
              </a:solidFill>
              <a:latin typeface="Arial" panose="020B0604020202020204" pitchFamily="34" charset="0"/>
              <a:ea typeface="Arial"/>
              <a:cs typeface="Arial" panose="020B0604020202020204" pitchFamily="34" charset="0"/>
              <a:sym typeface="Arial"/>
            </a:endParaRPr>
          </a:p>
        </p:txBody>
      </p:sp>
      <p:sp>
        <p:nvSpPr>
          <p:cNvPr id="20" name="Google Shape;136;p4">
            <a:extLst>
              <a:ext uri="{FF2B5EF4-FFF2-40B4-BE49-F238E27FC236}">
                <a16:creationId xmlns:a16="http://schemas.microsoft.com/office/drawing/2014/main" id="{4A108BFC-911C-F544-AD98-19B9C4894B15}"/>
              </a:ext>
            </a:extLst>
          </p:cNvPr>
          <p:cNvSpPr/>
          <p:nvPr/>
        </p:nvSpPr>
        <p:spPr>
          <a:xfrm>
            <a:off x="4300543" y="1361013"/>
            <a:ext cx="4538362" cy="307651"/>
          </a:xfrm>
          <a:prstGeom prst="rect">
            <a:avLst/>
          </a:prstGeom>
          <a:solidFill>
            <a:schemeClr val="tx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000"/>
              <a:buFont typeface="Arial"/>
              <a:buNone/>
            </a:pPr>
            <a:r>
              <a:rPr lang="en-US" sz="1200" b="1" i="0" u="none" strike="noStrike" cap="none">
                <a:solidFill>
                  <a:schemeClr val="lt1"/>
                </a:solidFill>
                <a:latin typeface="Arial" panose="020B0604020202020204" pitchFamily="34" charset="0"/>
                <a:ea typeface="Arial"/>
                <a:cs typeface="Arial" panose="020B0604020202020204" pitchFamily="34" charset="0"/>
                <a:sym typeface="Arial"/>
              </a:rPr>
              <a:t>2020 – 2023 Q4 MRO and PMA Aftermarket Acquisitions </a:t>
            </a:r>
            <a:endParaRPr sz="1200" b="0" i="1" u="none" strike="noStrike" cap="none">
              <a:solidFill>
                <a:schemeClr val="lt1"/>
              </a:solidFill>
              <a:latin typeface="Arial" panose="020B0604020202020204" pitchFamily="34" charset="0"/>
              <a:ea typeface="Arial"/>
              <a:cs typeface="Arial" panose="020B0604020202020204" pitchFamily="34" charset="0"/>
              <a:sym typeface="Arial"/>
            </a:endParaRPr>
          </a:p>
        </p:txBody>
      </p:sp>
      <p:sp>
        <p:nvSpPr>
          <p:cNvPr id="29" name="Google Shape;136;p4">
            <a:extLst>
              <a:ext uri="{FF2B5EF4-FFF2-40B4-BE49-F238E27FC236}">
                <a16:creationId xmlns:a16="http://schemas.microsoft.com/office/drawing/2014/main" id="{6F784ABD-C1DE-E24D-9EA7-C18EF4DCF5D6}"/>
              </a:ext>
            </a:extLst>
          </p:cNvPr>
          <p:cNvSpPr/>
          <p:nvPr/>
        </p:nvSpPr>
        <p:spPr>
          <a:xfrm>
            <a:off x="1892884" y="2558317"/>
            <a:ext cx="2264158" cy="274320"/>
          </a:xfrm>
          <a:prstGeom prst="rect">
            <a:avLst/>
          </a:prstGeom>
          <a:solidFill>
            <a:schemeClr val="bg1">
              <a:lumMod val="9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000"/>
              <a:buFont typeface="Arial"/>
              <a:buNone/>
            </a:pPr>
            <a:r>
              <a:rPr lang="en-US" sz="1200">
                <a:latin typeface="Arial" panose="020B0604020202020204" pitchFamily="34" charset="0"/>
                <a:ea typeface="Arial"/>
                <a:cs typeface="Arial" panose="020B0604020202020204" pitchFamily="34" charset="0"/>
                <a:sym typeface="Arial"/>
              </a:rPr>
              <a:t>13 Investments </a:t>
            </a:r>
            <a:endParaRPr sz="1200" i="1" u="none" strike="noStrike" cap="none">
              <a:latin typeface="Arial" panose="020B0604020202020204" pitchFamily="34" charset="0"/>
              <a:ea typeface="Arial"/>
              <a:cs typeface="Arial" panose="020B0604020202020204" pitchFamily="34" charset="0"/>
              <a:sym typeface="Arial"/>
            </a:endParaRPr>
          </a:p>
        </p:txBody>
      </p:sp>
      <p:pic>
        <p:nvPicPr>
          <p:cNvPr id="33" name="Picture 32">
            <a:extLst>
              <a:ext uri="{FF2B5EF4-FFF2-40B4-BE49-F238E27FC236}">
                <a16:creationId xmlns:a16="http://schemas.microsoft.com/office/drawing/2014/main" id="{434D135F-8A6A-3745-5845-1FEEBF63D7B1}"/>
              </a:ext>
            </a:extLst>
          </p:cNvPr>
          <p:cNvPicPr>
            <a:picLocks noChangeAspect="1"/>
          </p:cNvPicPr>
          <p:nvPr/>
        </p:nvPicPr>
        <p:blipFill>
          <a:blip r:embed="rId4"/>
          <a:stretch>
            <a:fillRect/>
          </a:stretch>
        </p:blipFill>
        <p:spPr>
          <a:xfrm>
            <a:off x="228600" y="6471166"/>
            <a:ext cx="2057400" cy="307777"/>
          </a:xfrm>
          <a:prstGeom prst="rect">
            <a:avLst/>
          </a:prstGeom>
        </p:spPr>
      </p:pic>
      <p:sp>
        <p:nvSpPr>
          <p:cNvPr id="34" name="Text Placeholder 4">
            <a:extLst>
              <a:ext uri="{FF2B5EF4-FFF2-40B4-BE49-F238E27FC236}">
                <a16:creationId xmlns:a16="http://schemas.microsoft.com/office/drawing/2014/main" id="{486A33CA-2ECE-80A0-FC5A-6D6B7F791BD4}"/>
              </a:ext>
            </a:extLst>
          </p:cNvPr>
          <p:cNvSpPr txBox="1">
            <a:spLocks/>
          </p:cNvSpPr>
          <p:nvPr/>
        </p:nvSpPr>
        <p:spPr>
          <a:xfrm>
            <a:off x="305090" y="948841"/>
            <a:ext cx="8533820" cy="276999"/>
          </a:xfrm>
          <a:prstGeom prst="rect">
            <a:avLst/>
          </a:prstGeom>
          <a:solidFill>
            <a:schemeClr val="tx2">
              <a:lumMod val="75000"/>
            </a:schemeClr>
          </a:solidFill>
        </p:spPr>
        <p:txBody>
          <a:bodyP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a:solidFill>
                  <a:schemeClr val="bg1"/>
                </a:solidFill>
                <a:cs typeface="Arial" panose="020B0604020202020204" pitchFamily="34" charset="0"/>
              </a:rPr>
              <a:t>With the aftermarket and OEM parts markets decentralized, </a:t>
            </a:r>
            <a:r>
              <a:rPr lang="en-US" sz="1200" b="1">
                <a:solidFill>
                  <a:schemeClr val="bg1"/>
                </a:solidFill>
                <a:cs typeface="Arial" panose="020B0604020202020204" pitchFamily="34" charset="0"/>
              </a:rPr>
              <a:t>competition for M&amp;A targets can be expected</a:t>
            </a:r>
          </a:p>
        </p:txBody>
      </p:sp>
      <p:sp>
        <p:nvSpPr>
          <p:cNvPr id="2" name="TextBox 1">
            <a:extLst>
              <a:ext uri="{FF2B5EF4-FFF2-40B4-BE49-F238E27FC236}">
                <a16:creationId xmlns:a16="http://schemas.microsoft.com/office/drawing/2014/main" id="{49A47C26-1506-2622-06ED-4B22AFFC4537}"/>
              </a:ext>
            </a:extLst>
          </p:cNvPr>
          <p:cNvSpPr txBox="1"/>
          <p:nvPr/>
        </p:nvSpPr>
        <p:spPr>
          <a:xfrm>
            <a:off x="2557317" y="6498698"/>
            <a:ext cx="4950054" cy="153888"/>
          </a:xfrm>
          <a:prstGeom prst="rect">
            <a:avLst/>
          </a:prstGeom>
          <a:noFill/>
        </p:spPr>
        <p:txBody>
          <a:bodyPr wrap="square" lIns="0" tIns="0" rIns="0" bIns="0" rtlCol="0">
            <a:spAutoFit/>
          </a:bodyPr>
          <a:lstStyle/>
          <a:p>
            <a:r>
              <a:rPr lang="en-US" sz="1000" b="1"/>
              <a:t>Source: </a:t>
            </a:r>
            <a:r>
              <a:rPr lang="en-US" sz="1000"/>
              <a:t>Cascadia Capital Aerospace and Defense Industry Report, </a:t>
            </a:r>
            <a:r>
              <a:rPr lang="en-US" sz="1000" err="1"/>
              <a:t>PitchBook</a:t>
            </a:r>
            <a:endParaRPr lang="en-US" sz="1000"/>
          </a:p>
        </p:txBody>
      </p:sp>
      <p:graphicFrame>
        <p:nvGraphicFramePr>
          <p:cNvPr id="8" name="Chart 7">
            <a:extLst>
              <a:ext uri="{FF2B5EF4-FFF2-40B4-BE49-F238E27FC236}">
                <a16:creationId xmlns:a16="http://schemas.microsoft.com/office/drawing/2014/main" id="{6F9CD5A4-095E-C684-5578-9A1B92D3E71F}"/>
              </a:ext>
            </a:extLst>
          </p:cNvPr>
          <p:cNvGraphicFramePr/>
          <p:nvPr>
            <p:extLst>
              <p:ext uri="{D42A27DB-BD31-4B8C-83A1-F6EECF244321}">
                <p14:modId xmlns:p14="http://schemas.microsoft.com/office/powerpoint/2010/main" val="3963904631"/>
              </p:ext>
            </p:extLst>
          </p:nvPr>
        </p:nvGraphicFramePr>
        <p:xfrm>
          <a:off x="4453736" y="2996108"/>
          <a:ext cx="4538363" cy="2561672"/>
        </p:xfrm>
        <a:graphic>
          <a:graphicData uri="http://schemas.openxmlformats.org/drawingml/2006/chart">
            <c:chart xmlns:c="http://schemas.openxmlformats.org/drawingml/2006/chart" xmlns:r="http://schemas.openxmlformats.org/officeDocument/2006/relationships" r:id="rId5"/>
          </a:graphicData>
        </a:graphic>
      </p:graphicFrame>
      <p:sp>
        <p:nvSpPr>
          <p:cNvPr id="12" name="Google Shape;136;p4">
            <a:extLst>
              <a:ext uri="{FF2B5EF4-FFF2-40B4-BE49-F238E27FC236}">
                <a16:creationId xmlns:a16="http://schemas.microsoft.com/office/drawing/2014/main" id="{9D372924-6991-BE1F-F367-DD3BE35EE947}"/>
              </a:ext>
            </a:extLst>
          </p:cNvPr>
          <p:cNvSpPr/>
          <p:nvPr/>
        </p:nvSpPr>
        <p:spPr>
          <a:xfrm>
            <a:off x="1892884" y="2131645"/>
            <a:ext cx="2264158" cy="340569"/>
          </a:xfrm>
          <a:prstGeom prst="rect">
            <a:avLst/>
          </a:prstGeom>
          <a:solidFill>
            <a:schemeClr val="bg1">
              <a:lumMod val="9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000"/>
              <a:buFont typeface="Arial"/>
              <a:buNone/>
            </a:pPr>
            <a:r>
              <a:rPr lang="en-US" sz="1200">
                <a:latin typeface="Arial" panose="020B0604020202020204" pitchFamily="34" charset="0"/>
                <a:ea typeface="Arial"/>
                <a:cs typeface="Arial" panose="020B0604020202020204" pitchFamily="34" charset="0"/>
                <a:sym typeface="Arial"/>
              </a:rPr>
              <a:t>3 Investments</a:t>
            </a:r>
            <a:endParaRPr sz="1200" i="1" u="none" strike="noStrike" cap="none">
              <a:latin typeface="Arial" panose="020B0604020202020204" pitchFamily="34" charset="0"/>
              <a:ea typeface="Arial"/>
              <a:cs typeface="Arial" panose="020B0604020202020204" pitchFamily="34" charset="0"/>
              <a:sym typeface="Arial"/>
            </a:endParaRPr>
          </a:p>
        </p:txBody>
      </p:sp>
      <p:sp>
        <p:nvSpPr>
          <p:cNvPr id="13" name="Google Shape;136;p4">
            <a:extLst>
              <a:ext uri="{FF2B5EF4-FFF2-40B4-BE49-F238E27FC236}">
                <a16:creationId xmlns:a16="http://schemas.microsoft.com/office/drawing/2014/main" id="{D1167312-17C9-EA7C-5F01-95442AD4D435}"/>
              </a:ext>
            </a:extLst>
          </p:cNvPr>
          <p:cNvSpPr/>
          <p:nvPr/>
        </p:nvSpPr>
        <p:spPr>
          <a:xfrm>
            <a:off x="1892884" y="1722525"/>
            <a:ext cx="2264158" cy="276999"/>
          </a:xfrm>
          <a:prstGeom prst="rect">
            <a:avLst/>
          </a:prstGeom>
          <a:solidFill>
            <a:schemeClr val="bg1">
              <a:lumMod val="9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000"/>
              <a:buFont typeface="Arial"/>
              <a:buNone/>
            </a:pPr>
            <a:r>
              <a:rPr lang="en-US" sz="1200">
                <a:latin typeface="Arial" panose="020B0604020202020204" pitchFamily="34" charset="0"/>
                <a:ea typeface="Arial"/>
                <a:cs typeface="Arial" panose="020B0604020202020204" pitchFamily="34" charset="0"/>
                <a:sym typeface="Arial"/>
              </a:rPr>
              <a:t>8 Investments</a:t>
            </a:r>
            <a:endParaRPr sz="1200" i="1" u="none" strike="noStrike" cap="none">
              <a:latin typeface="Arial" panose="020B0604020202020204" pitchFamily="34" charset="0"/>
              <a:ea typeface="Arial"/>
              <a:cs typeface="Arial" panose="020B0604020202020204" pitchFamily="34" charset="0"/>
              <a:sym typeface="Arial"/>
            </a:endParaRPr>
          </a:p>
        </p:txBody>
      </p:sp>
      <p:sp>
        <p:nvSpPr>
          <p:cNvPr id="14" name="TextBox 13">
            <a:extLst>
              <a:ext uri="{FF2B5EF4-FFF2-40B4-BE49-F238E27FC236}">
                <a16:creationId xmlns:a16="http://schemas.microsoft.com/office/drawing/2014/main" id="{71823935-8580-16F6-857B-FC15AA391E3E}"/>
              </a:ext>
            </a:extLst>
          </p:cNvPr>
          <p:cNvSpPr txBox="1"/>
          <p:nvPr/>
        </p:nvSpPr>
        <p:spPr>
          <a:xfrm>
            <a:off x="346261" y="5143499"/>
            <a:ext cx="3932244" cy="276999"/>
          </a:xfrm>
          <a:prstGeom prst="rect">
            <a:avLst/>
          </a:prstGeom>
          <a:noFill/>
        </p:spPr>
        <p:txBody>
          <a:bodyPr wrap="square" rtlCol="0">
            <a:spAutoFit/>
          </a:bodyPr>
          <a:lstStyle/>
          <a:p>
            <a:pPr algn="ctr">
              <a:spcBef>
                <a:spcPts val="375"/>
              </a:spcBef>
              <a:buClr>
                <a:srgbClr val="1E3448"/>
              </a:buClr>
              <a:buSzPct val="150000"/>
              <a:defRPr/>
            </a:pPr>
            <a:r>
              <a:rPr lang="en-CA" sz="1200">
                <a:ea typeface="ＭＳ Ｐゴシック" pitchFamily="34" charset="-128"/>
                <a:cs typeface="Arial" charset="0"/>
              </a:rPr>
              <a:t>Overall, the entire A&amp;D industry has seen deal volume</a:t>
            </a:r>
          </a:p>
        </p:txBody>
      </p:sp>
      <p:sp>
        <p:nvSpPr>
          <p:cNvPr id="36" name="Freeform 17">
            <a:extLst>
              <a:ext uri="{FF2B5EF4-FFF2-40B4-BE49-F238E27FC236}">
                <a16:creationId xmlns:a16="http://schemas.microsoft.com/office/drawing/2014/main" id="{726EFA2C-260A-2124-E79E-45E6D2D10932}"/>
              </a:ext>
            </a:extLst>
          </p:cNvPr>
          <p:cNvSpPr>
            <a:spLocks/>
          </p:cNvSpPr>
          <p:nvPr/>
        </p:nvSpPr>
        <p:spPr bwMode="auto">
          <a:xfrm rot="4495439">
            <a:off x="977530" y="4059686"/>
            <a:ext cx="471488" cy="307975"/>
          </a:xfrm>
          <a:custGeom>
            <a:avLst/>
            <a:gdLst>
              <a:gd name="T0" fmla="*/ 297 w 297"/>
              <a:gd name="T1" fmla="*/ 0 h 194"/>
              <a:gd name="T2" fmla="*/ 35 w 297"/>
              <a:gd name="T3" fmla="*/ 194 h 194"/>
              <a:gd name="T4" fmla="*/ 0 w 297"/>
              <a:gd name="T5" fmla="*/ 194 h 194"/>
            </a:gdLst>
            <a:ahLst/>
            <a:cxnLst>
              <a:cxn ang="0">
                <a:pos x="T0" y="T1"/>
              </a:cxn>
              <a:cxn ang="0">
                <a:pos x="T2" y="T3"/>
              </a:cxn>
              <a:cxn ang="0">
                <a:pos x="T4" y="T5"/>
              </a:cxn>
            </a:cxnLst>
            <a:rect l="0" t="0" r="r" b="b"/>
            <a:pathLst>
              <a:path w="297" h="194">
                <a:moveTo>
                  <a:pt x="297" y="0"/>
                </a:moveTo>
                <a:lnTo>
                  <a:pt x="35" y="194"/>
                </a:lnTo>
                <a:lnTo>
                  <a:pt x="0" y="194"/>
                </a:lnTo>
              </a:path>
            </a:pathLst>
          </a:custGeom>
          <a:noFill/>
          <a:ln w="9525" cap="flat">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Rectangle 24">
            <a:extLst>
              <a:ext uri="{FF2B5EF4-FFF2-40B4-BE49-F238E27FC236}">
                <a16:creationId xmlns:a16="http://schemas.microsoft.com/office/drawing/2014/main" id="{AB195704-D0A3-1F57-F758-40E0CF0246CD}"/>
              </a:ext>
            </a:extLst>
          </p:cNvPr>
          <p:cNvSpPr>
            <a:spLocks noChangeArrowheads="1"/>
          </p:cNvSpPr>
          <p:nvPr/>
        </p:nvSpPr>
        <p:spPr bwMode="auto">
          <a:xfrm>
            <a:off x="402792" y="3744080"/>
            <a:ext cx="12082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effectLst/>
                <a:latin typeface="Arial" panose="020B0604020202020204" pitchFamily="34" charset="0"/>
              </a:rPr>
              <a:t>Component Manufacturing</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800"/>
              <a:t>56%</a:t>
            </a:r>
            <a:endParaRPr kumimoji="0" lang="en-US" altLang="en-US" sz="800" b="0" i="0" u="none" strike="noStrike" cap="none" normalizeH="0" baseline="0">
              <a:ln>
                <a:noFill/>
              </a:ln>
              <a:effectLst/>
              <a:latin typeface="Arial" panose="020B0604020202020204" pitchFamily="34" charset="0"/>
            </a:endParaRPr>
          </a:p>
        </p:txBody>
      </p:sp>
      <p:sp>
        <p:nvSpPr>
          <p:cNvPr id="39" name="Rectangle 24">
            <a:extLst>
              <a:ext uri="{FF2B5EF4-FFF2-40B4-BE49-F238E27FC236}">
                <a16:creationId xmlns:a16="http://schemas.microsoft.com/office/drawing/2014/main" id="{F9D0F8BE-873B-E6AD-A8BC-683F3F49F228}"/>
              </a:ext>
            </a:extLst>
          </p:cNvPr>
          <p:cNvSpPr>
            <a:spLocks noChangeArrowheads="1"/>
          </p:cNvSpPr>
          <p:nvPr/>
        </p:nvSpPr>
        <p:spPr bwMode="auto">
          <a:xfrm>
            <a:off x="2894069" y="3800084"/>
            <a:ext cx="115095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effectLst/>
                <a:latin typeface="Arial" panose="020B0604020202020204" pitchFamily="34" charset="0"/>
              </a:rPr>
              <a:t>Support Services &amp; MRO</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effectLst/>
                <a:latin typeface="Arial" panose="020B0604020202020204" pitchFamily="34" charset="0"/>
              </a:rPr>
              <a:t>19%</a:t>
            </a:r>
          </a:p>
        </p:txBody>
      </p:sp>
      <p:sp>
        <p:nvSpPr>
          <p:cNvPr id="41" name="Rectangle 24">
            <a:extLst>
              <a:ext uri="{FF2B5EF4-FFF2-40B4-BE49-F238E27FC236}">
                <a16:creationId xmlns:a16="http://schemas.microsoft.com/office/drawing/2014/main" id="{12F5442F-BBAB-789F-E1A3-32650D0EB055}"/>
              </a:ext>
            </a:extLst>
          </p:cNvPr>
          <p:cNvSpPr>
            <a:spLocks noChangeArrowheads="1"/>
          </p:cNvSpPr>
          <p:nvPr/>
        </p:nvSpPr>
        <p:spPr bwMode="auto">
          <a:xfrm>
            <a:off x="2725858" y="3344651"/>
            <a:ext cx="10841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effectLst/>
                <a:latin typeface="Arial" panose="020B0604020202020204" pitchFamily="34" charset="0"/>
              </a:rPr>
              <a:t>Aerospace &amp; Defense Electronics</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800"/>
              <a:t>5%</a:t>
            </a:r>
            <a:endParaRPr kumimoji="0" lang="en-US" altLang="en-US" sz="800" b="0" i="0" u="none" strike="noStrike" cap="none" normalizeH="0" baseline="0">
              <a:ln>
                <a:noFill/>
              </a:ln>
              <a:effectLst/>
              <a:latin typeface="Arial" panose="020B0604020202020204" pitchFamily="34" charset="0"/>
            </a:endParaRPr>
          </a:p>
        </p:txBody>
      </p:sp>
      <p:sp>
        <p:nvSpPr>
          <p:cNvPr id="43" name="Rectangle 24">
            <a:extLst>
              <a:ext uri="{FF2B5EF4-FFF2-40B4-BE49-F238E27FC236}">
                <a16:creationId xmlns:a16="http://schemas.microsoft.com/office/drawing/2014/main" id="{7ECEC41F-5F31-D2E7-8015-5B3AAC792989}"/>
              </a:ext>
            </a:extLst>
          </p:cNvPr>
          <p:cNvSpPr>
            <a:spLocks noChangeArrowheads="1"/>
          </p:cNvSpPr>
          <p:nvPr/>
        </p:nvSpPr>
        <p:spPr bwMode="auto">
          <a:xfrm>
            <a:off x="2948452" y="4504088"/>
            <a:ext cx="116538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effectLst/>
                <a:latin typeface="Arial" panose="020B0604020202020204" pitchFamily="34" charset="0"/>
              </a:rPr>
              <a:t>Defense IT &amp; Technology</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effectLst/>
                <a:latin typeface="Arial" panose="020B0604020202020204" pitchFamily="34" charset="0"/>
              </a:rPr>
              <a:t>29%</a:t>
            </a:r>
          </a:p>
        </p:txBody>
      </p:sp>
      <p:sp>
        <p:nvSpPr>
          <p:cNvPr id="47" name="Freeform 17">
            <a:extLst>
              <a:ext uri="{FF2B5EF4-FFF2-40B4-BE49-F238E27FC236}">
                <a16:creationId xmlns:a16="http://schemas.microsoft.com/office/drawing/2014/main" id="{E181259B-6028-4944-9CE4-7BE3B4454EDD}"/>
              </a:ext>
            </a:extLst>
          </p:cNvPr>
          <p:cNvSpPr>
            <a:spLocks/>
          </p:cNvSpPr>
          <p:nvPr/>
        </p:nvSpPr>
        <p:spPr bwMode="auto">
          <a:xfrm flipH="1" flipV="1">
            <a:off x="2315432" y="3468736"/>
            <a:ext cx="391376" cy="129170"/>
          </a:xfrm>
          <a:custGeom>
            <a:avLst/>
            <a:gdLst>
              <a:gd name="T0" fmla="*/ 297 w 297"/>
              <a:gd name="T1" fmla="*/ 0 h 194"/>
              <a:gd name="T2" fmla="*/ 35 w 297"/>
              <a:gd name="T3" fmla="*/ 194 h 194"/>
              <a:gd name="T4" fmla="*/ 0 w 297"/>
              <a:gd name="T5" fmla="*/ 194 h 194"/>
            </a:gdLst>
            <a:ahLst/>
            <a:cxnLst>
              <a:cxn ang="0">
                <a:pos x="T0" y="T1"/>
              </a:cxn>
              <a:cxn ang="0">
                <a:pos x="T2" y="T3"/>
              </a:cxn>
              <a:cxn ang="0">
                <a:pos x="T4" y="T5"/>
              </a:cxn>
            </a:cxnLst>
            <a:rect l="0" t="0" r="r" b="b"/>
            <a:pathLst>
              <a:path w="297" h="194">
                <a:moveTo>
                  <a:pt x="297" y="0"/>
                </a:moveTo>
                <a:lnTo>
                  <a:pt x="35" y="194"/>
                </a:lnTo>
                <a:lnTo>
                  <a:pt x="0" y="194"/>
                </a:lnTo>
              </a:path>
            </a:pathLst>
          </a:custGeom>
          <a:noFill/>
          <a:ln w="9525" cap="flat">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7">
            <a:extLst>
              <a:ext uri="{FF2B5EF4-FFF2-40B4-BE49-F238E27FC236}">
                <a16:creationId xmlns:a16="http://schemas.microsoft.com/office/drawing/2014/main" id="{C3006412-03B0-915A-6C0D-1999224BE18B}"/>
              </a:ext>
            </a:extLst>
          </p:cNvPr>
          <p:cNvSpPr>
            <a:spLocks/>
          </p:cNvSpPr>
          <p:nvPr/>
        </p:nvSpPr>
        <p:spPr bwMode="auto">
          <a:xfrm rot="2098034" flipH="1" flipV="1">
            <a:off x="3022790" y="3853566"/>
            <a:ext cx="196876" cy="445237"/>
          </a:xfrm>
          <a:custGeom>
            <a:avLst/>
            <a:gdLst>
              <a:gd name="T0" fmla="*/ 297 w 297"/>
              <a:gd name="T1" fmla="*/ 0 h 194"/>
              <a:gd name="T2" fmla="*/ 35 w 297"/>
              <a:gd name="T3" fmla="*/ 194 h 194"/>
              <a:gd name="T4" fmla="*/ 0 w 297"/>
              <a:gd name="T5" fmla="*/ 194 h 194"/>
            </a:gdLst>
            <a:ahLst/>
            <a:cxnLst>
              <a:cxn ang="0">
                <a:pos x="T0" y="T1"/>
              </a:cxn>
              <a:cxn ang="0">
                <a:pos x="T2" y="T3"/>
              </a:cxn>
              <a:cxn ang="0">
                <a:pos x="T4" y="T5"/>
              </a:cxn>
            </a:cxnLst>
            <a:rect l="0" t="0" r="r" b="b"/>
            <a:pathLst>
              <a:path w="297" h="194">
                <a:moveTo>
                  <a:pt x="297" y="0"/>
                </a:moveTo>
                <a:lnTo>
                  <a:pt x="35" y="194"/>
                </a:lnTo>
                <a:lnTo>
                  <a:pt x="0" y="194"/>
                </a:lnTo>
              </a:path>
            </a:pathLst>
          </a:custGeom>
          <a:noFill/>
          <a:ln w="9525" cap="flat">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7">
            <a:extLst>
              <a:ext uri="{FF2B5EF4-FFF2-40B4-BE49-F238E27FC236}">
                <a16:creationId xmlns:a16="http://schemas.microsoft.com/office/drawing/2014/main" id="{2BA06D4B-CB8C-8424-D76F-049B2F593116}"/>
              </a:ext>
            </a:extLst>
          </p:cNvPr>
          <p:cNvSpPr>
            <a:spLocks/>
          </p:cNvSpPr>
          <p:nvPr/>
        </p:nvSpPr>
        <p:spPr bwMode="auto">
          <a:xfrm rot="690314">
            <a:off x="2733575" y="4608107"/>
            <a:ext cx="429753" cy="311686"/>
          </a:xfrm>
          <a:custGeom>
            <a:avLst/>
            <a:gdLst>
              <a:gd name="T0" fmla="*/ 297 w 297"/>
              <a:gd name="T1" fmla="*/ 0 h 194"/>
              <a:gd name="T2" fmla="*/ 35 w 297"/>
              <a:gd name="T3" fmla="*/ 194 h 194"/>
              <a:gd name="T4" fmla="*/ 0 w 297"/>
              <a:gd name="T5" fmla="*/ 194 h 194"/>
            </a:gdLst>
            <a:ahLst/>
            <a:cxnLst>
              <a:cxn ang="0">
                <a:pos x="T0" y="T1"/>
              </a:cxn>
              <a:cxn ang="0">
                <a:pos x="T2" y="T3"/>
              </a:cxn>
              <a:cxn ang="0">
                <a:pos x="T4" y="T5"/>
              </a:cxn>
            </a:cxnLst>
            <a:rect l="0" t="0" r="r" b="b"/>
            <a:pathLst>
              <a:path w="297" h="194">
                <a:moveTo>
                  <a:pt x="297" y="0"/>
                </a:moveTo>
                <a:lnTo>
                  <a:pt x="35" y="194"/>
                </a:lnTo>
                <a:lnTo>
                  <a:pt x="0" y="194"/>
                </a:lnTo>
              </a:path>
            </a:pathLst>
          </a:custGeom>
          <a:noFill/>
          <a:ln w="9525" cap="flat">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EICO Corporation Reports Record Net ...">
            <a:extLst>
              <a:ext uri="{FF2B5EF4-FFF2-40B4-BE49-F238E27FC236}">
                <a16:creationId xmlns:a16="http://schemas.microsoft.com/office/drawing/2014/main" id="{766A3326-0704-B2D5-6F9E-BC89DE5F738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5085" y="1655816"/>
            <a:ext cx="1402919" cy="41342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VSE Corporation Announces Agreement to Sell Fleet Segment">
            <a:extLst>
              <a:ext uri="{FF2B5EF4-FFF2-40B4-BE49-F238E27FC236}">
                <a16:creationId xmlns:a16="http://schemas.microsoft.com/office/drawing/2014/main" id="{8287D162-A96F-F1CB-B555-0CB18911E7B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5085" y="2105540"/>
            <a:ext cx="1371315" cy="37990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AMTRONICS - Heico">
            <a:extLst>
              <a:ext uri="{FF2B5EF4-FFF2-40B4-BE49-F238E27FC236}">
                <a16:creationId xmlns:a16="http://schemas.microsoft.com/office/drawing/2014/main" id="{FC0895E7-703F-FE79-6D45-33694FB4AA3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33455" y="1716765"/>
            <a:ext cx="709049" cy="321966"/>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Connect Tech | Ontario at World IT Show Korea 2024 | Source from Ontario">
            <a:extLst>
              <a:ext uri="{FF2B5EF4-FFF2-40B4-BE49-F238E27FC236}">
                <a16:creationId xmlns:a16="http://schemas.microsoft.com/office/drawing/2014/main" id="{C8A3DB41-A95A-6A92-DAA7-97FDCE36FFC0}"/>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30823" y="1735373"/>
            <a:ext cx="402949" cy="284751"/>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Sensor Systems, Inc. - A HEICO COMPANY - Sensor Systems Inc., Aircraft  Antenna">
            <a:extLst>
              <a:ext uri="{FF2B5EF4-FFF2-40B4-BE49-F238E27FC236}">
                <a16:creationId xmlns:a16="http://schemas.microsoft.com/office/drawing/2014/main" id="{FA4DED38-E43B-5E7B-605A-186FF15566D8}"/>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022091" y="1730431"/>
            <a:ext cx="509845" cy="294634"/>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Wencor Announces Leadership Change - Wencor Group">
            <a:extLst>
              <a:ext uri="{FF2B5EF4-FFF2-40B4-BE49-F238E27FC236}">
                <a16:creationId xmlns:a16="http://schemas.microsoft.com/office/drawing/2014/main" id="{C646DCD3-EF46-2DA9-80A9-8A10EE2ED92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820255" y="1704369"/>
            <a:ext cx="1122097" cy="346759"/>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Accurate Metal Machining">
            <a:extLst>
              <a:ext uri="{FF2B5EF4-FFF2-40B4-BE49-F238E27FC236}">
                <a16:creationId xmlns:a16="http://schemas.microsoft.com/office/drawing/2014/main" id="{7080461B-363F-BCD1-2F29-0890C322B2C0}"/>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230672" y="1739401"/>
            <a:ext cx="608233" cy="280723"/>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GlobalParts.aero | Aviation Pros">
            <a:extLst>
              <a:ext uri="{FF2B5EF4-FFF2-40B4-BE49-F238E27FC236}">
                <a16:creationId xmlns:a16="http://schemas.microsoft.com/office/drawing/2014/main" id="{0A510EA8-8F87-1FF9-593F-98DD749B250F}"/>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334032" y="2201429"/>
            <a:ext cx="1600200" cy="222528"/>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ome">
            <a:extLst>
              <a:ext uri="{FF2B5EF4-FFF2-40B4-BE49-F238E27FC236}">
                <a16:creationId xmlns:a16="http://schemas.microsoft.com/office/drawing/2014/main" id="{148B6D15-D3D4-66F7-F7BE-7FA72F3C16C7}"/>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277013" y="2188409"/>
            <a:ext cx="981075" cy="248568"/>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Desser - Montebello, CA | A Desser Aerospace Company">
            <a:extLst>
              <a:ext uri="{FF2B5EF4-FFF2-40B4-BE49-F238E27FC236}">
                <a16:creationId xmlns:a16="http://schemas.microsoft.com/office/drawing/2014/main" id="{DC373A6A-07AA-70A0-9322-585F6794D0B1}"/>
              </a:ext>
            </a:extLst>
          </p:cNvPr>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t="30955" b="41713"/>
          <a:stretch/>
        </p:blipFill>
        <p:spPr bwMode="auto">
          <a:xfrm>
            <a:off x="7600868" y="2139942"/>
            <a:ext cx="1230147" cy="345502"/>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CTS Engines – Maintenance, Repair and Overhaul for Commercial Aircraft  Engines">
            <a:extLst>
              <a:ext uri="{FF2B5EF4-FFF2-40B4-BE49-F238E27FC236}">
                <a16:creationId xmlns:a16="http://schemas.microsoft.com/office/drawing/2014/main" id="{1A150BF6-1457-A356-3299-C59CAEAFB36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359380" y="2536050"/>
            <a:ext cx="672964" cy="324705"/>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descr="Yingling Aviation | Full-Service MRO &amp; 24/7 FBO | Wichita KS">
            <a:extLst>
              <a:ext uri="{FF2B5EF4-FFF2-40B4-BE49-F238E27FC236}">
                <a16:creationId xmlns:a16="http://schemas.microsoft.com/office/drawing/2014/main" id="{4EB66451-B1B3-6358-9B5D-116951FE9832}"/>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151696" y="2485444"/>
            <a:ext cx="443195" cy="443195"/>
          </a:xfrm>
          <a:prstGeom prst="rect">
            <a:avLst/>
          </a:prstGeom>
          <a:noFill/>
          <a:extLst>
            <a:ext uri="{909E8E84-426E-40DD-AFC4-6F175D3DCCD1}">
              <a14:hiddenFill xmlns:a14="http://schemas.microsoft.com/office/drawing/2010/main">
                <a:solidFill>
                  <a:srgbClr val="FFFFFF"/>
                </a:solidFill>
              </a14:hiddenFill>
            </a:ext>
          </a:extLst>
        </p:spPr>
      </p:pic>
      <p:pic>
        <p:nvPicPr>
          <p:cNvPr id="2080" name="Picture 32" descr="Stealth Aerospace, Inc. | Servicing the Aerospace Industry Worldwide |  Aircraft Parts">
            <a:extLst>
              <a:ext uri="{FF2B5EF4-FFF2-40B4-BE49-F238E27FC236}">
                <a16:creationId xmlns:a16="http://schemas.microsoft.com/office/drawing/2014/main" id="{12297FF7-3422-63DE-1A76-7802FA374441}"/>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737485" y="2472262"/>
            <a:ext cx="415940" cy="484460"/>
          </a:xfrm>
          <a:prstGeom prst="rect">
            <a:avLst/>
          </a:prstGeom>
          <a:noFill/>
          <a:extLst>
            <a:ext uri="{909E8E84-426E-40DD-AFC4-6F175D3DCCD1}">
              <a14:hiddenFill xmlns:a14="http://schemas.microsoft.com/office/drawing/2010/main">
                <a:solidFill>
                  <a:srgbClr val="FFFFFF"/>
                </a:solidFill>
              </a14:hiddenFill>
            </a:ext>
          </a:extLst>
        </p:spPr>
      </p:pic>
      <p:pic>
        <p:nvPicPr>
          <p:cNvPr id="2082" name="Picture 34" descr="Qarbon Aerospace - Crunchbase Company Profile &amp; Funding">
            <a:extLst>
              <a:ext uri="{FF2B5EF4-FFF2-40B4-BE49-F238E27FC236}">
                <a16:creationId xmlns:a16="http://schemas.microsoft.com/office/drawing/2014/main" id="{FF858296-F343-4DB8-3673-DDDB946E1E12}"/>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278112" y="2332867"/>
            <a:ext cx="748347" cy="748347"/>
          </a:xfrm>
          <a:prstGeom prst="rect">
            <a:avLst/>
          </a:prstGeom>
          <a:noFill/>
          <a:extLst>
            <a:ext uri="{909E8E84-426E-40DD-AFC4-6F175D3DCCD1}">
              <a14:hiddenFill xmlns:a14="http://schemas.microsoft.com/office/drawing/2010/main">
                <a:solidFill>
                  <a:srgbClr val="FFFFFF"/>
                </a:solidFill>
              </a14:hiddenFill>
            </a:ext>
          </a:extLst>
        </p:spPr>
      </p:pic>
      <p:pic>
        <p:nvPicPr>
          <p:cNvPr id="2084" name="Picture 36" descr="Jobs at Verus Aerospace">
            <a:extLst>
              <a:ext uri="{FF2B5EF4-FFF2-40B4-BE49-F238E27FC236}">
                <a16:creationId xmlns:a16="http://schemas.microsoft.com/office/drawing/2014/main" id="{0D846F9D-0D48-F77C-33F7-5CDAD1BF3220}"/>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848600" y="2672729"/>
            <a:ext cx="990600" cy="100264"/>
          </a:xfrm>
          <a:prstGeom prst="rect">
            <a:avLst/>
          </a:prstGeom>
          <a:noFill/>
          <a:extLst>
            <a:ext uri="{909E8E84-426E-40DD-AFC4-6F175D3DCCD1}">
              <a14:hiddenFill xmlns:a14="http://schemas.microsoft.com/office/drawing/2010/main">
                <a:solidFill>
                  <a:srgbClr val="FFFFFF"/>
                </a:solidFill>
              </a14:hiddenFill>
            </a:ext>
          </a:extLst>
        </p:spPr>
      </p:pic>
      <p:pic>
        <p:nvPicPr>
          <p:cNvPr id="2090" name="Picture 42" descr="We Are Hartzell Aviation | Hartzell Engine Tech">
            <a:extLst>
              <a:ext uri="{FF2B5EF4-FFF2-40B4-BE49-F238E27FC236}">
                <a16:creationId xmlns:a16="http://schemas.microsoft.com/office/drawing/2014/main" id="{57B7D729-00F9-32FF-5ED1-BE8E3185C280}"/>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118052" y="2529049"/>
            <a:ext cx="666330" cy="428256"/>
          </a:xfrm>
          <a:prstGeom prst="rect">
            <a:avLst/>
          </a:prstGeom>
          <a:noFill/>
          <a:extLst>
            <a:ext uri="{909E8E84-426E-40DD-AFC4-6F175D3DCCD1}">
              <a14:hiddenFill xmlns:a14="http://schemas.microsoft.com/office/drawing/2010/main">
                <a:solidFill>
                  <a:srgbClr val="FFFFFF"/>
                </a:solidFill>
              </a14:hiddenFill>
            </a:ext>
          </a:extLst>
        </p:spPr>
      </p:pic>
      <p:cxnSp>
        <p:nvCxnSpPr>
          <p:cNvPr id="53" name="Straight Connector 52">
            <a:extLst>
              <a:ext uri="{FF2B5EF4-FFF2-40B4-BE49-F238E27FC236}">
                <a16:creationId xmlns:a16="http://schemas.microsoft.com/office/drawing/2014/main" id="{E3E45765-4B61-9EA1-B487-2B7D4D9C690A}"/>
              </a:ext>
            </a:extLst>
          </p:cNvPr>
          <p:cNvCxnSpPr>
            <a:cxnSpLocks/>
          </p:cNvCxnSpPr>
          <p:nvPr/>
        </p:nvCxnSpPr>
        <p:spPr>
          <a:xfrm>
            <a:off x="4345784" y="2141760"/>
            <a:ext cx="44852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D7D39B9-8A8E-D866-0D51-1D3F3E2A2E6F}"/>
              </a:ext>
            </a:extLst>
          </p:cNvPr>
          <p:cNvCxnSpPr>
            <a:cxnSpLocks/>
          </p:cNvCxnSpPr>
          <p:nvPr/>
        </p:nvCxnSpPr>
        <p:spPr>
          <a:xfrm>
            <a:off x="4345784" y="2478517"/>
            <a:ext cx="44852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Google Shape;101;p2">
            <a:extLst>
              <a:ext uri="{FF2B5EF4-FFF2-40B4-BE49-F238E27FC236}">
                <a16:creationId xmlns:a16="http://schemas.microsoft.com/office/drawing/2014/main" id="{AD2967FF-B98C-4830-4BFA-F63A35CA4783}"/>
              </a:ext>
            </a:extLst>
          </p:cNvPr>
          <p:cNvSpPr/>
          <p:nvPr/>
        </p:nvSpPr>
        <p:spPr>
          <a:xfrm>
            <a:off x="306324" y="5569084"/>
            <a:ext cx="8531352" cy="685800"/>
          </a:xfrm>
          <a:prstGeom prst="rect">
            <a:avLst/>
          </a:prstGeom>
          <a:solidFill>
            <a:srgbClr val="EBF9FE"/>
          </a:solidFill>
          <a:ln w="9525" cap="flat" cmpd="sng">
            <a:solidFill>
              <a:srgbClr val="113D63"/>
            </a:solidFill>
            <a:prstDash val="dash"/>
            <a:round/>
            <a:headEnd type="none" w="sm" len="sm"/>
            <a:tailEnd type="none" w="sm" len="sm"/>
          </a:ln>
        </p:spPr>
        <p:txBody>
          <a:bodyPr spcFirstLastPara="1" wrap="square" lIns="91425" tIns="45700" rIns="91425" bIns="45700" anchor="ctr" anchorCtr="0">
            <a:noAutofit/>
          </a:bodyPr>
          <a:lstStyle/>
          <a:p>
            <a:pPr algn="ctr"/>
            <a:r>
              <a:rPr lang="en-US" sz="1200" b="1">
                <a:cs typeface="Arial" panose="020B0604020202020204" pitchFamily="34" charset="0"/>
              </a:rPr>
              <a:t>Mitigant: Target will look to reduce bidding wars with its strong market position, high FCF generation, established relationships across the supply-chain, and its own aggressive add-on acquisition strategy under a new owner. </a:t>
            </a:r>
            <a:r>
              <a:rPr lang="en-US" sz="1200">
                <a:cs typeface="Arial" panose="020B0604020202020204" pitchFamily="34" charset="0"/>
              </a:rPr>
              <a:t>Moreover, Target is already currently looking to realize a $7M EBITDA acquisition at a 9x multiple by 2025.</a:t>
            </a:r>
            <a:endParaRPr lang="en-US" sz="1200" b="1">
              <a:cs typeface="Arial" panose="020B0604020202020204" pitchFamily="34" charset="0"/>
            </a:endParaRPr>
          </a:p>
        </p:txBody>
      </p:sp>
    </p:spTree>
    <p:extLst>
      <p:ext uri="{BB962C8B-B14F-4D97-AF65-F5344CB8AC3E}">
        <p14:creationId xmlns:p14="http://schemas.microsoft.com/office/powerpoint/2010/main" val="3444379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28859-A576-BCAA-00CE-A93EA9B70D3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D56E6E5-20FA-A2D4-9D56-E6D2C3BB8EB1}"/>
              </a:ext>
            </a:extLst>
          </p:cNvPr>
          <p:cNvSpPr>
            <a:spLocks noGrp="1"/>
          </p:cNvSpPr>
          <p:nvPr>
            <p:ph type="sldNum" sz="quarter" idx="12"/>
          </p:nvPr>
        </p:nvSpPr>
        <p:spPr/>
        <p:txBody>
          <a:bodyPr/>
          <a:lstStyle/>
          <a:p>
            <a:pPr>
              <a:defRPr/>
            </a:pPr>
            <a:fld id="{995B7867-EB00-4675-821B-66D3FE8CD564}" type="slidenum">
              <a:rPr lang="en-US" noProof="0" smtClean="0"/>
              <a:pPr>
                <a:defRPr/>
              </a:pPr>
              <a:t>25</a:t>
            </a:fld>
            <a:endParaRPr lang="en-US" noProof="0"/>
          </a:p>
        </p:txBody>
      </p:sp>
      <p:sp>
        <p:nvSpPr>
          <p:cNvPr id="4" name="Title 3">
            <a:extLst>
              <a:ext uri="{FF2B5EF4-FFF2-40B4-BE49-F238E27FC236}">
                <a16:creationId xmlns:a16="http://schemas.microsoft.com/office/drawing/2014/main" id="{479D11DA-01C2-898E-2A55-93AFE7A7709E}"/>
              </a:ext>
            </a:extLst>
          </p:cNvPr>
          <p:cNvSpPr>
            <a:spLocks noGrp="1"/>
          </p:cNvSpPr>
          <p:nvPr>
            <p:ph type="title"/>
          </p:nvPr>
        </p:nvSpPr>
        <p:spPr>
          <a:xfrm>
            <a:off x="381000" y="3082753"/>
            <a:ext cx="8305800" cy="692497"/>
          </a:xfrm>
        </p:spPr>
        <p:txBody>
          <a:bodyPr/>
          <a:lstStyle/>
          <a:p>
            <a:pPr algn="ctr"/>
            <a:r>
              <a:rPr lang="en-US" sz="4500" b="1"/>
              <a:t>Operating Model</a:t>
            </a:r>
          </a:p>
        </p:txBody>
      </p:sp>
      <p:pic>
        <p:nvPicPr>
          <p:cNvPr id="6" name="Picture 5">
            <a:extLst>
              <a:ext uri="{FF2B5EF4-FFF2-40B4-BE49-F238E27FC236}">
                <a16:creationId xmlns:a16="http://schemas.microsoft.com/office/drawing/2014/main" id="{61B5B2EE-0E9B-7631-C904-B6C184CBB9DA}"/>
              </a:ext>
            </a:extLst>
          </p:cNvPr>
          <p:cNvPicPr>
            <a:picLocks noChangeAspect="1"/>
          </p:cNvPicPr>
          <p:nvPr/>
        </p:nvPicPr>
        <p:blipFill>
          <a:blip r:embed="rId2"/>
          <a:stretch>
            <a:fillRect/>
          </a:stretch>
        </p:blipFill>
        <p:spPr>
          <a:xfrm>
            <a:off x="223100" y="6471166"/>
            <a:ext cx="2026324" cy="596931"/>
          </a:xfrm>
          <a:prstGeom prst="rect">
            <a:avLst/>
          </a:prstGeom>
        </p:spPr>
      </p:pic>
    </p:spTree>
    <p:extLst>
      <p:ext uri="{BB962C8B-B14F-4D97-AF65-F5344CB8AC3E}">
        <p14:creationId xmlns:p14="http://schemas.microsoft.com/office/powerpoint/2010/main" val="2909287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894952-3706-78D6-2CAC-4B17D9D612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8BF91F-C4EE-9EE2-98E7-0B0402639D43}"/>
              </a:ext>
            </a:extLst>
          </p:cNvPr>
          <p:cNvSpPr>
            <a:spLocks noGrp="1"/>
          </p:cNvSpPr>
          <p:nvPr>
            <p:ph type="title"/>
          </p:nvPr>
        </p:nvSpPr>
        <p:spPr>
          <a:xfrm>
            <a:off x="381000" y="392668"/>
            <a:ext cx="8229600" cy="369332"/>
          </a:xfrm>
        </p:spPr>
        <p:txBody>
          <a:bodyPr/>
          <a:lstStyle/>
          <a:p>
            <a:r>
              <a:rPr lang="en-US"/>
              <a:t>Organic Base versus Downside Case with Acquisitions </a:t>
            </a:r>
          </a:p>
        </p:txBody>
      </p:sp>
      <p:sp>
        <p:nvSpPr>
          <p:cNvPr id="6" name="Slide Number Placeholder 5">
            <a:extLst>
              <a:ext uri="{FF2B5EF4-FFF2-40B4-BE49-F238E27FC236}">
                <a16:creationId xmlns:a16="http://schemas.microsoft.com/office/drawing/2014/main" id="{122CC9C6-00B4-4449-FC25-BB8AD03A0211}"/>
              </a:ext>
            </a:extLst>
          </p:cNvPr>
          <p:cNvSpPr>
            <a:spLocks noGrp="1"/>
          </p:cNvSpPr>
          <p:nvPr>
            <p:ph type="sldNum" sz="quarter" idx="12"/>
          </p:nvPr>
        </p:nvSpPr>
        <p:spPr>
          <a:xfrm>
            <a:off x="6553200" y="6567587"/>
            <a:ext cx="2133600" cy="153888"/>
          </a:xfrm>
        </p:spPr>
        <p:txBody>
          <a:bodyPr/>
          <a:lstStyle/>
          <a:p>
            <a:pPr>
              <a:defRPr/>
            </a:pPr>
            <a:fld id="{995B7867-EB00-4675-821B-66D3FE8CD564}" type="slidenum">
              <a:rPr lang="en-US" smtClean="0"/>
              <a:pPr>
                <a:defRPr/>
              </a:pPr>
              <a:t>26</a:t>
            </a:fld>
            <a:endParaRPr lang="en-US"/>
          </a:p>
        </p:txBody>
      </p:sp>
      <p:pic>
        <p:nvPicPr>
          <p:cNvPr id="16" name="Picture 15">
            <a:extLst>
              <a:ext uri="{FF2B5EF4-FFF2-40B4-BE49-F238E27FC236}">
                <a16:creationId xmlns:a16="http://schemas.microsoft.com/office/drawing/2014/main" id="{CBCCAD59-948F-2EF1-6B02-71433D440272}"/>
              </a:ext>
            </a:extLst>
          </p:cNvPr>
          <p:cNvPicPr>
            <a:picLocks noChangeAspect="1"/>
          </p:cNvPicPr>
          <p:nvPr/>
        </p:nvPicPr>
        <p:blipFill>
          <a:blip r:embed="rId3"/>
          <a:stretch>
            <a:fillRect/>
          </a:stretch>
        </p:blipFill>
        <p:spPr>
          <a:xfrm>
            <a:off x="130150" y="6412004"/>
            <a:ext cx="2133600" cy="369332"/>
          </a:xfrm>
          <a:prstGeom prst="rect">
            <a:avLst/>
          </a:prstGeom>
        </p:spPr>
      </p:pic>
      <p:pic>
        <p:nvPicPr>
          <p:cNvPr id="18" name="Picture 17">
            <a:extLst>
              <a:ext uri="{FF2B5EF4-FFF2-40B4-BE49-F238E27FC236}">
                <a16:creationId xmlns:a16="http://schemas.microsoft.com/office/drawing/2014/main" id="{CA56E5EE-5651-A30D-A918-1F1EF1B93D32}"/>
              </a:ext>
            </a:extLst>
          </p:cNvPr>
          <p:cNvPicPr>
            <a:picLocks noChangeAspect="1"/>
          </p:cNvPicPr>
          <p:nvPr/>
        </p:nvPicPr>
        <p:blipFill>
          <a:blip r:embed="rId4"/>
          <a:stretch>
            <a:fillRect/>
          </a:stretch>
        </p:blipFill>
        <p:spPr>
          <a:xfrm>
            <a:off x="520483" y="1100205"/>
            <a:ext cx="5226352" cy="2406271"/>
          </a:xfrm>
          <a:prstGeom prst="rect">
            <a:avLst/>
          </a:prstGeom>
          <a:ln>
            <a:solidFill>
              <a:srgbClr val="92D050"/>
            </a:solidFill>
          </a:ln>
        </p:spPr>
      </p:pic>
      <p:pic>
        <p:nvPicPr>
          <p:cNvPr id="20" name="Picture 19">
            <a:extLst>
              <a:ext uri="{FF2B5EF4-FFF2-40B4-BE49-F238E27FC236}">
                <a16:creationId xmlns:a16="http://schemas.microsoft.com/office/drawing/2014/main" id="{9D75D473-EA58-F7E9-C693-48CC6472432E}"/>
              </a:ext>
            </a:extLst>
          </p:cNvPr>
          <p:cNvPicPr>
            <a:picLocks noChangeAspect="1"/>
          </p:cNvPicPr>
          <p:nvPr/>
        </p:nvPicPr>
        <p:blipFill>
          <a:blip r:embed="rId5"/>
          <a:stretch>
            <a:fillRect/>
          </a:stretch>
        </p:blipFill>
        <p:spPr>
          <a:xfrm>
            <a:off x="520483" y="3756104"/>
            <a:ext cx="5230368" cy="2406271"/>
          </a:xfrm>
          <a:prstGeom prst="rect">
            <a:avLst/>
          </a:prstGeom>
          <a:ln>
            <a:solidFill>
              <a:srgbClr val="C00000"/>
            </a:solidFill>
          </a:ln>
        </p:spPr>
      </p:pic>
      <p:sp>
        <p:nvSpPr>
          <p:cNvPr id="24" name="Google Shape;157;p4">
            <a:extLst>
              <a:ext uri="{FF2B5EF4-FFF2-40B4-BE49-F238E27FC236}">
                <a16:creationId xmlns:a16="http://schemas.microsoft.com/office/drawing/2014/main" id="{8ED003BD-A8BE-8B17-7F24-08CE073A99D3}"/>
              </a:ext>
            </a:extLst>
          </p:cNvPr>
          <p:cNvSpPr txBox="1"/>
          <p:nvPr/>
        </p:nvSpPr>
        <p:spPr>
          <a:xfrm>
            <a:off x="5924731" y="3717427"/>
            <a:ext cx="3638517" cy="200696"/>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chemeClr val="dk1"/>
              </a:buClr>
              <a:buSzPts val="1000"/>
              <a:buFont typeface="Arial"/>
              <a:buNone/>
            </a:pPr>
            <a:r>
              <a:rPr lang="en-US" sz="1200" b="1" i="0" u="none" strike="noStrike" cap="none">
                <a:solidFill>
                  <a:schemeClr val="accent2"/>
                </a:solidFill>
                <a:latin typeface="Arial" panose="020B0604020202020204" pitchFamily="34" charset="0"/>
                <a:ea typeface="Arial"/>
                <a:cs typeface="Arial" panose="020B0604020202020204" pitchFamily="34" charset="0"/>
                <a:sym typeface="Arial"/>
              </a:rPr>
              <a:t>Downside Case Key Drivers</a:t>
            </a:r>
            <a:endParaRPr sz="1200" b="1" i="0" u="none" strike="noStrike" cap="none">
              <a:solidFill>
                <a:schemeClr val="accent2"/>
              </a:solidFill>
              <a:latin typeface="Arial" panose="020B0604020202020204" pitchFamily="34" charset="0"/>
              <a:ea typeface="Arial"/>
              <a:cs typeface="Arial" panose="020B0604020202020204" pitchFamily="34" charset="0"/>
              <a:sym typeface="Arial"/>
            </a:endParaRPr>
          </a:p>
        </p:txBody>
      </p:sp>
      <p:cxnSp>
        <p:nvCxnSpPr>
          <p:cNvPr id="25" name="Google Shape;158;p4">
            <a:extLst>
              <a:ext uri="{FF2B5EF4-FFF2-40B4-BE49-F238E27FC236}">
                <a16:creationId xmlns:a16="http://schemas.microsoft.com/office/drawing/2014/main" id="{A81FFE12-9C2B-F5AA-50DB-EAA1D7C32551}"/>
              </a:ext>
            </a:extLst>
          </p:cNvPr>
          <p:cNvCxnSpPr>
            <a:cxnSpLocks/>
          </p:cNvCxnSpPr>
          <p:nvPr/>
        </p:nvCxnSpPr>
        <p:spPr>
          <a:xfrm>
            <a:off x="5943524" y="3950363"/>
            <a:ext cx="2794076" cy="0"/>
          </a:xfrm>
          <a:prstGeom prst="straightConnector1">
            <a:avLst/>
          </a:prstGeom>
          <a:ln w="19050">
            <a:headEnd type="none" w="sm" len="sm"/>
            <a:tailEnd type="none" w="sm" len="sm"/>
          </a:ln>
        </p:spPr>
        <p:style>
          <a:lnRef idx="1">
            <a:schemeClr val="accent2"/>
          </a:lnRef>
          <a:fillRef idx="0">
            <a:schemeClr val="accent2"/>
          </a:fillRef>
          <a:effectRef idx="0">
            <a:schemeClr val="accent2"/>
          </a:effectRef>
          <a:fontRef idx="minor">
            <a:schemeClr val="tx1"/>
          </a:fontRef>
        </p:style>
      </p:cxnSp>
      <p:sp>
        <p:nvSpPr>
          <p:cNvPr id="27" name="Content Placeholder 1">
            <a:extLst>
              <a:ext uri="{FF2B5EF4-FFF2-40B4-BE49-F238E27FC236}">
                <a16:creationId xmlns:a16="http://schemas.microsoft.com/office/drawing/2014/main" id="{5F2F23C4-63C5-D9FC-958B-8193109BABEA}"/>
              </a:ext>
            </a:extLst>
          </p:cNvPr>
          <p:cNvSpPr>
            <a:spLocks noGrp="1"/>
          </p:cNvSpPr>
          <p:nvPr>
            <p:ph idx="1"/>
          </p:nvPr>
        </p:nvSpPr>
        <p:spPr>
          <a:xfrm>
            <a:off x="5943524" y="1496530"/>
            <a:ext cx="2844876" cy="2049792"/>
          </a:xfrm>
        </p:spPr>
        <p:txBody>
          <a:bodyPr/>
          <a:lstStyle/>
          <a:p>
            <a:pPr>
              <a:buFont typeface="Arial" panose="020B0604020202020204" pitchFamily="34" charset="0"/>
              <a:buChar char="+"/>
            </a:pPr>
            <a:r>
              <a:rPr lang="en-US" sz="1200" b="1">
                <a:latin typeface="Arial" panose="020B0604020202020204" pitchFamily="34" charset="0"/>
                <a:cs typeface="Arial" panose="020B0604020202020204" pitchFamily="34" charset="0"/>
              </a:rPr>
              <a:t>Commercial aircraft boosted by OEMs backlog and future deliveries.</a:t>
            </a:r>
          </a:p>
          <a:p>
            <a:pPr>
              <a:buFont typeface="Arial" panose="020B0604020202020204" pitchFamily="34" charset="0"/>
              <a:buChar char="+"/>
            </a:pPr>
            <a:r>
              <a:rPr lang="en-US" sz="1200" b="1">
                <a:cs typeface="Arial" panose="020B0604020202020204" pitchFamily="34" charset="0"/>
              </a:rPr>
              <a:t>Growing defense spending</a:t>
            </a:r>
            <a:r>
              <a:rPr lang="en-US" sz="1200">
                <a:cs typeface="Arial" panose="020B0604020202020204" pitchFamily="34" charset="0"/>
              </a:rPr>
              <a:t> in response to geo-political tensions.</a:t>
            </a:r>
          </a:p>
          <a:p>
            <a:pPr>
              <a:buFont typeface="Arial" panose="020B0604020202020204" pitchFamily="34" charset="0"/>
              <a:buChar char="+"/>
            </a:pPr>
            <a:r>
              <a:rPr lang="en-US" sz="1200" b="1">
                <a:cs typeface="Arial" panose="020B0604020202020204" pitchFamily="34" charset="0"/>
              </a:rPr>
              <a:t>Continued Aftermarket pricing power </a:t>
            </a:r>
            <a:r>
              <a:rPr lang="en-US" sz="1200">
                <a:cs typeface="Arial" panose="020B0604020202020204" pitchFamily="34" charset="0"/>
              </a:rPr>
              <a:t>from FAA barriers to entry and Target’s sole source manufacturing.</a:t>
            </a:r>
          </a:p>
          <a:p>
            <a:pPr>
              <a:buFont typeface="Arial" panose="020B0604020202020204" pitchFamily="34" charset="0"/>
              <a:buChar char="+"/>
            </a:pPr>
            <a:r>
              <a:rPr lang="en-US" sz="1200">
                <a:cs typeface="Arial" panose="020B0604020202020204" pitchFamily="34" charset="0"/>
              </a:rPr>
              <a:t>OEM contracts break-even with minimal compensation from input cost increases.</a:t>
            </a:r>
          </a:p>
        </p:txBody>
      </p:sp>
      <p:sp>
        <p:nvSpPr>
          <p:cNvPr id="28" name="Content Placeholder 1">
            <a:extLst>
              <a:ext uri="{FF2B5EF4-FFF2-40B4-BE49-F238E27FC236}">
                <a16:creationId xmlns:a16="http://schemas.microsoft.com/office/drawing/2014/main" id="{899BB990-F0F8-AC6C-D776-570CF285DB4E}"/>
              </a:ext>
            </a:extLst>
          </p:cNvPr>
          <p:cNvSpPr txBox="1">
            <a:spLocks/>
          </p:cNvSpPr>
          <p:nvPr/>
        </p:nvSpPr>
        <p:spPr bwMode="auto">
          <a:xfrm>
            <a:off x="5943524" y="4113753"/>
            <a:ext cx="2844876" cy="2308324"/>
          </a:xfrm>
          <a:prstGeom prst="rect">
            <a:avLst/>
          </a:prstGeom>
          <a:noFill/>
          <a:ln w="9525">
            <a:noFill/>
            <a:miter lim="800000"/>
            <a:headEnd/>
            <a:tailEnd/>
          </a:ln>
        </p:spPr>
        <p:txBody>
          <a:bodyPr vert="horz" wrap="square" lIns="0" tIns="45720" rIns="0" bIns="45720" numCol="1" anchor="t" anchorCtr="0" compatLnSpc="1">
            <a:prstTxWarp prst="textNoShape">
              <a:avLst/>
            </a:prstTxWarp>
            <a:spAutoFit/>
          </a:bodyP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b="0" i="0" u="none"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225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3495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225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1200" b="1">
                <a:cs typeface="Arial" panose="020B0604020202020204" pitchFamily="34" charset="0"/>
              </a:rPr>
              <a:t>Continued labor shortages and metal cost pressures.</a:t>
            </a:r>
          </a:p>
          <a:p>
            <a:pPr>
              <a:buFont typeface="Arial" panose="020B0604020202020204" pitchFamily="34" charset="0"/>
              <a:buChar char="-"/>
            </a:pPr>
            <a:r>
              <a:rPr lang="en-US" sz="1200">
                <a:cs typeface="Arial" panose="020B0604020202020204" pitchFamily="34" charset="0"/>
              </a:rPr>
              <a:t>Post-COVID air travel recovery slows alongside recessionary fears.</a:t>
            </a:r>
          </a:p>
          <a:p>
            <a:pPr>
              <a:buFont typeface="Arial" panose="020B0604020202020204" pitchFamily="34" charset="0"/>
              <a:buChar char="-"/>
            </a:pPr>
            <a:r>
              <a:rPr lang="en-US" sz="1200">
                <a:cs typeface="Arial" panose="020B0604020202020204" pitchFamily="34" charset="0"/>
              </a:rPr>
              <a:t>New entrants arrive due to the nature of Target’s low production costs.</a:t>
            </a:r>
          </a:p>
          <a:p>
            <a:pPr>
              <a:buFont typeface="Arial" panose="020B0604020202020204" pitchFamily="34" charset="0"/>
              <a:buChar char="-"/>
            </a:pPr>
            <a:r>
              <a:rPr lang="en-US" sz="1200">
                <a:cs typeface="Arial" panose="020B0604020202020204" pitchFamily="34" charset="0"/>
              </a:rPr>
              <a:t>Large OEMs renew their expansion into the more profitable aftermarket.</a:t>
            </a:r>
          </a:p>
          <a:p>
            <a:pPr>
              <a:buFont typeface="Arial" panose="020B0604020202020204" pitchFamily="34" charset="0"/>
              <a:buChar char="-"/>
            </a:pPr>
            <a:r>
              <a:rPr lang="en-US" sz="1200">
                <a:cs typeface="Arial" panose="020B0604020202020204" pitchFamily="34" charset="0"/>
              </a:rPr>
              <a:t>OEMs pick up production, enabling older aircrafts to be retired.</a:t>
            </a:r>
          </a:p>
          <a:p>
            <a:pPr>
              <a:buFont typeface="Arial" panose="020B0604020202020204" pitchFamily="34" charset="0"/>
              <a:buChar char="-"/>
            </a:pPr>
            <a:endParaRPr lang="en-US" sz="1200">
              <a:cs typeface="Arial" panose="020B0604020202020204" pitchFamily="34" charset="0"/>
            </a:endParaRPr>
          </a:p>
        </p:txBody>
      </p:sp>
      <p:sp>
        <p:nvSpPr>
          <p:cNvPr id="37" name="Google Shape;157;p4">
            <a:extLst>
              <a:ext uri="{FF2B5EF4-FFF2-40B4-BE49-F238E27FC236}">
                <a16:creationId xmlns:a16="http://schemas.microsoft.com/office/drawing/2014/main" id="{425994DA-4B69-98B4-0D5B-A34E2AA58593}"/>
              </a:ext>
            </a:extLst>
          </p:cNvPr>
          <p:cNvSpPr txBox="1"/>
          <p:nvPr/>
        </p:nvSpPr>
        <p:spPr>
          <a:xfrm>
            <a:off x="5924731" y="1100205"/>
            <a:ext cx="3638517" cy="200696"/>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chemeClr val="dk1"/>
              </a:buClr>
              <a:buSzPts val="1000"/>
              <a:buFont typeface="Arial"/>
              <a:buNone/>
            </a:pPr>
            <a:r>
              <a:rPr lang="en-US" sz="1200" b="1" i="0" u="none" strike="noStrike" cap="none">
                <a:solidFill>
                  <a:srgbClr val="92D050"/>
                </a:solidFill>
                <a:latin typeface="Arial" panose="020B0604020202020204" pitchFamily="34" charset="0"/>
                <a:ea typeface="Arial"/>
                <a:cs typeface="Arial" panose="020B0604020202020204" pitchFamily="34" charset="0"/>
                <a:sym typeface="Arial"/>
              </a:rPr>
              <a:t>Base Case Key Drivers</a:t>
            </a:r>
            <a:endParaRPr sz="1200" b="1" i="0" u="none" strike="noStrike" cap="none">
              <a:solidFill>
                <a:srgbClr val="92D050"/>
              </a:solidFill>
              <a:latin typeface="Arial" panose="020B0604020202020204" pitchFamily="34" charset="0"/>
              <a:ea typeface="Arial"/>
              <a:cs typeface="Arial" panose="020B0604020202020204" pitchFamily="34" charset="0"/>
              <a:sym typeface="Arial"/>
            </a:endParaRPr>
          </a:p>
        </p:txBody>
      </p:sp>
      <p:cxnSp>
        <p:nvCxnSpPr>
          <p:cNvPr id="38" name="Google Shape;158;p4">
            <a:extLst>
              <a:ext uri="{FF2B5EF4-FFF2-40B4-BE49-F238E27FC236}">
                <a16:creationId xmlns:a16="http://schemas.microsoft.com/office/drawing/2014/main" id="{795D5300-F662-B2BE-0DD9-D71BBD733296}"/>
              </a:ext>
            </a:extLst>
          </p:cNvPr>
          <p:cNvCxnSpPr>
            <a:cxnSpLocks/>
          </p:cNvCxnSpPr>
          <p:nvPr/>
        </p:nvCxnSpPr>
        <p:spPr>
          <a:xfrm>
            <a:off x="5943524" y="1333141"/>
            <a:ext cx="2794076" cy="0"/>
          </a:xfrm>
          <a:prstGeom prst="straightConnector1">
            <a:avLst/>
          </a:prstGeom>
          <a:noFill/>
          <a:ln w="19050" cap="flat" cmpd="sng">
            <a:solidFill>
              <a:srgbClr val="00B050"/>
            </a:solidFill>
            <a:prstDash val="solid"/>
            <a:round/>
            <a:headEnd type="none" w="sm" len="sm"/>
            <a:tailEnd type="none" w="sm" len="sm"/>
          </a:ln>
        </p:spPr>
      </p:cxnSp>
    </p:spTree>
    <p:extLst>
      <p:ext uri="{BB962C8B-B14F-4D97-AF65-F5344CB8AC3E}">
        <p14:creationId xmlns:p14="http://schemas.microsoft.com/office/powerpoint/2010/main" val="36378615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 name="Rectangle 1036">
            <a:extLst>
              <a:ext uri="{FF2B5EF4-FFF2-40B4-BE49-F238E27FC236}">
                <a16:creationId xmlns:a16="http://schemas.microsoft.com/office/drawing/2014/main" id="{C6413289-27F1-1E82-0ABB-378520B90F92}"/>
              </a:ext>
            </a:extLst>
          </p:cNvPr>
          <p:cNvSpPr/>
          <p:nvPr/>
        </p:nvSpPr>
        <p:spPr>
          <a:xfrm>
            <a:off x="4135243" y="4796079"/>
            <a:ext cx="4703666" cy="1370638"/>
          </a:xfrm>
          <a:prstGeom prst="rect">
            <a:avLst/>
          </a:prstGeom>
          <a:solidFill>
            <a:schemeClr val="bg1"/>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3038" indent="-173038" algn="ctr">
              <a:buFont typeface="Wingdings" panose="05000000000000000000" pitchFamily="2" charset="2"/>
              <a:buChar char="§"/>
            </a:pPr>
            <a:endParaRPr lang="en-US" sz="1200">
              <a:solidFill>
                <a:schemeClr val="tx1"/>
              </a:solidFill>
              <a:latin typeface="Arial" panose="020B0604020202020204" pitchFamily="34" charset="0"/>
              <a:cs typeface="Arial" panose="020B0604020202020204" pitchFamily="34" charset="0"/>
            </a:endParaRPr>
          </a:p>
        </p:txBody>
      </p:sp>
      <p:sp>
        <p:nvSpPr>
          <p:cNvPr id="1036" name="Rectangle 1035">
            <a:extLst>
              <a:ext uri="{FF2B5EF4-FFF2-40B4-BE49-F238E27FC236}">
                <a16:creationId xmlns:a16="http://schemas.microsoft.com/office/drawing/2014/main" id="{527E952A-CF6E-912A-04DA-876AEF98C254}"/>
              </a:ext>
            </a:extLst>
          </p:cNvPr>
          <p:cNvSpPr/>
          <p:nvPr/>
        </p:nvSpPr>
        <p:spPr>
          <a:xfrm>
            <a:off x="4135244" y="3175870"/>
            <a:ext cx="4703666" cy="1336864"/>
          </a:xfrm>
          <a:prstGeom prst="rect">
            <a:avLst/>
          </a:prstGeom>
          <a:solidFill>
            <a:schemeClr val="bg1"/>
          </a:solidFill>
          <a:ln w="63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3038" indent="-173038" algn="ctr">
              <a:buFont typeface="Wingdings" panose="05000000000000000000" pitchFamily="2" charset="2"/>
              <a:buChar char="§"/>
            </a:pPr>
            <a:endParaRPr lang="en-US" sz="1200">
              <a:solidFill>
                <a:schemeClr val="tx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381000" y="392668"/>
            <a:ext cx="8229600" cy="369332"/>
          </a:xfrm>
        </p:spPr>
        <p:txBody>
          <a:bodyPr/>
          <a:lstStyle/>
          <a:p>
            <a:r>
              <a:rPr lang="en-US" dirty="0"/>
              <a:t>Aftermarket Add-ons Contribute ~25 – 30% of 2029 EBITDA</a:t>
            </a:r>
          </a:p>
        </p:txBody>
      </p:sp>
      <p:sp>
        <p:nvSpPr>
          <p:cNvPr id="6" name="Slide Number Placeholder 5"/>
          <p:cNvSpPr>
            <a:spLocks noGrp="1"/>
          </p:cNvSpPr>
          <p:nvPr>
            <p:ph type="sldNum" sz="quarter" idx="12"/>
          </p:nvPr>
        </p:nvSpPr>
        <p:spPr>
          <a:xfrm>
            <a:off x="6553200" y="6567587"/>
            <a:ext cx="2133600" cy="153888"/>
          </a:xfrm>
        </p:spPr>
        <p:txBody>
          <a:bodyPr/>
          <a:lstStyle/>
          <a:p>
            <a:pPr>
              <a:defRPr/>
            </a:pPr>
            <a:fld id="{995B7867-EB00-4675-821B-66D3FE8CD564}" type="slidenum">
              <a:rPr lang="en-US" smtClean="0"/>
              <a:pPr>
                <a:defRPr/>
              </a:pPr>
              <a:t>27</a:t>
            </a:fld>
            <a:endParaRPr lang="en-US"/>
          </a:p>
        </p:txBody>
      </p:sp>
      <p:graphicFrame>
        <p:nvGraphicFramePr>
          <p:cNvPr id="8" name="Chart 7">
            <a:extLst>
              <a:ext uri="{FF2B5EF4-FFF2-40B4-BE49-F238E27FC236}">
                <a16:creationId xmlns:a16="http://schemas.microsoft.com/office/drawing/2014/main" id="{BE7D88E6-F308-B12A-4B09-68887B1B8B70}"/>
              </a:ext>
            </a:extLst>
          </p:cNvPr>
          <p:cNvGraphicFramePr/>
          <p:nvPr>
            <p:extLst>
              <p:ext uri="{D42A27DB-BD31-4B8C-83A1-F6EECF244321}">
                <p14:modId xmlns:p14="http://schemas.microsoft.com/office/powerpoint/2010/main" val="382070498"/>
              </p:ext>
            </p:extLst>
          </p:nvPr>
        </p:nvGraphicFramePr>
        <p:xfrm>
          <a:off x="305090" y="1216356"/>
          <a:ext cx="8533819" cy="1615695"/>
        </p:xfrm>
        <a:graphic>
          <a:graphicData uri="http://schemas.openxmlformats.org/drawingml/2006/chart">
            <c:chart xmlns:c="http://schemas.openxmlformats.org/drawingml/2006/chart" xmlns:r="http://schemas.openxmlformats.org/officeDocument/2006/relationships" r:id="rId3"/>
          </a:graphicData>
        </a:graphic>
      </p:graphicFrame>
      <p:pic>
        <p:nvPicPr>
          <p:cNvPr id="28" name="Picture 27">
            <a:extLst>
              <a:ext uri="{FF2B5EF4-FFF2-40B4-BE49-F238E27FC236}">
                <a16:creationId xmlns:a16="http://schemas.microsoft.com/office/drawing/2014/main" id="{776BFE75-D823-AE1A-56C1-68235B864A7D}"/>
              </a:ext>
            </a:extLst>
          </p:cNvPr>
          <p:cNvPicPr>
            <a:picLocks noChangeAspect="1"/>
          </p:cNvPicPr>
          <p:nvPr/>
        </p:nvPicPr>
        <p:blipFill>
          <a:blip r:embed="rId4"/>
          <a:stretch>
            <a:fillRect/>
          </a:stretch>
        </p:blipFill>
        <p:spPr>
          <a:xfrm>
            <a:off x="110210" y="6397606"/>
            <a:ext cx="2264689" cy="367763"/>
          </a:xfrm>
          <a:prstGeom prst="rect">
            <a:avLst/>
          </a:prstGeom>
        </p:spPr>
      </p:pic>
      <p:sp>
        <p:nvSpPr>
          <p:cNvPr id="12" name="Text Placeholder 4">
            <a:extLst>
              <a:ext uri="{FF2B5EF4-FFF2-40B4-BE49-F238E27FC236}">
                <a16:creationId xmlns:a16="http://schemas.microsoft.com/office/drawing/2014/main" id="{BCC32398-D856-CC28-50E6-39B42DDDD494}"/>
              </a:ext>
            </a:extLst>
          </p:cNvPr>
          <p:cNvSpPr txBox="1">
            <a:spLocks/>
          </p:cNvSpPr>
          <p:nvPr/>
        </p:nvSpPr>
        <p:spPr>
          <a:xfrm>
            <a:off x="305090" y="948841"/>
            <a:ext cx="8533820" cy="263002"/>
          </a:xfrm>
          <a:prstGeom prst="rect">
            <a:avLst/>
          </a:prstGeom>
          <a:solidFill>
            <a:schemeClr val="tx2">
              <a:lumMod val="75000"/>
            </a:schemeClr>
          </a:solidFill>
        </p:spPr>
        <p:txBody>
          <a:bodyP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a:solidFill>
                  <a:schemeClr val="bg1"/>
                </a:solidFill>
                <a:cs typeface="Arial" panose="020B0604020202020204" pitchFamily="34" charset="0"/>
              </a:rPr>
              <a:t>Target’s 2025 $7M EBITDA acquisition at 9.0x multiple alongside public comps drove add-ons calculations</a:t>
            </a:r>
          </a:p>
        </p:txBody>
      </p:sp>
      <p:sp>
        <p:nvSpPr>
          <p:cNvPr id="32" name="TextBox 31">
            <a:extLst>
              <a:ext uri="{FF2B5EF4-FFF2-40B4-BE49-F238E27FC236}">
                <a16:creationId xmlns:a16="http://schemas.microsoft.com/office/drawing/2014/main" id="{DC1D6997-00D5-64DA-8024-23145C7B169E}"/>
              </a:ext>
            </a:extLst>
          </p:cNvPr>
          <p:cNvSpPr txBox="1"/>
          <p:nvPr/>
        </p:nvSpPr>
        <p:spPr>
          <a:xfrm>
            <a:off x="305088" y="3209644"/>
            <a:ext cx="3830155" cy="3067506"/>
          </a:xfrm>
          <a:prstGeom prst="rect">
            <a:avLst/>
          </a:prstGeom>
          <a:noFill/>
        </p:spPr>
        <p:txBody>
          <a:bodyPr wrap="square" lIns="91440" tIns="45720" rIns="91440" bIns="45720" rtlCol="0" anchor="t">
            <a:spAutoFit/>
          </a:bodyPr>
          <a:lstStyle/>
          <a:p>
            <a:pPr marL="171450" indent="-171450">
              <a:spcBef>
                <a:spcPts val="375"/>
              </a:spcBef>
              <a:buClr>
                <a:srgbClr val="1E3448"/>
              </a:buClr>
              <a:buSzPct val="150000"/>
              <a:buFont typeface="Wingdings" panose="05000000000000000000" pitchFamily="2" charset="2"/>
              <a:buChar char="§"/>
              <a:defRPr/>
            </a:pPr>
            <a:r>
              <a:rPr lang="en-CA" sz="1200" b="1">
                <a:latin typeface="Arial"/>
                <a:ea typeface="ＭＳ Ｐゴシック"/>
                <a:cs typeface="Arial"/>
              </a:rPr>
              <a:t>Target will pursue an aggressive M&amp;A strategy, executing 1 acquisition yearly, </a:t>
            </a:r>
            <a:r>
              <a:rPr lang="en-CA" sz="1200">
                <a:latin typeface="Arial"/>
                <a:ea typeface="ＭＳ Ｐゴシック"/>
                <a:cs typeface="Arial"/>
              </a:rPr>
              <a:t>following the realization of the 2025 add-on.</a:t>
            </a:r>
            <a:endParaRPr lang="en-CA" sz="1200">
              <a:ea typeface="ＭＳ Ｐゴシック" pitchFamily="34" charset="-128"/>
              <a:cs typeface="Arial" charset="0"/>
            </a:endParaRPr>
          </a:p>
          <a:p>
            <a:pPr marL="171450" indent="-171450">
              <a:spcBef>
                <a:spcPts val="375"/>
              </a:spcBef>
              <a:buClr>
                <a:srgbClr val="1E3448"/>
              </a:buClr>
              <a:buSzPct val="150000"/>
              <a:buFont typeface="Wingdings" panose="05000000000000000000" pitchFamily="2" charset="2"/>
              <a:buChar char="§"/>
              <a:defRPr/>
            </a:pPr>
            <a:r>
              <a:rPr lang="en-CA" sz="1200" b="1">
                <a:latin typeface="Arial"/>
                <a:ea typeface="ＭＳ Ｐゴシック"/>
                <a:cs typeface="Arial"/>
              </a:rPr>
              <a:t>EBITDA was held constant at $7M</a:t>
            </a:r>
            <a:r>
              <a:rPr lang="en-CA" sz="1200">
                <a:latin typeface="Arial"/>
                <a:ea typeface="ＭＳ Ｐゴシック"/>
                <a:cs typeface="Arial"/>
              </a:rPr>
              <a:t>, following the size of Target’s most recent transaction.</a:t>
            </a:r>
            <a:endParaRPr lang="en-CA" sz="1200">
              <a:ea typeface="ＭＳ Ｐゴシック" pitchFamily="34" charset="-128"/>
              <a:cs typeface="Arial" charset="0"/>
            </a:endParaRPr>
          </a:p>
          <a:p>
            <a:pPr marL="171450" indent="-171450">
              <a:spcBef>
                <a:spcPts val="375"/>
              </a:spcBef>
              <a:buClr>
                <a:srgbClr val="1E3448"/>
              </a:buClr>
              <a:buSzPct val="150000"/>
              <a:buFont typeface="Wingdings" panose="05000000000000000000" pitchFamily="2" charset="2"/>
              <a:buChar char="§"/>
              <a:defRPr/>
            </a:pPr>
            <a:r>
              <a:rPr lang="en-CA" sz="1200" b="1">
                <a:latin typeface="Arial"/>
                <a:ea typeface="ＭＳ Ｐゴシック"/>
                <a:cs typeface="Arial"/>
              </a:rPr>
              <a:t>Revenue growth would </a:t>
            </a:r>
            <a:r>
              <a:rPr lang="en-CA" sz="1200">
                <a:latin typeface="Arial"/>
                <a:ea typeface="ＭＳ Ｐゴシック"/>
                <a:cs typeface="Arial"/>
              </a:rPr>
              <a:t>be set at a 1% step up to the core business’s growth, to </a:t>
            </a:r>
            <a:r>
              <a:rPr lang="en-CA" sz="1200" b="1">
                <a:latin typeface="Arial"/>
                <a:ea typeface="ＭＳ Ｐゴシック"/>
                <a:cs typeface="Arial"/>
              </a:rPr>
              <a:t>reflect potential realizable synergies.</a:t>
            </a:r>
          </a:p>
          <a:p>
            <a:pPr marL="171450" indent="-171450">
              <a:spcBef>
                <a:spcPts val="375"/>
              </a:spcBef>
              <a:buClr>
                <a:srgbClr val="1E3448"/>
              </a:buClr>
              <a:buSzPct val="150000"/>
              <a:buFont typeface="Wingdings" panose="05000000000000000000" pitchFamily="2" charset="2"/>
              <a:buChar char="§"/>
              <a:defRPr/>
            </a:pPr>
            <a:r>
              <a:rPr lang="en-CA" sz="1200" b="1">
                <a:latin typeface="Arial"/>
                <a:ea typeface="ＭＳ Ｐゴシック"/>
                <a:cs typeface="Arial"/>
              </a:rPr>
              <a:t>CAPEX </a:t>
            </a:r>
            <a:r>
              <a:rPr lang="en-CA" sz="1200">
                <a:latin typeface="Arial"/>
                <a:ea typeface="ＭＳ Ｐゴシック"/>
                <a:cs typeface="Arial"/>
              </a:rPr>
              <a:t>as a percentage of sales is forecasted to be 1% higher than that of the core business. Given that the </a:t>
            </a:r>
            <a:r>
              <a:rPr lang="en-CA" sz="1200" b="1">
                <a:latin typeface="Arial"/>
                <a:ea typeface="ＭＳ Ｐゴシック"/>
                <a:cs typeface="Arial"/>
              </a:rPr>
              <a:t>target</a:t>
            </a:r>
            <a:r>
              <a:rPr lang="en-CA" sz="1200">
                <a:latin typeface="Arial"/>
                <a:ea typeface="ＭＳ Ｐゴシック"/>
                <a:cs typeface="Arial"/>
              </a:rPr>
              <a:t> </a:t>
            </a:r>
            <a:r>
              <a:rPr lang="en-CA" sz="1200" b="1">
                <a:latin typeface="Arial"/>
                <a:ea typeface="ＭＳ Ｐゴシック"/>
                <a:cs typeface="Arial"/>
              </a:rPr>
              <a:t>would be less efficient in its operations in the short term.</a:t>
            </a:r>
            <a:endParaRPr lang="en-CA" sz="1200" b="1">
              <a:ea typeface="ＭＳ Ｐゴシック" pitchFamily="34" charset="-128"/>
              <a:cs typeface="Arial" charset="0"/>
            </a:endParaRPr>
          </a:p>
          <a:p>
            <a:pPr marL="171450" indent="-171450">
              <a:spcBef>
                <a:spcPts val="375"/>
              </a:spcBef>
              <a:buClr>
                <a:srgbClr val="1E3448"/>
              </a:buClr>
              <a:buSzPct val="150000"/>
              <a:buFont typeface="Wingdings" panose="05000000000000000000" pitchFamily="2" charset="2"/>
              <a:buChar char="§"/>
              <a:defRPr/>
            </a:pPr>
            <a:r>
              <a:rPr lang="en-CA" sz="1200" b="1">
                <a:latin typeface="Arial"/>
                <a:ea typeface="ＭＳ Ｐゴシック"/>
                <a:cs typeface="Arial"/>
              </a:rPr>
              <a:t>Multiple = Average (Public Aftermarket Comps, 2025 Acquisition) </a:t>
            </a:r>
            <a:r>
              <a:rPr lang="en-CA" sz="1200">
                <a:solidFill>
                  <a:schemeClr val="accent2"/>
                </a:solidFill>
                <a:latin typeface="Arial"/>
                <a:ea typeface="ＭＳ Ｐゴシック"/>
                <a:cs typeface="Arial"/>
              </a:rPr>
              <a:t>+</a:t>
            </a:r>
            <a:r>
              <a:rPr lang="en-CA" sz="1200">
                <a:latin typeface="Arial"/>
                <a:ea typeface="ＭＳ Ｐゴシック"/>
                <a:cs typeface="Arial"/>
              </a:rPr>
              <a:t> </a:t>
            </a:r>
            <a:r>
              <a:rPr lang="en-CA" sz="1200" b="1">
                <a:solidFill>
                  <a:schemeClr val="accent2"/>
                </a:solidFill>
                <a:latin typeface="Arial"/>
                <a:ea typeface="ＭＳ Ｐゴシック"/>
                <a:cs typeface="Arial"/>
              </a:rPr>
              <a:t>1.0x to reflect competition to achieve strong targets.</a:t>
            </a:r>
          </a:p>
        </p:txBody>
      </p:sp>
      <p:pic>
        <p:nvPicPr>
          <p:cNvPr id="54" name="Picture 53">
            <a:extLst>
              <a:ext uri="{FF2B5EF4-FFF2-40B4-BE49-F238E27FC236}">
                <a16:creationId xmlns:a16="http://schemas.microsoft.com/office/drawing/2014/main" id="{909FF86C-80B4-B1BE-75A3-CEDD5AC7ECE9}"/>
              </a:ext>
            </a:extLst>
          </p:cNvPr>
          <p:cNvPicPr>
            <a:picLocks noChangeAspect="1"/>
          </p:cNvPicPr>
          <p:nvPr/>
        </p:nvPicPr>
        <p:blipFill>
          <a:blip r:embed="rId5"/>
          <a:stretch>
            <a:fillRect/>
          </a:stretch>
        </p:blipFill>
        <p:spPr>
          <a:xfrm>
            <a:off x="5181309" y="4834893"/>
            <a:ext cx="3657600" cy="1190917"/>
          </a:xfrm>
          <a:prstGeom prst="rect">
            <a:avLst/>
          </a:prstGeom>
        </p:spPr>
      </p:pic>
      <p:sp>
        <p:nvSpPr>
          <p:cNvPr id="58" name="Rectangle 57">
            <a:extLst>
              <a:ext uri="{FF2B5EF4-FFF2-40B4-BE49-F238E27FC236}">
                <a16:creationId xmlns:a16="http://schemas.microsoft.com/office/drawing/2014/main" id="{4001FC79-9703-F6D7-9918-024A7DBDA218}"/>
              </a:ext>
            </a:extLst>
          </p:cNvPr>
          <p:cNvSpPr/>
          <p:nvPr/>
        </p:nvSpPr>
        <p:spPr>
          <a:xfrm>
            <a:off x="4153638" y="4834893"/>
            <a:ext cx="912314" cy="118515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accent2"/>
                </a:solidFill>
                <a:latin typeface="Arial" panose="020B0604020202020204" pitchFamily="34" charset="0"/>
                <a:cs typeface="Arial" panose="020B0604020202020204" pitchFamily="34" charset="0"/>
              </a:rPr>
              <a:t>Downside at 13.0x &amp; $13.6 M</a:t>
            </a:r>
          </a:p>
          <a:p>
            <a:pPr algn="ctr"/>
            <a:r>
              <a:rPr lang="en-US" sz="1200" b="1">
                <a:solidFill>
                  <a:schemeClr val="accent2"/>
                </a:solidFill>
                <a:latin typeface="Arial" panose="020B0604020202020204" pitchFamily="34" charset="0"/>
                <a:cs typeface="Arial" panose="020B0604020202020204" pitchFamily="34" charset="0"/>
              </a:rPr>
              <a:t>EBITDA</a:t>
            </a:r>
          </a:p>
        </p:txBody>
      </p:sp>
      <p:pic>
        <p:nvPicPr>
          <p:cNvPr id="56" name="Picture 55">
            <a:extLst>
              <a:ext uri="{FF2B5EF4-FFF2-40B4-BE49-F238E27FC236}">
                <a16:creationId xmlns:a16="http://schemas.microsoft.com/office/drawing/2014/main" id="{77DE2447-91BD-F96E-2B56-71D8BFFD1B25}"/>
              </a:ext>
            </a:extLst>
          </p:cNvPr>
          <p:cNvPicPr>
            <a:picLocks noChangeAspect="1"/>
          </p:cNvPicPr>
          <p:nvPr/>
        </p:nvPicPr>
        <p:blipFill>
          <a:blip r:embed="rId6"/>
          <a:stretch>
            <a:fillRect/>
          </a:stretch>
        </p:blipFill>
        <p:spPr>
          <a:xfrm>
            <a:off x="5181309" y="3203533"/>
            <a:ext cx="3657600" cy="1190920"/>
          </a:xfrm>
          <a:prstGeom prst="rect">
            <a:avLst/>
          </a:prstGeom>
        </p:spPr>
      </p:pic>
      <p:sp>
        <p:nvSpPr>
          <p:cNvPr id="57" name="Rectangle 56">
            <a:extLst>
              <a:ext uri="{FF2B5EF4-FFF2-40B4-BE49-F238E27FC236}">
                <a16:creationId xmlns:a16="http://schemas.microsoft.com/office/drawing/2014/main" id="{563D0E00-0994-3D86-2698-1E6523F22936}"/>
              </a:ext>
            </a:extLst>
          </p:cNvPr>
          <p:cNvSpPr/>
          <p:nvPr/>
        </p:nvSpPr>
        <p:spPr>
          <a:xfrm>
            <a:off x="4153638" y="3203533"/>
            <a:ext cx="912314" cy="118515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rgbClr val="92D050"/>
                </a:solidFill>
                <a:latin typeface="Arial" panose="020B0604020202020204" pitchFamily="34" charset="0"/>
                <a:cs typeface="Arial" panose="020B0604020202020204" pitchFamily="34" charset="0"/>
              </a:rPr>
              <a:t>Base at 12.0x &amp; $14.6 M</a:t>
            </a:r>
          </a:p>
          <a:p>
            <a:pPr algn="ctr"/>
            <a:r>
              <a:rPr lang="en-US" sz="1200" b="1">
                <a:solidFill>
                  <a:srgbClr val="92D050"/>
                </a:solidFill>
                <a:latin typeface="Arial" panose="020B0604020202020204" pitchFamily="34" charset="0"/>
                <a:cs typeface="Arial" panose="020B0604020202020204" pitchFamily="34" charset="0"/>
              </a:rPr>
              <a:t>EBITDA</a:t>
            </a:r>
          </a:p>
        </p:txBody>
      </p:sp>
      <p:sp>
        <p:nvSpPr>
          <p:cNvPr id="1034" name="Text Placeholder 4">
            <a:extLst>
              <a:ext uri="{FF2B5EF4-FFF2-40B4-BE49-F238E27FC236}">
                <a16:creationId xmlns:a16="http://schemas.microsoft.com/office/drawing/2014/main" id="{5F981A05-6039-7192-4FF5-3BA1AED31C61}"/>
              </a:ext>
            </a:extLst>
          </p:cNvPr>
          <p:cNvSpPr txBox="1">
            <a:spLocks/>
          </p:cNvSpPr>
          <p:nvPr/>
        </p:nvSpPr>
        <p:spPr>
          <a:xfrm>
            <a:off x="305089" y="2776319"/>
            <a:ext cx="8533820" cy="263002"/>
          </a:xfrm>
          <a:prstGeom prst="rect">
            <a:avLst/>
          </a:prstGeom>
          <a:solidFill>
            <a:srgbClr val="485059"/>
          </a:solidFill>
        </p:spPr>
        <p:txBody>
          <a:bodyP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a:solidFill>
                  <a:schemeClr val="bg1"/>
                </a:solidFill>
                <a:cs typeface="Arial" panose="020B0604020202020204" pitchFamily="34" charset="0"/>
              </a:rPr>
              <a:t>Assumptions and Projections</a:t>
            </a:r>
          </a:p>
        </p:txBody>
      </p:sp>
    </p:spTree>
    <p:extLst>
      <p:ext uri="{BB962C8B-B14F-4D97-AF65-F5344CB8AC3E}">
        <p14:creationId xmlns:p14="http://schemas.microsoft.com/office/powerpoint/2010/main" val="25398375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9D676C-A325-209C-71A9-4B787A28C4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F4033A-D436-0872-409E-AC7F44EE4DA8}"/>
              </a:ext>
            </a:extLst>
          </p:cNvPr>
          <p:cNvSpPr>
            <a:spLocks noGrp="1"/>
          </p:cNvSpPr>
          <p:nvPr>
            <p:ph type="title"/>
          </p:nvPr>
        </p:nvSpPr>
        <p:spPr>
          <a:xfrm>
            <a:off x="381000" y="392668"/>
            <a:ext cx="8229600" cy="369332"/>
          </a:xfrm>
        </p:spPr>
        <p:txBody>
          <a:bodyPr/>
          <a:lstStyle/>
          <a:p>
            <a:r>
              <a:rPr lang="en-US" dirty="0"/>
              <a:t>Base Case Revenue &amp; Margin Projections</a:t>
            </a:r>
          </a:p>
        </p:txBody>
      </p:sp>
      <p:sp>
        <p:nvSpPr>
          <p:cNvPr id="42" name="Rectangle 41">
            <a:extLst>
              <a:ext uri="{FF2B5EF4-FFF2-40B4-BE49-F238E27FC236}">
                <a16:creationId xmlns:a16="http://schemas.microsoft.com/office/drawing/2014/main" id="{EAF2DBD5-E744-AB85-CC95-94819562D1E9}"/>
              </a:ext>
            </a:extLst>
          </p:cNvPr>
          <p:cNvSpPr/>
          <p:nvPr/>
        </p:nvSpPr>
        <p:spPr>
          <a:xfrm>
            <a:off x="214817" y="1069379"/>
            <a:ext cx="2723116" cy="5170186"/>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chemeClr val="tx1"/>
                </a:solidFill>
                <a:latin typeface="Arial"/>
                <a:cs typeface="Arial"/>
              </a:rPr>
              <a:t>Revenue: </a:t>
            </a:r>
            <a:r>
              <a:rPr lang="en-US" sz="1200" dirty="0">
                <a:solidFill>
                  <a:schemeClr val="tx1"/>
                </a:solidFill>
                <a:latin typeface="Arial"/>
                <a:cs typeface="Arial"/>
              </a:rPr>
              <a:t>We projected revenue growth to decrease from 11% in 2024 to 9% in 2029 on the </a:t>
            </a:r>
            <a:r>
              <a:rPr lang="en-US" sz="1200" b="1" dirty="0">
                <a:solidFill>
                  <a:schemeClr val="tx1"/>
                </a:solidFill>
                <a:latin typeface="Arial"/>
                <a:cs typeface="Arial"/>
              </a:rPr>
              <a:t>backdrop of slower post Covid spending and recessionary fears</a:t>
            </a:r>
            <a:r>
              <a:rPr lang="en-US" sz="1200" dirty="0">
                <a:solidFill>
                  <a:schemeClr val="tx1"/>
                </a:solidFill>
                <a:latin typeface="Arial"/>
                <a:cs typeface="Arial"/>
              </a:rPr>
              <a:t>, partially </a:t>
            </a:r>
            <a:r>
              <a:rPr lang="en-US" sz="1200" b="1" dirty="0">
                <a:solidFill>
                  <a:schemeClr val="tx1"/>
                </a:solidFill>
                <a:latin typeface="Arial"/>
                <a:cs typeface="Arial"/>
              </a:rPr>
              <a:t>offset by the historically recession resistant business model</a:t>
            </a:r>
            <a:r>
              <a:rPr lang="en-US" sz="1200" dirty="0">
                <a:solidFill>
                  <a:schemeClr val="tx1"/>
                </a:solidFill>
                <a:latin typeface="Arial"/>
                <a:cs typeface="Arial"/>
              </a:rPr>
              <a:t>, and </a:t>
            </a:r>
            <a:r>
              <a:rPr lang="en-US" sz="1200" b="1" dirty="0">
                <a:solidFill>
                  <a:schemeClr val="tx1"/>
                </a:solidFill>
                <a:latin typeface="Arial"/>
                <a:cs typeface="Arial"/>
              </a:rPr>
              <a:t>increased defense spending </a:t>
            </a:r>
            <a:r>
              <a:rPr lang="en-US" sz="1200" dirty="0">
                <a:solidFill>
                  <a:schemeClr val="tx1"/>
                </a:solidFill>
                <a:latin typeface="Arial"/>
                <a:cs typeface="Arial"/>
              </a:rPr>
              <a:t>due to </a:t>
            </a:r>
            <a:r>
              <a:rPr lang="en-US" sz="1200">
                <a:solidFill>
                  <a:schemeClr val="tx1"/>
                </a:solidFill>
                <a:latin typeface="Arial"/>
                <a:cs typeface="Arial"/>
              </a:rPr>
              <a:t>elevated </a:t>
            </a:r>
            <a:r>
              <a:rPr lang="en-US" sz="1200" dirty="0">
                <a:solidFill>
                  <a:schemeClr val="tx1"/>
                </a:solidFill>
                <a:latin typeface="Arial"/>
                <a:cs typeface="Arial"/>
              </a:rPr>
              <a:t>global geopolitical tensions.</a:t>
            </a:r>
            <a:endParaRPr lang="en-US" sz="1200" b="1" dirty="0">
              <a:solidFill>
                <a:schemeClr val="tx1"/>
              </a:solidFill>
              <a:latin typeface="Arial"/>
              <a:cs typeface="Arial"/>
            </a:endParaRPr>
          </a:p>
          <a:p>
            <a:endParaRPr lang="en-US" sz="1200" b="1" dirty="0">
              <a:solidFill>
                <a:schemeClr val="tx1"/>
              </a:solidFill>
              <a:latin typeface="Arial"/>
              <a:cs typeface="Arial"/>
            </a:endParaRPr>
          </a:p>
          <a:p>
            <a:r>
              <a:rPr lang="en-US" sz="1200" b="1" dirty="0">
                <a:solidFill>
                  <a:schemeClr val="tx1"/>
                </a:solidFill>
                <a:latin typeface="Arial"/>
                <a:ea typeface="Calibri"/>
                <a:cs typeface="Arial"/>
              </a:rPr>
              <a:t>Gross Profit: </a:t>
            </a:r>
            <a:r>
              <a:rPr lang="en-US" sz="1200" dirty="0">
                <a:solidFill>
                  <a:schemeClr val="tx1"/>
                </a:solidFill>
                <a:latin typeface="Arial"/>
                <a:ea typeface="Calibri"/>
                <a:cs typeface="Arial"/>
              </a:rPr>
              <a:t>We </a:t>
            </a:r>
            <a:r>
              <a:rPr lang="en-US" sz="1200">
                <a:solidFill>
                  <a:schemeClr val="tx1"/>
                </a:solidFill>
                <a:latin typeface="Arial"/>
                <a:ea typeface="Calibri"/>
                <a:cs typeface="Arial"/>
              </a:rPr>
              <a:t>forecasted </a:t>
            </a:r>
            <a:r>
              <a:rPr lang="en-US" sz="1200" dirty="0">
                <a:solidFill>
                  <a:schemeClr val="tx1"/>
                </a:solidFill>
                <a:latin typeface="Arial"/>
                <a:ea typeface="Calibri"/>
                <a:cs typeface="Arial"/>
              </a:rPr>
              <a:t>increasing gross margins from 51% to 53% from 2024 to 2029</a:t>
            </a:r>
            <a:r>
              <a:rPr lang="en-US" sz="1200">
                <a:solidFill>
                  <a:schemeClr val="tx1"/>
                </a:solidFill>
                <a:latin typeface="Arial"/>
                <a:ea typeface="Calibri"/>
                <a:cs typeface="Arial"/>
              </a:rPr>
              <a:t>,</a:t>
            </a:r>
            <a:r>
              <a:rPr lang="en-US" sz="1200" dirty="0">
                <a:solidFill>
                  <a:schemeClr val="tx1"/>
                </a:solidFill>
                <a:latin typeface="Arial"/>
                <a:ea typeface="Calibri"/>
                <a:cs typeface="Arial"/>
              </a:rPr>
              <a:t> as </a:t>
            </a:r>
            <a:r>
              <a:rPr lang="en-US" sz="1200" dirty="0" err="1">
                <a:solidFill>
                  <a:schemeClr val="tx1"/>
                </a:solidFill>
                <a:latin typeface="Arial"/>
                <a:ea typeface="Calibri"/>
                <a:cs typeface="Arial"/>
              </a:rPr>
              <a:t>TargetCo</a:t>
            </a:r>
            <a:r>
              <a:rPr lang="en-US" sz="1200" dirty="0">
                <a:solidFill>
                  <a:schemeClr val="tx1"/>
                </a:solidFill>
                <a:latin typeface="Arial"/>
                <a:ea typeface="Calibri"/>
                <a:cs typeface="Arial"/>
              </a:rPr>
              <a:t> sees strong pricing power largely driven by </a:t>
            </a:r>
            <a:r>
              <a:rPr lang="en-US" sz="1200" b="1" dirty="0">
                <a:solidFill>
                  <a:schemeClr val="tx1"/>
                </a:solidFill>
                <a:latin typeface="Arial"/>
                <a:ea typeface="Calibri"/>
                <a:cs typeface="Arial"/>
              </a:rPr>
              <a:t>aftermarket pricing power increasing in line with </a:t>
            </a:r>
            <a:r>
              <a:rPr lang="en-US" sz="1200" b="1">
                <a:solidFill>
                  <a:schemeClr val="tx1"/>
                </a:solidFill>
                <a:latin typeface="Arial"/>
                <a:ea typeface="Calibri"/>
                <a:cs typeface="Arial"/>
              </a:rPr>
              <a:t>historicals</a:t>
            </a:r>
            <a:r>
              <a:rPr lang="en-US" sz="1200" b="1" dirty="0">
                <a:solidFill>
                  <a:schemeClr val="tx1"/>
                </a:solidFill>
                <a:latin typeface="Arial"/>
                <a:ea typeface="Calibri"/>
                <a:cs typeface="Arial"/>
              </a:rPr>
              <a:t> and increased aircraft age &amp; maintenance repairs</a:t>
            </a:r>
            <a:r>
              <a:rPr lang="en-US" sz="1200" dirty="0">
                <a:solidFill>
                  <a:schemeClr val="tx1"/>
                </a:solidFill>
                <a:latin typeface="Arial"/>
                <a:ea typeface="Calibri"/>
                <a:cs typeface="Arial"/>
              </a:rPr>
              <a:t>. Partially </a:t>
            </a:r>
            <a:r>
              <a:rPr lang="en-US" sz="1200" b="1" dirty="0">
                <a:solidFill>
                  <a:schemeClr val="tx1"/>
                </a:solidFill>
                <a:latin typeface="Arial"/>
                <a:ea typeface="Calibri"/>
                <a:cs typeface="Arial"/>
              </a:rPr>
              <a:t>offset by a threat of new entrants, and tariffs.</a:t>
            </a:r>
          </a:p>
          <a:p>
            <a:endParaRPr lang="en-US" sz="1200" b="1" dirty="0">
              <a:solidFill>
                <a:schemeClr val="tx1"/>
              </a:solidFill>
              <a:latin typeface="Arial"/>
              <a:cs typeface="Arial"/>
            </a:endParaRPr>
          </a:p>
          <a:p>
            <a:r>
              <a:rPr lang="en-US" sz="1200" b="1" dirty="0">
                <a:solidFill>
                  <a:schemeClr val="tx1"/>
                </a:solidFill>
                <a:latin typeface="Arial"/>
                <a:cs typeface="Arial"/>
              </a:rPr>
              <a:t>SG&amp;A: </a:t>
            </a:r>
            <a:r>
              <a:rPr lang="en-US" sz="1200" dirty="0">
                <a:solidFill>
                  <a:schemeClr val="tx1"/>
                </a:solidFill>
                <a:latin typeface="Arial"/>
                <a:cs typeface="Arial"/>
              </a:rPr>
              <a:t>We decreased SG&amp;A as a </a:t>
            </a:r>
            <a:r>
              <a:rPr lang="en-US" sz="1200">
                <a:solidFill>
                  <a:schemeClr val="tx1"/>
                </a:solidFill>
                <a:latin typeface="Arial"/>
                <a:cs typeface="Arial"/>
              </a:rPr>
              <a:t>percent </a:t>
            </a:r>
            <a:r>
              <a:rPr lang="en-US" sz="1200" dirty="0">
                <a:solidFill>
                  <a:schemeClr val="tx1"/>
                </a:solidFill>
                <a:latin typeface="Arial"/>
                <a:cs typeface="Arial"/>
              </a:rPr>
              <a:t>of sales slightly from ~10% in 2024 to ~9% in 2029. Roughly in line with historical results. We see continued leverage in SG&amp;A as it remains relatively fixed.</a:t>
            </a:r>
            <a:endParaRPr lang="en-US" sz="1200" dirty="0">
              <a:solidFill>
                <a:schemeClr val="tx1"/>
              </a:solidFill>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42DB70D1-6380-EA44-A63E-DC381F3971DE}"/>
              </a:ext>
            </a:extLst>
          </p:cNvPr>
          <p:cNvSpPr>
            <a:spLocks noGrp="1"/>
          </p:cNvSpPr>
          <p:nvPr>
            <p:ph type="sldNum" sz="quarter" idx="12"/>
          </p:nvPr>
        </p:nvSpPr>
        <p:spPr>
          <a:xfrm>
            <a:off x="6553200" y="6567587"/>
            <a:ext cx="2133600" cy="153888"/>
          </a:xfrm>
        </p:spPr>
        <p:txBody>
          <a:bodyPr/>
          <a:lstStyle/>
          <a:p>
            <a:pPr>
              <a:defRPr/>
            </a:pPr>
            <a:fld id="{995B7867-EB00-4675-821B-66D3FE8CD564}" type="slidenum">
              <a:rPr lang="en-US" smtClean="0"/>
              <a:pPr>
                <a:defRPr/>
              </a:pPr>
              <a:t>28</a:t>
            </a:fld>
            <a:endParaRPr lang="en-US"/>
          </a:p>
        </p:txBody>
      </p:sp>
      <p:pic>
        <p:nvPicPr>
          <p:cNvPr id="3" name="Picture 2">
            <a:extLst>
              <a:ext uri="{FF2B5EF4-FFF2-40B4-BE49-F238E27FC236}">
                <a16:creationId xmlns:a16="http://schemas.microsoft.com/office/drawing/2014/main" id="{05E219BA-FC0C-3422-C7CB-6A16E443639E}"/>
              </a:ext>
            </a:extLst>
          </p:cNvPr>
          <p:cNvPicPr>
            <a:picLocks noChangeAspect="1"/>
          </p:cNvPicPr>
          <p:nvPr/>
        </p:nvPicPr>
        <p:blipFill>
          <a:blip r:embed="rId3"/>
          <a:stretch>
            <a:fillRect/>
          </a:stretch>
        </p:blipFill>
        <p:spPr>
          <a:xfrm>
            <a:off x="130150" y="6420471"/>
            <a:ext cx="2133600" cy="369332"/>
          </a:xfrm>
          <a:prstGeom prst="rect">
            <a:avLst/>
          </a:prstGeom>
        </p:spPr>
      </p:pic>
      <p:pic>
        <p:nvPicPr>
          <p:cNvPr id="5" name="Picture 4">
            <a:extLst>
              <a:ext uri="{FF2B5EF4-FFF2-40B4-BE49-F238E27FC236}">
                <a16:creationId xmlns:a16="http://schemas.microsoft.com/office/drawing/2014/main" id="{1C2A812C-AC07-3892-E117-7F80B8DE248F}"/>
              </a:ext>
            </a:extLst>
          </p:cNvPr>
          <p:cNvPicPr>
            <a:picLocks noChangeAspect="1"/>
          </p:cNvPicPr>
          <p:nvPr/>
        </p:nvPicPr>
        <p:blipFill>
          <a:blip r:embed="rId4"/>
          <a:stretch>
            <a:fillRect/>
          </a:stretch>
        </p:blipFill>
        <p:spPr>
          <a:xfrm>
            <a:off x="3000554" y="1069379"/>
            <a:ext cx="6033379" cy="5077556"/>
          </a:xfrm>
          <a:prstGeom prst="rect">
            <a:avLst/>
          </a:prstGeom>
          <a:ln>
            <a:solidFill>
              <a:schemeClr val="tx1"/>
            </a:solidFill>
          </a:ln>
        </p:spPr>
      </p:pic>
    </p:spTree>
    <p:extLst>
      <p:ext uri="{BB962C8B-B14F-4D97-AF65-F5344CB8AC3E}">
        <p14:creationId xmlns:p14="http://schemas.microsoft.com/office/powerpoint/2010/main" val="23066600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73441-9B69-388D-2A6B-7E833CE55E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A1E160-62C1-C6D9-01D7-43D0CCF74DC0}"/>
              </a:ext>
            </a:extLst>
          </p:cNvPr>
          <p:cNvSpPr>
            <a:spLocks noGrp="1"/>
          </p:cNvSpPr>
          <p:nvPr>
            <p:ph type="title"/>
          </p:nvPr>
        </p:nvSpPr>
        <p:spPr>
          <a:xfrm>
            <a:off x="381000" y="392668"/>
            <a:ext cx="8229600" cy="369332"/>
          </a:xfrm>
        </p:spPr>
        <p:txBody>
          <a:bodyPr/>
          <a:lstStyle/>
          <a:p>
            <a:r>
              <a:rPr lang="en-US" dirty="0"/>
              <a:t>Downside Case Revenue &amp; Gross Margin Projections</a:t>
            </a:r>
          </a:p>
        </p:txBody>
      </p:sp>
      <p:sp>
        <p:nvSpPr>
          <p:cNvPr id="6" name="Slide Number Placeholder 5">
            <a:extLst>
              <a:ext uri="{FF2B5EF4-FFF2-40B4-BE49-F238E27FC236}">
                <a16:creationId xmlns:a16="http://schemas.microsoft.com/office/drawing/2014/main" id="{76F35163-CE7C-DE09-732E-EFE13D0AB15D}"/>
              </a:ext>
            </a:extLst>
          </p:cNvPr>
          <p:cNvSpPr>
            <a:spLocks noGrp="1"/>
          </p:cNvSpPr>
          <p:nvPr>
            <p:ph type="sldNum" sz="quarter" idx="12"/>
          </p:nvPr>
        </p:nvSpPr>
        <p:spPr>
          <a:xfrm>
            <a:off x="6553200" y="6567587"/>
            <a:ext cx="2133600" cy="153888"/>
          </a:xfrm>
        </p:spPr>
        <p:txBody>
          <a:bodyPr/>
          <a:lstStyle/>
          <a:p>
            <a:pPr>
              <a:defRPr/>
            </a:pPr>
            <a:fld id="{995B7867-EB00-4675-821B-66D3FE8CD564}" type="slidenum">
              <a:rPr lang="en-US" smtClean="0"/>
              <a:pPr>
                <a:defRPr/>
              </a:pPr>
              <a:t>29</a:t>
            </a:fld>
            <a:endParaRPr lang="en-US"/>
          </a:p>
        </p:txBody>
      </p:sp>
      <p:pic>
        <p:nvPicPr>
          <p:cNvPr id="3" name="Picture 2" descr="A screenshot of a computer&#10;&#10;AI-generated content may be incorrect.">
            <a:extLst>
              <a:ext uri="{FF2B5EF4-FFF2-40B4-BE49-F238E27FC236}">
                <a16:creationId xmlns:a16="http://schemas.microsoft.com/office/drawing/2014/main" id="{68A2D00B-1ABA-1B6E-E627-B7A9CAA4DD67}"/>
              </a:ext>
            </a:extLst>
          </p:cNvPr>
          <p:cNvPicPr>
            <a:picLocks noChangeAspect="1"/>
          </p:cNvPicPr>
          <p:nvPr/>
        </p:nvPicPr>
        <p:blipFill>
          <a:blip r:embed="rId3"/>
          <a:stretch>
            <a:fillRect/>
          </a:stretch>
        </p:blipFill>
        <p:spPr>
          <a:xfrm>
            <a:off x="3005667" y="1052863"/>
            <a:ext cx="5991025" cy="5051716"/>
          </a:xfrm>
          <a:prstGeom prst="rect">
            <a:avLst/>
          </a:prstGeom>
          <a:ln>
            <a:solidFill>
              <a:schemeClr val="tx1"/>
            </a:solidFill>
          </a:ln>
        </p:spPr>
      </p:pic>
      <p:pic>
        <p:nvPicPr>
          <p:cNvPr id="4" name="Picture 3">
            <a:extLst>
              <a:ext uri="{FF2B5EF4-FFF2-40B4-BE49-F238E27FC236}">
                <a16:creationId xmlns:a16="http://schemas.microsoft.com/office/drawing/2014/main" id="{7C31A64D-981E-6B9D-B32D-18E88057D7EB}"/>
              </a:ext>
            </a:extLst>
          </p:cNvPr>
          <p:cNvPicPr>
            <a:picLocks noChangeAspect="1"/>
          </p:cNvPicPr>
          <p:nvPr/>
        </p:nvPicPr>
        <p:blipFill>
          <a:blip r:embed="rId4"/>
          <a:stretch>
            <a:fillRect/>
          </a:stretch>
        </p:blipFill>
        <p:spPr>
          <a:xfrm>
            <a:off x="130150" y="6412004"/>
            <a:ext cx="2133600" cy="369332"/>
          </a:xfrm>
          <a:prstGeom prst="rect">
            <a:avLst/>
          </a:prstGeom>
        </p:spPr>
      </p:pic>
      <p:sp>
        <p:nvSpPr>
          <p:cNvPr id="9" name="Rectangle 8">
            <a:extLst>
              <a:ext uri="{FF2B5EF4-FFF2-40B4-BE49-F238E27FC236}">
                <a16:creationId xmlns:a16="http://schemas.microsoft.com/office/drawing/2014/main" id="{86443623-306C-1744-202F-F66ABF9F2E9B}"/>
              </a:ext>
            </a:extLst>
          </p:cNvPr>
          <p:cNvSpPr/>
          <p:nvPr/>
        </p:nvSpPr>
        <p:spPr>
          <a:xfrm>
            <a:off x="279399" y="1066911"/>
            <a:ext cx="2658533" cy="502920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a:solidFill>
                  <a:schemeClr val="tx1"/>
                </a:solidFill>
                <a:latin typeface="Arial"/>
                <a:cs typeface="Arial"/>
              </a:rPr>
              <a:t>Revenue: </a:t>
            </a:r>
            <a:r>
              <a:rPr lang="en-US" sz="1200">
                <a:solidFill>
                  <a:schemeClr val="tx1"/>
                </a:solidFill>
                <a:latin typeface="Arial"/>
                <a:cs typeface="Arial"/>
              </a:rPr>
              <a:t>We projected revenue growth to decrease from 11% in 2024 to 6% in 2029 on the backdrop of </a:t>
            </a:r>
            <a:r>
              <a:rPr lang="en-US" sz="1200" b="1">
                <a:solidFill>
                  <a:schemeClr val="tx1"/>
                </a:solidFill>
                <a:latin typeface="Arial"/>
                <a:cs typeface="Arial"/>
              </a:rPr>
              <a:t>slower Post-Covid spending</a:t>
            </a:r>
            <a:r>
              <a:rPr lang="en-US" sz="1200">
                <a:solidFill>
                  <a:schemeClr val="tx1"/>
                </a:solidFill>
                <a:latin typeface="Arial"/>
                <a:cs typeface="Arial"/>
              </a:rPr>
              <a:t> after an elevated recovery environment as well as recessionary fears. These effects are partially offset by a </a:t>
            </a:r>
            <a:r>
              <a:rPr lang="en-US" sz="1200" b="1">
                <a:solidFill>
                  <a:schemeClr val="tx1"/>
                </a:solidFill>
                <a:latin typeface="Arial"/>
                <a:cs typeface="Arial"/>
              </a:rPr>
              <a:t>recession resistant business model and increased defense spending </a:t>
            </a:r>
            <a:r>
              <a:rPr lang="en-US" sz="1200">
                <a:solidFill>
                  <a:schemeClr val="tx1"/>
                </a:solidFill>
                <a:latin typeface="Arial"/>
                <a:cs typeface="Arial"/>
              </a:rPr>
              <a:t>due to elevated global geopolitical tensions.</a:t>
            </a:r>
            <a:endParaRPr lang="en-US" sz="1200" b="1">
              <a:solidFill>
                <a:schemeClr val="tx1"/>
              </a:solidFill>
              <a:latin typeface="Arial"/>
              <a:cs typeface="Arial"/>
            </a:endParaRPr>
          </a:p>
          <a:p>
            <a:endParaRPr lang="en-US" sz="1200" b="1">
              <a:solidFill>
                <a:schemeClr val="tx1"/>
              </a:solidFill>
              <a:latin typeface="Arial"/>
              <a:cs typeface="Arial"/>
            </a:endParaRPr>
          </a:p>
          <a:p>
            <a:r>
              <a:rPr lang="en-US" sz="1200" b="1">
                <a:solidFill>
                  <a:schemeClr val="tx1"/>
                </a:solidFill>
                <a:latin typeface="Arial"/>
                <a:ea typeface="Calibri"/>
                <a:cs typeface="Arial"/>
              </a:rPr>
              <a:t>Gross Profit: </a:t>
            </a:r>
            <a:r>
              <a:rPr lang="en-US" sz="1200">
                <a:solidFill>
                  <a:schemeClr val="tx1"/>
                </a:solidFill>
                <a:latin typeface="Arial"/>
                <a:ea typeface="Calibri"/>
                <a:cs typeface="Arial"/>
              </a:rPr>
              <a:t>We are forecasting decreasing gross margins from 51% in 2024 to 48% in 2029 as </a:t>
            </a:r>
            <a:r>
              <a:rPr lang="en-US" sz="1200" err="1">
                <a:solidFill>
                  <a:schemeClr val="tx1"/>
                </a:solidFill>
                <a:latin typeface="Arial"/>
                <a:ea typeface="Calibri"/>
                <a:cs typeface="Arial"/>
              </a:rPr>
              <a:t>TargetCo</a:t>
            </a:r>
            <a:r>
              <a:rPr lang="en-US" sz="1200">
                <a:solidFill>
                  <a:schemeClr val="tx1"/>
                </a:solidFill>
                <a:latin typeface="Arial"/>
                <a:ea typeface="Calibri"/>
                <a:cs typeface="Arial"/>
              </a:rPr>
              <a:t> sees </a:t>
            </a:r>
            <a:r>
              <a:rPr lang="en-US" sz="1200" b="1">
                <a:solidFill>
                  <a:schemeClr val="tx1"/>
                </a:solidFill>
                <a:latin typeface="Arial"/>
                <a:ea typeface="Calibri"/>
                <a:cs typeface="Arial"/>
              </a:rPr>
              <a:t>pressure on COGS due to tariff driven inflation &amp; supply chain issues</a:t>
            </a:r>
            <a:r>
              <a:rPr lang="en-US" sz="1200">
                <a:solidFill>
                  <a:schemeClr val="tx1"/>
                </a:solidFill>
                <a:latin typeface="Arial"/>
                <a:ea typeface="Calibri"/>
                <a:cs typeface="Arial"/>
              </a:rPr>
              <a:t>, and </a:t>
            </a:r>
            <a:r>
              <a:rPr lang="en-US" sz="1200" b="1">
                <a:solidFill>
                  <a:schemeClr val="tx1"/>
                </a:solidFill>
                <a:latin typeface="Arial"/>
                <a:ea typeface="Calibri"/>
                <a:cs typeface="Arial"/>
              </a:rPr>
              <a:t>competition on pricing</a:t>
            </a:r>
            <a:r>
              <a:rPr lang="en-US" sz="1200">
                <a:solidFill>
                  <a:schemeClr val="tx1"/>
                </a:solidFill>
                <a:latin typeface="Arial"/>
                <a:ea typeface="Calibri"/>
                <a:cs typeface="Arial"/>
              </a:rPr>
              <a:t> as large </a:t>
            </a:r>
            <a:r>
              <a:rPr lang="en-US" sz="1200" b="1">
                <a:solidFill>
                  <a:schemeClr val="tx1"/>
                </a:solidFill>
                <a:latin typeface="Arial"/>
                <a:ea typeface="Calibri"/>
                <a:cs typeface="Arial"/>
              </a:rPr>
              <a:t>OEMs continue to invest</a:t>
            </a:r>
            <a:r>
              <a:rPr lang="en-US" sz="1200">
                <a:solidFill>
                  <a:schemeClr val="tx1"/>
                </a:solidFill>
                <a:latin typeface="Arial"/>
                <a:ea typeface="Calibri"/>
                <a:cs typeface="Arial"/>
              </a:rPr>
              <a:t> </a:t>
            </a:r>
            <a:r>
              <a:rPr lang="en-US" sz="1200" b="1">
                <a:solidFill>
                  <a:schemeClr val="tx1"/>
                </a:solidFill>
                <a:latin typeface="Arial"/>
                <a:ea typeface="Calibri"/>
                <a:cs typeface="Arial"/>
              </a:rPr>
              <a:t>in</a:t>
            </a:r>
            <a:r>
              <a:rPr lang="en-US" sz="1200">
                <a:solidFill>
                  <a:schemeClr val="tx1"/>
                </a:solidFill>
                <a:latin typeface="Arial"/>
                <a:ea typeface="Calibri"/>
                <a:cs typeface="Arial"/>
              </a:rPr>
              <a:t> their </a:t>
            </a:r>
            <a:r>
              <a:rPr lang="en-US" sz="1200" b="1">
                <a:solidFill>
                  <a:schemeClr val="tx1"/>
                </a:solidFill>
                <a:latin typeface="Arial"/>
                <a:ea typeface="Calibri"/>
                <a:cs typeface="Arial"/>
              </a:rPr>
              <a:t>aftermarket</a:t>
            </a:r>
            <a:r>
              <a:rPr lang="en-US" sz="1200">
                <a:solidFill>
                  <a:schemeClr val="tx1"/>
                </a:solidFill>
                <a:latin typeface="Arial"/>
                <a:ea typeface="Calibri"/>
                <a:cs typeface="Arial"/>
              </a:rPr>
              <a:t> capabilities. </a:t>
            </a:r>
          </a:p>
          <a:p>
            <a:endParaRPr lang="en-US" sz="1200" b="1">
              <a:solidFill>
                <a:schemeClr val="tx1"/>
              </a:solidFill>
              <a:latin typeface="Arial"/>
              <a:cs typeface="Arial"/>
            </a:endParaRPr>
          </a:p>
          <a:p>
            <a:r>
              <a:rPr lang="en-US" sz="1200" b="1">
                <a:solidFill>
                  <a:schemeClr val="tx1"/>
                </a:solidFill>
                <a:latin typeface="Arial"/>
                <a:cs typeface="Arial"/>
              </a:rPr>
              <a:t>SG&amp;A: </a:t>
            </a:r>
            <a:r>
              <a:rPr lang="en-US" sz="1200">
                <a:solidFill>
                  <a:schemeClr val="tx1"/>
                </a:solidFill>
                <a:latin typeface="Arial"/>
                <a:cs typeface="Arial"/>
              </a:rPr>
              <a:t>We kept SG&amp;A as a % of sales in line with the current year as inflation driven by tariffs is likely to keep costs high.</a:t>
            </a:r>
            <a:endParaRPr lang="en-US" sz="12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2251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975D1-8BC8-70F6-16C1-27E8BC908D38}"/>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D014823-81CF-5D91-8177-DA36A4534A9E}"/>
              </a:ext>
            </a:extLst>
          </p:cNvPr>
          <p:cNvSpPr>
            <a:spLocks noGrp="1"/>
          </p:cNvSpPr>
          <p:nvPr>
            <p:ph type="sldNum" sz="quarter" idx="12"/>
          </p:nvPr>
        </p:nvSpPr>
        <p:spPr/>
        <p:txBody>
          <a:bodyPr/>
          <a:lstStyle/>
          <a:p>
            <a:pPr>
              <a:defRPr/>
            </a:pPr>
            <a:fld id="{995B7867-EB00-4675-821B-66D3FE8CD564}" type="slidenum">
              <a:rPr lang="en-US" noProof="0" smtClean="0"/>
              <a:pPr>
                <a:defRPr/>
              </a:pPr>
              <a:t>3</a:t>
            </a:fld>
            <a:endParaRPr lang="en-US" noProof="0"/>
          </a:p>
        </p:txBody>
      </p:sp>
      <p:sp>
        <p:nvSpPr>
          <p:cNvPr id="4" name="Title 3">
            <a:extLst>
              <a:ext uri="{FF2B5EF4-FFF2-40B4-BE49-F238E27FC236}">
                <a16:creationId xmlns:a16="http://schemas.microsoft.com/office/drawing/2014/main" id="{415ED629-BED1-BE9B-0D05-72E625ABFB31}"/>
              </a:ext>
            </a:extLst>
          </p:cNvPr>
          <p:cNvSpPr>
            <a:spLocks noGrp="1"/>
          </p:cNvSpPr>
          <p:nvPr>
            <p:ph type="title"/>
          </p:nvPr>
        </p:nvSpPr>
        <p:spPr/>
        <p:txBody>
          <a:bodyPr/>
          <a:lstStyle/>
          <a:p>
            <a:r>
              <a:rPr lang="en-US"/>
              <a:t>Company Overview</a:t>
            </a:r>
          </a:p>
        </p:txBody>
      </p:sp>
      <p:sp>
        <p:nvSpPr>
          <p:cNvPr id="7" name="Text Placeholder 4">
            <a:extLst>
              <a:ext uri="{FF2B5EF4-FFF2-40B4-BE49-F238E27FC236}">
                <a16:creationId xmlns:a16="http://schemas.microsoft.com/office/drawing/2014/main" id="{CC0F9904-26CA-02C8-1FC3-D49048C1386A}"/>
              </a:ext>
            </a:extLst>
          </p:cNvPr>
          <p:cNvSpPr txBox="1">
            <a:spLocks/>
          </p:cNvSpPr>
          <p:nvPr/>
        </p:nvSpPr>
        <p:spPr>
          <a:xfrm>
            <a:off x="305090" y="942698"/>
            <a:ext cx="8533820" cy="276999"/>
          </a:xfrm>
          <a:prstGeom prst="rect">
            <a:avLst/>
          </a:prstGeom>
          <a:solidFill>
            <a:schemeClr val="tx2">
              <a:lumMod val="75000"/>
            </a:schemeClr>
          </a:solidFill>
        </p:spPr>
        <p:txBody>
          <a:bodyP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a:solidFill>
                  <a:schemeClr val="bg1"/>
                </a:solidFill>
                <a:cs typeface="Arial" panose="020B0604020202020204" pitchFamily="34" charset="0"/>
              </a:rPr>
              <a:t>Target lies in the aerospace and defense aircraft parts market</a:t>
            </a:r>
            <a:r>
              <a:rPr lang="en-US" sz="1200">
                <a:solidFill>
                  <a:schemeClr val="bg1"/>
                </a:solidFill>
                <a:cs typeface="Arial" panose="020B0604020202020204" pitchFamily="34" charset="0"/>
              </a:rPr>
              <a:t>, servicing two key categories</a:t>
            </a:r>
          </a:p>
        </p:txBody>
      </p:sp>
      <p:sp>
        <p:nvSpPr>
          <p:cNvPr id="8" name="Google Shape;157;p4">
            <a:extLst>
              <a:ext uri="{FF2B5EF4-FFF2-40B4-BE49-F238E27FC236}">
                <a16:creationId xmlns:a16="http://schemas.microsoft.com/office/drawing/2014/main" id="{BCD695E7-23B6-AD44-E2C6-A0482BA93211}"/>
              </a:ext>
            </a:extLst>
          </p:cNvPr>
          <p:cNvSpPr txBox="1"/>
          <p:nvPr/>
        </p:nvSpPr>
        <p:spPr>
          <a:xfrm>
            <a:off x="315030" y="1349195"/>
            <a:ext cx="2151356" cy="200696"/>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chemeClr val="dk1"/>
              </a:buClr>
              <a:buSzPts val="1000"/>
              <a:buFont typeface="Arial"/>
              <a:buNone/>
            </a:pPr>
            <a:r>
              <a:rPr lang="en-US" sz="1200" b="1" i="0" u="none" strike="noStrike" cap="none">
                <a:solidFill>
                  <a:schemeClr val="dk1"/>
                </a:solidFill>
                <a:latin typeface="Arial" panose="020B0604020202020204" pitchFamily="34" charset="0"/>
                <a:ea typeface="Arial"/>
                <a:cs typeface="Arial" panose="020B0604020202020204" pitchFamily="34" charset="0"/>
                <a:sym typeface="Arial"/>
              </a:rPr>
              <a:t>Business Description</a:t>
            </a:r>
            <a:endParaRPr sz="1200" b="1" i="0" u="none" strike="noStrike" cap="none">
              <a:solidFill>
                <a:schemeClr val="dk1"/>
              </a:solidFill>
              <a:latin typeface="Arial" panose="020B0604020202020204" pitchFamily="34" charset="0"/>
              <a:ea typeface="Arial"/>
              <a:cs typeface="Arial" panose="020B0604020202020204" pitchFamily="34" charset="0"/>
              <a:sym typeface="Arial"/>
            </a:endParaRPr>
          </a:p>
        </p:txBody>
      </p:sp>
      <p:cxnSp>
        <p:nvCxnSpPr>
          <p:cNvPr id="9" name="Google Shape;158;p4">
            <a:extLst>
              <a:ext uri="{FF2B5EF4-FFF2-40B4-BE49-F238E27FC236}">
                <a16:creationId xmlns:a16="http://schemas.microsoft.com/office/drawing/2014/main" id="{4BA6E3A1-6787-BBBC-D470-E60C07A52E91}"/>
              </a:ext>
            </a:extLst>
          </p:cNvPr>
          <p:cNvCxnSpPr>
            <a:cxnSpLocks/>
          </p:cNvCxnSpPr>
          <p:nvPr/>
        </p:nvCxnSpPr>
        <p:spPr>
          <a:xfrm>
            <a:off x="333822" y="1593779"/>
            <a:ext cx="3219458" cy="0"/>
          </a:xfrm>
          <a:prstGeom prst="straightConnector1">
            <a:avLst/>
          </a:prstGeom>
          <a:noFill/>
          <a:ln w="9525" cap="flat" cmpd="sng">
            <a:solidFill>
              <a:schemeClr val="dk1"/>
            </a:solidFill>
            <a:prstDash val="solid"/>
            <a:round/>
            <a:headEnd type="none" w="sm" len="sm"/>
            <a:tailEnd type="none" w="sm" len="sm"/>
          </a:ln>
        </p:spPr>
      </p:cxnSp>
      <p:sp>
        <p:nvSpPr>
          <p:cNvPr id="10" name="Content Placeholder 1">
            <a:extLst>
              <a:ext uri="{FF2B5EF4-FFF2-40B4-BE49-F238E27FC236}">
                <a16:creationId xmlns:a16="http://schemas.microsoft.com/office/drawing/2014/main" id="{7F21130E-2399-F311-ACC0-E0309167C211}"/>
              </a:ext>
            </a:extLst>
          </p:cNvPr>
          <p:cNvSpPr>
            <a:spLocks noGrp="1"/>
          </p:cNvSpPr>
          <p:nvPr>
            <p:ph idx="1"/>
          </p:nvPr>
        </p:nvSpPr>
        <p:spPr>
          <a:xfrm>
            <a:off x="381576" y="1664000"/>
            <a:ext cx="3171704" cy="3453253"/>
          </a:xfrm>
        </p:spPr>
        <p:txBody>
          <a:bodyPr/>
          <a:lstStyle/>
          <a:p>
            <a:pPr marL="172720" indent="-172720"/>
            <a:r>
              <a:rPr lang="en-US" sz="1200" b="1" err="1">
                <a:latin typeface="Arial"/>
                <a:cs typeface="Arial"/>
              </a:rPr>
              <a:t>TargetCo</a:t>
            </a:r>
            <a:r>
              <a:rPr lang="en-US" sz="1200" b="1">
                <a:latin typeface="Arial"/>
                <a:cs typeface="Arial"/>
              </a:rPr>
              <a:t> produces and sells </a:t>
            </a:r>
            <a:r>
              <a:rPr lang="en-US" sz="1200">
                <a:latin typeface="Arial"/>
                <a:cs typeface="Arial"/>
              </a:rPr>
              <a:t>a diverse, wide-range of </a:t>
            </a:r>
            <a:r>
              <a:rPr lang="en-US" sz="1200" b="1">
                <a:latin typeface="Arial"/>
                <a:cs typeface="Arial"/>
              </a:rPr>
              <a:t>component parts for commercial and military aircraft</a:t>
            </a:r>
            <a:r>
              <a:rPr lang="en-US" sz="1200">
                <a:latin typeface="Arial"/>
                <a:cs typeface="Arial"/>
              </a:rPr>
              <a:t>. These </a:t>
            </a:r>
            <a:r>
              <a:rPr lang="en-US" sz="1200" b="1">
                <a:latin typeface="Arial"/>
                <a:cs typeface="Arial"/>
              </a:rPr>
              <a:t>engineered parts </a:t>
            </a:r>
            <a:r>
              <a:rPr lang="en-US" sz="1200">
                <a:latin typeface="Arial"/>
                <a:cs typeface="Arial"/>
              </a:rPr>
              <a:t>typically </a:t>
            </a:r>
            <a:r>
              <a:rPr lang="en-US" sz="1200" b="1">
                <a:latin typeface="Arial"/>
                <a:cs typeface="Arial"/>
              </a:rPr>
              <a:t>fall within the structural and non-electrical category </a:t>
            </a:r>
            <a:r>
              <a:rPr lang="en-US" sz="1200">
                <a:latin typeface="Arial"/>
                <a:cs typeface="Arial"/>
              </a:rPr>
              <a:t>of an airplane. </a:t>
            </a:r>
          </a:p>
          <a:p>
            <a:pPr marL="172720" indent="-172720"/>
            <a:endParaRPr lang="en-US" sz="1200">
              <a:latin typeface="Arial"/>
              <a:cs typeface="Arial"/>
            </a:endParaRPr>
          </a:p>
          <a:p>
            <a:pPr marL="172720" indent="-172720"/>
            <a:r>
              <a:rPr lang="en-US" sz="1200">
                <a:latin typeface="Arial"/>
                <a:cs typeface="Arial"/>
              </a:rPr>
              <a:t>TargetCo’s segments can be broken down into…</a:t>
            </a:r>
          </a:p>
          <a:p>
            <a:pPr marL="345757" lvl="1" indent="-172720"/>
            <a:r>
              <a:rPr lang="en-US" sz="1200">
                <a:latin typeface="Arial"/>
                <a:cs typeface="Arial"/>
              </a:rPr>
              <a:t>The </a:t>
            </a:r>
            <a:r>
              <a:rPr lang="en-US" sz="1200" b="1">
                <a:latin typeface="Arial"/>
                <a:cs typeface="Arial"/>
              </a:rPr>
              <a:t>Aftermarket</a:t>
            </a:r>
            <a:r>
              <a:rPr lang="en-US" sz="1200">
                <a:latin typeface="Arial"/>
                <a:cs typeface="Arial"/>
              </a:rPr>
              <a:t> that </a:t>
            </a:r>
            <a:r>
              <a:rPr lang="en-US" sz="1200" b="1">
                <a:latin typeface="Arial"/>
                <a:cs typeface="Arial"/>
              </a:rPr>
              <a:t>replaces parts for</a:t>
            </a:r>
            <a:r>
              <a:rPr lang="en-US" sz="1200">
                <a:latin typeface="Arial"/>
                <a:cs typeface="Arial"/>
              </a:rPr>
              <a:t> already </a:t>
            </a:r>
            <a:r>
              <a:rPr lang="en-US" sz="1200" b="1">
                <a:latin typeface="Arial"/>
                <a:cs typeface="Arial"/>
              </a:rPr>
              <a:t>existing aircraft</a:t>
            </a:r>
            <a:r>
              <a:rPr lang="en-US" sz="1200">
                <a:latin typeface="Arial"/>
                <a:cs typeface="Arial"/>
              </a:rPr>
              <a:t>, and </a:t>
            </a:r>
          </a:p>
          <a:p>
            <a:pPr marL="345757" lvl="1" indent="-172720"/>
            <a:r>
              <a:rPr lang="en-US" sz="1200" b="1">
                <a:latin typeface="Arial"/>
                <a:cs typeface="Arial"/>
              </a:rPr>
              <a:t>Original Engine Manufacturers [OEM</a:t>
            </a:r>
            <a:r>
              <a:rPr lang="en-US" sz="1200">
                <a:latin typeface="Arial"/>
                <a:cs typeface="Arial"/>
              </a:rPr>
              <a:t>] that require suppliers and manufacturers </a:t>
            </a:r>
            <a:r>
              <a:rPr lang="en-US" sz="1200" b="1">
                <a:latin typeface="Arial"/>
                <a:cs typeface="Arial"/>
              </a:rPr>
              <a:t>to produce new aircraft</a:t>
            </a:r>
            <a:r>
              <a:rPr lang="en-US" sz="1200">
                <a:latin typeface="Arial"/>
                <a:cs typeface="Arial"/>
              </a:rPr>
              <a:t>.</a:t>
            </a:r>
            <a:endParaRPr lang="en-US" sz="1200">
              <a:latin typeface="Arial" panose="020B0604020202020204" pitchFamily="34" charset="0"/>
              <a:cs typeface="Arial" panose="020B0604020202020204" pitchFamily="34" charset="0"/>
            </a:endParaRPr>
          </a:p>
          <a:p>
            <a:pPr marL="172720" indent="-172720"/>
            <a:endParaRPr lang="en-US" sz="1200">
              <a:latin typeface="Arial" panose="020B0604020202020204" pitchFamily="34" charset="0"/>
              <a:cs typeface="Arial" panose="020B0604020202020204" pitchFamily="34" charset="0"/>
            </a:endParaRPr>
          </a:p>
          <a:p>
            <a:pPr marL="172720" indent="-172720"/>
            <a:endParaRPr lang="en-US" sz="1200">
              <a:latin typeface="Arial" panose="020B0604020202020204" pitchFamily="34" charset="0"/>
              <a:cs typeface="Arial" panose="020B0604020202020204" pitchFamily="34" charset="0"/>
            </a:endParaRPr>
          </a:p>
        </p:txBody>
      </p:sp>
      <p:sp>
        <p:nvSpPr>
          <p:cNvPr id="11" name="Google Shape;157;p4">
            <a:extLst>
              <a:ext uri="{FF2B5EF4-FFF2-40B4-BE49-F238E27FC236}">
                <a16:creationId xmlns:a16="http://schemas.microsoft.com/office/drawing/2014/main" id="{A941B255-702E-80F4-CA1F-A335BD7A064D}"/>
              </a:ext>
            </a:extLst>
          </p:cNvPr>
          <p:cNvSpPr txBox="1"/>
          <p:nvPr/>
        </p:nvSpPr>
        <p:spPr>
          <a:xfrm>
            <a:off x="340628" y="4473464"/>
            <a:ext cx="3660932" cy="200696"/>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chemeClr val="dk1"/>
              </a:buClr>
              <a:buSzPts val="1000"/>
              <a:buFont typeface="Arial"/>
              <a:buNone/>
            </a:pPr>
            <a:r>
              <a:rPr lang="en-US" sz="1200" b="1">
                <a:solidFill>
                  <a:schemeClr val="dk1"/>
                </a:solidFill>
                <a:latin typeface="Arial" panose="020B0604020202020204" pitchFamily="34" charset="0"/>
                <a:ea typeface="Arial"/>
                <a:cs typeface="Arial" panose="020B0604020202020204" pitchFamily="34" charset="0"/>
                <a:sym typeface="Arial"/>
              </a:rPr>
              <a:t>Divisions</a:t>
            </a:r>
            <a:endParaRPr sz="1200" b="1" i="0" u="none" strike="noStrike" cap="none">
              <a:solidFill>
                <a:schemeClr val="dk1"/>
              </a:solidFill>
              <a:latin typeface="Arial" panose="020B0604020202020204" pitchFamily="34" charset="0"/>
              <a:ea typeface="Arial"/>
              <a:cs typeface="Arial" panose="020B0604020202020204" pitchFamily="34" charset="0"/>
              <a:sym typeface="Arial"/>
            </a:endParaRPr>
          </a:p>
        </p:txBody>
      </p:sp>
      <p:cxnSp>
        <p:nvCxnSpPr>
          <p:cNvPr id="12" name="Google Shape;158;p4">
            <a:extLst>
              <a:ext uri="{FF2B5EF4-FFF2-40B4-BE49-F238E27FC236}">
                <a16:creationId xmlns:a16="http://schemas.microsoft.com/office/drawing/2014/main" id="{99C8346C-6D59-95EA-747C-1FB989253818}"/>
              </a:ext>
            </a:extLst>
          </p:cNvPr>
          <p:cNvCxnSpPr>
            <a:cxnSpLocks/>
          </p:cNvCxnSpPr>
          <p:nvPr/>
        </p:nvCxnSpPr>
        <p:spPr>
          <a:xfrm>
            <a:off x="359420" y="4718048"/>
            <a:ext cx="8396376" cy="0"/>
          </a:xfrm>
          <a:prstGeom prst="straightConnector1">
            <a:avLst/>
          </a:prstGeom>
          <a:noFill/>
          <a:ln w="9525" cap="flat" cmpd="sng">
            <a:solidFill>
              <a:schemeClr val="dk1"/>
            </a:solidFill>
            <a:prstDash val="solid"/>
            <a:round/>
            <a:headEnd type="none" w="sm" len="sm"/>
            <a:tailEnd type="none" w="sm" len="sm"/>
          </a:ln>
        </p:spPr>
      </p:cxnSp>
      <p:sp>
        <p:nvSpPr>
          <p:cNvPr id="13" name="Google Shape;157;p4">
            <a:extLst>
              <a:ext uri="{FF2B5EF4-FFF2-40B4-BE49-F238E27FC236}">
                <a16:creationId xmlns:a16="http://schemas.microsoft.com/office/drawing/2014/main" id="{28EF1898-2ADC-55DB-8FC7-1D20198B430F}"/>
              </a:ext>
            </a:extLst>
          </p:cNvPr>
          <p:cNvSpPr txBox="1"/>
          <p:nvPr/>
        </p:nvSpPr>
        <p:spPr>
          <a:xfrm>
            <a:off x="3950861" y="1353766"/>
            <a:ext cx="3349196" cy="200696"/>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chemeClr val="dk1"/>
              </a:buClr>
              <a:buSzPts val="1000"/>
              <a:buFont typeface="Arial"/>
              <a:buNone/>
            </a:pPr>
            <a:r>
              <a:rPr lang="en-US" sz="1200" b="1" i="0" u="none" strike="noStrike" cap="none">
                <a:solidFill>
                  <a:schemeClr val="dk1"/>
                </a:solidFill>
                <a:latin typeface="Arial" panose="020B0604020202020204" pitchFamily="34" charset="0"/>
                <a:ea typeface="Arial"/>
                <a:cs typeface="Arial" panose="020B0604020202020204" pitchFamily="34" charset="0"/>
                <a:sym typeface="Arial"/>
              </a:rPr>
              <a:t>Revenue Mix</a:t>
            </a:r>
            <a:endParaRPr sz="1200" b="1" i="0" u="none" strike="noStrike" cap="none">
              <a:solidFill>
                <a:schemeClr val="dk1"/>
              </a:solidFill>
              <a:latin typeface="Arial" panose="020B0604020202020204" pitchFamily="34" charset="0"/>
              <a:ea typeface="Arial"/>
              <a:cs typeface="Arial" panose="020B0604020202020204" pitchFamily="34" charset="0"/>
              <a:sym typeface="Arial"/>
            </a:endParaRPr>
          </a:p>
        </p:txBody>
      </p:sp>
      <p:cxnSp>
        <p:nvCxnSpPr>
          <p:cNvPr id="14" name="Google Shape;158;p4">
            <a:extLst>
              <a:ext uri="{FF2B5EF4-FFF2-40B4-BE49-F238E27FC236}">
                <a16:creationId xmlns:a16="http://schemas.microsoft.com/office/drawing/2014/main" id="{BA2368A1-6FEA-96D9-EE6B-A0DAE626ED4F}"/>
              </a:ext>
            </a:extLst>
          </p:cNvPr>
          <p:cNvCxnSpPr>
            <a:cxnSpLocks/>
          </p:cNvCxnSpPr>
          <p:nvPr/>
        </p:nvCxnSpPr>
        <p:spPr>
          <a:xfrm flipV="1">
            <a:off x="3949775" y="1566044"/>
            <a:ext cx="4088801" cy="32306"/>
          </a:xfrm>
          <a:prstGeom prst="straightConnector1">
            <a:avLst/>
          </a:prstGeom>
          <a:noFill/>
          <a:ln w="9525" cap="flat" cmpd="sng">
            <a:solidFill>
              <a:schemeClr val="dk1"/>
            </a:solidFill>
            <a:prstDash val="solid"/>
            <a:round/>
            <a:headEnd type="none" w="sm" len="sm"/>
            <a:tailEnd type="none" w="sm" len="sm"/>
          </a:ln>
        </p:spPr>
      </p:cxnSp>
      <p:cxnSp>
        <p:nvCxnSpPr>
          <p:cNvPr id="16" name="Google Shape;95;p2">
            <a:extLst>
              <a:ext uri="{FF2B5EF4-FFF2-40B4-BE49-F238E27FC236}">
                <a16:creationId xmlns:a16="http://schemas.microsoft.com/office/drawing/2014/main" id="{8E5E50BF-1680-CC9E-211B-A04830D65CB0}"/>
              </a:ext>
            </a:extLst>
          </p:cNvPr>
          <p:cNvCxnSpPr>
            <a:cxnSpLocks/>
          </p:cNvCxnSpPr>
          <p:nvPr/>
        </p:nvCxnSpPr>
        <p:spPr>
          <a:xfrm flipH="1">
            <a:off x="336206" y="5203237"/>
            <a:ext cx="2804644" cy="0"/>
          </a:xfrm>
          <a:prstGeom prst="straightConnector1">
            <a:avLst/>
          </a:prstGeom>
          <a:noFill/>
          <a:ln w="57150" cap="flat" cmpd="sng">
            <a:solidFill>
              <a:srgbClr val="20396D"/>
            </a:solidFill>
            <a:prstDash val="solid"/>
            <a:round/>
            <a:headEnd type="none" w="sm" len="sm"/>
            <a:tailEnd type="none" w="sm" len="sm"/>
          </a:ln>
        </p:spPr>
      </p:cxnSp>
      <p:sp>
        <p:nvSpPr>
          <p:cNvPr id="17" name="Google Shape;99;p2">
            <a:extLst>
              <a:ext uri="{FF2B5EF4-FFF2-40B4-BE49-F238E27FC236}">
                <a16:creationId xmlns:a16="http://schemas.microsoft.com/office/drawing/2014/main" id="{BB5400E7-2C6C-90CE-8CFC-A1260C450573}"/>
              </a:ext>
            </a:extLst>
          </p:cNvPr>
          <p:cNvSpPr/>
          <p:nvPr/>
        </p:nvSpPr>
        <p:spPr>
          <a:xfrm>
            <a:off x="332628" y="5317072"/>
            <a:ext cx="2808222" cy="766665"/>
          </a:xfrm>
          <a:prstGeom prst="rect">
            <a:avLst/>
          </a:prstGeom>
          <a:solidFill>
            <a:srgbClr val="F2F2F2"/>
          </a:solidFill>
          <a:ln>
            <a:noFill/>
          </a:ln>
        </p:spPr>
        <p:txBody>
          <a:bodyPr spcFirstLastPara="1" wrap="square" lIns="91425" tIns="45700" rIns="91425" bIns="45700" anchor="ctr" anchorCtr="0">
            <a:noAutofit/>
          </a:bodyPr>
          <a:lstStyle/>
          <a:p>
            <a:pPr marR="0" lvl="0" algn="ctr" rtl="0">
              <a:spcBef>
                <a:spcPts val="0"/>
              </a:spcBef>
              <a:spcAft>
                <a:spcPts val="0"/>
              </a:spcAft>
              <a:buClr>
                <a:schemeClr val="dk1"/>
              </a:buClr>
              <a:buSzPts val="1000"/>
            </a:pPr>
            <a:r>
              <a:rPr lang="en-US" sz="1000">
                <a:solidFill>
                  <a:schemeClr val="dk1"/>
                </a:solidFill>
              </a:rPr>
              <a:t>The Midwest facility producing proprietary pumps, compressors, valves, couplings, and mechanical controls – with a 70% sales concentration in the Aftermarket.</a:t>
            </a:r>
          </a:p>
        </p:txBody>
      </p:sp>
      <p:sp>
        <p:nvSpPr>
          <p:cNvPr id="18" name="Google Shape;99;p2">
            <a:extLst>
              <a:ext uri="{FF2B5EF4-FFF2-40B4-BE49-F238E27FC236}">
                <a16:creationId xmlns:a16="http://schemas.microsoft.com/office/drawing/2014/main" id="{C83208B2-A32F-79DA-24E4-64D8E9144674}"/>
              </a:ext>
            </a:extLst>
          </p:cNvPr>
          <p:cNvSpPr/>
          <p:nvPr/>
        </p:nvSpPr>
        <p:spPr>
          <a:xfrm>
            <a:off x="3188782" y="5307133"/>
            <a:ext cx="2808222" cy="766665"/>
          </a:xfrm>
          <a:prstGeom prst="rect">
            <a:avLst/>
          </a:prstGeom>
          <a:solidFill>
            <a:srgbClr val="F2F2F2"/>
          </a:solidFill>
          <a:ln>
            <a:noFill/>
          </a:ln>
        </p:spPr>
        <p:txBody>
          <a:bodyPr spcFirstLastPara="1" wrap="square" lIns="91425" tIns="45700" rIns="91425" bIns="45700" anchor="ctr" anchorCtr="0">
            <a:noAutofit/>
          </a:bodyPr>
          <a:lstStyle/>
          <a:p>
            <a:pPr marR="0" lvl="0" algn="ctr" rtl="0">
              <a:spcBef>
                <a:spcPts val="0"/>
              </a:spcBef>
              <a:spcAft>
                <a:spcPts val="0"/>
              </a:spcAft>
              <a:buClr>
                <a:schemeClr val="dk1"/>
              </a:buClr>
              <a:buSzPts val="1000"/>
            </a:pPr>
            <a:r>
              <a:rPr lang="en-US" sz="1000">
                <a:solidFill>
                  <a:schemeClr val="dk1"/>
                </a:solidFill>
              </a:rPr>
              <a:t>The West Coast facility producing tube connectors, clamps, heaters, and hoses – with a 70% sales concentration in OEM parts manufacturing. </a:t>
            </a:r>
            <a:endParaRPr/>
          </a:p>
        </p:txBody>
      </p:sp>
      <p:sp>
        <p:nvSpPr>
          <p:cNvPr id="19" name="Google Shape;99;p2">
            <a:extLst>
              <a:ext uri="{FF2B5EF4-FFF2-40B4-BE49-F238E27FC236}">
                <a16:creationId xmlns:a16="http://schemas.microsoft.com/office/drawing/2014/main" id="{C850F788-98EF-268D-76DF-684443EFD1D6}"/>
              </a:ext>
            </a:extLst>
          </p:cNvPr>
          <p:cNvSpPr/>
          <p:nvPr/>
        </p:nvSpPr>
        <p:spPr>
          <a:xfrm>
            <a:off x="6034438" y="5294353"/>
            <a:ext cx="2808222" cy="766665"/>
          </a:xfrm>
          <a:prstGeom prst="rect">
            <a:avLst/>
          </a:prstGeom>
          <a:solidFill>
            <a:srgbClr val="F2F2F2"/>
          </a:solidFill>
          <a:ln>
            <a:noFill/>
          </a:ln>
        </p:spPr>
        <p:txBody>
          <a:bodyPr spcFirstLastPara="1" wrap="square" lIns="91425" tIns="45700" rIns="91425" bIns="45700" anchor="ctr" anchorCtr="0">
            <a:noAutofit/>
          </a:bodyPr>
          <a:lstStyle/>
          <a:p>
            <a:pPr marR="0" lvl="0" algn="ctr" rtl="0">
              <a:spcBef>
                <a:spcPts val="0"/>
              </a:spcBef>
              <a:spcAft>
                <a:spcPts val="0"/>
              </a:spcAft>
              <a:buClr>
                <a:schemeClr val="dk1"/>
              </a:buClr>
              <a:buSzPts val="1000"/>
            </a:pPr>
            <a:r>
              <a:rPr lang="en-US" sz="1000">
                <a:solidFill>
                  <a:schemeClr val="dk1"/>
                </a:solidFill>
              </a:rPr>
              <a:t>The Southern facility producing batteries, individual cell replacements, and static inverters – with a 69% sales concentration in the Aftermarket.</a:t>
            </a:r>
          </a:p>
        </p:txBody>
      </p:sp>
      <p:sp>
        <p:nvSpPr>
          <p:cNvPr id="20" name="TextBox 19">
            <a:extLst>
              <a:ext uri="{FF2B5EF4-FFF2-40B4-BE49-F238E27FC236}">
                <a16:creationId xmlns:a16="http://schemas.microsoft.com/office/drawing/2014/main" id="{C5122191-E73E-2898-29E1-118994EDA58B}"/>
              </a:ext>
            </a:extLst>
          </p:cNvPr>
          <p:cNvSpPr txBox="1"/>
          <p:nvPr/>
        </p:nvSpPr>
        <p:spPr>
          <a:xfrm>
            <a:off x="337908" y="4830024"/>
            <a:ext cx="2802942" cy="276999"/>
          </a:xfrm>
          <a:prstGeom prst="rect">
            <a:avLst/>
          </a:prstGeom>
          <a:solidFill>
            <a:schemeClr val="tx2">
              <a:lumMod val="75000"/>
            </a:schemeClr>
          </a:solidFill>
        </p:spPr>
        <p:txBody>
          <a:bodyPr wrap="square" rtlCol="0">
            <a:spAutoFit/>
          </a:bodyPr>
          <a:lstStyle/>
          <a:p>
            <a:pPr algn="ctr"/>
            <a:r>
              <a:rPr lang="en-US" sz="1200" b="1">
                <a:solidFill>
                  <a:schemeClr val="bg1"/>
                </a:solidFill>
              </a:rPr>
              <a:t>Pumps &amp; Controls</a:t>
            </a:r>
          </a:p>
        </p:txBody>
      </p:sp>
      <p:sp>
        <p:nvSpPr>
          <p:cNvPr id="21" name="TextBox 20">
            <a:extLst>
              <a:ext uri="{FF2B5EF4-FFF2-40B4-BE49-F238E27FC236}">
                <a16:creationId xmlns:a16="http://schemas.microsoft.com/office/drawing/2014/main" id="{8EF64174-52D3-7224-717E-61E3058BA496}"/>
              </a:ext>
            </a:extLst>
          </p:cNvPr>
          <p:cNvSpPr txBox="1"/>
          <p:nvPr/>
        </p:nvSpPr>
        <p:spPr>
          <a:xfrm>
            <a:off x="3185954" y="4831578"/>
            <a:ext cx="2808222" cy="276999"/>
          </a:xfrm>
          <a:prstGeom prst="rect">
            <a:avLst/>
          </a:prstGeom>
          <a:solidFill>
            <a:schemeClr val="tx2">
              <a:lumMod val="75000"/>
            </a:schemeClr>
          </a:solidFill>
        </p:spPr>
        <p:txBody>
          <a:bodyPr wrap="square" rtlCol="0">
            <a:spAutoFit/>
          </a:bodyPr>
          <a:lstStyle/>
          <a:p>
            <a:pPr algn="ctr"/>
            <a:r>
              <a:rPr lang="en-US" sz="1200" b="1">
                <a:solidFill>
                  <a:schemeClr val="bg1"/>
                </a:solidFill>
              </a:rPr>
              <a:t>Connectors</a:t>
            </a:r>
          </a:p>
        </p:txBody>
      </p:sp>
      <p:sp>
        <p:nvSpPr>
          <p:cNvPr id="22" name="TextBox 21">
            <a:extLst>
              <a:ext uri="{FF2B5EF4-FFF2-40B4-BE49-F238E27FC236}">
                <a16:creationId xmlns:a16="http://schemas.microsoft.com/office/drawing/2014/main" id="{33E10FCC-39BF-A5AF-8C9D-A6EE4A374DE0}"/>
              </a:ext>
            </a:extLst>
          </p:cNvPr>
          <p:cNvSpPr txBox="1"/>
          <p:nvPr/>
        </p:nvSpPr>
        <p:spPr>
          <a:xfrm>
            <a:off x="6032059" y="4827688"/>
            <a:ext cx="2783063" cy="276999"/>
          </a:xfrm>
          <a:prstGeom prst="rect">
            <a:avLst/>
          </a:prstGeom>
          <a:solidFill>
            <a:schemeClr val="tx2">
              <a:lumMod val="75000"/>
            </a:schemeClr>
          </a:solidFill>
        </p:spPr>
        <p:txBody>
          <a:bodyPr wrap="square" rtlCol="0">
            <a:spAutoFit/>
          </a:bodyPr>
          <a:lstStyle/>
          <a:p>
            <a:pPr algn="ctr"/>
            <a:r>
              <a:rPr lang="en-US" sz="1200" b="1">
                <a:solidFill>
                  <a:schemeClr val="bg1"/>
                </a:solidFill>
              </a:rPr>
              <a:t>Batteries</a:t>
            </a:r>
          </a:p>
        </p:txBody>
      </p:sp>
      <p:cxnSp>
        <p:nvCxnSpPr>
          <p:cNvPr id="23" name="Google Shape;95;p2">
            <a:extLst>
              <a:ext uri="{FF2B5EF4-FFF2-40B4-BE49-F238E27FC236}">
                <a16:creationId xmlns:a16="http://schemas.microsoft.com/office/drawing/2014/main" id="{6EF4B869-710A-875E-2F8C-747AFDAA6D21}"/>
              </a:ext>
            </a:extLst>
          </p:cNvPr>
          <p:cNvCxnSpPr>
            <a:cxnSpLocks/>
          </p:cNvCxnSpPr>
          <p:nvPr/>
        </p:nvCxnSpPr>
        <p:spPr>
          <a:xfrm flipH="1">
            <a:off x="3188782" y="5203237"/>
            <a:ext cx="2808222" cy="0"/>
          </a:xfrm>
          <a:prstGeom prst="straightConnector1">
            <a:avLst/>
          </a:prstGeom>
          <a:noFill/>
          <a:ln w="57150" cap="flat" cmpd="sng">
            <a:solidFill>
              <a:srgbClr val="20396D"/>
            </a:solidFill>
            <a:prstDash val="solid"/>
            <a:round/>
            <a:headEnd type="none" w="sm" len="sm"/>
            <a:tailEnd type="none" w="sm" len="sm"/>
          </a:ln>
        </p:spPr>
      </p:cxnSp>
      <p:cxnSp>
        <p:nvCxnSpPr>
          <p:cNvPr id="24" name="Google Shape;95;p2">
            <a:extLst>
              <a:ext uri="{FF2B5EF4-FFF2-40B4-BE49-F238E27FC236}">
                <a16:creationId xmlns:a16="http://schemas.microsoft.com/office/drawing/2014/main" id="{0839D08C-EEC9-C377-9EF3-026D0D486F9A}"/>
              </a:ext>
            </a:extLst>
          </p:cNvPr>
          <p:cNvCxnSpPr>
            <a:cxnSpLocks/>
          </p:cNvCxnSpPr>
          <p:nvPr/>
        </p:nvCxnSpPr>
        <p:spPr>
          <a:xfrm flipH="1">
            <a:off x="6034438" y="5203237"/>
            <a:ext cx="2780684" cy="0"/>
          </a:xfrm>
          <a:prstGeom prst="straightConnector1">
            <a:avLst/>
          </a:prstGeom>
          <a:noFill/>
          <a:ln w="57150" cap="flat" cmpd="sng">
            <a:solidFill>
              <a:srgbClr val="20396D"/>
            </a:solidFill>
            <a:prstDash val="solid"/>
            <a:round/>
            <a:headEnd type="none" w="sm" len="sm"/>
            <a:tailEnd type="none" w="sm" len="sm"/>
          </a:ln>
        </p:spPr>
      </p:cxnSp>
      <p:graphicFrame>
        <p:nvGraphicFramePr>
          <p:cNvPr id="27" name="Chart 26">
            <a:extLst>
              <a:ext uri="{FF2B5EF4-FFF2-40B4-BE49-F238E27FC236}">
                <a16:creationId xmlns:a16="http://schemas.microsoft.com/office/drawing/2014/main" id="{10F2921C-F16A-AA8F-2995-963598C21C47}"/>
              </a:ext>
            </a:extLst>
          </p:cNvPr>
          <p:cNvGraphicFramePr/>
          <p:nvPr>
            <p:extLst>
              <p:ext uri="{D42A27DB-BD31-4B8C-83A1-F6EECF244321}">
                <p14:modId xmlns:p14="http://schemas.microsoft.com/office/powerpoint/2010/main" val="2717681769"/>
              </p:ext>
            </p:extLst>
          </p:nvPr>
        </p:nvGraphicFramePr>
        <p:xfrm>
          <a:off x="3140850" y="1616546"/>
          <a:ext cx="3657600" cy="2286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a:extLst>
              <a:ext uri="{FF2B5EF4-FFF2-40B4-BE49-F238E27FC236}">
                <a16:creationId xmlns:a16="http://schemas.microsoft.com/office/drawing/2014/main" id="{B46CD28C-2B89-35C9-AB2A-2D177D6BDBB5}"/>
              </a:ext>
            </a:extLst>
          </p:cNvPr>
          <p:cNvGraphicFramePr/>
          <p:nvPr/>
        </p:nvGraphicFramePr>
        <p:xfrm>
          <a:off x="5569950" y="1616546"/>
          <a:ext cx="3707279" cy="228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9" name="Table 28">
            <a:extLst>
              <a:ext uri="{FF2B5EF4-FFF2-40B4-BE49-F238E27FC236}">
                <a16:creationId xmlns:a16="http://schemas.microsoft.com/office/drawing/2014/main" id="{8857FB3F-E37D-5181-996B-F54033A24763}"/>
              </a:ext>
            </a:extLst>
          </p:cNvPr>
          <p:cNvGraphicFramePr>
            <a:graphicFrameLocks noGrp="1"/>
          </p:cNvGraphicFramePr>
          <p:nvPr>
            <p:extLst>
              <p:ext uri="{D42A27DB-BD31-4B8C-83A1-F6EECF244321}">
                <p14:modId xmlns:p14="http://schemas.microsoft.com/office/powerpoint/2010/main" val="3103683505"/>
              </p:ext>
            </p:extLst>
          </p:nvPr>
        </p:nvGraphicFramePr>
        <p:xfrm>
          <a:off x="4042508" y="3873907"/>
          <a:ext cx="4195560" cy="765456"/>
        </p:xfrm>
        <a:graphic>
          <a:graphicData uri="http://schemas.openxmlformats.org/drawingml/2006/table">
            <a:tbl>
              <a:tblPr firstRow="1" firstCol="1" bandRow="1">
                <a:tableStyleId>{073A0DAA-6AF3-43AB-8588-CEC1D06C72B9}</a:tableStyleId>
              </a:tblPr>
              <a:tblGrid>
                <a:gridCol w="1398520">
                  <a:extLst>
                    <a:ext uri="{9D8B030D-6E8A-4147-A177-3AD203B41FA5}">
                      <a16:colId xmlns:a16="http://schemas.microsoft.com/office/drawing/2014/main" val="593779162"/>
                    </a:ext>
                  </a:extLst>
                </a:gridCol>
                <a:gridCol w="1398520">
                  <a:extLst>
                    <a:ext uri="{9D8B030D-6E8A-4147-A177-3AD203B41FA5}">
                      <a16:colId xmlns:a16="http://schemas.microsoft.com/office/drawing/2014/main" val="1700006120"/>
                    </a:ext>
                  </a:extLst>
                </a:gridCol>
                <a:gridCol w="1398520">
                  <a:extLst>
                    <a:ext uri="{9D8B030D-6E8A-4147-A177-3AD203B41FA5}">
                      <a16:colId xmlns:a16="http://schemas.microsoft.com/office/drawing/2014/main" val="1034141137"/>
                    </a:ext>
                  </a:extLst>
                </a:gridCol>
              </a:tblGrid>
              <a:tr h="238547">
                <a:tc>
                  <a:txBody>
                    <a:bodyPr/>
                    <a:lstStyle/>
                    <a:p>
                      <a:pPr algn="ctr"/>
                      <a:endParaRPr lang="en-US" sz="1200"/>
                    </a:p>
                  </a:txBody>
                  <a:tcPr marL="72273" marR="72273" marT="36136" marB="36136">
                    <a:solidFill>
                      <a:schemeClr val="bg1"/>
                    </a:solidFill>
                  </a:tcPr>
                </a:tc>
                <a:tc>
                  <a:txBody>
                    <a:bodyPr/>
                    <a:lstStyle/>
                    <a:p>
                      <a:pPr algn="ctr"/>
                      <a:r>
                        <a:rPr lang="en-US" sz="1200"/>
                        <a:t>Aftermarket</a:t>
                      </a:r>
                    </a:p>
                  </a:txBody>
                  <a:tcPr marL="72273" marR="72273" marT="36136" marB="36136"/>
                </a:tc>
                <a:tc>
                  <a:txBody>
                    <a:bodyPr/>
                    <a:lstStyle/>
                    <a:p>
                      <a:pPr algn="ctr"/>
                      <a:r>
                        <a:rPr lang="en-US" sz="1200"/>
                        <a:t>OEMs</a:t>
                      </a:r>
                    </a:p>
                  </a:txBody>
                  <a:tcPr marL="72273" marR="72273" marT="36136" marB="36136"/>
                </a:tc>
                <a:extLst>
                  <a:ext uri="{0D108BD9-81ED-4DB2-BD59-A6C34878D82A}">
                    <a16:rowId xmlns:a16="http://schemas.microsoft.com/office/drawing/2014/main" val="1236816739"/>
                  </a:ext>
                </a:extLst>
              </a:tr>
              <a:tr h="238547">
                <a:tc>
                  <a:txBody>
                    <a:bodyPr/>
                    <a:lstStyle/>
                    <a:p>
                      <a:pPr algn="just"/>
                      <a:r>
                        <a:rPr lang="en-US" sz="1200"/>
                        <a:t>Commercial</a:t>
                      </a:r>
                    </a:p>
                  </a:txBody>
                  <a:tcPr marL="72273" marR="72273" marT="36136" marB="36136"/>
                </a:tc>
                <a:tc>
                  <a:txBody>
                    <a:bodyPr/>
                    <a:lstStyle/>
                    <a:p>
                      <a:pPr algn="ctr"/>
                      <a:r>
                        <a:rPr lang="en-US" sz="1200"/>
                        <a:t>45%</a:t>
                      </a:r>
                    </a:p>
                  </a:txBody>
                  <a:tcPr marL="72273" marR="72273" marT="36136" marB="36136"/>
                </a:tc>
                <a:tc>
                  <a:txBody>
                    <a:bodyPr/>
                    <a:lstStyle/>
                    <a:p>
                      <a:pPr algn="ctr"/>
                      <a:r>
                        <a:rPr lang="en-US" sz="1200"/>
                        <a:t>33%</a:t>
                      </a:r>
                    </a:p>
                  </a:txBody>
                  <a:tcPr marL="72273" marR="72273" marT="36136" marB="36136"/>
                </a:tc>
                <a:extLst>
                  <a:ext uri="{0D108BD9-81ED-4DB2-BD59-A6C34878D82A}">
                    <a16:rowId xmlns:a16="http://schemas.microsoft.com/office/drawing/2014/main" val="2216636822"/>
                  </a:ext>
                </a:extLst>
              </a:tr>
              <a:tr h="238547">
                <a:tc>
                  <a:txBody>
                    <a:bodyPr/>
                    <a:lstStyle/>
                    <a:p>
                      <a:pPr algn="just"/>
                      <a:r>
                        <a:rPr lang="en-US" sz="1200"/>
                        <a:t>Military</a:t>
                      </a:r>
                    </a:p>
                  </a:txBody>
                  <a:tcPr marL="72273" marR="72273" marT="36136" marB="36136"/>
                </a:tc>
                <a:tc>
                  <a:txBody>
                    <a:bodyPr/>
                    <a:lstStyle/>
                    <a:p>
                      <a:pPr algn="ctr"/>
                      <a:r>
                        <a:rPr lang="en-US" sz="1200"/>
                        <a:t>10%</a:t>
                      </a:r>
                    </a:p>
                  </a:txBody>
                  <a:tcPr marL="72273" marR="72273" marT="36136" marB="36136"/>
                </a:tc>
                <a:tc>
                  <a:txBody>
                    <a:bodyPr/>
                    <a:lstStyle/>
                    <a:p>
                      <a:pPr algn="ctr"/>
                      <a:r>
                        <a:rPr lang="en-US" sz="1200"/>
                        <a:t>12%</a:t>
                      </a:r>
                    </a:p>
                  </a:txBody>
                  <a:tcPr marL="72273" marR="72273" marT="36136" marB="36136"/>
                </a:tc>
                <a:extLst>
                  <a:ext uri="{0D108BD9-81ED-4DB2-BD59-A6C34878D82A}">
                    <a16:rowId xmlns:a16="http://schemas.microsoft.com/office/drawing/2014/main" val="561639323"/>
                  </a:ext>
                </a:extLst>
              </a:tr>
            </a:tbl>
          </a:graphicData>
        </a:graphic>
      </p:graphicFrame>
    </p:spTree>
    <p:extLst>
      <p:ext uri="{BB962C8B-B14F-4D97-AF65-F5344CB8AC3E}">
        <p14:creationId xmlns:p14="http://schemas.microsoft.com/office/powerpoint/2010/main" val="32206622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DAA563-0BF4-85E0-6F77-AECC72AB54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281CD2-25D9-7452-9BE9-E968B6FE5CC5}"/>
              </a:ext>
            </a:extLst>
          </p:cNvPr>
          <p:cNvSpPr>
            <a:spLocks noGrp="1"/>
          </p:cNvSpPr>
          <p:nvPr>
            <p:ph type="title"/>
          </p:nvPr>
        </p:nvSpPr>
        <p:spPr>
          <a:xfrm>
            <a:off x="381000" y="392668"/>
            <a:ext cx="8229600" cy="369332"/>
          </a:xfrm>
        </p:spPr>
        <p:txBody>
          <a:bodyPr/>
          <a:lstStyle/>
          <a:p>
            <a:r>
              <a:rPr lang="en-US"/>
              <a:t>Balance Sheet Projections</a:t>
            </a:r>
          </a:p>
        </p:txBody>
      </p:sp>
      <p:sp>
        <p:nvSpPr>
          <p:cNvPr id="6" name="Slide Number Placeholder 5">
            <a:extLst>
              <a:ext uri="{FF2B5EF4-FFF2-40B4-BE49-F238E27FC236}">
                <a16:creationId xmlns:a16="http://schemas.microsoft.com/office/drawing/2014/main" id="{27E7F231-CBA8-9984-0BF8-036B5C32CD3D}"/>
              </a:ext>
            </a:extLst>
          </p:cNvPr>
          <p:cNvSpPr>
            <a:spLocks noGrp="1"/>
          </p:cNvSpPr>
          <p:nvPr>
            <p:ph type="sldNum" sz="quarter" idx="12"/>
          </p:nvPr>
        </p:nvSpPr>
        <p:spPr>
          <a:xfrm>
            <a:off x="6553200" y="6567587"/>
            <a:ext cx="2133600" cy="153888"/>
          </a:xfrm>
        </p:spPr>
        <p:txBody>
          <a:bodyPr/>
          <a:lstStyle/>
          <a:p>
            <a:pPr>
              <a:defRPr/>
            </a:pPr>
            <a:fld id="{995B7867-EB00-4675-821B-66D3FE8CD564}" type="slidenum">
              <a:rPr lang="en-US" smtClean="0"/>
              <a:pPr>
                <a:defRPr/>
              </a:pPr>
              <a:t>30</a:t>
            </a:fld>
            <a:endParaRPr lang="en-US"/>
          </a:p>
        </p:txBody>
      </p:sp>
      <p:pic>
        <p:nvPicPr>
          <p:cNvPr id="3" name="Picture 2">
            <a:extLst>
              <a:ext uri="{FF2B5EF4-FFF2-40B4-BE49-F238E27FC236}">
                <a16:creationId xmlns:a16="http://schemas.microsoft.com/office/drawing/2014/main" id="{3CAB5FB3-AB4C-F449-32A7-50C8DB6F6731}"/>
              </a:ext>
            </a:extLst>
          </p:cNvPr>
          <p:cNvPicPr>
            <a:picLocks noChangeAspect="1"/>
          </p:cNvPicPr>
          <p:nvPr/>
        </p:nvPicPr>
        <p:blipFill>
          <a:blip r:embed="rId3"/>
          <a:stretch>
            <a:fillRect/>
          </a:stretch>
        </p:blipFill>
        <p:spPr>
          <a:xfrm>
            <a:off x="130150" y="6412004"/>
            <a:ext cx="2133600" cy="369332"/>
          </a:xfrm>
          <a:prstGeom prst="rect">
            <a:avLst/>
          </a:prstGeom>
        </p:spPr>
      </p:pic>
      <p:pic>
        <p:nvPicPr>
          <p:cNvPr id="7" name="Picture 6">
            <a:extLst>
              <a:ext uri="{FF2B5EF4-FFF2-40B4-BE49-F238E27FC236}">
                <a16:creationId xmlns:a16="http://schemas.microsoft.com/office/drawing/2014/main" id="{AC93F030-105D-9B41-BDF6-CD12B547CB71}"/>
              </a:ext>
            </a:extLst>
          </p:cNvPr>
          <p:cNvPicPr>
            <a:picLocks noChangeAspect="1"/>
          </p:cNvPicPr>
          <p:nvPr/>
        </p:nvPicPr>
        <p:blipFill>
          <a:blip r:embed="rId4"/>
          <a:stretch>
            <a:fillRect/>
          </a:stretch>
        </p:blipFill>
        <p:spPr>
          <a:xfrm>
            <a:off x="381000" y="1065017"/>
            <a:ext cx="6400800" cy="2444193"/>
          </a:xfrm>
          <a:prstGeom prst="rect">
            <a:avLst/>
          </a:prstGeom>
          <a:ln>
            <a:solidFill>
              <a:srgbClr val="92D050"/>
            </a:solidFill>
          </a:ln>
        </p:spPr>
      </p:pic>
      <p:pic>
        <p:nvPicPr>
          <p:cNvPr id="8" name="Picture 7">
            <a:extLst>
              <a:ext uri="{FF2B5EF4-FFF2-40B4-BE49-F238E27FC236}">
                <a16:creationId xmlns:a16="http://schemas.microsoft.com/office/drawing/2014/main" id="{F519602B-F44F-8B71-E561-521431FEB335}"/>
              </a:ext>
            </a:extLst>
          </p:cNvPr>
          <p:cNvPicPr>
            <a:picLocks noChangeAspect="1"/>
          </p:cNvPicPr>
          <p:nvPr/>
        </p:nvPicPr>
        <p:blipFill>
          <a:blip r:embed="rId5"/>
          <a:stretch>
            <a:fillRect/>
          </a:stretch>
        </p:blipFill>
        <p:spPr>
          <a:xfrm>
            <a:off x="381000" y="3790657"/>
            <a:ext cx="6400800" cy="2407598"/>
          </a:xfrm>
          <a:prstGeom prst="rect">
            <a:avLst/>
          </a:prstGeom>
          <a:ln>
            <a:solidFill>
              <a:schemeClr val="accent2"/>
            </a:solidFill>
          </a:ln>
        </p:spPr>
      </p:pic>
      <p:sp>
        <p:nvSpPr>
          <p:cNvPr id="9" name="Rectangle 8">
            <a:extLst>
              <a:ext uri="{FF2B5EF4-FFF2-40B4-BE49-F238E27FC236}">
                <a16:creationId xmlns:a16="http://schemas.microsoft.com/office/drawing/2014/main" id="{1459C403-9338-E5CB-B480-1D397D192199}"/>
              </a:ext>
            </a:extLst>
          </p:cNvPr>
          <p:cNvSpPr/>
          <p:nvPr/>
        </p:nvSpPr>
        <p:spPr>
          <a:xfrm>
            <a:off x="6934567" y="1065017"/>
            <a:ext cx="2034327" cy="51433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chemeClr val="tx1"/>
                </a:solidFill>
                <a:latin typeface="Arial"/>
                <a:cs typeface="Arial"/>
              </a:rPr>
              <a:t>Working Capital: </a:t>
            </a:r>
            <a:r>
              <a:rPr lang="en-US" sz="1200" dirty="0">
                <a:solidFill>
                  <a:schemeClr val="tx1"/>
                </a:solidFill>
                <a:latin typeface="Arial"/>
                <a:cs typeface="Arial"/>
              </a:rPr>
              <a:t>NWC was kept in line with historical margin at 20% of sales in both cases.</a:t>
            </a:r>
            <a:endParaRPr lang="en-US" sz="1200" b="1" dirty="0">
              <a:solidFill>
                <a:schemeClr val="tx1"/>
              </a:solidFill>
              <a:latin typeface="Arial"/>
              <a:cs typeface="Arial"/>
            </a:endParaRPr>
          </a:p>
          <a:p>
            <a:endParaRPr lang="en-US" sz="1200" b="1" dirty="0">
              <a:solidFill>
                <a:schemeClr val="tx1"/>
              </a:solidFill>
              <a:latin typeface="Arial"/>
              <a:cs typeface="Arial"/>
            </a:endParaRPr>
          </a:p>
          <a:p>
            <a:r>
              <a:rPr lang="en-US" sz="1200" b="1" dirty="0">
                <a:solidFill>
                  <a:schemeClr val="tx1"/>
                </a:solidFill>
                <a:latin typeface="Arial"/>
                <a:cs typeface="Arial"/>
              </a:rPr>
              <a:t>CAPEX: Low</a:t>
            </a:r>
            <a:r>
              <a:rPr lang="en-US" sz="1200" dirty="0">
                <a:solidFill>
                  <a:schemeClr val="tx1"/>
                </a:solidFill>
                <a:latin typeface="Arial"/>
                <a:cs typeface="Arial"/>
              </a:rPr>
              <a:t> </a:t>
            </a:r>
            <a:r>
              <a:rPr lang="en-US" sz="1200" b="1" dirty="0">
                <a:solidFill>
                  <a:schemeClr val="tx1"/>
                </a:solidFill>
                <a:latin typeface="Arial"/>
                <a:cs typeface="Arial"/>
              </a:rPr>
              <a:t>capital investment </a:t>
            </a:r>
            <a:r>
              <a:rPr lang="en-US" sz="1200" dirty="0">
                <a:solidFill>
                  <a:schemeClr val="tx1"/>
                </a:solidFill>
                <a:latin typeface="Arial"/>
                <a:cs typeface="Arial"/>
              </a:rPr>
              <a:t>as Target has a good relationship with the FAA and a strong OEM presence, allowing them to sell parts in the aftermarket with minimal incremental investment. In our downside case, we believe that Capex will increase due to </a:t>
            </a:r>
            <a:r>
              <a:rPr lang="en-US" sz="1200" b="1" dirty="0">
                <a:solidFill>
                  <a:schemeClr val="tx1"/>
                </a:solidFill>
                <a:latin typeface="Arial"/>
                <a:cs typeface="Arial"/>
              </a:rPr>
              <a:t>new emerging technologies (3D Printing) </a:t>
            </a:r>
            <a:r>
              <a:rPr lang="en-US" sz="1200" dirty="0">
                <a:solidFill>
                  <a:schemeClr val="tx1"/>
                </a:solidFill>
                <a:latin typeface="Arial"/>
                <a:cs typeface="Arial"/>
              </a:rPr>
              <a:t>taking share, forcing Target to increase its capital investments to remain competitive. Partially offset by the fact that they are </a:t>
            </a:r>
            <a:r>
              <a:rPr lang="en-US" sz="1200" b="1" dirty="0">
                <a:solidFill>
                  <a:schemeClr val="tx1"/>
                </a:solidFill>
                <a:latin typeface="Arial"/>
                <a:cs typeface="Arial"/>
              </a:rPr>
              <a:t>sole source providers </a:t>
            </a:r>
            <a:r>
              <a:rPr lang="en-US" sz="1200" dirty="0">
                <a:solidFill>
                  <a:schemeClr val="tx1"/>
                </a:solidFill>
                <a:latin typeface="Arial"/>
                <a:cs typeface="Arial"/>
              </a:rPr>
              <a:t>for most parts, and </a:t>
            </a:r>
            <a:r>
              <a:rPr lang="en-US" sz="1200" b="1" dirty="0">
                <a:solidFill>
                  <a:schemeClr val="tx1"/>
                </a:solidFill>
                <a:latin typeface="Arial"/>
                <a:cs typeface="Arial"/>
              </a:rPr>
              <a:t>hurdles involved in the competition gaining FAA approval</a:t>
            </a:r>
            <a:r>
              <a:rPr lang="en-US" sz="1200" dirty="0">
                <a:solidFill>
                  <a:schemeClr val="tx1"/>
                </a:solidFill>
                <a:latin typeface="Arial"/>
                <a:cs typeface="Arial"/>
              </a:rPr>
              <a:t>.</a:t>
            </a:r>
            <a:endParaRPr lang="en-US" sz="1200" b="1" dirty="0">
              <a:solidFill>
                <a:schemeClr val="tx1"/>
              </a:solidFill>
              <a:latin typeface="Arial"/>
              <a:cs typeface="Arial"/>
            </a:endParaRPr>
          </a:p>
          <a:p>
            <a:endParaRPr lang="en-US" sz="1200" b="1" dirty="0">
              <a:solidFill>
                <a:schemeClr val="tx1"/>
              </a:solidFill>
              <a:latin typeface="Arial"/>
              <a:cs typeface="Arial"/>
            </a:endParaRPr>
          </a:p>
        </p:txBody>
      </p:sp>
      <p:sp>
        <p:nvSpPr>
          <p:cNvPr id="10" name="Google Shape;157;p4">
            <a:extLst>
              <a:ext uri="{FF2B5EF4-FFF2-40B4-BE49-F238E27FC236}">
                <a16:creationId xmlns:a16="http://schemas.microsoft.com/office/drawing/2014/main" id="{6673B546-286C-A730-3D2B-502F7525E2AA}"/>
              </a:ext>
            </a:extLst>
          </p:cNvPr>
          <p:cNvSpPr txBox="1"/>
          <p:nvPr/>
        </p:nvSpPr>
        <p:spPr>
          <a:xfrm>
            <a:off x="381000" y="857795"/>
            <a:ext cx="3638517" cy="200696"/>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chemeClr val="dk1"/>
              </a:buClr>
              <a:buSzPts val="1000"/>
              <a:buFont typeface="Arial"/>
              <a:buNone/>
            </a:pPr>
            <a:r>
              <a:rPr lang="en-US" sz="1200" b="1" i="0" u="sng" strike="noStrike" cap="none">
                <a:solidFill>
                  <a:srgbClr val="92D050"/>
                </a:solidFill>
                <a:latin typeface="Arial" panose="020B0604020202020204" pitchFamily="34" charset="0"/>
                <a:ea typeface="Arial"/>
                <a:cs typeface="Arial" panose="020B0604020202020204" pitchFamily="34" charset="0"/>
                <a:sym typeface="Arial"/>
              </a:rPr>
              <a:t>Base Case</a:t>
            </a:r>
            <a:endParaRPr sz="1200" b="1" i="0" u="sng" strike="noStrike" cap="none">
              <a:solidFill>
                <a:srgbClr val="92D050"/>
              </a:solidFill>
              <a:latin typeface="Arial" panose="020B0604020202020204" pitchFamily="34" charset="0"/>
              <a:ea typeface="Arial"/>
              <a:cs typeface="Arial" panose="020B0604020202020204" pitchFamily="34" charset="0"/>
              <a:sym typeface="Arial"/>
            </a:endParaRPr>
          </a:p>
        </p:txBody>
      </p:sp>
      <p:sp>
        <p:nvSpPr>
          <p:cNvPr id="12" name="Google Shape;157;p4">
            <a:extLst>
              <a:ext uri="{FF2B5EF4-FFF2-40B4-BE49-F238E27FC236}">
                <a16:creationId xmlns:a16="http://schemas.microsoft.com/office/drawing/2014/main" id="{B80837A2-ABFC-0053-1077-1C27159EEB3C}"/>
              </a:ext>
            </a:extLst>
          </p:cNvPr>
          <p:cNvSpPr txBox="1"/>
          <p:nvPr/>
        </p:nvSpPr>
        <p:spPr>
          <a:xfrm>
            <a:off x="380999" y="3589961"/>
            <a:ext cx="3638517" cy="200696"/>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chemeClr val="dk1"/>
              </a:buClr>
              <a:buSzPts val="1000"/>
              <a:buFont typeface="Arial"/>
              <a:buNone/>
            </a:pPr>
            <a:r>
              <a:rPr lang="en-US" sz="1200" b="1" i="0" u="sng" strike="noStrike" cap="none">
                <a:solidFill>
                  <a:schemeClr val="accent2"/>
                </a:solidFill>
                <a:latin typeface="Arial" panose="020B0604020202020204" pitchFamily="34" charset="0"/>
                <a:ea typeface="Arial"/>
                <a:cs typeface="Arial" panose="020B0604020202020204" pitchFamily="34" charset="0"/>
                <a:sym typeface="Arial"/>
              </a:rPr>
              <a:t>Downside Case</a:t>
            </a:r>
            <a:endParaRPr sz="1200" b="1" i="0" u="sng" strike="noStrike" cap="none">
              <a:solidFill>
                <a:schemeClr val="accent2"/>
              </a:solidFill>
              <a:latin typeface="Arial" panose="020B0604020202020204" pitchFamily="34" charset="0"/>
              <a:ea typeface="Arial"/>
              <a:cs typeface="Arial" panose="020B0604020202020204" pitchFamily="34" charset="0"/>
              <a:sym typeface="Arial"/>
            </a:endParaRPr>
          </a:p>
        </p:txBody>
      </p:sp>
    </p:spTree>
    <p:extLst>
      <p:ext uri="{BB962C8B-B14F-4D97-AF65-F5344CB8AC3E}">
        <p14:creationId xmlns:p14="http://schemas.microsoft.com/office/powerpoint/2010/main" val="781556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486F03-ED43-1661-B5E6-194A9972573B}"/>
            </a:ext>
          </a:extLst>
        </p:cNvPr>
        <p:cNvGrpSpPr/>
        <p:nvPr/>
      </p:nvGrpSpPr>
      <p:grpSpPr>
        <a:xfrm>
          <a:off x="0" y="0"/>
          <a:ext cx="0" cy="0"/>
          <a:chOff x="0" y="0"/>
          <a:chExt cx="0" cy="0"/>
        </a:xfrm>
      </p:grpSpPr>
      <p:graphicFrame>
        <p:nvGraphicFramePr>
          <p:cNvPr id="15" name="Chart 14">
            <a:extLst>
              <a:ext uri="{FF2B5EF4-FFF2-40B4-BE49-F238E27FC236}">
                <a16:creationId xmlns:a16="http://schemas.microsoft.com/office/drawing/2014/main" id="{92AE0771-0089-F061-58F4-0A318CCF4E36}"/>
              </a:ext>
            </a:extLst>
          </p:cNvPr>
          <p:cNvGraphicFramePr/>
          <p:nvPr>
            <p:extLst>
              <p:ext uri="{D42A27DB-BD31-4B8C-83A1-F6EECF244321}">
                <p14:modId xmlns:p14="http://schemas.microsoft.com/office/powerpoint/2010/main" val="4087851283"/>
              </p:ext>
            </p:extLst>
          </p:nvPr>
        </p:nvGraphicFramePr>
        <p:xfrm>
          <a:off x="-86626" y="4159520"/>
          <a:ext cx="5070286" cy="2166754"/>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E080F894-3C48-8034-F048-F07A0A177CB2}"/>
              </a:ext>
            </a:extLst>
          </p:cNvPr>
          <p:cNvSpPr>
            <a:spLocks noGrp="1"/>
          </p:cNvSpPr>
          <p:nvPr>
            <p:ph type="sldNum" sz="quarter" idx="12"/>
          </p:nvPr>
        </p:nvSpPr>
        <p:spPr/>
        <p:txBody>
          <a:bodyPr/>
          <a:lstStyle/>
          <a:p>
            <a:pPr>
              <a:defRPr/>
            </a:pPr>
            <a:fld id="{995B7867-EB00-4675-821B-66D3FE8CD564}" type="slidenum">
              <a:rPr lang="en-US" noProof="0" smtClean="0"/>
              <a:pPr>
                <a:defRPr/>
              </a:pPr>
              <a:t>31</a:t>
            </a:fld>
            <a:endParaRPr lang="en-US" noProof="0"/>
          </a:p>
        </p:txBody>
      </p:sp>
      <p:sp>
        <p:nvSpPr>
          <p:cNvPr id="9" name="Google Shape;157;p4">
            <a:extLst>
              <a:ext uri="{FF2B5EF4-FFF2-40B4-BE49-F238E27FC236}">
                <a16:creationId xmlns:a16="http://schemas.microsoft.com/office/drawing/2014/main" id="{B5F7F376-27D3-068C-4B76-F8857C489DFC}"/>
              </a:ext>
            </a:extLst>
          </p:cNvPr>
          <p:cNvSpPr txBox="1"/>
          <p:nvPr/>
        </p:nvSpPr>
        <p:spPr>
          <a:xfrm>
            <a:off x="987316" y="1012809"/>
            <a:ext cx="1297176" cy="200696"/>
          </a:xfrm>
          <a:prstGeom prst="rect">
            <a:avLst/>
          </a:prstGeom>
          <a:noFill/>
          <a:ln>
            <a:noFill/>
          </a:ln>
        </p:spPr>
        <p:txBody>
          <a:bodyPr spcFirstLastPara="1" wrap="square" lIns="0" tIns="15875" rIns="0" bIns="0" anchor="t" anchorCtr="0">
            <a:spAutoFit/>
          </a:bodyPr>
          <a:lstStyle/>
          <a:p>
            <a:pPr marL="12700" algn="ctr">
              <a:spcBef>
                <a:spcPts val="0"/>
              </a:spcBef>
              <a:spcAft>
                <a:spcPts val="0"/>
              </a:spcAft>
            </a:pPr>
            <a:r>
              <a:rPr lang="en-US" sz="1200" b="1">
                <a:solidFill>
                  <a:schemeClr val="dk1"/>
                </a:solidFill>
                <a:latin typeface="Arial"/>
                <a:cs typeface="Arial"/>
                <a:sym typeface="Arial"/>
              </a:rPr>
              <a:t>OEM</a:t>
            </a:r>
            <a:endParaRPr lang="en-US">
              <a:solidFill>
                <a:schemeClr val="dk1"/>
              </a:solidFill>
            </a:endParaRPr>
          </a:p>
        </p:txBody>
      </p:sp>
      <p:sp>
        <p:nvSpPr>
          <p:cNvPr id="12" name="Google Shape;157;p4">
            <a:extLst>
              <a:ext uri="{FF2B5EF4-FFF2-40B4-BE49-F238E27FC236}">
                <a16:creationId xmlns:a16="http://schemas.microsoft.com/office/drawing/2014/main" id="{F3846D81-EBD7-B8C3-4424-A692EA8F70C9}"/>
              </a:ext>
            </a:extLst>
          </p:cNvPr>
          <p:cNvSpPr txBox="1"/>
          <p:nvPr/>
        </p:nvSpPr>
        <p:spPr>
          <a:xfrm>
            <a:off x="6554149" y="1012809"/>
            <a:ext cx="1297176" cy="200696"/>
          </a:xfrm>
          <a:prstGeom prst="rect">
            <a:avLst/>
          </a:prstGeom>
          <a:noFill/>
          <a:ln>
            <a:noFill/>
          </a:ln>
        </p:spPr>
        <p:txBody>
          <a:bodyPr spcFirstLastPara="1" wrap="square" lIns="0" tIns="15875" rIns="0" bIns="0" anchor="t" anchorCtr="0">
            <a:spAutoFit/>
          </a:bodyPr>
          <a:lstStyle/>
          <a:p>
            <a:pPr marL="12700" marR="0" lvl="0" indent="0" algn="ctr">
              <a:lnSpc>
                <a:spcPct val="100000"/>
              </a:lnSpc>
              <a:spcBef>
                <a:spcPts val="0"/>
              </a:spcBef>
              <a:spcAft>
                <a:spcPts val="0"/>
              </a:spcAft>
              <a:buNone/>
            </a:pPr>
            <a:r>
              <a:rPr lang="en-US" sz="1200" b="1">
                <a:solidFill>
                  <a:schemeClr val="dk1"/>
                </a:solidFill>
                <a:latin typeface="Arial"/>
                <a:cs typeface="Arial"/>
                <a:sym typeface="Arial"/>
              </a:rPr>
              <a:t>Aftermarket</a:t>
            </a:r>
            <a:endParaRPr lang="en-US">
              <a:solidFill>
                <a:schemeClr val="dk1"/>
              </a:solidFill>
            </a:endParaRPr>
          </a:p>
        </p:txBody>
      </p:sp>
      <p:pic>
        <p:nvPicPr>
          <p:cNvPr id="5" name="Picture 4">
            <a:extLst>
              <a:ext uri="{FF2B5EF4-FFF2-40B4-BE49-F238E27FC236}">
                <a16:creationId xmlns:a16="http://schemas.microsoft.com/office/drawing/2014/main" id="{11741A12-67F7-CE09-8DBF-AC79B81C33E2}"/>
              </a:ext>
            </a:extLst>
          </p:cNvPr>
          <p:cNvPicPr>
            <a:picLocks noChangeAspect="1"/>
          </p:cNvPicPr>
          <p:nvPr/>
        </p:nvPicPr>
        <p:blipFill>
          <a:blip r:embed="rId3"/>
          <a:stretch>
            <a:fillRect/>
          </a:stretch>
        </p:blipFill>
        <p:spPr>
          <a:xfrm>
            <a:off x="322810" y="6446930"/>
            <a:ext cx="1952606" cy="278943"/>
          </a:xfrm>
          <a:prstGeom prst="rect">
            <a:avLst/>
          </a:prstGeom>
        </p:spPr>
      </p:pic>
      <p:sp>
        <p:nvSpPr>
          <p:cNvPr id="13" name="Title 3">
            <a:extLst>
              <a:ext uri="{FF2B5EF4-FFF2-40B4-BE49-F238E27FC236}">
                <a16:creationId xmlns:a16="http://schemas.microsoft.com/office/drawing/2014/main" id="{C0CD419D-36E0-41F8-02F4-8947E27D22C8}"/>
              </a:ext>
            </a:extLst>
          </p:cNvPr>
          <p:cNvSpPr>
            <a:spLocks noGrp="1"/>
          </p:cNvSpPr>
          <p:nvPr>
            <p:ph type="title"/>
          </p:nvPr>
        </p:nvSpPr>
        <p:spPr>
          <a:xfrm>
            <a:off x="381000" y="386834"/>
            <a:ext cx="8305800" cy="369332"/>
          </a:xfrm>
        </p:spPr>
        <p:txBody>
          <a:bodyPr/>
          <a:lstStyle/>
          <a:p>
            <a:r>
              <a:rPr lang="en-US"/>
              <a:t>Forecast Period Aftermarket vs OEMs</a:t>
            </a:r>
          </a:p>
        </p:txBody>
      </p:sp>
      <p:sp>
        <p:nvSpPr>
          <p:cNvPr id="16" name="Text Placeholder 4">
            <a:extLst>
              <a:ext uri="{FF2B5EF4-FFF2-40B4-BE49-F238E27FC236}">
                <a16:creationId xmlns:a16="http://schemas.microsoft.com/office/drawing/2014/main" id="{16C6CD7C-363B-D1B2-BAB7-70FCF8459180}"/>
              </a:ext>
            </a:extLst>
          </p:cNvPr>
          <p:cNvSpPr txBox="1">
            <a:spLocks/>
          </p:cNvSpPr>
          <p:nvPr/>
        </p:nvSpPr>
        <p:spPr>
          <a:xfrm>
            <a:off x="320483" y="904211"/>
            <a:ext cx="8518426" cy="468635"/>
          </a:xfrm>
          <a:prstGeom prst="rect">
            <a:avLst/>
          </a:prstGeom>
          <a:solidFill>
            <a:schemeClr val="tx2">
              <a:lumMod val="75000"/>
            </a:schemeClr>
          </a:solidFill>
        </p:spPr>
        <p:txBody>
          <a:bodyPr lIns="91440" tIns="45720" rIns="91440" bIns="45720" anchor="t"/>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a:solidFill>
                  <a:schemeClr val="bg1"/>
                </a:solidFill>
                <a:latin typeface="Arial"/>
                <a:cs typeface="Arial"/>
              </a:rPr>
              <a:t>We grew the aftermarket in response to management’s decision to </a:t>
            </a:r>
            <a:r>
              <a:rPr lang="en-US" sz="1200" b="1">
                <a:solidFill>
                  <a:schemeClr val="bg1"/>
                </a:solidFill>
                <a:latin typeface="Arial"/>
                <a:cs typeface="Arial"/>
              </a:rPr>
              <a:t>focus heavily on the more profitable Aftermarket segment </a:t>
            </a:r>
            <a:r>
              <a:rPr lang="en-US" sz="1200">
                <a:solidFill>
                  <a:schemeClr val="bg1"/>
                </a:solidFill>
                <a:latin typeface="Arial"/>
                <a:cs typeface="Arial"/>
              </a:rPr>
              <a:t>of the business…</a:t>
            </a:r>
          </a:p>
        </p:txBody>
      </p:sp>
      <p:graphicFrame>
        <p:nvGraphicFramePr>
          <p:cNvPr id="30" name="Chart 29">
            <a:extLst>
              <a:ext uri="{FF2B5EF4-FFF2-40B4-BE49-F238E27FC236}">
                <a16:creationId xmlns:a16="http://schemas.microsoft.com/office/drawing/2014/main" id="{48D5A619-4EB9-AE52-5676-B486B9BAA995}"/>
              </a:ext>
            </a:extLst>
          </p:cNvPr>
          <p:cNvGraphicFramePr/>
          <p:nvPr>
            <p:extLst>
              <p:ext uri="{D42A27DB-BD31-4B8C-83A1-F6EECF244321}">
                <p14:modId xmlns:p14="http://schemas.microsoft.com/office/powerpoint/2010/main" val="2611896912"/>
              </p:ext>
            </p:extLst>
          </p:nvPr>
        </p:nvGraphicFramePr>
        <p:xfrm>
          <a:off x="-86626" y="1709936"/>
          <a:ext cx="5070286" cy="216675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D15F32B2-A237-AF30-858C-61A9F91583FE}"/>
              </a:ext>
            </a:extLst>
          </p:cNvPr>
          <p:cNvGraphicFramePr/>
          <p:nvPr>
            <p:extLst>
              <p:ext uri="{D42A27DB-BD31-4B8C-83A1-F6EECF244321}">
                <p14:modId xmlns:p14="http://schemas.microsoft.com/office/powerpoint/2010/main" val="499882955"/>
              </p:ext>
            </p:extLst>
          </p:nvPr>
        </p:nvGraphicFramePr>
        <p:xfrm>
          <a:off x="4018057" y="1709936"/>
          <a:ext cx="5070286" cy="2166754"/>
        </p:xfrm>
        <a:graphic>
          <a:graphicData uri="http://schemas.openxmlformats.org/drawingml/2006/chart">
            <c:chart xmlns:c="http://schemas.openxmlformats.org/drawingml/2006/chart" xmlns:r="http://schemas.openxmlformats.org/officeDocument/2006/relationships" r:id="rId5"/>
          </a:graphicData>
        </a:graphic>
      </p:graphicFrame>
      <p:sp>
        <p:nvSpPr>
          <p:cNvPr id="7" name="Google Shape;157;p4">
            <a:extLst>
              <a:ext uri="{FF2B5EF4-FFF2-40B4-BE49-F238E27FC236}">
                <a16:creationId xmlns:a16="http://schemas.microsoft.com/office/drawing/2014/main" id="{E15B0F94-8C3F-3799-7770-BC6BA4AF2339}"/>
              </a:ext>
            </a:extLst>
          </p:cNvPr>
          <p:cNvSpPr txBox="1"/>
          <p:nvPr/>
        </p:nvSpPr>
        <p:spPr>
          <a:xfrm>
            <a:off x="320483" y="1493503"/>
            <a:ext cx="3638517" cy="200696"/>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chemeClr val="dk1"/>
              </a:buClr>
              <a:buSzPts val="1000"/>
              <a:buFont typeface="Arial"/>
              <a:buNone/>
            </a:pPr>
            <a:r>
              <a:rPr lang="en-US" sz="1200" b="1" i="0" u="none" strike="noStrike" cap="none">
                <a:solidFill>
                  <a:srgbClr val="92D050"/>
                </a:solidFill>
                <a:latin typeface="Arial" panose="020B0604020202020204" pitchFamily="34" charset="0"/>
                <a:ea typeface="Arial"/>
                <a:cs typeface="Arial" panose="020B0604020202020204" pitchFamily="34" charset="0"/>
                <a:sym typeface="Arial"/>
              </a:rPr>
              <a:t>Base Case Key Drivers</a:t>
            </a:r>
            <a:endParaRPr sz="1200" b="1" i="0" u="none" strike="noStrike" cap="none">
              <a:solidFill>
                <a:srgbClr val="92D050"/>
              </a:solidFill>
              <a:latin typeface="Arial" panose="020B0604020202020204" pitchFamily="34" charset="0"/>
              <a:ea typeface="Arial"/>
              <a:cs typeface="Arial" panose="020B0604020202020204" pitchFamily="34" charset="0"/>
              <a:sym typeface="Arial"/>
            </a:endParaRPr>
          </a:p>
        </p:txBody>
      </p:sp>
      <p:cxnSp>
        <p:nvCxnSpPr>
          <p:cNvPr id="8" name="Google Shape;158;p4">
            <a:extLst>
              <a:ext uri="{FF2B5EF4-FFF2-40B4-BE49-F238E27FC236}">
                <a16:creationId xmlns:a16="http://schemas.microsoft.com/office/drawing/2014/main" id="{46A9BDF0-F72E-A609-2A8B-2B9DDC02349D}"/>
              </a:ext>
            </a:extLst>
          </p:cNvPr>
          <p:cNvCxnSpPr>
            <a:cxnSpLocks/>
          </p:cNvCxnSpPr>
          <p:nvPr/>
        </p:nvCxnSpPr>
        <p:spPr>
          <a:xfrm>
            <a:off x="339276" y="1726439"/>
            <a:ext cx="2794076" cy="0"/>
          </a:xfrm>
          <a:prstGeom prst="straightConnector1">
            <a:avLst/>
          </a:prstGeom>
          <a:noFill/>
          <a:ln w="19050" cap="flat" cmpd="sng">
            <a:solidFill>
              <a:srgbClr val="00B050"/>
            </a:solidFill>
            <a:prstDash val="solid"/>
            <a:round/>
            <a:headEnd type="none" w="sm" len="sm"/>
            <a:tailEnd type="none" w="sm" len="sm"/>
          </a:ln>
        </p:spPr>
      </p:cxnSp>
      <p:sp>
        <p:nvSpPr>
          <p:cNvPr id="10" name="Google Shape;157;p4">
            <a:extLst>
              <a:ext uri="{FF2B5EF4-FFF2-40B4-BE49-F238E27FC236}">
                <a16:creationId xmlns:a16="http://schemas.microsoft.com/office/drawing/2014/main" id="{84C54A95-1311-ED7E-6D9D-CC2A4BE9D334}"/>
              </a:ext>
            </a:extLst>
          </p:cNvPr>
          <p:cNvSpPr txBox="1"/>
          <p:nvPr/>
        </p:nvSpPr>
        <p:spPr>
          <a:xfrm>
            <a:off x="320483" y="3938516"/>
            <a:ext cx="3638517" cy="200696"/>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chemeClr val="dk1"/>
              </a:buClr>
              <a:buSzPts val="1000"/>
              <a:buFont typeface="Arial"/>
              <a:buNone/>
            </a:pPr>
            <a:r>
              <a:rPr lang="en-US" sz="1200" b="1" i="0" u="none" strike="noStrike" cap="none">
                <a:solidFill>
                  <a:schemeClr val="accent2"/>
                </a:solidFill>
                <a:latin typeface="Arial" panose="020B0604020202020204" pitchFamily="34" charset="0"/>
                <a:ea typeface="Arial"/>
                <a:cs typeface="Arial" panose="020B0604020202020204" pitchFamily="34" charset="0"/>
                <a:sym typeface="Arial"/>
              </a:rPr>
              <a:t>Downside Case Key Drivers</a:t>
            </a:r>
            <a:endParaRPr sz="1200" b="1" i="0" u="none" strike="noStrike" cap="none">
              <a:solidFill>
                <a:schemeClr val="accent2"/>
              </a:solidFill>
              <a:latin typeface="Arial" panose="020B0604020202020204" pitchFamily="34" charset="0"/>
              <a:ea typeface="Arial"/>
              <a:cs typeface="Arial" panose="020B0604020202020204" pitchFamily="34" charset="0"/>
              <a:sym typeface="Arial"/>
            </a:endParaRPr>
          </a:p>
        </p:txBody>
      </p:sp>
      <p:cxnSp>
        <p:nvCxnSpPr>
          <p:cNvPr id="11" name="Google Shape;158;p4">
            <a:extLst>
              <a:ext uri="{FF2B5EF4-FFF2-40B4-BE49-F238E27FC236}">
                <a16:creationId xmlns:a16="http://schemas.microsoft.com/office/drawing/2014/main" id="{ED5B0305-DA17-FFDA-DDAC-97BAF6500AF9}"/>
              </a:ext>
            </a:extLst>
          </p:cNvPr>
          <p:cNvCxnSpPr>
            <a:cxnSpLocks/>
          </p:cNvCxnSpPr>
          <p:nvPr/>
        </p:nvCxnSpPr>
        <p:spPr>
          <a:xfrm>
            <a:off x="339276" y="4171452"/>
            <a:ext cx="2794076" cy="0"/>
          </a:xfrm>
          <a:prstGeom prst="straightConnector1">
            <a:avLst/>
          </a:prstGeom>
          <a:ln w="19050">
            <a:headEnd type="none" w="sm" len="sm"/>
            <a:tailEnd type="none" w="sm" len="sm"/>
          </a:ln>
        </p:spPr>
        <p:style>
          <a:lnRef idx="1">
            <a:schemeClr val="accent2"/>
          </a:lnRef>
          <a:fillRef idx="0">
            <a:schemeClr val="accent2"/>
          </a:fillRef>
          <a:effectRef idx="0">
            <a:schemeClr val="accent2"/>
          </a:effectRef>
          <a:fontRef idx="minor">
            <a:schemeClr val="tx1"/>
          </a:fontRef>
        </p:style>
      </p:cxnSp>
      <p:graphicFrame>
        <p:nvGraphicFramePr>
          <p:cNvPr id="17" name="Chart 16">
            <a:extLst>
              <a:ext uri="{FF2B5EF4-FFF2-40B4-BE49-F238E27FC236}">
                <a16:creationId xmlns:a16="http://schemas.microsoft.com/office/drawing/2014/main" id="{AB6C9A9D-D2E7-2ED2-89A5-74916A43B724}"/>
              </a:ext>
            </a:extLst>
          </p:cNvPr>
          <p:cNvGraphicFramePr/>
          <p:nvPr>
            <p:extLst>
              <p:ext uri="{D42A27DB-BD31-4B8C-83A1-F6EECF244321}">
                <p14:modId xmlns:p14="http://schemas.microsoft.com/office/powerpoint/2010/main" val="472132260"/>
              </p:ext>
            </p:extLst>
          </p:nvPr>
        </p:nvGraphicFramePr>
        <p:xfrm>
          <a:off x="4018057" y="4159520"/>
          <a:ext cx="5070286" cy="2166754"/>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8293494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523102-5C1C-947C-62C1-2648AAACD535}"/>
            </a:ext>
          </a:extLst>
        </p:cNvPr>
        <p:cNvGrpSpPr/>
        <p:nvPr/>
      </p:nvGrpSpPr>
      <p:grpSpPr>
        <a:xfrm>
          <a:off x="0" y="0"/>
          <a:ext cx="0" cy="0"/>
          <a:chOff x="0" y="0"/>
          <a:chExt cx="0" cy="0"/>
        </a:xfrm>
      </p:grpSpPr>
      <p:graphicFrame>
        <p:nvGraphicFramePr>
          <p:cNvPr id="15" name="Chart 14">
            <a:extLst>
              <a:ext uri="{FF2B5EF4-FFF2-40B4-BE49-F238E27FC236}">
                <a16:creationId xmlns:a16="http://schemas.microsoft.com/office/drawing/2014/main" id="{1DB1AD45-841C-3A4A-EC40-326D9182C908}"/>
              </a:ext>
            </a:extLst>
          </p:cNvPr>
          <p:cNvGraphicFramePr/>
          <p:nvPr>
            <p:extLst>
              <p:ext uri="{D42A27DB-BD31-4B8C-83A1-F6EECF244321}">
                <p14:modId xmlns:p14="http://schemas.microsoft.com/office/powerpoint/2010/main" val="925438805"/>
              </p:ext>
            </p:extLst>
          </p:nvPr>
        </p:nvGraphicFramePr>
        <p:xfrm>
          <a:off x="-86626" y="4159520"/>
          <a:ext cx="5070286" cy="2166754"/>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6F772192-52F9-48DE-A527-BDE5ECA2C5D7}"/>
              </a:ext>
            </a:extLst>
          </p:cNvPr>
          <p:cNvSpPr>
            <a:spLocks noGrp="1"/>
          </p:cNvSpPr>
          <p:nvPr>
            <p:ph type="sldNum" sz="quarter" idx="12"/>
          </p:nvPr>
        </p:nvSpPr>
        <p:spPr/>
        <p:txBody>
          <a:bodyPr/>
          <a:lstStyle/>
          <a:p>
            <a:pPr>
              <a:defRPr/>
            </a:pPr>
            <a:fld id="{995B7867-EB00-4675-821B-66D3FE8CD564}" type="slidenum">
              <a:rPr lang="en-US" noProof="0" smtClean="0"/>
              <a:pPr>
                <a:defRPr/>
              </a:pPr>
              <a:t>32</a:t>
            </a:fld>
            <a:endParaRPr lang="en-US" noProof="0"/>
          </a:p>
        </p:txBody>
      </p:sp>
      <p:sp>
        <p:nvSpPr>
          <p:cNvPr id="9" name="Google Shape;157;p4">
            <a:extLst>
              <a:ext uri="{FF2B5EF4-FFF2-40B4-BE49-F238E27FC236}">
                <a16:creationId xmlns:a16="http://schemas.microsoft.com/office/drawing/2014/main" id="{AE223886-B623-C24C-97E1-5FDE602E35E3}"/>
              </a:ext>
            </a:extLst>
          </p:cNvPr>
          <p:cNvSpPr txBox="1"/>
          <p:nvPr/>
        </p:nvSpPr>
        <p:spPr>
          <a:xfrm>
            <a:off x="987316" y="1012809"/>
            <a:ext cx="1297176" cy="200696"/>
          </a:xfrm>
          <a:prstGeom prst="rect">
            <a:avLst/>
          </a:prstGeom>
          <a:noFill/>
          <a:ln>
            <a:noFill/>
          </a:ln>
        </p:spPr>
        <p:txBody>
          <a:bodyPr spcFirstLastPara="1" wrap="square" lIns="0" tIns="15875" rIns="0" bIns="0" anchor="t" anchorCtr="0">
            <a:spAutoFit/>
          </a:bodyPr>
          <a:lstStyle/>
          <a:p>
            <a:pPr marL="12700" algn="ctr">
              <a:spcBef>
                <a:spcPts val="0"/>
              </a:spcBef>
              <a:spcAft>
                <a:spcPts val="0"/>
              </a:spcAft>
            </a:pPr>
            <a:r>
              <a:rPr lang="en-US" sz="1200" b="1">
                <a:solidFill>
                  <a:schemeClr val="dk1"/>
                </a:solidFill>
                <a:latin typeface="Arial"/>
                <a:cs typeface="Arial"/>
                <a:sym typeface="Arial"/>
              </a:rPr>
              <a:t>OEM</a:t>
            </a:r>
            <a:endParaRPr lang="en-US">
              <a:solidFill>
                <a:schemeClr val="dk1"/>
              </a:solidFill>
            </a:endParaRPr>
          </a:p>
        </p:txBody>
      </p:sp>
      <p:sp>
        <p:nvSpPr>
          <p:cNvPr id="12" name="Google Shape;157;p4">
            <a:extLst>
              <a:ext uri="{FF2B5EF4-FFF2-40B4-BE49-F238E27FC236}">
                <a16:creationId xmlns:a16="http://schemas.microsoft.com/office/drawing/2014/main" id="{F7BE5613-E0FE-7337-B508-D9163F217128}"/>
              </a:ext>
            </a:extLst>
          </p:cNvPr>
          <p:cNvSpPr txBox="1"/>
          <p:nvPr/>
        </p:nvSpPr>
        <p:spPr>
          <a:xfrm>
            <a:off x="6554149" y="1012809"/>
            <a:ext cx="1297176" cy="200696"/>
          </a:xfrm>
          <a:prstGeom prst="rect">
            <a:avLst/>
          </a:prstGeom>
          <a:noFill/>
          <a:ln>
            <a:noFill/>
          </a:ln>
        </p:spPr>
        <p:txBody>
          <a:bodyPr spcFirstLastPara="1" wrap="square" lIns="0" tIns="15875" rIns="0" bIns="0" anchor="t" anchorCtr="0">
            <a:spAutoFit/>
          </a:bodyPr>
          <a:lstStyle/>
          <a:p>
            <a:pPr marL="12700" marR="0" lvl="0" indent="0" algn="ctr">
              <a:lnSpc>
                <a:spcPct val="100000"/>
              </a:lnSpc>
              <a:spcBef>
                <a:spcPts val="0"/>
              </a:spcBef>
              <a:spcAft>
                <a:spcPts val="0"/>
              </a:spcAft>
              <a:buNone/>
            </a:pPr>
            <a:r>
              <a:rPr lang="en-US" sz="1200" b="1">
                <a:solidFill>
                  <a:schemeClr val="dk1"/>
                </a:solidFill>
                <a:latin typeface="Arial"/>
                <a:cs typeface="Arial"/>
                <a:sym typeface="Arial"/>
              </a:rPr>
              <a:t>Aftermarket</a:t>
            </a:r>
            <a:endParaRPr lang="en-US">
              <a:solidFill>
                <a:schemeClr val="dk1"/>
              </a:solidFill>
            </a:endParaRPr>
          </a:p>
        </p:txBody>
      </p:sp>
      <p:pic>
        <p:nvPicPr>
          <p:cNvPr id="5" name="Picture 4">
            <a:extLst>
              <a:ext uri="{FF2B5EF4-FFF2-40B4-BE49-F238E27FC236}">
                <a16:creationId xmlns:a16="http://schemas.microsoft.com/office/drawing/2014/main" id="{4DDFF035-E508-BF1E-2A7E-7F89CC2A74A8}"/>
              </a:ext>
            </a:extLst>
          </p:cNvPr>
          <p:cNvPicPr>
            <a:picLocks noChangeAspect="1"/>
          </p:cNvPicPr>
          <p:nvPr/>
        </p:nvPicPr>
        <p:blipFill>
          <a:blip r:embed="rId3"/>
          <a:stretch>
            <a:fillRect/>
          </a:stretch>
        </p:blipFill>
        <p:spPr>
          <a:xfrm>
            <a:off x="322810" y="6446930"/>
            <a:ext cx="1952606" cy="278943"/>
          </a:xfrm>
          <a:prstGeom prst="rect">
            <a:avLst/>
          </a:prstGeom>
        </p:spPr>
      </p:pic>
      <p:sp>
        <p:nvSpPr>
          <p:cNvPr id="13" name="Title 3">
            <a:extLst>
              <a:ext uri="{FF2B5EF4-FFF2-40B4-BE49-F238E27FC236}">
                <a16:creationId xmlns:a16="http://schemas.microsoft.com/office/drawing/2014/main" id="{B3F050D6-68AB-B9F2-EECC-AB2D03649C99}"/>
              </a:ext>
            </a:extLst>
          </p:cNvPr>
          <p:cNvSpPr>
            <a:spLocks noGrp="1"/>
          </p:cNvSpPr>
          <p:nvPr>
            <p:ph type="title"/>
          </p:nvPr>
        </p:nvSpPr>
        <p:spPr>
          <a:xfrm>
            <a:off x="381000" y="386834"/>
            <a:ext cx="8305800" cy="369332"/>
          </a:xfrm>
        </p:spPr>
        <p:txBody>
          <a:bodyPr/>
          <a:lstStyle/>
          <a:p>
            <a:r>
              <a:rPr lang="en-US"/>
              <a:t>Forecast Period Commercial vs Military</a:t>
            </a:r>
          </a:p>
        </p:txBody>
      </p:sp>
      <p:sp>
        <p:nvSpPr>
          <p:cNvPr id="16" name="Text Placeholder 4">
            <a:extLst>
              <a:ext uri="{FF2B5EF4-FFF2-40B4-BE49-F238E27FC236}">
                <a16:creationId xmlns:a16="http://schemas.microsoft.com/office/drawing/2014/main" id="{A764C45E-4E58-55C8-4A0F-A1140D7A37D3}"/>
              </a:ext>
            </a:extLst>
          </p:cNvPr>
          <p:cNvSpPr txBox="1">
            <a:spLocks/>
          </p:cNvSpPr>
          <p:nvPr/>
        </p:nvSpPr>
        <p:spPr>
          <a:xfrm>
            <a:off x="320483" y="904212"/>
            <a:ext cx="8518426" cy="468635"/>
          </a:xfrm>
          <a:prstGeom prst="rect">
            <a:avLst/>
          </a:prstGeom>
          <a:solidFill>
            <a:schemeClr val="tx2">
              <a:lumMod val="75000"/>
            </a:schemeClr>
          </a:solidFill>
        </p:spPr>
        <p:txBody>
          <a:bodyPr lIns="91440" tIns="45720" rIns="91440" bIns="45720" anchor="t"/>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a:solidFill>
                  <a:schemeClr val="bg1"/>
                </a:solidFill>
                <a:latin typeface="Arial"/>
                <a:cs typeface="Arial"/>
              </a:rPr>
              <a:t>A </a:t>
            </a:r>
            <a:r>
              <a:rPr lang="en-US" sz="1200" b="1">
                <a:solidFill>
                  <a:schemeClr val="bg1"/>
                </a:solidFill>
                <a:latin typeface="Arial"/>
                <a:cs typeface="Arial"/>
              </a:rPr>
              <a:t>continued rebound from COVID and OEM’s production delays </a:t>
            </a:r>
            <a:r>
              <a:rPr lang="en-US" sz="1200">
                <a:solidFill>
                  <a:schemeClr val="bg1"/>
                </a:solidFill>
                <a:latin typeface="Arial"/>
                <a:cs typeface="Arial"/>
              </a:rPr>
              <a:t>fueled the commercial sector, whereas defense spending would grow at a more conservative, but steadier rate…</a:t>
            </a:r>
          </a:p>
        </p:txBody>
      </p:sp>
      <p:graphicFrame>
        <p:nvGraphicFramePr>
          <p:cNvPr id="30" name="Chart 29">
            <a:extLst>
              <a:ext uri="{FF2B5EF4-FFF2-40B4-BE49-F238E27FC236}">
                <a16:creationId xmlns:a16="http://schemas.microsoft.com/office/drawing/2014/main" id="{377A7131-8364-60C2-2A4F-55BB1AE48907}"/>
              </a:ext>
            </a:extLst>
          </p:cNvPr>
          <p:cNvGraphicFramePr/>
          <p:nvPr>
            <p:extLst>
              <p:ext uri="{D42A27DB-BD31-4B8C-83A1-F6EECF244321}">
                <p14:modId xmlns:p14="http://schemas.microsoft.com/office/powerpoint/2010/main" val="3446253151"/>
              </p:ext>
            </p:extLst>
          </p:nvPr>
        </p:nvGraphicFramePr>
        <p:xfrm>
          <a:off x="-86626" y="1709936"/>
          <a:ext cx="5070286" cy="216675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C1DFF4B2-87FE-06D1-29ED-BECF583EF7EE}"/>
              </a:ext>
            </a:extLst>
          </p:cNvPr>
          <p:cNvGraphicFramePr/>
          <p:nvPr>
            <p:extLst>
              <p:ext uri="{D42A27DB-BD31-4B8C-83A1-F6EECF244321}">
                <p14:modId xmlns:p14="http://schemas.microsoft.com/office/powerpoint/2010/main" val="1303895377"/>
              </p:ext>
            </p:extLst>
          </p:nvPr>
        </p:nvGraphicFramePr>
        <p:xfrm>
          <a:off x="4018057" y="1709936"/>
          <a:ext cx="5070286" cy="2166754"/>
        </p:xfrm>
        <a:graphic>
          <a:graphicData uri="http://schemas.openxmlformats.org/drawingml/2006/chart">
            <c:chart xmlns:c="http://schemas.openxmlformats.org/drawingml/2006/chart" xmlns:r="http://schemas.openxmlformats.org/officeDocument/2006/relationships" r:id="rId5"/>
          </a:graphicData>
        </a:graphic>
      </p:graphicFrame>
      <p:sp>
        <p:nvSpPr>
          <p:cNvPr id="7" name="Google Shape;157;p4">
            <a:extLst>
              <a:ext uri="{FF2B5EF4-FFF2-40B4-BE49-F238E27FC236}">
                <a16:creationId xmlns:a16="http://schemas.microsoft.com/office/drawing/2014/main" id="{277A798B-B9F7-FD67-FE43-0E13E67FDFA3}"/>
              </a:ext>
            </a:extLst>
          </p:cNvPr>
          <p:cNvSpPr txBox="1"/>
          <p:nvPr/>
        </p:nvSpPr>
        <p:spPr>
          <a:xfrm>
            <a:off x="320483" y="1493503"/>
            <a:ext cx="3638517" cy="200696"/>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chemeClr val="dk1"/>
              </a:buClr>
              <a:buSzPts val="1000"/>
              <a:buFont typeface="Arial"/>
              <a:buNone/>
            </a:pPr>
            <a:r>
              <a:rPr lang="en-US" sz="1200" b="1" i="0" u="none" strike="noStrike" cap="none">
                <a:solidFill>
                  <a:srgbClr val="92D050"/>
                </a:solidFill>
                <a:latin typeface="Arial" panose="020B0604020202020204" pitchFamily="34" charset="0"/>
                <a:ea typeface="Arial"/>
                <a:cs typeface="Arial" panose="020B0604020202020204" pitchFamily="34" charset="0"/>
                <a:sym typeface="Arial"/>
              </a:rPr>
              <a:t>Base Case Key Drivers</a:t>
            </a:r>
            <a:endParaRPr sz="1200" b="1" i="0" u="none" strike="noStrike" cap="none">
              <a:solidFill>
                <a:srgbClr val="92D050"/>
              </a:solidFill>
              <a:latin typeface="Arial" panose="020B0604020202020204" pitchFamily="34" charset="0"/>
              <a:ea typeface="Arial"/>
              <a:cs typeface="Arial" panose="020B0604020202020204" pitchFamily="34" charset="0"/>
              <a:sym typeface="Arial"/>
            </a:endParaRPr>
          </a:p>
        </p:txBody>
      </p:sp>
      <p:cxnSp>
        <p:nvCxnSpPr>
          <p:cNvPr id="8" name="Google Shape;158;p4">
            <a:extLst>
              <a:ext uri="{FF2B5EF4-FFF2-40B4-BE49-F238E27FC236}">
                <a16:creationId xmlns:a16="http://schemas.microsoft.com/office/drawing/2014/main" id="{2A68B4B1-EF57-A4B1-18C7-21D703A27F70}"/>
              </a:ext>
            </a:extLst>
          </p:cNvPr>
          <p:cNvCxnSpPr>
            <a:cxnSpLocks/>
          </p:cNvCxnSpPr>
          <p:nvPr/>
        </p:nvCxnSpPr>
        <p:spPr>
          <a:xfrm>
            <a:off x="339276" y="1726439"/>
            <a:ext cx="2794076" cy="0"/>
          </a:xfrm>
          <a:prstGeom prst="straightConnector1">
            <a:avLst/>
          </a:prstGeom>
          <a:noFill/>
          <a:ln w="19050" cap="flat" cmpd="sng">
            <a:solidFill>
              <a:srgbClr val="00B050"/>
            </a:solidFill>
            <a:prstDash val="solid"/>
            <a:round/>
            <a:headEnd type="none" w="sm" len="sm"/>
            <a:tailEnd type="none" w="sm" len="sm"/>
          </a:ln>
        </p:spPr>
      </p:cxnSp>
      <p:sp>
        <p:nvSpPr>
          <p:cNvPr id="10" name="Google Shape;157;p4">
            <a:extLst>
              <a:ext uri="{FF2B5EF4-FFF2-40B4-BE49-F238E27FC236}">
                <a16:creationId xmlns:a16="http://schemas.microsoft.com/office/drawing/2014/main" id="{8249C9A9-C7CB-0DE1-9DF5-12526475E30E}"/>
              </a:ext>
            </a:extLst>
          </p:cNvPr>
          <p:cNvSpPr txBox="1"/>
          <p:nvPr/>
        </p:nvSpPr>
        <p:spPr>
          <a:xfrm>
            <a:off x="320483" y="3938516"/>
            <a:ext cx="3638517" cy="200696"/>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chemeClr val="dk1"/>
              </a:buClr>
              <a:buSzPts val="1000"/>
              <a:buFont typeface="Arial"/>
              <a:buNone/>
            </a:pPr>
            <a:r>
              <a:rPr lang="en-US" sz="1200" b="1" i="0" u="none" strike="noStrike" cap="none">
                <a:solidFill>
                  <a:schemeClr val="accent2"/>
                </a:solidFill>
                <a:latin typeface="Arial" panose="020B0604020202020204" pitchFamily="34" charset="0"/>
                <a:ea typeface="Arial"/>
                <a:cs typeface="Arial" panose="020B0604020202020204" pitchFamily="34" charset="0"/>
                <a:sym typeface="Arial"/>
              </a:rPr>
              <a:t>Downside Case Key Drivers</a:t>
            </a:r>
            <a:endParaRPr sz="1200" b="1" i="0" u="none" strike="noStrike" cap="none">
              <a:solidFill>
                <a:schemeClr val="accent2"/>
              </a:solidFill>
              <a:latin typeface="Arial" panose="020B0604020202020204" pitchFamily="34" charset="0"/>
              <a:ea typeface="Arial"/>
              <a:cs typeface="Arial" panose="020B0604020202020204" pitchFamily="34" charset="0"/>
              <a:sym typeface="Arial"/>
            </a:endParaRPr>
          </a:p>
        </p:txBody>
      </p:sp>
      <p:cxnSp>
        <p:nvCxnSpPr>
          <p:cNvPr id="11" name="Google Shape;158;p4">
            <a:extLst>
              <a:ext uri="{FF2B5EF4-FFF2-40B4-BE49-F238E27FC236}">
                <a16:creationId xmlns:a16="http://schemas.microsoft.com/office/drawing/2014/main" id="{CC7CB6D9-61FB-65B2-34DF-184D442E4FC1}"/>
              </a:ext>
            </a:extLst>
          </p:cNvPr>
          <p:cNvCxnSpPr>
            <a:cxnSpLocks/>
          </p:cNvCxnSpPr>
          <p:nvPr/>
        </p:nvCxnSpPr>
        <p:spPr>
          <a:xfrm>
            <a:off x="339276" y="4171452"/>
            <a:ext cx="2794076" cy="0"/>
          </a:xfrm>
          <a:prstGeom prst="straightConnector1">
            <a:avLst/>
          </a:prstGeom>
          <a:ln w="19050">
            <a:headEnd type="none" w="sm" len="sm"/>
            <a:tailEnd type="none" w="sm" len="sm"/>
          </a:ln>
        </p:spPr>
        <p:style>
          <a:lnRef idx="1">
            <a:schemeClr val="accent2"/>
          </a:lnRef>
          <a:fillRef idx="0">
            <a:schemeClr val="accent2"/>
          </a:fillRef>
          <a:effectRef idx="0">
            <a:schemeClr val="accent2"/>
          </a:effectRef>
          <a:fontRef idx="minor">
            <a:schemeClr val="tx1"/>
          </a:fontRef>
        </p:style>
      </p:cxnSp>
      <p:graphicFrame>
        <p:nvGraphicFramePr>
          <p:cNvPr id="17" name="Chart 16">
            <a:extLst>
              <a:ext uri="{FF2B5EF4-FFF2-40B4-BE49-F238E27FC236}">
                <a16:creationId xmlns:a16="http://schemas.microsoft.com/office/drawing/2014/main" id="{512F768E-C609-81BF-BC95-26C8AFBAB8AE}"/>
              </a:ext>
            </a:extLst>
          </p:cNvPr>
          <p:cNvGraphicFramePr/>
          <p:nvPr>
            <p:extLst>
              <p:ext uri="{D42A27DB-BD31-4B8C-83A1-F6EECF244321}">
                <p14:modId xmlns:p14="http://schemas.microsoft.com/office/powerpoint/2010/main" val="3340393578"/>
              </p:ext>
            </p:extLst>
          </p:nvPr>
        </p:nvGraphicFramePr>
        <p:xfrm>
          <a:off x="4018057" y="4159520"/>
          <a:ext cx="5070286" cy="2166754"/>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310700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07516-6AEF-4083-A09E-C49E41B29E0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72A4F6-EA53-C374-70E2-83B5FBDF402A}"/>
              </a:ext>
            </a:extLst>
          </p:cNvPr>
          <p:cNvSpPr>
            <a:spLocks noGrp="1"/>
          </p:cNvSpPr>
          <p:nvPr>
            <p:ph type="sldNum" sz="quarter" idx="12"/>
          </p:nvPr>
        </p:nvSpPr>
        <p:spPr/>
        <p:txBody>
          <a:bodyPr/>
          <a:lstStyle/>
          <a:p>
            <a:pPr>
              <a:defRPr/>
            </a:pPr>
            <a:fld id="{995B7867-EB00-4675-821B-66D3FE8CD564}" type="slidenum">
              <a:rPr lang="en-US" noProof="0" smtClean="0"/>
              <a:pPr>
                <a:defRPr/>
              </a:pPr>
              <a:t>33</a:t>
            </a:fld>
            <a:endParaRPr lang="en-US" noProof="0"/>
          </a:p>
        </p:txBody>
      </p:sp>
      <p:sp>
        <p:nvSpPr>
          <p:cNvPr id="4" name="Title 3">
            <a:extLst>
              <a:ext uri="{FF2B5EF4-FFF2-40B4-BE49-F238E27FC236}">
                <a16:creationId xmlns:a16="http://schemas.microsoft.com/office/drawing/2014/main" id="{C56CD991-A450-B777-438A-995186A959EC}"/>
              </a:ext>
            </a:extLst>
          </p:cNvPr>
          <p:cNvSpPr>
            <a:spLocks noGrp="1"/>
          </p:cNvSpPr>
          <p:nvPr>
            <p:ph type="title"/>
          </p:nvPr>
        </p:nvSpPr>
        <p:spPr>
          <a:xfrm>
            <a:off x="381000" y="3082753"/>
            <a:ext cx="8305800" cy="692497"/>
          </a:xfrm>
        </p:spPr>
        <p:txBody>
          <a:bodyPr/>
          <a:lstStyle/>
          <a:p>
            <a:pPr algn="ctr"/>
            <a:r>
              <a:rPr lang="en-US" sz="4500" b="1"/>
              <a:t>LBO Mini-Model</a:t>
            </a:r>
          </a:p>
        </p:txBody>
      </p:sp>
      <p:pic>
        <p:nvPicPr>
          <p:cNvPr id="6" name="Picture 5">
            <a:extLst>
              <a:ext uri="{FF2B5EF4-FFF2-40B4-BE49-F238E27FC236}">
                <a16:creationId xmlns:a16="http://schemas.microsoft.com/office/drawing/2014/main" id="{1D25BCAC-1D2E-A1BC-EA08-D832B816648F}"/>
              </a:ext>
            </a:extLst>
          </p:cNvPr>
          <p:cNvPicPr>
            <a:picLocks noChangeAspect="1"/>
          </p:cNvPicPr>
          <p:nvPr/>
        </p:nvPicPr>
        <p:blipFill>
          <a:blip r:embed="rId2"/>
          <a:stretch>
            <a:fillRect/>
          </a:stretch>
        </p:blipFill>
        <p:spPr>
          <a:xfrm>
            <a:off x="223100" y="6471166"/>
            <a:ext cx="2026324" cy="596931"/>
          </a:xfrm>
          <a:prstGeom prst="rect">
            <a:avLst/>
          </a:prstGeom>
        </p:spPr>
      </p:pic>
    </p:spTree>
    <p:extLst>
      <p:ext uri="{BB962C8B-B14F-4D97-AF65-F5344CB8AC3E}">
        <p14:creationId xmlns:p14="http://schemas.microsoft.com/office/powerpoint/2010/main" val="24088285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30C14E-DCBE-16F4-A0FE-34781165BD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E4A488-BA7C-0A6A-C3C8-3B25F6C2EF68}"/>
              </a:ext>
            </a:extLst>
          </p:cNvPr>
          <p:cNvSpPr>
            <a:spLocks noGrp="1"/>
          </p:cNvSpPr>
          <p:nvPr>
            <p:ph type="title"/>
          </p:nvPr>
        </p:nvSpPr>
        <p:spPr>
          <a:xfrm>
            <a:off x="381000" y="392668"/>
            <a:ext cx="8229600" cy="369332"/>
          </a:xfrm>
        </p:spPr>
        <p:txBody>
          <a:bodyPr/>
          <a:lstStyle/>
          <a:p>
            <a:r>
              <a:rPr lang="en-US"/>
              <a:t>Base Case LBO</a:t>
            </a:r>
          </a:p>
        </p:txBody>
      </p:sp>
      <p:sp>
        <p:nvSpPr>
          <p:cNvPr id="6" name="Slide Number Placeholder 5">
            <a:extLst>
              <a:ext uri="{FF2B5EF4-FFF2-40B4-BE49-F238E27FC236}">
                <a16:creationId xmlns:a16="http://schemas.microsoft.com/office/drawing/2014/main" id="{73ED545E-E7AC-E643-A17B-9AFF698E0382}"/>
              </a:ext>
            </a:extLst>
          </p:cNvPr>
          <p:cNvSpPr>
            <a:spLocks noGrp="1"/>
          </p:cNvSpPr>
          <p:nvPr>
            <p:ph type="sldNum" sz="quarter" idx="12"/>
          </p:nvPr>
        </p:nvSpPr>
        <p:spPr>
          <a:xfrm>
            <a:off x="6553200" y="6567587"/>
            <a:ext cx="2133600" cy="153888"/>
          </a:xfrm>
        </p:spPr>
        <p:txBody>
          <a:bodyPr/>
          <a:lstStyle/>
          <a:p>
            <a:pPr>
              <a:defRPr/>
            </a:pPr>
            <a:fld id="{995B7867-EB00-4675-821B-66D3FE8CD564}" type="slidenum">
              <a:rPr lang="en-US" smtClean="0"/>
              <a:pPr>
                <a:defRPr/>
              </a:pPr>
              <a:t>34</a:t>
            </a:fld>
            <a:endParaRPr lang="en-US"/>
          </a:p>
        </p:txBody>
      </p:sp>
      <p:pic>
        <p:nvPicPr>
          <p:cNvPr id="3" name="Picture 2">
            <a:extLst>
              <a:ext uri="{FF2B5EF4-FFF2-40B4-BE49-F238E27FC236}">
                <a16:creationId xmlns:a16="http://schemas.microsoft.com/office/drawing/2014/main" id="{4EFF884E-692B-1C81-9F73-BE8022A07438}"/>
              </a:ext>
            </a:extLst>
          </p:cNvPr>
          <p:cNvPicPr>
            <a:picLocks noChangeAspect="1"/>
          </p:cNvPicPr>
          <p:nvPr/>
        </p:nvPicPr>
        <p:blipFill>
          <a:blip r:embed="rId3"/>
          <a:stretch>
            <a:fillRect/>
          </a:stretch>
        </p:blipFill>
        <p:spPr>
          <a:xfrm>
            <a:off x="130150" y="6412004"/>
            <a:ext cx="2133600" cy="369332"/>
          </a:xfrm>
          <a:prstGeom prst="rect">
            <a:avLst/>
          </a:prstGeom>
        </p:spPr>
      </p:pic>
      <p:sp>
        <p:nvSpPr>
          <p:cNvPr id="9" name="Text Placeholder 4">
            <a:extLst>
              <a:ext uri="{FF2B5EF4-FFF2-40B4-BE49-F238E27FC236}">
                <a16:creationId xmlns:a16="http://schemas.microsoft.com/office/drawing/2014/main" id="{B1B24FB2-F066-C2AB-5631-5D90E5D201D7}"/>
              </a:ext>
            </a:extLst>
          </p:cNvPr>
          <p:cNvSpPr txBox="1">
            <a:spLocks/>
          </p:cNvSpPr>
          <p:nvPr/>
        </p:nvSpPr>
        <p:spPr>
          <a:xfrm>
            <a:off x="305090" y="948839"/>
            <a:ext cx="8533820" cy="457200"/>
          </a:xfrm>
          <a:prstGeom prst="rect">
            <a:avLst/>
          </a:prstGeom>
          <a:solidFill>
            <a:schemeClr val="tx2">
              <a:lumMod val="75000"/>
            </a:schemeClr>
          </a:solidFill>
        </p:spPr>
        <p:txBody>
          <a:bodyP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a:solidFill>
                  <a:schemeClr val="bg1"/>
                </a:solidFill>
                <a:cs typeface="Arial" panose="020B0604020202020204" pitchFamily="34" charset="0"/>
              </a:rPr>
              <a:t>The </a:t>
            </a:r>
            <a:r>
              <a:rPr lang="en-US" sz="1200" b="1">
                <a:solidFill>
                  <a:schemeClr val="bg1"/>
                </a:solidFill>
                <a:cs typeface="Arial" panose="020B0604020202020204" pitchFamily="34" charset="0"/>
              </a:rPr>
              <a:t>exit multiple was set equivalent to the entry multiple</a:t>
            </a:r>
            <a:r>
              <a:rPr lang="en-US" sz="1200">
                <a:solidFill>
                  <a:schemeClr val="bg1"/>
                </a:solidFill>
                <a:cs typeface="Arial" panose="020B0604020202020204" pitchFamily="34" charset="0"/>
              </a:rPr>
              <a:t>, </a:t>
            </a:r>
            <a:r>
              <a:rPr lang="en-US" sz="1200" b="1">
                <a:solidFill>
                  <a:schemeClr val="bg1"/>
                </a:solidFill>
                <a:cs typeface="Arial" panose="020B0604020202020204" pitchFamily="34" charset="0"/>
              </a:rPr>
              <a:t>reflecting potential risks </a:t>
            </a:r>
            <a:r>
              <a:rPr lang="en-US" sz="1200">
                <a:solidFill>
                  <a:schemeClr val="bg1"/>
                </a:solidFill>
                <a:cs typeface="Arial" panose="020B0604020202020204" pitchFamily="34" charset="0"/>
              </a:rPr>
              <a:t>such as supply chain or reverse engineering </a:t>
            </a:r>
            <a:r>
              <a:rPr lang="en-US" sz="1200" b="1">
                <a:solidFill>
                  <a:schemeClr val="bg1"/>
                </a:solidFill>
                <a:cs typeface="Arial" panose="020B0604020202020204" pitchFamily="34" charset="0"/>
              </a:rPr>
              <a:t>becoming more prevalent after a 5-year holding period.</a:t>
            </a:r>
          </a:p>
        </p:txBody>
      </p:sp>
      <p:pic>
        <p:nvPicPr>
          <p:cNvPr id="10" name="Picture 9">
            <a:extLst>
              <a:ext uri="{FF2B5EF4-FFF2-40B4-BE49-F238E27FC236}">
                <a16:creationId xmlns:a16="http://schemas.microsoft.com/office/drawing/2014/main" id="{87783EDA-2AED-38EE-3A69-F59664A26572}"/>
              </a:ext>
            </a:extLst>
          </p:cNvPr>
          <p:cNvPicPr>
            <a:picLocks noChangeAspect="1"/>
          </p:cNvPicPr>
          <p:nvPr/>
        </p:nvPicPr>
        <p:blipFill>
          <a:blip r:embed="rId4"/>
          <a:stretch>
            <a:fillRect/>
          </a:stretch>
        </p:blipFill>
        <p:spPr>
          <a:xfrm>
            <a:off x="130150" y="1579637"/>
            <a:ext cx="8759306" cy="4482390"/>
          </a:xfrm>
          <a:prstGeom prst="rect">
            <a:avLst/>
          </a:prstGeom>
          <a:ln>
            <a:solidFill>
              <a:schemeClr val="tx1"/>
            </a:solidFill>
          </a:ln>
        </p:spPr>
      </p:pic>
      <p:pic>
        <p:nvPicPr>
          <p:cNvPr id="5" name="Picture 4">
            <a:extLst>
              <a:ext uri="{FF2B5EF4-FFF2-40B4-BE49-F238E27FC236}">
                <a16:creationId xmlns:a16="http://schemas.microsoft.com/office/drawing/2014/main" id="{79165255-F734-5948-E5EA-A185BD1F661B}"/>
              </a:ext>
            </a:extLst>
          </p:cNvPr>
          <p:cNvPicPr>
            <a:picLocks noChangeAspect="1"/>
          </p:cNvPicPr>
          <p:nvPr/>
        </p:nvPicPr>
        <p:blipFill>
          <a:blip r:embed="rId5"/>
          <a:stretch>
            <a:fillRect/>
          </a:stretch>
        </p:blipFill>
        <p:spPr>
          <a:xfrm>
            <a:off x="130150" y="1579637"/>
            <a:ext cx="8765275" cy="4482390"/>
          </a:xfrm>
          <a:prstGeom prst="rect">
            <a:avLst/>
          </a:prstGeom>
          <a:ln>
            <a:solidFill>
              <a:schemeClr val="tx1"/>
            </a:solidFill>
          </a:ln>
        </p:spPr>
      </p:pic>
    </p:spTree>
    <p:extLst>
      <p:ext uri="{BB962C8B-B14F-4D97-AF65-F5344CB8AC3E}">
        <p14:creationId xmlns:p14="http://schemas.microsoft.com/office/powerpoint/2010/main" val="671870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8A812E-23A5-4392-067F-287F56928D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A3818F-EDBB-4238-4574-C7A79E8AEF1C}"/>
              </a:ext>
            </a:extLst>
          </p:cNvPr>
          <p:cNvSpPr>
            <a:spLocks noGrp="1"/>
          </p:cNvSpPr>
          <p:nvPr>
            <p:ph type="title"/>
          </p:nvPr>
        </p:nvSpPr>
        <p:spPr>
          <a:xfrm>
            <a:off x="381000" y="392668"/>
            <a:ext cx="8229600" cy="369332"/>
          </a:xfrm>
        </p:spPr>
        <p:txBody>
          <a:bodyPr/>
          <a:lstStyle/>
          <a:p>
            <a:r>
              <a:rPr lang="en-US"/>
              <a:t>Downside Case LBO</a:t>
            </a:r>
          </a:p>
        </p:txBody>
      </p:sp>
      <p:sp>
        <p:nvSpPr>
          <p:cNvPr id="6" name="Slide Number Placeholder 5">
            <a:extLst>
              <a:ext uri="{FF2B5EF4-FFF2-40B4-BE49-F238E27FC236}">
                <a16:creationId xmlns:a16="http://schemas.microsoft.com/office/drawing/2014/main" id="{CA5558DA-3FA9-AB35-6A4B-0037310AF9FC}"/>
              </a:ext>
            </a:extLst>
          </p:cNvPr>
          <p:cNvSpPr>
            <a:spLocks noGrp="1"/>
          </p:cNvSpPr>
          <p:nvPr>
            <p:ph type="sldNum" sz="quarter" idx="12"/>
          </p:nvPr>
        </p:nvSpPr>
        <p:spPr>
          <a:xfrm>
            <a:off x="6553200" y="6567587"/>
            <a:ext cx="2133600" cy="153888"/>
          </a:xfrm>
        </p:spPr>
        <p:txBody>
          <a:bodyPr/>
          <a:lstStyle/>
          <a:p>
            <a:pPr>
              <a:defRPr/>
            </a:pPr>
            <a:fld id="{995B7867-EB00-4675-821B-66D3FE8CD564}" type="slidenum">
              <a:rPr lang="en-US" smtClean="0"/>
              <a:pPr>
                <a:defRPr/>
              </a:pPr>
              <a:t>35</a:t>
            </a:fld>
            <a:endParaRPr lang="en-US"/>
          </a:p>
        </p:txBody>
      </p:sp>
      <p:pic>
        <p:nvPicPr>
          <p:cNvPr id="3" name="Picture 2">
            <a:extLst>
              <a:ext uri="{FF2B5EF4-FFF2-40B4-BE49-F238E27FC236}">
                <a16:creationId xmlns:a16="http://schemas.microsoft.com/office/drawing/2014/main" id="{5FBCB990-9E15-291B-C3FE-EE8A7C00123E}"/>
              </a:ext>
            </a:extLst>
          </p:cNvPr>
          <p:cNvPicPr>
            <a:picLocks noChangeAspect="1"/>
          </p:cNvPicPr>
          <p:nvPr/>
        </p:nvPicPr>
        <p:blipFill>
          <a:blip r:embed="rId3"/>
          <a:stretch>
            <a:fillRect/>
          </a:stretch>
        </p:blipFill>
        <p:spPr>
          <a:xfrm>
            <a:off x="130150" y="6412004"/>
            <a:ext cx="2133600" cy="369332"/>
          </a:xfrm>
          <a:prstGeom prst="rect">
            <a:avLst/>
          </a:prstGeom>
        </p:spPr>
      </p:pic>
      <p:pic>
        <p:nvPicPr>
          <p:cNvPr id="8" name="Picture 7">
            <a:extLst>
              <a:ext uri="{FF2B5EF4-FFF2-40B4-BE49-F238E27FC236}">
                <a16:creationId xmlns:a16="http://schemas.microsoft.com/office/drawing/2014/main" id="{BAF6943C-21BD-3A04-75F8-87CD6BEB4953}"/>
              </a:ext>
            </a:extLst>
          </p:cNvPr>
          <p:cNvPicPr>
            <a:picLocks noChangeAspect="1"/>
          </p:cNvPicPr>
          <p:nvPr/>
        </p:nvPicPr>
        <p:blipFill>
          <a:blip r:embed="rId4"/>
          <a:stretch>
            <a:fillRect/>
          </a:stretch>
        </p:blipFill>
        <p:spPr>
          <a:xfrm>
            <a:off x="130150" y="1579637"/>
            <a:ext cx="8759306" cy="4482390"/>
          </a:xfrm>
          <a:prstGeom prst="rect">
            <a:avLst/>
          </a:prstGeom>
          <a:ln>
            <a:solidFill>
              <a:schemeClr val="tx1"/>
            </a:solidFill>
          </a:ln>
        </p:spPr>
      </p:pic>
      <p:sp>
        <p:nvSpPr>
          <p:cNvPr id="9" name="Text Placeholder 4">
            <a:extLst>
              <a:ext uri="{FF2B5EF4-FFF2-40B4-BE49-F238E27FC236}">
                <a16:creationId xmlns:a16="http://schemas.microsoft.com/office/drawing/2014/main" id="{62890EE5-4184-5D8B-E9FE-3FF90444FA42}"/>
              </a:ext>
            </a:extLst>
          </p:cNvPr>
          <p:cNvSpPr txBox="1">
            <a:spLocks/>
          </p:cNvSpPr>
          <p:nvPr/>
        </p:nvSpPr>
        <p:spPr>
          <a:xfrm>
            <a:off x="305090" y="948840"/>
            <a:ext cx="8533820" cy="457200"/>
          </a:xfrm>
          <a:prstGeom prst="rect">
            <a:avLst/>
          </a:prstGeom>
          <a:solidFill>
            <a:schemeClr val="tx2">
              <a:lumMod val="75000"/>
            </a:schemeClr>
          </a:solidFill>
        </p:spPr>
        <p:txBody>
          <a:bodyP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a:solidFill>
                  <a:schemeClr val="bg1"/>
                </a:solidFill>
                <a:cs typeface="Arial" panose="020B0604020202020204" pitchFamily="34" charset="0"/>
              </a:rPr>
              <a:t>Multiple compression was baked in because </a:t>
            </a:r>
            <a:r>
              <a:rPr lang="en-US" sz="1200" b="1">
                <a:solidFill>
                  <a:schemeClr val="bg1"/>
                </a:solidFill>
                <a:cs typeface="Arial" panose="020B0604020202020204" pitchFamily="34" charset="0"/>
              </a:rPr>
              <a:t>investors may demand a discount, given Target’s long-trading history </a:t>
            </a:r>
            <a:r>
              <a:rPr lang="en-US" sz="1200">
                <a:solidFill>
                  <a:schemeClr val="bg1"/>
                </a:solidFill>
                <a:cs typeface="Arial" panose="020B0604020202020204" pitchFamily="34" charset="0"/>
              </a:rPr>
              <a:t>with 2 PE sales, </a:t>
            </a:r>
            <a:r>
              <a:rPr lang="en-US" sz="1200" b="1">
                <a:solidFill>
                  <a:schemeClr val="bg1"/>
                </a:solidFill>
                <a:cs typeface="Arial" panose="020B0604020202020204" pitchFamily="34" charset="0"/>
              </a:rPr>
              <a:t>alongside reduced opportunities for operational efficiency gains, </a:t>
            </a:r>
            <a:r>
              <a:rPr lang="en-US" sz="1200">
                <a:solidFill>
                  <a:schemeClr val="bg1"/>
                </a:solidFill>
                <a:cs typeface="Arial" panose="020B0604020202020204" pitchFamily="34" charset="0"/>
              </a:rPr>
              <a:t>after further maturing by 2029</a:t>
            </a:r>
          </a:p>
        </p:txBody>
      </p:sp>
    </p:spTree>
    <p:extLst>
      <p:ext uri="{BB962C8B-B14F-4D97-AF65-F5344CB8AC3E}">
        <p14:creationId xmlns:p14="http://schemas.microsoft.com/office/powerpoint/2010/main" val="160135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EEB3DC-8533-564E-6CC4-2F98E3395494}"/>
            </a:ext>
          </a:extLst>
        </p:cNvPr>
        <p:cNvGrpSpPr/>
        <p:nvPr/>
      </p:nvGrpSpPr>
      <p:grpSpPr>
        <a:xfrm>
          <a:off x="0" y="0"/>
          <a:ext cx="0" cy="0"/>
          <a:chOff x="0" y="0"/>
          <a:chExt cx="0" cy="0"/>
        </a:xfrm>
      </p:grpSpPr>
      <p:sp>
        <p:nvSpPr>
          <p:cNvPr id="70" name="Rectangle 69">
            <a:extLst>
              <a:ext uri="{FF2B5EF4-FFF2-40B4-BE49-F238E27FC236}">
                <a16:creationId xmlns:a16="http://schemas.microsoft.com/office/drawing/2014/main" id="{7745C994-4E19-DA16-5F27-B39E7635374F}"/>
              </a:ext>
            </a:extLst>
          </p:cNvPr>
          <p:cNvSpPr/>
          <p:nvPr/>
        </p:nvSpPr>
        <p:spPr>
          <a:xfrm>
            <a:off x="5164666" y="3622071"/>
            <a:ext cx="3705750" cy="2590962"/>
          </a:xfrm>
          <a:prstGeom prst="rect">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3038" indent="-173038" algn="ctr">
              <a:buFont typeface="Wingdings" panose="05000000000000000000" pitchFamily="2" charset="2"/>
              <a:buChar char="§"/>
            </a:pPr>
            <a:endParaRPr lang="en-US" sz="1200">
              <a:solidFill>
                <a:schemeClr val="tx1"/>
              </a:solidFill>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3ED6768A-A358-7549-B46B-D9350A2709D8}"/>
              </a:ext>
            </a:extLst>
          </p:cNvPr>
          <p:cNvSpPr>
            <a:spLocks noGrp="1"/>
          </p:cNvSpPr>
          <p:nvPr>
            <p:ph type="sldNum" sz="quarter" idx="12"/>
          </p:nvPr>
        </p:nvSpPr>
        <p:spPr/>
        <p:txBody>
          <a:bodyPr/>
          <a:lstStyle/>
          <a:p>
            <a:pPr>
              <a:defRPr/>
            </a:pPr>
            <a:fld id="{995B7867-EB00-4675-821B-66D3FE8CD564}" type="slidenum">
              <a:rPr lang="en-US" noProof="0" smtClean="0"/>
              <a:pPr>
                <a:defRPr/>
              </a:pPr>
              <a:t>4</a:t>
            </a:fld>
            <a:endParaRPr lang="en-US" noProof="0"/>
          </a:p>
        </p:txBody>
      </p:sp>
      <p:sp>
        <p:nvSpPr>
          <p:cNvPr id="4" name="Title 3">
            <a:extLst>
              <a:ext uri="{FF2B5EF4-FFF2-40B4-BE49-F238E27FC236}">
                <a16:creationId xmlns:a16="http://schemas.microsoft.com/office/drawing/2014/main" id="{3AD58337-8D2E-1FBD-443F-6894CB149C08}"/>
              </a:ext>
            </a:extLst>
          </p:cNvPr>
          <p:cNvSpPr>
            <a:spLocks noGrp="1"/>
          </p:cNvSpPr>
          <p:nvPr>
            <p:ph type="title"/>
          </p:nvPr>
        </p:nvSpPr>
        <p:spPr/>
        <p:txBody>
          <a:bodyPr/>
          <a:lstStyle/>
          <a:p>
            <a:r>
              <a:rPr lang="en-US" dirty="0"/>
              <a:t>TargetCo’s Historical Financials </a:t>
            </a:r>
          </a:p>
        </p:txBody>
      </p:sp>
      <p:pic>
        <p:nvPicPr>
          <p:cNvPr id="58" name="Picture 57">
            <a:extLst>
              <a:ext uri="{FF2B5EF4-FFF2-40B4-BE49-F238E27FC236}">
                <a16:creationId xmlns:a16="http://schemas.microsoft.com/office/drawing/2014/main" id="{1B3D7C85-2DFA-1B8A-2B50-C8C3EDD17B19}"/>
              </a:ext>
            </a:extLst>
          </p:cNvPr>
          <p:cNvPicPr>
            <a:picLocks noChangeAspect="1"/>
          </p:cNvPicPr>
          <p:nvPr/>
        </p:nvPicPr>
        <p:blipFill>
          <a:blip r:embed="rId2"/>
          <a:stretch>
            <a:fillRect/>
          </a:stretch>
        </p:blipFill>
        <p:spPr>
          <a:xfrm>
            <a:off x="272287" y="3622072"/>
            <a:ext cx="4758267" cy="2590961"/>
          </a:xfrm>
          <a:prstGeom prst="rect">
            <a:avLst/>
          </a:prstGeom>
          <a:ln>
            <a:solidFill>
              <a:schemeClr val="tx1"/>
            </a:solidFill>
          </a:ln>
        </p:spPr>
      </p:pic>
      <p:sp>
        <p:nvSpPr>
          <p:cNvPr id="51" name="Google Shape;91;p2">
            <a:extLst>
              <a:ext uri="{FF2B5EF4-FFF2-40B4-BE49-F238E27FC236}">
                <a16:creationId xmlns:a16="http://schemas.microsoft.com/office/drawing/2014/main" id="{4445815D-3A45-0F12-D19D-D10D78B9100D}"/>
              </a:ext>
            </a:extLst>
          </p:cNvPr>
          <p:cNvSpPr/>
          <p:nvPr/>
        </p:nvSpPr>
        <p:spPr>
          <a:xfrm>
            <a:off x="6083015" y="5072278"/>
            <a:ext cx="2692684" cy="407416"/>
          </a:xfrm>
          <a:prstGeom prst="rect">
            <a:avLst/>
          </a:prstGeom>
          <a:solidFill>
            <a:schemeClr val="lt1"/>
          </a:solidFill>
          <a:ln w="9525" cap="flat" cmpd="sng">
            <a:solidFill>
              <a:srgbClr val="113D63"/>
            </a:solidFill>
            <a:prstDash val="dash"/>
            <a:round/>
            <a:headEnd type="none" w="sm" len="sm"/>
            <a:tailEnd type="none" w="sm" len="sm"/>
          </a:ln>
        </p:spPr>
        <p:txBody>
          <a:bodyPr spcFirstLastPara="1" wrap="square" lIns="91425" tIns="45700" rIns="91425" bIns="45700" anchor="ctr" anchorCtr="0">
            <a:noAutofit/>
          </a:bodyPr>
          <a:lstStyle/>
          <a:p>
            <a:pPr marL="0" marR="0" lvl="0" indent="0" rtl="0">
              <a:spcBef>
                <a:spcPts val="0"/>
              </a:spcBef>
              <a:spcAft>
                <a:spcPts val="0"/>
              </a:spcAft>
              <a:buNone/>
            </a:pPr>
            <a:r>
              <a:rPr lang="en-US" sz="1200"/>
              <a:t>Add-on acquisition of the batteries segment closed</a:t>
            </a:r>
          </a:p>
        </p:txBody>
      </p:sp>
      <p:sp>
        <p:nvSpPr>
          <p:cNvPr id="54" name="Google Shape;157;p4">
            <a:extLst>
              <a:ext uri="{FF2B5EF4-FFF2-40B4-BE49-F238E27FC236}">
                <a16:creationId xmlns:a16="http://schemas.microsoft.com/office/drawing/2014/main" id="{2F0B88C9-6C4B-925B-FC64-5D6BFF45389C}"/>
              </a:ext>
            </a:extLst>
          </p:cNvPr>
          <p:cNvSpPr txBox="1"/>
          <p:nvPr/>
        </p:nvSpPr>
        <p:spPr>
          <a:xfrm>
            <a:off x="5289620" y="3622071"/>
            <a:ext cx="3515714" cy="178842"/>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chemeClr val="dk1"/>
              </a:buClr>
              <a:buSzPts val="1000"/>
              <a:buFont typeface="Arial"/>
              <a:buNone/>
            </a:pPr>
            <a:r>
              <a:rPr lang="en-US" sz="1200" b="1" i="0" u="none" strike="noStrike" cap="none">
                <a:solidFill>
                  <a:schemeClr val="dk1"/>
                </a:solidFill>
                <a:latin typeface="Arial" panose="020B0604020202020204" pitchFamily="34" charset="0"/>
                <a:ea typeface="Arial"/>
                <a:cs typeface="Arial" panose="020B0604020202020204" pitchFamily="34" charset="0"/>
                <a:sym typeface="Arial"/>
              </a:rPr>
              <a:t>Major Events in TargetCo’s History </a:t>
            </a:r>
          </a:p>
        </p:txBody>
      </p:sp>
      <p:cxnSp>
        <p:nvCxnSpPr>
          <p:cNvPr id="55" name="Google Shape;158;p4">
            <a:extLst>
              <a:ext uri="{FF2B5EF4-FFF2-40B4-BE49-F238E27FC236}">
                <a16:creationId xmlns:a16="http://schemas.microsoft.com/office/drawing/2014/main" id="{CC40C43E-0E6E-6BC3-8B25-B03D475E1802}"/>
              </a:ext>
            </a:extLst>
          </p:cNvPr>
          <p:cNvCxnSpPr>
            <a:cxnSpLocks/>
          </p:cNvCxnSpPr>
          <p:nvPr/>
        </p:nvCxnSpPr>
        <p:spPr>
          <a:xfrm>
            <a:off x="5235986" y="3866695"/>
            <a:ext cx="2490649" cy="0"/>
          </a:xfrm>
          <a:prstGeom prst="straightConnector1">
            <a:avLst/>
          </a:prstGeom>
          <a:noFill/>
          <a:ln w="9525" cap="flat" cmpd="sng">
            <a:solidFill>
              <a:schemeClr val="dk1"/>
            </a:solidFill>
            <a:prstDash val="solid"/>
            <a:round/>
            <a:headEnd type="none" w="sm" len="sm"/>
            <a:tailEnd type="none" w="sm" len="sm"/>
          </a:ln>
        </p:spPr>
      </p:cxnSp>
      <p:sp>
        <p:nvSpPr>
          <p:cNvPr id="60" name="Google Shape;91;p2">
            <a:extLst>
              <a:ext uri="{FF2B5EF4-FFF2-40B4-BE49-F238E27FC236}">
                <a16:creationId xmlns:a16="http://schemas.microsoft.com/office/drawing/2014/main" id="{39B5F048-96A6-469C-8496-96C172B5A678}"/>
              </a:ext>
            </a:extLst>
          </p:cNvPr>
          <p:cNvSpPr/>
          <p:nvPr/>
        </p:nvSpPr>
        <p:spPr>
          <a:xfrm>
            <a:off x="6083015" y="4515241"/>
            <a:ext cx="2692684" cy="407416"/>
          </a:xfrm>
          <a:prstGeom prst="rect">
            <a:avLst/>
          </a:prstGeom>
          <a:solidFill>
            <a:schemeClr val="lt1"/>
          </a:solidFill>
          <a:ln w="9525" cap="flat" cmpd="sng">
            <a:solidFill>
              <a:srgbClr val="113D63"/>
            </a:solidFill>
            <a:prstDash val="dash"/>
            <a:round/>
            <a:headEnd type="none" w="sm" len="sm"/>
            <a:tailEnd type="none" w="sm" len="sm"/>
          </a:ln>
        </p:spPr>
        <p:txBody>
          <a:bodyPr spcFirstLastPara="1" wrap="square" lIns="91425" tIns="45700" rIns="91425" bIns="45700" anchor="ctr" anchorCtr="0">
            <a:noAutofit/>
          </a:bodyPr>
          <a:lstStyle/>
          <a:p>
            <a:pPr marL="0" marR="0" lvl="0" indent="0" rtl="0">
              <a:spcBef>
                <a:spcPts val="0"/>
              </a:spcBef>
              <a:spcAft>
                <a:spcPts val="0"/>
              </a:spcAft>
              <a:buNone/>
            </a:pPr>
            <a:r>
              <a:rPr lang="en-US" sz="1200"/>
              <a:t>Consolidation of 4 operating facilities into 2 factories to improve efficiency</a:t>
            </a:r>
          </a:p>
        </p:txBody>
      </p:sp>
      <p:sp>
        <p:nvSpPr>
          <p:cNvPr id="61" name="Google Shape;91;p2">
            <a:extLst>
              <a:ext uri="{FF2B5EF4-FFF2-40B4-BE49-F238E27FC236}">
                <a16:creationId xmlns:a16="http://schemas.microsoft.com/office/drawing/2014/main" id="{942C5A2D-EF69-BCEB-A7ED-11069F4CC122}"/>
              </a:ext>
            </a:extLst>
          </p:cNvPr>
          <p:cNvSpPr/>
          <p:nvPr/>
        </p:nvSpPr>
        <p:spPr>
          <a:xfrm>
            <a:off x="6083014" y="3954140"/>
            <a:ext cx="2692685" cy="411480"/>
          </a:xfrm>
          <a:prstGeom prst="rect">
            <a:avLst/>
          </a:prstGeom>
          <a:solidFill>
            <a:schemeClr val="lt1"/>
          </a:solidFill>
          <a:ln w="9525" cap="flat" cmpd="sng">
            <a:solidFill>
              <a:srgbClr val="113D63"/>
            </a:solidFill>
            <a:prstDash val="dash"/>
            <a:round/>
            <a:headEnd type="none" w="sm" len="sm"/>
            <a:tailEnd type="none" w="sm" len="sm"/>
          </a:ln>
        </p:spPr>
        <p:txBody>
          <a:bodyPr spcFirstLastPara="1" wrap="square" lIns="91425" tIns="45700" rIns="91425" bIns="45700" anchor="ctr" anchorCtr="0">
            <a:noAutofit/>
          </a:bodyPr>
          <a:lstStyle/>
          <a:p>
            <a:pPr marL="0" marR="0" lvl="0" indent="0" rtl="0">
              <a:spcBef>
                <a:spcPts val="0"/>
              </a:spcBef>
              <a:spcAft>
                <a:spcPts val="0"/>
              </a:spcAft>
              <a:buNone/>
            </a:pPr>
            <a:r>
              <a:rPr lang="en-US" sz="1200"/>
              <a:t>Target spun-off from a conglomerate, carving out 4 key divisions</a:t>
            </a:r>
          </a:p>
        </p:txBody>
      </p:sp>
      <p:sp>
        <p:nvSpPr>
          <p:cNvPr id="62" name="Google Shape;91;p2">
            <a:extLst>
              <a:ext uri="{FF2B5EF4-FFF2-40B4-BE49-F238E27FC236}">
                <a16:creationId xmlns:a16="http://schemas.microsoft.com/office/drawing/2014/main" id="{25D2E1AC-4476-C54E-61B2-35608D2E78E1}"/>
              </a:ext>
            </a:extLst>
          </p:cNvPr>
          <p:cNvSpPr/>
          <p:nvPr/>
        </p:nvSpPr>
        <p:spPr>
          <a:xfrm>
            <a:off x="6083015" y="5629316"/>
            <a:ext cx="2692684" cy="407416"/>
          </a:xfrm>
          <a:prstGeom prst="rect">
            <a:avLst/>
          </a:prstGeom>
          <a:solidFill>
            <a:schemeClr val="lt1"/>
          </a:solidFill>
          <a:ln w="9525" cap="flat" cmpd="sng">
            <a:solidFill>
              <a:srgbClr val="113D63"/>
            </a:solidFill>
            <a:prstDash val="dash"/>
            <a:round/>
            <a:headEnd type="none" w="sm" len="sm"/>
            <a:tailEnd type="none" w="sm" len="sm"/>
          </a:ln>
        </p:spPr>
        <p:txBody>
          <a:bodyPr spcFirstLastPara="1" wrap="square" lIns="91425" tIns="45700" rIns="91425" bIns="45700" anchor="ctr" anchorCtr="0">
            <a:noAutofit/>
          </a:bodyPr>
          <a:lstStyle/>
          <a:p>
            <a:pPr marL="0" marR="0" lvl="0" indent="0" rtl="0">
              <a:spcBef>
                <a:spcPts val="0"/>
              </a:spcBef>
              <a:spcAft>
                <a:spcPts val="0"/>
              </a:spcAft>
              <a:buNone/>
            </a:pPr>
            <a:r>
              <a:rPr lang="en-US" sz="1200"/>
              <a:t>Expected close of $70m business at 9x EBITDA</a:t>
            </a:r>
          </a:p>
        </p:txBody>
      </p:sp>
      <p:sp>
        <p:nvSpPr>
          <p:cNvPr id="65" name="Rectangle 64">
            <a:extLst>
              <a:ext uri="{FF2B5EF4-FFF2-40B4-BE49-F238E27FC236}">
                <a16:creationId xmlns:a16="http://schemas.microsoft.com/office/drawing/2014/main" id="{1FE7AB9D-168F-4B36-D5A8-4659DF222F79}"/>
              </a:ext>
            </a:extLst>
          </p:cNvPr>
          <p:cNvSpPr/>
          <p:nvPr/>
        </p:nvSpPr>
        <p:spPr>
          <a:xfrm>
            <a:off x="5297947" y="3954140"/>
            <a:ext cx="651786" cy="411480"/>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latin typeface="Arial" panose="020B0604020202020204" pitchFamily="34" charset="0"/>
                <a:cs typeface="Arial" panose="020B0604020202020204" pitchFamily="34" charset="0"/>
              </a:rPr>
              <a:t>2015</a:t>
            </a:r>
          </a:p>
        </p:txBody>
      </p:sp>
      <p:sp>
        <p:nvSpPr>
          <p:cNvPr id="66" name="Rectangle 65">
            <a:extLst>
              <a:ext uri="{FF2B5EF4-FFF2-40B4-BE49-F238E27FC236}">
                <a16:creationId xmlns:a16="http://schemas.microsoft.com/office/drawing/2014/main" id="{97D6E7B3-B92D-6A9B-46E0-A8A0F1E33ACC}"/>
              </a:ext>
            </a:extLst>
          </p:cNvPr>
          <p:cNvSpPr/>
          <p:nvPr/>
        </p:nvSpPr>
        <p:spPr>
          <a:xfrm>
            <a:off x="5297947" y="4515241"/>
            <a:ext cx="651786" cy="411480"/>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latin typeface="Arial" panose="020B0604020202020204" pitchFamily="34" charset="0"/>
                <a:cs typeface="Arial" panose="020B0604020202020204" pitchFamily="34" charset="0"/>
              </a:rPr>
              <a:t>2017</a:t>
            </a:r>
          </a:p>
        </p:txBody>
      </p:sp>
      <p:sp>
        <p:nvSpPr>
          <p:cNvPr id="67" name="Rectangle 66">
            <a:extLst>
              <a:ext uri="{FF2B5EF4-FFF2-40B4-BE49-F238E27FC236}">
                <a16:creationId xmlns:a16="http://schemas.microsoft.com/office/drawing/2014/main" id="{57800A4A-E4BC-C460-4950-6B9053089B6E}"/>
              </a:ext>
            </a:extLst>
          </p:cNvPr>
          <p:cNvSpPr/>
          <p:nvPr/>
        </p:nvSpPr>
        <p:spPr>
          <a:xfrm>
            <a:off x="5297947" y="5072278"/>
            <a:ext cx="651786" cy="411480"/>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latin typeface="Arial" panose="020B0604020202020204" pitchFamily="34" charset="0"/>
                <a:cs typeface="Arial" panose="020B0604020202020204" pitchFamily="34" charset="0"/>
              </a:rPr>
              <a:t>2018</a:t>
            </a:r>
          </a:p>
        </p:txBody>
      </p:sp>
      <p:sp>
        <p:nvSpPr>
          <p:cNvPr id="68" name="Rectangle 67">
            <a:extLst>
              <a:ext uri="{FF2B5EF4-FFF2-40B4-BE49-F238E27FC236}">
                <a16:creationId xmlns:a16="http://schemas.microsoft.com/office/drawing/2014/main" id="{E3117B0B-6403-9862-458A-B2360C95A3F9}"/>
              </a:ext>
            </a:extLst>
          </p:cNvPr>
          <p:cNvSpPr/>
          <p:nvPr/>
        </p:nvSpPr>
        <p:spPr>
          <a:xfrm>
            <a:off x="5297947" y="5629316"/>
            <a:ext cx="651786" cy="411480"/>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latin typeface="Arial" panose="020B0604020202020204" pitchFamily="34" charset="0"/>
                <a:cs typeface="Arial" panose="020B0604020202020204" pitchFamily="34" charset="0"/>
              </a:rPr>
              <a:t>2024</a:t>
            </a:r>
          </a:p>
        </p:txBody>
      </p:sp>
      <p:graphicFrame>
        <p:nvGraphicFramePr>
          <p:cNvPr id="73" name="Chart 72">
            <a:extLst>
              <a:ext uri="{FF2B5EF4-FFF2-40B4-BE49-F238E27FC236}">
                <a16:creationId xmlns:a16="http://schemas.microsoft.com/office/drawing/2014/main" id="{F837015A-53F0-B76B-3422-5C0AE020EC7D}"/>
              </a:ext>
            </a:extLst>
          </p:cNvPr>
          <p:cNvGraphicFramePr>
            <a:graphicFrameLocks/>
          </p:cNvGraphicFramePr>
          <p:nvPr>
            <p:extLst>
              <p:ext uri="{D42A27DB-BD31-4B8C-83A1-F6EECF244321}">
                <p14:modId xmlns:p14="http://schemas.microsoft.com/office/powerpoint/2010/main" val="3150346704"/>
              </p:ext>
            </p:extLst>
          </p:nvPr>
        </p:nvGraphicFramePr>
        <p:xfrm>
          <a:off x="272287" y="999119"/>
          <a:ext cx="8598129" cy="245540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08816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8210C5-91A2-0E81-46AA-14F073C2ED9E}"/>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F7E21DD2-13A2-F3C5-95C5-C0559E4FDAB5}"/>
              </a:ext>
            </a:extLst>
          </p:cNvPr>
          <p:cNvSpPr/>
          <p:nvPr/>
        </p:nvSpPr>
        <p:spPr>
          <a:xfrm>
            <a:off x="177800" y="3581400"/>
            <a:ext cx="4546600" cy="2605268"/>
          </a:xfrm>
          <a:prstGeom prst="rect">
            <a:avLst/>
          </a:prstGeom>
          <a:solidFill>
            <a:schemeClr val="bg1"/>
          </a:solidFill>
          <a:ln w="63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3038" indent="-173038" algn="ctr">
              <a:buFont typeface="Wingdings" panose="05000000000000000000" pitchFamily="2" charset="2"/>
              <a:buChar char="§"/>
            </a:pPr>
            <a:endParaRPr lang="en-US" sz="1200">
              <a:solidFill>
                <a:schemeClr val="tx1"/>
              </a:solidFill>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438F1AF2-651A-C7C1-AB56-442D06E71D9D}"/>
              </a:ext>
            </a:extLst>
          </p:cNvPr>
          <p:cNvSpPr>
            <a:spLocks noGrp="1"/>
          </p:cNvSpPr>
          <p:nvPr>
            <p:ph type="sldNum" sz="quarter" idx="12"/>
          </p:nvPr>
        </p:nvSpPr>
        <p:spPr/>
        <p:txBody>
          <a:bodyPr/>
          <a:lstStyle/>
          <a:p>
            <a:pPr>
              <a:defRPr/>
            </a:pPr>
            <a:fld id="{995B7867-EB00-4675-821B-66D3FE8CD564}" type="slidenum">
              <a:rPr lang="en-US" noProof="0" smtClean="0"/>
              <a:pPr>
                <a:defRPr/>
              </a:pPr>
              <a:t>5</a:t>
            </a:fld>
            <a:endParaRPr lang="en-US" noProof="0"/>
          </a:p>
        </p:txBody>
      </p:sp>
      <p:sp>
        <p:nvSpPr>
          <p:cNvPr id="6" name="Text Placeholder 4">
            <a:extLst>
              <a:ext uri="{FF2B5EF4-FFF2-40B4-BE49-F238E27FC236}">
                <a16:creationId xmlns:a16="http://schemas.microsoft.com/office/drawing/2014/main" id="{A5435485-BD14-B273-7160-3D3EC67B2A5F}"/>
              </a:ext>
            </a:extLst>
          </p:cNvPr>
          <p:cNvSpPr txBox="1">
            <a:spLocks/>
          </p:cNvSpPr>
          <p:nvPr/>
        </p:nvSpPr>
        <p:spPr>
          <a:xfrm>
            <a:off x="177800" y="3181416"/>
            <a:ext cx="8653430" cy="274767"/>
          </a:xfrm>
          <a:prstGeom prst="rect">
            <a:avLst/>
          </a:prstGeom>
          <a:solidFill>
            <a:srgbClr val="113D63"/>
          </a:solidFill>
        </p:spPr>
        <p:txBody>
          <a:bodyPr lIns="91440" tIns="45720" rIns="91440" bIns="45720" anchor="t"/>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solidFill>
                  <a:schemeClr val="bg1"/>
                </a:solidFill>
                <a:latin typeface="Arial"/>
                <a:cs typeface="Arial"/>
              </a:rPr>
              <a:t>Industry &amp; Customer Overview</a:t>
            </a:r>
            <a:endParaRPr lang="en-US">
              <a:solidFill>
                <a:schemeClr val="bg1"/>
              </a:solidFill>
            </a:endParaRPr>
          </a:p>
        </p:txBody>
      </p:sp>
      <p:sp>
        <p:nvSpPr>
          <p:cNvPr id="7" name="Title 3">
            <a:extLst>
              <a:ext uri="{FF2B5EF4-FFF2-40B4-BE49-F238E27FC236}">
                <a16:creationId xmlns:a16="http://schemas.microsoft.com/office/drawing/2014/main" id="{79EAE93E-FF63-4E88-98AD-AEDB6E05EDD1}"/>
              </a:ext>
            </a:extLst>
          </p:cNvPr>
          <p:cNvSpPr txBox="1">
            <a:spLocks/>
          </p:cNvSpPr>
          <p:nvPr/>
        </p:nvSpPr>
        <p:spPr bwMode="auto">
          <a:xfrm>
            <a:off x="381000" y="386834"/>
            <a:ext cx="8305800"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just" rtl="0" eaLnBrk="0" fontAlgn="base" hangingPunct="0">
              <a:spcBef>
                <a:spcPct val="0"/>
              </a:spcBef>
              <a:spcAft>
                <a:spcPct val="0"/>
              </a:spcAft>
              <a:defRPr sz="2400" kern="1200">
                <a:solidFill>
                  <a:schemeClr val="tx1"/>
                </a:solidFill>
                <a:latin typeface="Arial" pitchFamily="34" charset="0"/>
                <a:ea typeface="+mj-ea"/>
                <a:cs typeface="+mj-cs"/>
              </a:defRPr>
            </a:lvl1pPr>
            <a:lvl2pPr algn="just" rtl="0" eaLnBrk="0" fontAlgn="base" hangingPunct="0">
              <a:spcBef>
                <a:spcPct val="0"/>
              </a:spcBef>
              <a:spcAft>
                <a:spcPct val="0"/>
              </a:spcAft>
              <a:defRPr sz="3200">
                <a:solidFill>
                  <a:schemeClr val="tx1"/>
                </a:solidFill>
                <a:latin typeface="Arial" charset="0"/>
              </a:defRPr>
            </a:lvl2pPr>
            <a:lvl3pPr algn="just" rtl="0" eaLnBrk="0" fontAlgn="base" hangingPunct="0">
              <a:spcBef>
                <a:spcPct val="0"/>
              </a:spcBef>
              <a:spcAft>
                <a:spcPct val="0"/>
              </a:spcAft>
              <a:defRPr sz="3200">
                <a:solidFill>
                  <a:schemeClr val="tx1"/>
                </a:solidFill>
                <a:latin typeface="Arial" charset="0"/>
              </a:defRPr>
            </a:lvl3pPr>
            <a:lvl4pPr algn="just" rtl="0" eaLnBrk="0" fontAlgn="base" hangingPunct="0">
              <a:spcBef>
                <a:spcPct val="0"/>
              </a:spcBef>
              <a:spcAft>
                <a:spcPct val="0"/>
              </a:spcAft>
              <a:defRPr sz="3200">
                <a:solidFill>
                  <a:schemeClr val="tx1"/>
                </a:solidFill>
                <a:latin typeface="Arial" charset="0"/>
              </a:defRPr>
            </a:lvl4pPr>
            <a:lvl5pPr algn="just" rtl="0" eaLnBrk="0" fontAlgn="base" hangingPunct="0">
              <a:spcBef>
                <a:spcPct val="0"/>
              </a:spcBef>
              <a:spcAft>
                <a:spcPct val="0"/>
              </a:spcAft>
              <a:defRPr sz="3200">
                <a:solidFill>
                  <a:schemeClr val="tx1"/>
                </a:solidFill>
                <a:latin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t>Aftermarket Overview</a:t>
            </a:r>
          </a:p>
        </p:txBody>
      </p:sp>
      <p:pic>
        <p:nvPicPr>
          <p:cNvPr id="2050" name="Picture 2">
            <a:extLst>
              <a:ext uri="{FF2B5EF4-FFF2-40B4-BE49-F238E27FC236}">
                <a16:creationId xmlns:a16="http://schemas.microsoft.com/office/drawing/2014/main" id="{A7B5314F-C54C-F873-E144-BF2ECD17F77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3716945"/>
            <a:ext cx="2213455" cy="24716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rofile for Lufthansa Systems">
            <a:extLst>
              <a:ext uri="{FF2B5EF4-FFF2-40B4-BE49-F238E27FC236}">
                <a16:creationId xmlns:a16="http://schemas.microsoft.com/office/drawing/2014/main" id="{5DBD8BE7-BDE0-88FA-EE82-1BE4F8B97E9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8189" b="30492"/>
          <a:stretch/>
        </p:blipFill>
        <p:spPr bwMode="auto">
          <a:xfrm>
            <a:off x="263768" y="5198604"/>
            <a:ext cx="1809888" cy="74783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TAP Maintenance and Engineering | Aircraft MRO Services">
            <a:extLst>
              <a:ext uri="{FF2B5EF4-FFF2-40B4-BE49-F238E27FC236}">
                <a16:creationId xmlns:a16="http://schemas.microsoft.com/office/drawing/2014/main" id="{BCFF2A5A-EAF6-3823-328C-E20E868901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14650" y="4299405"/>
            <a:ext cx="1836505" cy="38683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A0F748BD-8793-0209-AF78-B83E5C41316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2810" y="4797150"/>
            <a:ext cx="1967783" cy="316251"/>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Transdigm Home - TransDigm Group">
            <a:extLst>
              <a:ext uri="{FF2B5EF4-FFF2-40B4-BE49-F238E27FC236}">
                <a16:creationId xmlns:a16="http://schemas.microsoft.com/office/drawing/2014/main" id="{A513EBD5-EE51-A444-CB9B-34A05263FEC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985" y="4145023"/>
            <a:ext cx="1956558" cy="614779"/>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General Dynamics Logo, symbol, meaning, history, PNG, brand">
            <a:extLst>
              <a:ext uri="{FF2B5EF4-FFF2-40B4-BE49-F238E27FC236}">
                <a16:creationId xmlns:a16="http://schemas.microsoft.com/office/drawing/2014/main" id="{8DE408C7-CC50-2F53-6B7B-DBC3CFDE8920}"/>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738" t="41280" r="-738" b="41229"/>
          <a:stretch/>
        </p:blipFill>
        <p:spPr bwMode="auto">
          <a:xfrm>
            <a:off x="2027541" y="5764084"/>
            <a:ext cx="2489611" cy="244949"/>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Media Library | AerSale">
            <a:extLst>
              <a:ext uri="{FF2B5EF4-FFF2-40B4-BE49-F238E27FC236}">
                <a16:creationId xmlns:a16="http://schemas.microsoft.com/office/drawing/2014/main" id="{E63F142D-9C3C-9F13-A24E-C0962BC324F4}"/>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485530" y="4884034"/>
            <a:ext cx="1455140" cy="805601"/>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AAR Corp. | Aviation Pros">
            <a:extLst>
              <a:ext uri="{FF2B5EF4-FFF2-40B4-BE49-F238E27FC236}">
                <a16:creationId xmlns:a16="http://schemas.microsoft.com/office/drawing/2014/main" id="{BF5A7090-20A5-904C-D2F7-B01E048C7E13}"/>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735495" y="3623189"/>
            <a:ext cx="1836505" cy="51651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 name="Chart 17">
            <a:extLst>
              <a:ext uri="{FF2B5EF4-FFF2-40B4-BE49-F238E27FC236}">
                <a16:creationId xmlns:a16="http://schemas.microsoft.com/office/drawing/2014/main" id="{875AEB38-D2CE-78F0-E17C-DFB26580C209}"/>
              </a:ext>
            </a:extLst>
          </p:cNvPr>
          <p:cNvGraphicFramePr/>
          <p:nvPr>
            <p:extLst>
              <p:ext uri="{D42A27DB-BD31-4B8C-83A1-F6EECF244321}">
                <p14:modId xmlns:p14="http://schemas.microsoft.com/office/powerpoint/2010/main" val="28362848"/>
              </p:ext>
            </p:extLst>
          </p:nvPr>
        </p:nvGraphicFramePr>
        <p:xfrm>
          <a:off x="4902185" y="3485130"/>
          <a:ext cx="3919005" cy="2701538"/>
        </p:xfrm>
        <a:graphic>
          <a:graphicData uri="http://schemas.openxmlformats.org/drawingml/2006/chart">
            <c:chart xmlns:c="http://schemas.openxmlformats.org/drawingml/2006/chart" xmlns:r="http://schemas.openxmlformats.org/officeDocument/2006/relationships" r:id="rId11"/>
          </a:graphicData>
        </a:graphic>
      </p:graphicFrame>
      <p:sp>
        <p:nvSpPr>
          <p:cNvPr id="26" name="TextBox 25">
            <a:extLst>
              <a:ext uri="{FF2B5EF4-FFF2-40B4-BE49-F238E27FC236}">
                <a16:creationId xmlns:a16="http://schemas.microsoft.com/office/drawing/2014/main" id="{D17DF496-FDA9-7237-3AC9-EA6C8C25C84D}"/>
              </a:ext>
            </a:extLst>
          </p:cNvPr>
          <p:cNvSpPr txBox="1"/>
          <p:nvPr/>
        </p:nvSpPr>
        <p:spPr>
          <a:xfrm>
            <a:off x="307356" y="1252306"/>
            <a:ext cx="4106829" cy="1908215"/>
          </a:xfrm>
          <a:prstGeom prst="rect">
            <a:avLst/>
          </a:prstGeom>
          <a:noFill/>
        </p:spPr>
        <p:txBody>
          <a:bodyPr wrap="square" rtlCol="0">
            <a:spAutoFit/>
          </a:bodyPr>
          <a:lstStyle/>
          <a:p>
            <a:pPr marL="171450" indent="-171450">
              <a:spcBef>
                <a:spcPts val="375"/>
              </a:spcBef>
              <a:buClr>
                <a:srgbClr val="1E3448"/>
              </a:buClr>
              <a:buSzPct val="150000"/>
              <a:buFont typeface="Wingdings" panose="05000000000000000000" pitchFamily="2" charset="2"/>
              <a:buChar char="§"/>
              <a:defRPr/>
            </a:pPr>
            <a:r>
              <a:rPr lang="en-US" sz="1200">
                <a:latin typeface="Arial"/>
                <a:cs typeface="Arial"/>
              </a:rPr>
              <a:t>The aftermarket manufactures replacement parts for commercial airlines, part distributors, and manufacturers. These </a:t>
            </a:r>
            <a:r>
              <a:rPr lang="en-US" sz="1200" b="1">
                <a:latin typeface="Arial"/>
                <a:cs typeface="Arial"/>
              </a:rPr>
              <a:t>cost-effective alternatives replace pricier repairs for worn-out components</a:t>
            </a:r>
            <a:r>
              <a:rPr lang="en-US" sz="1200">
                <a:latin typeface="Arial"/>
                <a:cs typeface="Arial"/>
              </a:rPr>
              <a:t>.</a:t>
            </a:r>
          </a:p>
          <a:p>
            <a:pPr marL="628650" lvl="1" indent="-171450">
              <a:spcBef>
                <a:spcPts val="375"/>
              </a:spcBef>
              <a:buClr>
                <a:srgbClr val="1E3448"/>
              </a:buClr>
              <a:buSzPct val="150000"/>
              <a:buFont typeface="Wingdings" panose="05000000000000000000" pitchFamily="2" charset="2"/>
              <a:buChar char="§"/>
              <a:defRPr/>
            </a:pPr>
            <a:r>
              <a:rPr lang="en-US" sz="1200" b="1">
                <a:latin typeface="Arial"/>
                <a:cs typeface="Arial"/>
              </a:rPr>
              <a:t>Performance tied to airline profitability.</a:t>
            </a:r>
            <a:endParaRPr lang="en-US" sz="1200">
              <a:latin typeface="Arial"/>
              <a:cs typeface="Arial"/>
            </a:endParaRPr>
          </a:p>
          <a:p>
            <a:pPr marL="628650" lvl="1" indent="-171450">
              <a:spcBef>
                <a:spcPts val="375"/>
              </a:spcBef>
              <a:buClr>
                <a:srgbClr val="1E3448"/>
              </a:buClr>
              <a:buSzPct val="150000"/>
              <a:buFont typeface="Wingdings" panose="05000000000000000000" pitchFamily="2" charset="2"/>
              <a:buChar char="§"/>
              <a:defRPr/>
            </a:pPr>
            <a:r>
              <a:rPr lang="en-US" sz="1200" b="1">
                <a:latin typeface="Arial"/>
                <a:cs typeface="Arial"/>
              </a:rPr>
              <a:t>Right to sell </a:t>
            </a:r>
            <a:r>
              <a:rPr lang="en-US" sz="1200">
                <a:latin typeface="Arial"/>
                <a:cs typeface="Arial"/>
              </a:rPr>
              <a:t>aftermarket parts are </a:t>
            </a:r>
            <a:r>
              <a:rPr lang="en-US" sz="1200" b="1">
                <a:latin typeface="Arial"/>
                <a:cs typeface="Arial"/>
              </a:rPr>
              <a:t>secured through OEM certifications </a:t>
            </a:r>
            <a:r>
              <a:rPr lang="en-US" sz="1200">
                <a:latin typeface="Arial"/>
                <a:cs typeface="Arial"/>
              </a:rPr>
              <a:t>and licenses.</a:t>
            </a:r>
          </a:p>
          <a:p>
            <a:pPr marL="628650" lvl="1" indent="-171450">
              <a:spcBef>
                <a:spcPts val="375"/>
              </a:spcBef>
              <a:buClr>
                <a:srgbClr val="1E3448"/>
              </a:buClr>
              <a:buSzPct val="150000"/>
              <a:buFont typeface="Wingdings" panose="05000000000000000000" pitchFamily="2" charset="2"/>
              <a:buChar char="§"/>
              <a:defRPr/>
            </a:pPr>
            <a:r>
              <a:rPr lang="en-US" sz="1200">
                <a:latin typeface="Arial"/>
                <a:cs typeface="Arial"/>
              </a:rPr>
              <a:t>New products are certified by FAA’s Parts Manufacturing Approval Process.</a:t>
            </a:r>
          </a:p>
        </p:txBody>
      </p:sp>
      <p:sp>
        <p:nvSpPr>
          <p:cNvPr id="27" name="Google Shape;157;p4">
            <a:extLst>
              <a:ext uri="{FF2B5EF4-FFF2-40B4-BE49-F238E27FC236}">
                <a16:creationId xmlns:a16="http://schemas.microsoft.com/office/drawing/2014/main" id="{EBBE9767-BD9F-CE41-581F-40ADC9B09CDB}"/>
              </a:ext>
            </a:extLst>
          </p:cNvPr>
          <p:cNvSpPr txBox="1"/>
          <p:nvPr/>
        </p:nvSpPr>
        <p:spPr>
          <a:xfrm>
            <a:off x="329214" y="949886"/>
            <a:ext cx="3699182" cy="200696"/>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chemeClr val="dk1"/>
              </a:buClr>
              <a:buSzPts val="1000"/>
              <a:buFont typeface="Arial"/>
              <a:buNone/>
            </a:pPr>
            <a:r>
              <a:rPr lang="en-US" sz="1200" b="1" i="0" u="none" strike="noStrike" cap="none">
                <a:solidFill>
                  <a:schemeClr val="dk1"/>
                </a:solidFill>
                <a:latin typeface="Arial" panose="020B0604020202020204" pitchFamily="34" charset="0"/>
                <a:ea typeface="Arial"/>
                <a:cs typeface="Arial" panose="020B0604020202020204" pitchFamily="34" charset="0"/>
                <a:sym typeface="Arial"/>
              </a:rPr>
              <a:t>Business Model</a:t>
            </a:r>
          </a:p>
        </p:txBody>
      </p:sp>
      <p:cxnSp>
        <p:nvCxnSpPr>
          <p:cNvPr id="28" name="Google Shape;158;p4">
            <a:extLst>
              <a:ext uri="{FF2B5EF4-FFF2-40B4-BE49-F238E27FC236}">
                <a16:creationId xmlns:a16="http://schemas.microsoft.com/office/drawing/2014/main" id="{839A6F6C-59D4-A397-C961-4D7CA13493AB}"/>
              </a:ext>
            </a:extLst>
          </p:cNvPr>
          <p:cNvCxnSpPr>
            <a:cxnSpLocks/>
          </p:cNvCxnSpPr>
          <p:nvPr/>
        </p:nvCxnSpPr>
        <p:spPr>
          <a:xfrm>
            <a:off x="307356" y="1186936"/>
            <a:ext cx="4036044" cy="0"/>
          </a:xfrm>
          <a:prstGeom prst="straightConnector1">
            <a:avLst/>
          </a:prstGeom>
          <a:noFill/>
          <a:ln w="9525" cap="flat" cmpd="sng">
            <a:solidFill>
              <a:schemeClr val="dk1"/>
            </a:solidFill>
            <a:prstDash val="solid"/>
            <a:round/>
            <a:headEnd type="none" w="sm" len="sm"/>
            <a:tailEnd type="none" w="sm" len="sm"/>
          </a:ln>
        </p:spPr>
      </p:cxnSp>
      <p:sp>
        <p:nvSpPr>
          <p:cNvPr id="29" name="TextBox 28">
            <a:extLst>
              <a:ext uri="{FF2B5EF4-FFF2-40B4-BE49-F238E27FC236}">
                <a16:creationId xmlns:a16="http://schemas.microsoft.com/office/drawing/2014/main" id="{95FA991E-AF60-8630-E883-E925CA1220D8}"/>
              </a:ext>
            </a:extLst>
          </p:cNvPr>
          <p:cNvSpPr txBox="1"/>
          <p:nvPr/>
        </p:nvSpPr>
        <p:spPr>
          <a:xfrm>
            <a:off x="4478371" y="1215884"/>
            <a:ext cx="4487829" cy="2667397"/>
          </a:xfrm>
          <a:prstGeom prst="rect">
            <a:avLst/>
          </a:prstGeom>
          <a:noFill/>
        </p:spPr>
        <p:txBody>
          <a:bodyPr wrap="square" rtlCol="0">
            <a:spAutoFit/>
          </a:bodyPr>
          <a:lstStyle/>
          <a:p>
            <a:pPr marL="171450" indent="-171450">
              <a:spcBef>
                <a:spcPts val="375"/>
              </a:spcBef>
              <a:buClr>
                <a:srgbClr val="1E3448"/>
              </a:buClr>
              <a:buSzPct val="150000"/>
              <a:buFont typeface="Wingdings" panose="05000000000000000000" pitchFamily="2" charset="2"/>
              <a:buChar char="§"/>
              <a:defRPr/>
            </a:pPr>
            <a:r>
              <a:rPr lang="en-US" sz="1200">
                <a:latin typeface="Arial"/>
                <a:cs typeface="Arial"/>
              </a:rPr>
              <a:t>The aftermarket falls in the </a:t>
            </a:r>
            <a:r>
              <a:rPr lang="en-US" sz="1200" b="1">
                <a:latin typeface="Arial"/>
                <a:cs typeface="Arial"/>
              </a:rPr>
              <a:t>Maintenance Repair and Overhaul market [MRO] worth </a:t>
            </a:r>
            <a:r>
              <a:rPr lang="en-US" sz="1200">
                <a:latin typeface="Arial"/>
                <a:cs typeface="Arial"/>
              </a:rPr>
              <a:t>a total </a:t>
            </a:r>
            <a:r>
              <a:rPr lang="en-US" sz="1200" b="1">
                <a:latin typeface="Arial"/>
                <a:cs typeface="Arial"/>
              </a:rPr>
              <a:t>$94 B in 2023.</a:t>
            </a:r>
          </a:p>
          <a:p>
            <a:pPr marL="171450" indent="-171450">
              <a:spcBef>
                <a:spcPts val="375"/>
              </a:spcBef>
              <a:buClr>
                <a:srgbClr val="1E3448"/>
              </a:buClr>
              <a:buSzPct val="150000"/>
              <a:buFont typeface="Wingdings" panose="05000000000000000000" pitchFamily="2" charset="2"/>
              <a:buChar char="§"/>
              <a:defRPr/>
            </a:pPr>
            <a:r>
              <a:rPr lang="en-US" sz="1200" b="1">
                <a:latin typeface="Arial"/>
                <a:cs typeface="Arial"/>
              </a:rPr>
              <a:t>Concentrated revenue</a:t>
            </a:r>
            <a:r>
              <a:rPr lang="en-US" sz="1200">
                <a:latin typeface="Arial"/>
                <a:cs typeface="Arial"/>
              </a:rPr>
              <a:t>, with the </a:t>
            </a:r>
            <a:r>
              <a:rPr lang="en-US" sz="1200" b="1">
                <a:latin typeface="Arial"/>
                <a:cs typeface="Arial"/>
              </a:rPr>
              <a:t>top 6 customers capturing 60% sales.</a:t>
            </a:r>
          </a:p>
          <a:p>
            <a:pPr marL="171450" indent="-171450">
              <a:spcBef>
                <a:spcPts val="375"/>
              </a:spcBef>
              <a:buClr>
                <a:srgbClr val="1E3448"/>
              </a:buClr>
              <a:buSzPct val="150000"/>
              <a:buFont typeface="Wingdings" panose="05000000000000000000" pitchFamily="2" charset="2"/>
              <a:buChar char="§"/>
              <a:defRPr/>
            </a:pPr>
            <a:r>
              <a:rPr lang="en-US" sz="1200" b="1">
                <a:latin typeface="Arial"/>
                <a:cs typeface="Arial"/>
              </a:rPr>
              <a:t>Fragmented market</a:t>
            </a:r>
            <a:r>
              <a:rPr lang="en-US" sz="1200">
                <a:latin typeface="Arial"/>
                <a:cs typeface="Arial"/>
              </a:rPr>
              <a:t> broken into numerous, niche sectors worth $10 - $100 M comprised of many, small manufacturers.</a:t>
            </a:r>
          </a:p>
          <a:p>
            <a:pPr marL="171450" indent="-171450">
              <a:spcBef>
                <a:spcPts val="375"/>
              </a:spcBef>
              <a:buClr>
                <a:srgbClr val="1E3448"/>
              </a:buClr>
              <a:buSzPct val="150000"/>
              <a:buFont typeface="Wingdings" panose="05000000000000000000" pitchFamily="2" charset="2"/>
              <a:buChar char="§"/>
              <a:defRPr/>
            </a:pPr>
            <a:r>
              <a:rPr lang="en-US" sz="1200" b="1">
                <a:latin typeface="Arial"/>
                <a:cs typeface="Arial"/>
              </a:rPr>
              <a:t>Labor and raw material shortages</a:t>
            </a:r>
            <a:r>
              <a:rPr lang="en-US" sz="1200">
                <a:latin typeface="Arial"/>
                <a:cs typeface="Arial"/>
              </a:rPr>
              <a:t> slowing production.</a:t>
            </a:r>
          </a:p>
          <a:p>
            <a:pPr marL="171450" indent="-171450">
              <a:spcBef>
                <a:spcPts val="375"/>
              </a:spcBef>
              <a:buClr>
                <a:srgbClr val="1E3448"/>
              </a:buClr>
              <a:buSzPct val="150000"/>
              <a:buFont typeface="Wingdings" panose="05000000000000000000" pitchFamily="2" charset="2"/>
              <a:buChar char="§"/>
              <a:defRPr/>
            </a:pPr>
            <a:r>
              <a:rPr lang="en-US" sz="1200" b="1">
                <a:latin typeface="Arial"/>
                <a:cs typeface="Arial"/>
              </a:rPr>
              <a:t>Movement to new</a:t>
            </a:r>
            <a:r>
              <a:rPr lang="en-US" sz="1200">
                <a:latin typeface="Arial"/>
                <a:cs typeface="Arial"/>
              </a:rPr>
              <a:t>, more efficient and environmentally friendly </a:t>
            </a:r>
            <a:r>
              <a:rPr lang="en-US" sz="1200" b="1">
                <a:latin typeface="Arial"/>
                <a:cs typeface="Arial"/>
              </a:rPr>
              <a:t>fleets </a:t>
            </a:r>
            <a:r>
              <a:rPr lang="en-US" sz="1200">
                <a:latin typeface="Arial"/>
                <a:cs typeface="Arial"/>
              </a:rPr>
              <a:t>in the aviation industry, exiting COVID.</a:t>
            </a:r>
            <a:endParaRPr lang="en-US" sz="1200" b="1">
              <a:latin typeface="Arial"/>
              <a:cs typeface="Arial"/>
            </a:endParaRPr>
          </a:p>
          <a:p>
            <a:pPr marL="171450" indent="-171450">
              <a:spcBef>
                <a:spcPts val="375"/>
              </a:spcBef>
              <a:buClr>
                <a:srgbClr val="1E3448"/>
              </a:buClr>
              <a:buSzPct val="150000"/>
              <a:buFont typeface="Wingdings" panose="05000000000000000000" pitchFamily="2" charset="2"/>
              <a:buChar char="§"/>
              <a:defRPr/>
            </a:pPr>
            <a:endParaRPr lang="en-US" sz="1200">
              <a:latin typeface="Arial"/>
              <a:cs typeface="Arial"/>
            </a:endParaRPr>
          </a:p>
          <a:p>
            <a:pPr marL="171450" indent="-171450">
              <a:spcBef>
                <a:spcPts val="375"/>
              </a:spcBef>
              <a:buClr>
                <a:srgbClr val="1E3448"/>
              </a:buClr>
              <a:buSzPct val="150000"/>
              <a:buFont typeface="Wingdings" panose="05000000000000000000" pitchFamily="2" charset="2"/>
              <a:buChar char="§"/>
              <a:defRPr/>
            </a:pPr>
            <a:endParaRPr lang="en-US" sz="1200">
              <a:latin typeface="Arial"/>
              <a:cs typeface="Arial"/>
            </a:endParaRPr>
          </a:p>
          <a:p>
            <a:pPr marL="628650" lvl="1" indent="-171450">
              <a:spcBef>
                <a:spcPts val="375"/>
              </a:spcBef>
              <a:buClr>
                <a:srgbClr val="1E3448"/>
              </a:buClr>
              <a:buSzPct val="150000"/>
              <a:buFont typeface="Wingdings" panose="05000000000000000000" pitchFamily="2" charset="2"/>
              <a:buChar char="§"/>
              <a:defRPr/>
            </a:pPr>
            <a:endParaRPr lang="en-CA" sz="1200">
              <a:ea typeface="ＭＳ Ｐゴシック" pitchFamily="34" charset="-128"/>
              <a:cs typeface="Arial" charset="0"/>
            </a:endParaRPr>
          </a:p>
        </p:txBody>
      </p:sp>
      <p:sp>
        <p:nvSpPr>
          <p:cNvPr id="30" name="Google Shape;157;p4">
            <a:extLst>
              <a:ext uri="{FF2B5EF4-FFF2-40B4-BE49-F238E27FC236}">
                <a16:creationId xmlns:a16="http://schemas.microsoft.com/office/drawing/2014/main" id="{A7A82E1A-04BE-E570-24C1-9487FBBFD742}"/>
              </a:ext>
            </a:extLst>
          </p:cNvPr>
          <p:cNvSpPr txBox="1"/>
          <p:nvPr/>
        </p:nvSpPr>
        <p:spPr>
          <a:xfrm>
            <a:off x="4561796" y="949886"/>
            <a:ext cx="3699182" cy="200696"/>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chemeClr val="dk1"/>
              </a:buClr>
              <a:buSzPts val="1000"/>
              <a:buFont typeface="Arial"/>
              <a:buNone/>
            </a:pPr>
            <a:r>
              <a:rPr lang="en-US" sz="1200" b="1" i="0" u="none" strike="noStrike" cap="none">
                <a:solidFill>
                  <a:schemeClr val="dk1"/>
                </a:solidFill>
                <a:latin typeface="Arial" panose="020B0604020202020204" pitchFamily="34" charset="0"/>
                <a:ea typeface="Arial"/>
                <a:cs typeface="Arial" panose="020B0604020202020204" pitchFamily="34" charset="0"/>
                <a:sym typeface="Arial"/>
              </a:rPr>
              <a:t>Market Trends</a:t>
            </a:r>
          </a:p>
        </p:txBody>
      </p:sp>
      <p:cxnSp>
        <p:nvCxnSpPr>
          <p:cNvPr id="31" name="Google Shape;158;p4">
            <a:extLst>
              <a:ext uri="{FF2B5EF4-FFF2-40B4-BE49-F238E27FC236}">
                <a16:creationId xmlns:a16="http://schemas.microsoft.com/office/drawing/2014/main" id="{B3A1C326-25EE-349C-91C6-42484B64B4F0}"/>
              </a:ext>
            </a:extLst>
          </p:cNvPr>
          <p:cNvCxnSpPr>
            <a:cxnSpLocks/>
          </p:cNvCxnSpPr>
          <p:nvPr/>
        </p:nvCxnSpPr>
        <p:spPr>
          <a:xfrm>
            <a:off x="4580482" y="1186936"/>
            <a:ext cx="3966685" cy="0"/>
          </a:xfrm>
          <a:prstGeom prst="straightConnector1">
            <a:avLst/>
          </a:prstGeom>
          <a:noFill/>
          <a:ln w="9525" cap="flat" cmpd="sng">
            <a:solidFill>
              <a:schemeClr val="dk1"/>
            </a:solidFill>
            <a:prstDash val="solid"/>
            <a:round/>
            <a:headEnd type="none" w="sm" len="sm"/>
            <a:tailEnd type="none" w="sm" len="sm"/>
          </a:ln>
        </p:spPr>
      </p:cxnSp>
      <p:sp>
        <p:nvSpPr>
          <p:cNvPr id="34" name="TextBox 33">
            <a:extLst>
              <a:ext uri="{FF2B5EF4-FFF2-40B4-BE49-F238E27FC236}">
                <a16:creationId xmlns:a16="http://schemas.microsoft.com/office/drawing/2014/main" id="{A4B69300-6793-2A52-508D-A14537610CCD}"/>
              </a:ext>
            </a:extLst>
          </p:cNvPr>
          <p:cNvSpPr txBox="1"/>
          <p:nvPr/>
        </p:nvSpPr>
        <p:spPr>
          <a:xfrm>
            <a:off x="1967213" y="6482828"/>
            <a:ext cx="5652787" cy="153888"/>
          </a:xfrm>
          <a:prstGeom prst="rect">
            <a:avLst/>
          </a:prstGeom>
          <a:noFill/>
        </p:spPr>
        <p:txBody>
          <a:bodyPr wrap="square" lIns="0" tIns="0" rIns="0" bIns="0" rtlCol="0">
            <a:spAutoFit/>
          </a:bodyPr>
          <a:lstStyle/>
          <a:p>
            <a:r>
              <a:rPr lang="en-US" sz="1000" b="1" dirty="0"/>
              <a:t>Sources: </a:t>
            </a:r>
            <a:r>
              <a:rPr lang="en-US" sz="1000" dirty="0"/>
              <a:t>IATA, Cascadia Capital Aerospace and Defense Industry Report, Grandview Research </a:t>
            </a:r>
            <a:endParaRPr lang="en-US" sz="1000" baseline="30000" dirty="0">
              <a:latin typeface="Arial"/>
              <a:cs typeface="Arial"/>
            </a:endParaRPr>
          </a:p>
        </p:txBody>
      </p:sp>
    </p:spTree>
    <p:extLst>
      <p:ext uri="{BB962C8B-B14F-4D97-AF65-F5344CB8AC3E}">
        <p14:creationId xmlns:p14="http://schemas.microsoft.com/office/powerpoint/2010/main" val="3186197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7BF2C-D150-C0B7-FE14-CC655BB87963}"/>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987E00B7-1187-67EC-A99E-76B6B2401035}"/>
              </a:ext>
            </a:extLst>
          </p:cNvPr>
          <p:cNvSpPr/>
          <p:nvPr/>
        </p:nvSpPr>
        <p:spPr>
          <a:xfrm>
            <a:off x="177800" y="3581400"/>
            <a:ext cx="4546600" cy="2605268"/>
          </a:xfrm>
          <a:prstGeom prst="rect">
            <a:avLst/>
          </a:prstGeom>
          <a:solidFill>
            <a:schemeClr val="bg1"/>
          </a:solidFill>
          <a:ln w="63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3038" indent="-173038" algn="ctr">
              <a:buFont typeface="Wingdings" panose="05000000000000000000" pitchFamily="2" charset="2"/>
              <a:buChar char="§"/>
            </a:pPr>
            <a:endParaRPr lang="en-US" sz="1200">
              <a:solidFill>
                <a:schemeClr val="tx1"/>
              </a:solidFill>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B051A089-2A7E-D6BF-F4DB-2A3B5F00C347}"/>
              </a:ext>
            </a:extLst>
          </p:cNvPr>
          <p:cNvSpPr>
            <a:spLocks noGrp="1"/>
          </p:cNvSpPr>
          <p:nvPr>
            <p:ph type="sldNum" sz="quarter" idx="12"/>
          </p:nvPr>
        </p:nvSpPr>
        <p:spPr/>
        <p:txBody>
          <a:bodyPr/>
          <a:lstStyle/>
          <a:p>
            <a:pPr>
              <a:defRPr/>
            </a:pPr>
            <a:fld id="{995B7867-EB00-4675-821B-66D3FE8CD564}" type="slidenum">
              <a:rPr lang="en-US" noProof="0" smtClean="0"/>
              <a:pPr>
                <a:defRPr/>
              </a:pPr>
              <a:t>6</a:t>
            </a:fld>
            <a:endParaRPr lang="en-US" noProof="0"/>
          </a:p>
        </p:txBody>
      </p:sp>
      <p:sp>
        <p:nvSpPr>
          <p:cNvPr id="6" name="Text Placeholder 4">
            <a:extLst>
              <a:ext uri="{FF2B5EF4-FFF2-40B4-BE49-F238E27FC236}">
                <a16:creationId xmlns:a16="http://schemas.microsoft.com/office/drawing/2014/main" id="{C9015877-F898-B5F8-05D5-0CC79FBD88CC}"/>
              </a:ext>
            </a:extLst>
          </p:cNvPr>
          <p:cNvSpPr txBox="1">
            <a:spLocks/>
          </p:cNvSpPr>
          <p:nvPr/>
        </p:nvSpPr>
        <p:spPr>
          <a:xfrm>
            <a:off x="177800" y="3181416"/>
            <a:ext cx="8653430" cy="274767"/>
          </a:xfrm>
          <a:prstGeom prst="rect">
            <a:avLst/>
          </a:prstGeom>
          <a:solidFill>
            <a:srgbClr val="113D63"/>
          </a:solidFill>
        </p:spPr>
        <p:txBody>
          <a:bodyPr lIns="91440" tIns="45720" rIns="91440" bIns="45720" anchor="t"/>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solidFill>
                  <a:schemeClr val="bg1"/>
                </a:solidFill>
                <a:latin typeface="Arial"/>
                <a:cs typeface="Arial"/>
              </a:rPr>
              <a:t>Industry &amp; Customer Overview</a:t>
            </a:r>
            <a:endParaRPr lang="en-US">
              <a:solidFill>
                <a:schemeClr val="bg1"/>
              </a:solidFill>
            </a:endParaRPr>
          </a:p>
        </p:txBody>
      </p:sp>
      <p:sp>
        <p:nvSpPr>
          <p:cNvPr id="7" name="Title 3">
            <a:extLst>
              <a:ext uri="{FF2B5EF4-FFF2-40B4-BE49-F238E27FC236}">
                <a16:creationId xmlns:a16="http://schemas.microsoft.com/office/drawing/2014/main" id="{B70A6743-F74B-F450-2980-29B19739CDD2}"/>
              </a:ext>
            </a:extLst>
          </p:cNvPr>
          <p:cNvSpPr txBox="1">
            <a:spLocks/>
          </p:cNvSpPr>
          <p:nvPr/>
        </p:nvSpPr>
        <p:spPr bwMode="auto">
          <a:xfrm>
            <a:off x="381000" y="386834"/>
            <a:ext cx="8305800"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just" rtl="0" eaLnBrk="0" fontAlgn="base" hangingPunct="0">
              <a:spcBef>
                <a:spcPct val="0"/>
              </a:spcBef>
              <a:spcAft>
                <a:spcPct val="0"/>
              </a:spcAft>
              <a:defRPr sz="2400" kern="1200">
                <a:solidFill>
                  <a:schemeClr val="tx1"/>
                </a:solidFill>
                <a:latin typeface="Arial" pitchFamily="34" charset="0"/>
                <a:ea typeface="+mj-ea"/>
                <a:cs typeface="+mj-cs"/>
              </a:defRPr>
            </a:lvl1pPr>
            <a:lvl2pPr algn="just" rtl="0" eaLnBrk="0" fontAlgn="base" hangingPunct="0">
              <a:spcBef>
                <a:spcPct val="0"/>
              </a:spcBef>
              <a:spcAft>
                <a:spcPct val="0"/>
              </a:spcAft>
              <a:defRPr sz="3200">
                <a:solidFill>
                  <a:schemeClr val="tx1"/>
                </a:solidFill>
                <a:latin typeface="Arial" charset="0"/>
              </a:defRPr>
            </a:lvl2pPr>
            <a:lvl3pPr algn="just" rtl="0" eaLnBrk="0" fontAlgn="base" hangingPunct="0">
              <a:spcBef>
                <a:spcPct val="0"/>
              </a:spcBef>
              <a:spcAft>
                <a:spcPct val="0"/>
              </a:spcAft>
              <a:defRPr sz="3200">
                <a:solidFill>
                  <a:schemeClr val="tx1"/>
                </a:solidFill>
                <a:latin typeface="Arial" charset="0"/>
              </a:defRPr>
            </a:lvl3pPr>
            <a:lvl4pPr algn="just" rtl="0" eaLnBrk="0" fontAlgn="base" hangingPunct="0">
              <a:spcBef>
                <a:spcPct val="0"/>
              </a:spcBef>
              <a:spcAft>
                <a:spcPct val="0"/>
              </a:spcAft>
              <a:defRPr sz="3200">
                <a:solidFill>
                  <a:schemeClr val="tx1"/>
                </a:solidFill>
                <a:latin typeface="Arial" charset="0"/>
              </a:defRPr>
            </a:lvl4pPr>
            <a:lvl5pPr algn="just" rtl="0" eaLnBrk="0" fontAlgn="base" hangingPunct="0">
              <a:spcBef>
                <a:spcPct val="0"/>
              </a:spcBef>
              <a:spcAft>
                <a:spcPct val="0"/>
              </a:spcAft>
              <a:defRPr sz="3200">
                <a:solidFill>
                  <a:schemeClr val="tx1"/>
                </a:solidFill>
                <a:latin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t>OEM Overview</a:t>
            </a:r>
          </a:p>
        </p:txBody>
      </p:sp>
      <p:sp>
        <p:nvSpPr>
          <p:cNvPr id="9" name="TextBox 8">
            <a:extLst>
              <a:ext uri="{FF2B5EF4-FFF2-40B4-BE49-F238E27FC236}">
                <a16:creationId xmlns:a16="http://schemas.microsoft.com/office/drawing/2014/main" id="{E2F736FF-76CE-819F-873A-77DBE1EAB2E3}"/>
              </a:ext>
            </a:extLst>
          </p:cNvPr>
          <p:cNvSpPr txBox="1"/>
          <p:nvPr/>
        </p:nvSpPr>
        <p:spPr>
          <a:xfrm>
            <a:off x="307356" y="1232246"/>
            <a:ext cx="2970085" cy="1990288"/>
          </a:xfrm>
          <a:prstGeom prst="rect">
            <a:avLst/>
          </a:prstGeom>
          <a:noFill/>
        </p:spPr>
        <p:txBody>
          <a:bodyPr wrap="square" rtlCol="0">
            <a:spAutoFit/>
          </a:bodyPr>
          <a:lstStyle/>
          <a:p>
            <a:pPr marL="171450" indent="-171450">
              <a:spcBef>
                <a:spcPts val="375"/>
              </a:spcBef>
              <a:buClr>
                <a:srgbClr val="1E3448"/>
              </a:buClr>
              <a:buSzPct val="150000"/>
              <a:buFont typeface="Wingdings" panose="05000000000000000000" pitchFamily="2" charset="2"/>
              <a:buChar char="§"/>
              <a:defRPr/>
            </a:pPr>
            <a:r>
              <a:rPr lang="en-CA" sz="1200" b="1">
                <a:ea typeface="ＭＳ Ｐゴシック" pitchFamily="34" charset="-128"/>
                <a:cs typeface="Arial" charset="0"/>
              </a:rPr>
              <a:t>Parts suppliers manufacture components for OEMs</a:t>
            </a:r>
            <a:r>
              <a:rPr lang="en-CA" sz="1200">
                <a:ea typeface="ＭＳ Ｐゴシック" pitchFamily="34" charset="-128"/>
                <a:cs typeface="Arial" charset="0"/>
              </a:rPr>
              <a:t>, </a:t>
            </a:r>
            <a:r>
              <a:rPr lang="en-CA" sz="1200" b="1">
                <a:ea typeface="ＭＳ Ｐゴシック" pitchFamily="34" charset="-128"/>
                <a:cs typeface="Arial" charset="0"/>
              </a:rPr>
              <a:t>during</a:t>
            </a:r>
            <a:r>
              <a:rPr lang="en-CA" sz="1200">
                <a:ea typeface="ＭＳ Ｐゴシック" pitchFamily="34" charset="-128"/>
                <a:cs typeface="Arial" charset="0"/>
              </a:rPr>
              <a:t> the duration of an </a:t>
            </a:r>
            <a:r>
              <a:rPr lang="en-CA" sz="1200" b="1">
                <a:ea typeface="ＭＳ Ｐゴシック" pitchFamily="34" charset="-128"/>
                <a:cs typeface="Arial" charset="0"/>
              </a:rPr>
              <a:t>aircraft’s production lifetime</a:t>
            </a:r>
            <a:r>
              <a:rPr lang="en-CA" sz="1200">
                <a:ea typeface="ＭＳ Ｐゴシック" pitchFamily="34" charset="-128"/>
                <a:cs typeface="Arial" charset="0"/>
              </a:rPr>
              <a:t>. Target’s current contracts run for 3 – 5 years.</a:t>
            </a:r>
          </a:p>
          <a:p>
            <a:pPr marL="628650" lvl="1" indent="-171450">
              <a:spcBef>
                <a:spcPts val="375"/>
              </a:spcBef>
              <a:buClr>
                <a:srgbClr val="1E3448"/>
              </a:buClr>
              <a:buSzPct val="150000"/>
              <a:buFont typeface="Wingdings" panose="05000000000000000000" pitchFamily="2" charset="2"/>
              <a:buChar char="§"/>
              <a:defRPr/>
            </a:pPr>
            <a:r>
              <a:rPr lang="en-CA" sz="1200">
                <a:ea typeface="ＭＳ Ｐゴシック" pitchFamily="34" charset="-128"/>
                <a:cs typeface="Arial" charset="0"/>
              </a:rPr>
              <a:t>OEM parts contractors are </a:t>
            </a:r>
            <a:r>
              <a:rPr lang="en-CA" sz="1200" b="1">
                <a:ea typeface="ＭＳ Ｐゴシック" pitchFamily="34" charset="-128"/>
                <a:cs typeface="Arial" charset="0"/>
              </a:rPr>
              <a:t>rarely replaced</a:t>
            </a:r>
            <a:r>
              <a:rPr lang="en-CA" sz="1200">
                <a:ea typeface="ＭＳ Ｐゴシック" pitchFamily="34" charset="-128"/>
                <a:cs typeface="Arial" charset="0"/>
              </a:rPr>
              <a:t>, </a:t>
            </a:r>
            <a:r>
              <a:rPr lang="en-CA" sz="1200" b="1">
                <a:ea typeface="ＭＳ Ｐゴシック" pitchFamily="34" charset="-128"/>
                <a:cs typeface="Arial" charset="0"/>
              </a:rPr>
              <a:t>if they continue to meet performance standards</a:t>
            </a:r>
            <a:r>
              <a:rPr lang="en-CA" sz="1200">
                <a:ea typeface="ＭＳ Ｐゴシック" pitchFamily="34" charset="-128"/>
                <a:cs typeface="Arial" charset="0"/>
              </a:rPr>
              <a:t> set by OEMs and the FAA.</a:t>
            </a:r>
          </a:p>
        </p:txBody>
      </p:sp>
      <p:sp>
        <p:nvSpPr>
          <p:cNvPr id="10" name="Google Shape;157;p4">
            <a:extLst>
              <a:ext uri="{FF2B5EF4-FFF2-40B4-BE49-F238E27FC236}">
                <a16:creationId xmlns:a16="http://schemas.microsoft.com/office/drawing/2014/main" id="{1BCF7675-337E-2932-B5DF-021471FE2CFD}"/>
              </a:ext>
            </a:extLst>
          </p:cNvPr>
          <p:cNvSpPr txBox="1"/>
          <p:nvPr/>
        </p:nvSpPr>
        <p:spPr>
          <a:xfrm>
            <a:off x="339418" y="940482"/>
            <a:ext cx="3699182" cy="200696"/>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chemeClr val="dk1"/>
              </a:buClr>
              <a:buSzPts val="1000"/>
              <a:buFont typeface="Arial"/>
              <a:buNone/>
            </a:pPr>
            <a:r>
              <a:rPr lang="en-US" sz="1200" b="1" i="0" u="none" strike="noStrike" cap="none">
                <a:solidFill>
                  <a:schemeClr val="dk1"/>
                </a:solidFill>
                <a:latin typeface="Arial" panose="020B0604020202020204" pitchFamily="34" charset="0"/>
                <a:ea typeface="Arial"/>
                <a:cs typeface="Arial" panose="020B0604020202020204" pitchFamily="34" charset="0"/>
                <a:sym typeface="Arial"/>
              </a:rPr>
              <a:t>Business Model</a:t>
            </a:r>
          </a:p>
        </p:txBody>
      </p:sp>
      <p:cxnSp>
        <p:nvCxnSpPr>
          <p:cNvPr id="11" name="Google Shape;158;p4">
            <a:extLst>
              <a:ext uri="{FF2B5EF4-FFF2-40B4-BE49-F238E27FC236}">
                <a16:creationId xmlns:a16="http://schemas.microsoft.com/office/drawing/2014/main" id="{8F2F6883-18C5-053E-F649-EEBA37581D8A}"/>
              </a:ext>
            </a:extLst>
          </p:cNvPr>
          <p:cNvCxnSpPr>
            <a:cxnSpLocks/>
          </p:cNvCxnSpPr>
          <p:nvPr/>
        </p:nvCxnSpPr>
        <p:spPr>
          <a:xfrm>
            <a:off x="307356" y="1186936"/>
            <a:ext cx="2945673" cy="0"/>
          </a:xfrm>
          <a:prstGeom prst="straightConnector1">
            <a:avLst/>
          </a:prstGeom>
          <a:noFill/>
          <a:ln w="9525" cap="flat" cmpd="sng">
            <a:solidFill>
              <a:schemeClr val="dk1"/>
            </a:solidFill>
            <a:prstDash val="solid"/>
            <a:round/>
            <a:headEnd type="none" w="sm" len="sm"/>
            <a:tailEnd type="none" w="sm" len="sm"/>
          </a:ln>
        </p:spPr>
      </p:cxnSp>
      <p:sp>
        <p:nvSpPr>
          <p:cNvPr id="13" name="TextBox 12">
            <a:extLst>
              <a:ext uri="{FF2B5EF4-FFF2-40B4-BE49-F238E27FC236}">
                <a16:creationId xmlns:a16="http://schemas.microsoft.com/office/drawing/2014/main" id="{907257CF-7802-4388-062B-D53639B3681D}"/>
              </a:ext>
            </a:extLst>
          </p:cNvPr>
          <p:cNvSpPr txBox="1"/>
          <p:nvPr/>
        </p:nvSpPr>
        <p:spPr>
          <a:xfrm>
            <a:off x="3630168" y="1225855"/>
            <a:ext cx="5181808" cy="2246769"/>
          </a:xfrm>
          <a:prstGeom prst="rect">
            <a:avLst/>
          </a:prstGeom>
          <a:noFill/>
        </p:spPr>
        <p:txBody>
          <a:bodyPr wrap="square" lIns="91440" tIns="45720" rIns="91440" bIns="45720" rtlCol="0" anchor="t">
            <a:spAutoFit/>
          </a:bodyPr>
          <a:lstStyle/>
          <a:p>
            <a:pPr marL="171450" indent="-171450">
              <a:spcBef>
                <a:spcPts val="375"/>
              </a:spcBef>
              <a:buClr>
                <a:srgbClr val="1E3448"/>
              </a:buClr>
              <a:buSzPct val="150000"/>
              <a:buFont typeface="Wingdings" panose="05000000000000000000" pitchFamily="2" charset="2"/>
              <a:buChar char="§"/>
              <a:defRPr/>
            </a:pPr>
            <a:r>
              <a:rPr lang="en-US" sz="1200">
                <a:latin typeface="Arial"/>
                <a:cs typeface="Arial"/>
              </a:rPr>
              <a:t>2023 aerospace parts manufacturing market was estimated at $915 B.</a:t>
            </a:r>
          </a:p>
          <a:p>
            <a:pPr marL="171450" indent="-171450">
              <a:spcBef>
                <a:spcPts val="375"/>
              </a:spcBef>
              <a:buClr>
                <a:srgbClr val="1E3448"/>
              </a:buClr>
              <a:buSzPct val="150000"/>
              <a:buFont typeface="Wingdings" panose="05000000000000000000" pitchFamily="2" charset="2"/>
              <a:buChar char="§"/>
              <a:defRPr/>
            </a:pPr>
            <a:r>
              <a:rPr lang="en-US" sz="1200" b="1">
                <a:latin typeface="Arial"/>
                <a:cs typeface="Arial"/>
              </a:rPr>
              <a:t>Highly fragmented market</a:t>
            </a:r>
            <a:r>
              <a:rPr lang="en-US" sz="1200">
                <a:latin typeface="Arial"/>
                <a:cs typeface="Arial"/>
              </a:rPr>
              <a:t>, with the average US commercial plane reported to source 200 tier 1 and 12,000 tier 2 or tier 3 suppliers.</a:t>
            </a:r>
            <a:endParaRPr lang="en-CA" sz="1200">
              <a:ea typeface="ＭＳ Ｐゴシック" pitchFamily="34" charset="-128"/>
              <a:cs typeface="Arial" charset="0"/>
            </a:endParaRPr>
          </a:p>
          <a:p>
            <a:pPr marL="171450" indent="-171450">
              <a:spcBef>
                <a:spcPts val="375"/>
              </a:spcBef>
              <a:buClr>
                <a:srgbClr val="1E3448"/>
              </a:buClr>
              <a:buSzPct val="150000"/>
              <a:buFont typeface="Wingdings" panose="05000000000000000000" pitchFamily="2" charset="2"/>
              <a:buChar char="§"/>
              <a:defRPr/>
            </a:pPr>
            <a:r>
              <a:rPr lang="en-CA" sz="1200" b="1">
                <a:latin typeface="Arial"/>
                <a:ea typeface="ＭＳ Ｐゴシック"/>
                <a:cs typeface="Arial"/>
              </a:rPr>
              <a:t>High customer pricing power and concentration</a:t>
            </a:r>
            <a:r>
              <a:rPr lang="en-CA" sz="1200">
                <a:latin typeface="Arial"/>
                <a:ea typeface="ＭＳ Ｐゴシック"/>
                <a:cs typeface="Arial"/>
              </a:rPr>
              <a:t>, with the top 10 customers representing 80% of Target’s sales.</a:t>
            </a:r>
            <a:endParaRPr lang="en-CA" sz="1200">
              <a:ea typeface="ＭＳ Ｐゴシック" pitchFamily="34" charset="-128"/>
              <a:cs typeface="Arial" charset="0"/>
            </a:endParaRPr>
          </a:p>
          <a:p>
            <a:pPr marL="171450" indent="-171450">
              <a:spcBef>
                <a:spcPts val="375"/>
              </a:spcBef>
              <a:buClr>
                <a:srgbClr val="1E3448"/>
              </a:buClr>
              <a:buSzPct val="150000"/>
              <a:buFont typeface="Wingdings" panose="05000000000000000000" pitchFamily="2" charset="2"/>
              <a:buChar char="§"/>
              <a:defRPr/>
            </a:pPr>
            <a:r>
              <a:rPr lang="en-CA" sz="1200" b="1">
                <a:latin typeface="Arial"/>
                <a:ea typeface="ＭＳ Ｐゴシック"/>
                <a:cs typeface="Arial"/>
              </a:rPr>
              <a:t>Ongoing supply chain issues</a:t>
            </a:r>
            <a:r>
              <a:rPr lang="en-CA" sz="1200">
                <a:latin typeface="Arial"/>
                <a:ea typeface="ＭＳ Ｐゴシック"/>
                <a:cs typeface="Arial"/>
              </a:rPr>
              <a:t> for OEM parts such as </a:t>
            </a:r>
            <a:r>
              <a:rPr lang="en-US" sz="1200">
                <a:latin typeface="Arial"/>
                <a:cs typeface="Arial"/>
              </a:rPr>
              <a:t>engine castings and aerostructures, </a:t>
            </a:r>
            <a:r>
              <a:rPr lang="en-US" sz="1200" b="1">
                <a:latin typeface="Arial"/>
                <a:cs typeface="Arial"/>
              </a:rPr>
              <a:t>creating missed aircraft delivery targets.</a:t>
            </a:r>
            <a:endParaRPr lang="en-US" sz="1200" b="1">
              <a:latin typeface="Arial"/>
              <a:ea typeface="ＭＳ Ｐゴシック"/>
              <a:cs typeface="Arial"/>
            </a:endParaRPr>
          </a:p>
          <a:p>
            <a:pPr marL="628650" lvl="1" indent="-171450">
              <a:spcBef>
                <a:spcPts val="375"/>
              </a:spcBef>
              <a:buClr>
                <a:srgbClr val="1E3448"/>
              </a:buClr>
              <a:buSzPct val="150000"/>
              <a:buFont typeface="Wingdings" panose="05000000000000000000" pitchFamily="2" charset="2"/>
              <a:buChar char="§"/>
              <a:defRPr/>
            </a:pPr>
            <a:r>
              <a:rPr lang="en-US" sz="1200" b="1">
                <a:latin typeface="Arial"/>
                <a:cs typeface="Arial"/>
              </a:rPr>
              <a:t>2024</a:t>
            </a:r>
            <a:r>
              <a:rPr lang="en-US" sz="1200">
                <a:latin typeface="Arial"/>
                <a:cs typeface="Arial"/>
              </a:rPr>
              <a:t> </a:t>
            </a:r>
            <a:r>
              <a:rPr lang="en-US" sz="1200" b="1">
                <a:latin typeface="Arial"/>
                <a:cs typeface="Arial"/>
              </a:rPr>
              <a:t>machinist strike comprised of ~33,000 workers.</a:t>
            </a:r>
          </a:p>
          <a:p>
            <a:pPr marL="628650" lvl="1" indent="-171450">
              <a:spcBef>
                <a:spcPts val="375"/>
              </a:spcBef>
              <a:buClr>
                <a:srgbClr val="1E3448"/>
              </a:buClr>
              <a:buSzPct val="150000"/>
              <a:buFont typeface="Wingdings" panose="05000000000000000000" pitchFamily="2" charset="2"/>
              <a:buChar char="§"/>
              <a:defRPr/>
            </a:pPr>
            <a:r>
              <a:rPr lang="en-US" sz="1200" b="1">
                <a:latin typeface="Arial"/>
                <a:cs typeface="Arial"/>
              </a:rPr>
              <a:t>Key material shortages </a:t>
            </a:r>
            <a:r>
              <a:rPr lang="en-US" sz="1200">
                <a:latin typeface="Arial"/>
                <a:cs typeface="Arial"/>
              </a:rPr>
              <a:t>including titanium and steel.</a:t>
            </a:r>
          </a:p>
          <a:p>
            <a:pPr marL="628650" lvl="1" indent="-171450">
              <a:spcBef>
                <a:spcPts val="375"/>
              </a:spcBef>
              <a:buClr>
                <a:srgbClr val="1E3448"/>
              </a:buClr>
              <a:buSzPct val="150000"/>
              <a:buFont typeface="Wingdings" panose="05000000000000000000" pitchFamily="2" charset="2"/>
              <a:buChar char="§"/>
              <a:defRPr/>
            </a:pPr>
            <a:endParaRPr lang="en-CA" sz="1200">
              <a:ea typeface="ＭＳ Ｐゴシック" pitchFamily="34" charset="-128"/>
              <a:cs typeface="Arial" charset="0"/>
            </a:endParaRPr>
          </a:p>
        </p:txBody>
      </p:sp>
      <p:sp>
        <p:nvSpPr>
          <p:cNvPr id="16" name="Google Shape;157;p4">
            <a:extLst>
              <a:ext uri="{FF2B5EF4-FFF2-40B4-BE49-F238E27FC236}">
                <a16:creationId xmlns:a16="http://schemas.microsoft.com/office/drawing/2014/main" id="{E1BF12F0-2C3C-17E8-1B15-5D7524DB1EA6}"/>
              </a:ext>
            </a:extLst>
          </p:cNvPr>
          <p:cNvSpPr txBox="1"/>
          <p:nvPr/>
        </p:nvSpPr>
        <p:spPr>
          <a:xfrm>
            <a:off x="3630168" y="940482"/>
            <a:ext cx="3699182" cy="200696"/>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chemeClr val="dk1"/>
              </a:buClr>
              <a:buSzPts val="1000"/>
              <a:buFont typeface="Arial"/>
              <a:buNone/>
            </a:pPr>
            <a:r>
              <a:rPr lang="en-US" sz="1200" b="1" i="0" u="none" strike="noStrike" cap="none">
                <a:solidFill>
                  <a:schemeClr val="dk1"/>
                </a:solidFill>
                <a:latin typeface="Arial" panose="020B0604020202020204" pitchFamily="34" charset="0"/>
                <a:ea typeface="Arial"/>
                <a:cs typeface="Arial" panose="020B0604020202020204" pitchFamily="34" charset="0"/>
                <a:sym typeface="Arial"/>
              </a:rPr>
              <a:t>Market Trends</a:t>
            </a:r>
          </a:p>
        </p:txBody>
      </p:sp>
      <p:cxnSp>
        <p:nvCxnSpPr>
          <p:cNvPr id="17" name="Google Shape;158;p4">
            <a:extLst>
              <a:ext uri="{FF2B5EF4-FFF2-40B4-BE49-F238E27FC236}">
                <a16:creationId xmlns:a16="http://schemas.microsoft.com/office/drawing/2014/main" id="{A4FEAC91-0C61-C122-470D-8A856CE3BFED}"/>
              </a:ext>
            </a:extLst>
          </p:cNvPr>
          <p:cNvCxnSpPr>
            <a:cxnSpLocks/>
          </p:cNvCxnSpPr>
          <p:nvPr/>
        </p:nvCxnSpPr>
        <p:spPr>
          <a:xfrm>
            <a:off x="3630168" y="1186936"/>
            <a:ext cx="5056632" cy="0"/>
          </a:xfrm>
          <a:prstGeom prst="straightConnector1">
            <a:avLst/>
          </a:prstGeom>
          <a:noFill/>
          <a:ln w="9525" cap="flat" cmpd="sng">
            <a:solidFill>
              <a:schemeClr val="dk1"/>
            </a:solidFill>
            <a:prstDash val="solid"/>
            <a:round/>
            <a:headEnd type="none" w="sm" len="sm"/>
            <a:tailEnd type="none" w="sm" len="sm"/>
          </a:ln>
        </p:spPr>
      </p:cxnSp>
      <p:pic>
        <p:nvPicPr>
          <p:cNvPr id="2" name="Picture 2" descr="Howmet Aerospace | Applifast">
            <a:extLst>
              <a:ext uri="{FF2B5EF4-FFF2-40B4-BE49-F238E27FC236}">
                <a16:creationId xmlns:a16="http://schemas.microsoft.com/office/drawing/2014/main" id="{AAB45232-C4D2-CDDA-5493-62ABD1A7102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56" y="3677314"/>
            <a:ext cx="1302369" cy="86824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Melrose Industries - Wikipedia">
            <a:extLst>
              <a:ext uri="{FF2B5EF4-FFF2-40B4-BE49-F238E27FC236}">
                <a16:creationId xmlns:a16="http://schemas.microsoft.com/office/drawing/2014/main" id="{31375001-08B9-91FC-3CF0-2889AB1FF6B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51030" y="4144914"/>
            <a:ext cx="1626411" cy="126870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MTU Aero Engines - Wikipedia">
            <a:extLst>
              <a:ext uri="{FF2B5EF4-FFF2-40B4-BE49-F238E27FC236}">
                <a16:creationId xmlns:a16="http://schemas.microsoft.com/office/drawing/2014/main" id="{0C551E77-9904-FAB8-439E-16F3B30F96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3029" y="3791474"/>
            <a:ext cx="1457876" cy="7063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a:extLst>
              <a:ext uri="{FF2B5EF4-FFF2-40B4-BE49-F238E27FC236}">
                <a16:creationId xmlns:a16="http://schemas.microsoft.com/office/drawing/2014/main" id="{2CD9616E-C786-345B-16B9-ECAC8E634F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7453" y="5523872"/>
            <a:ext cx="2344544" cy="63793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Moog Inc. brand resources: accessing ...">
            <a:extLst>
              <a:ext uri="{FF2B5EF4-FFF2-40B4-BE49-F238E27FC236}">
                <a16:creationId xmlns:a16="http://schemas.microsoft.com/office/drawing/2014/main" id="{2B0D98FA-5EB6-3347-4C36-A6E6C6A09F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56033" y="4549141"/>
            <a:ext cx="1194888" cy="85349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a:extLst>
              <a:ext uri="{FF2B5EF4-FFF2-40B4-BE49-F238E27FC236}">
                <a16:creationId xmlns:a16="http://schemas.microsoft.com/office/drawing/2014/main" id="{879C0B29-2CE1-17AB-7E1E-CF0C7EDC7E62}"/>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52812" y="4802480"/>
            <a:ext cx="417833" cy="68166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4" descr="Spirit AeroSystems - Wikipedia">
            <a:extLst>
              <a:ext uri="{FF2B5EF4-FFF2-40B4-BE49-F238E27FC236}">
                <a16:creationId xmlns:a16="http://schemas.microsoft.com/office/drawing/2014/main" id="{FF8BD603-DF05-41E2-DDD4-2B00A4D75FE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95234" y="3660546"/>
            <a:ext cx="1411544" cy="63642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6" descr="Triumph Group">
            <a:extLst>
              <a:ext uri="{FF2B5EF4-FFF2-40B4-BE49-F238E27FC236}">
                <a16:creationId xmlns:a16="http://schemas.microsoft.com/office/drawing/2014/main" id="{41D6148D-33F9-57BC-C57A-616A3ECEF4DA}"/>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35779" y="5402633"/>
            <a:ext cx="1626411" cy="35726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8" descr="Profile for Woodward, Inc.">
            <a:extLst>
              <a:ext uri="{FF2B5EF4-FFF2-40B4-BE49-F238E27FC236}">
                <a16:creationId xmlns:a16="http://schemas.microsoft.com/office/drawing/2014/main" id="{40E30E08-9E1F-D56C-64A0-703286A39EE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00188" y="5152991"/>
            <a:ext cx="957467" cy="95746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4" name="Chart 23">
            <a:extLst>
              <a:ext uri="{FF2B5EF4-FFF2-40B4-BE49-F238E27FC236}">
                <a16:creationId xmlns:a16="http://schemas.microsoft.com/office/drawing/2014/main" id="{CB601230-63F0-35C3-2DD2-860A2D40ED46}"/>
              </a:ext>
            </a:extLst>
          </p:cNvPr>
          <p:cNvGraphicFramePr>
            <a:graphicFrameLocks/>
          </p:cNvGraphicFramePr>
          <p:nvPr>
            <p:extLst>
              <p:ext uri="{D42A27DB-BD31-4B8C-83A1-F6EECF244321}">
                <p14:modId xmlns:p14="http://schemas.microsoft.com/office/powerpoint/2010/main" val="3750492514"/>
              </p:ext>
            </p:extLst>
          </p:nvPr>
        </p:nvGraphicFramePr>
        <p:xfrm>
          <a:off x="3757009" y="3435416"/>
          <a:ext cx="5054967" cy="2743200"/>
        </p:xfrm>
        <a:graphic>
          <a:graphicData uri="http://schemas.openxmlformats.org/drawingml/2006/chart">
            <c:chart xmlns:c="http://schemas.openxmlformats.org/drawingml/2006/chart" xmlns:r="http://schemas.openxmlformats.org/officeDocument/2006/relationships" r:id="rId12"/>
          </a:graphicData>
        </a:graphic>
      </p:graphicFrame>
      <p:sp>
        <p:nvSpPr>
          <p:cNvPr id="34" name="TextBox 33">
            <a:extLst>
              <a:ext uri="{FF2B5EF4-FFF2-40B4-BE49-F238E27FC236}">
                <a16:creationId xmlns:a16="http://schemas.microsoft.com/office/drawing/2014/main" id="{7D35B371-6895-2B3E-EFA1-90F2270ABDAD}"/>
              </a:ext>
            </a:extLst>
          </p:cNvPr>
          <p:cNvSpPr txBox="1"/>
          <p:nvPr/>
        </p:nvSpPr>
        <p:spPr>
          <a:xfrm>
            <a:off x="2664852" y="6509764"/>
            <a:ext cx="4950054" cy="153888"/>
          </a:xfrm>
          <a:prstGeom prst="rect">
            <a:avLst/>
          </a:prstGeom>
          <a:noFill/>
        </p:spPr>
        <p:txBody>
          <a:bodyPr wrap="square" lIns="0" tIns="0" rIns="0" bIns="0" rtlCol="0">
            <a:spAutoFit/>
          </a:bodyPr>
          <a:lstStyle/>
          <a:p>
            <a:r>
              <a:rPr lang="en-US" sz="1000" b="1" dirty="0"/>
              <a:t>Sources: </a:t>
            </a:r>
            <a:r>
              <a:rPr lang="en-US" sz="1000" dirty="0"/>
              <a:t>Grandview Research, Reuters, CNBC, Deloitte, </a:t>
            </a:r>
            <a:r>
              <a:rPr lang="en-US" sz="1000" dirty="0" err="1"/>
              <a:t>Meisrow</a:t>
            </a:r>
            <a:r>
              <a:rPr lang="en-US" sz="1000" dirty="0"/>
              <a:t> Investment Banking</a:t>
            </a:r>
            <a:endParaRPr lang="en-US" sz="1000" baseline="30000" dirty="0">
              <a:latin typeface="Arial"/>
              <a:cs typeface="Arial"/>
            </a:endParaRPr>
          </a:p>
        </p:txBody>
      </p:sp>
    </p:spTree>
    <p:extLst>
      <p:ext uri="{BB962C8B-B14F-4D97-AF65-F5344CB8AC3E}">
        <p14:creationId xmlns:p14="http://schemas.microsoft.com/office/powerpoint/2010/main" val="4269013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F5C01D3-52E6-2950-6A05-EE8603DA3A59}"/>
              </a:ext>
            </a:extLst>
          </p:cNvPr>
          <p:cNvSpPr>
            <a:spLocks noGrp="1"/>
          </p:cNvSpPr>
          <p:nvPr>
            <p:ph type="sldNum" sz="quarter" idx="12"/>
          </p:nvPr>
        </p:nvSpPr>
        <p:spPr/>
        <p:txBody>
          <a:bodyPr/>
          <a:lstStyle/>
          <a:p>
            <a:pPr>
              <a:defRPr/>
            </a:pPr>
            <a:fld id="{995B7867-EB00-4675-821B-66D3FE8CD564}" type="slidenum">
              <a:rPr lang="en-US" noProof="0" smtClean="0"/>
              <a:pPr>
                <a:defRPr/>
              </a:pPr>
              <a:t>7</a:t>
            </a:fld>
            <a:endParaRPr lang="en-US" noProof="0"/>
          </a:p>
        </p:txBody>
      </p:sp>
      <p:sp>
        <p:nvSpPr>
          <p:cNvPr id="12" name="TextBox 11">
            <a:extLst>
              <a:ext uri="{FF2B5EF4-FFF2-40B4-BE49-F238E27FC236}">
                <a16:creationId xmlns:a16="http://schemas.microsoft.com/office/drawing/2014/main" id="{22FF6CB5-AD50-D312-4A90-FBEFD7A3A9C5}"/>
              </a:ext>
            </a:extLst>
          </p:cNvPr>
          <p:cNvSpPr txBox="1"/>
          <p:nvPr/>
        </p:nvSpPr>
        <p:spPr>
          <a:xfrm>
            <a:off x="318778" y="1789915"/>
            <a:ext cx="4042668" cy="1569660"/>
          </a:xfrm>
          <a:prstGeom prst="rect">
            <a:avLst/>
          </a:prstGeom>
          <a:noFill/>
        </p:spPr>
        <p:txBody>
          <a:bodyPr wrap="square" lIns="91440" tIns="45720" rIns="91440" bIns="45720" anchor="t">
            <a:spAutoFit/>
          </a:bodyPr>
          <a:lstStyle/>
          <a:p>
            <a:pPr marL="171450" indent="-171450" eaLnBrk="0" hangingPunct="0">
              <a:buFont typeface="Wingdings" panose="05000000000000000000" pitchFamily="2" charset="2"/>
              <a:buChar char="§"/>
            </a:pPr>
            <a:r>
              <a:rPr lang="en-US" sz="1200">
                <a:latin typeface="Arial"/>
                <a:cs typeface="Arial"/>
              </a:rPr>
              <a:t>Fixed-wing aircraft designed for high-capacity passenger or cargo transport over long distances, categorized into the wide and narrowbody fleets such as the Boeing 737 and Airbus A320.</a:t>
            </a:r>
          </a:p>
          <a:p>
            <a:pPr marL="171450" indent="-171450" eaLnBrk="0" hangingPunct="0">
              <a:buFont typeface="Wingdings" panose="05000000000000000000" pitchFamily="2" charset="2"/>
              <a:buChar char="§"/>
            </a:pPr>
            <a:r>
              <a:rPr lang="en-US" sz="1200">
                <a:latin typeface="Arial"/>
                <a:cs typeface="Arial"/>
              </a:rPr>
              <a:t>Key customers include 1) AAR, 2) </a:t>
            </a:r>
            <a:r>
              <a:rPr lang="en-US" sz="1200" err="1">
                <a:latin typeface="Arial"/>
                <a:cs typeface="Arial"/>
              </a:rPr>
              <a:t>Availl</a:t>
            </a:r>
            <a:r>
              <a:rPr lang="en-US" sz="1200">
                <a:latin typeface="Arial"/>
                <a:cs typeface="Arial"/>
              </a:rPr>
              <a:t> [Boeing subsidiary], 3) Delta Airlines, 4) United Airlines… with </a:t>
            </a:r>
            <a:r>
              <a:rPr lang="en-US" sz="1200" b="1">
                <a:latin typeface="Arial"/>
                <a:cs typeface="Arial"/>
              </a:rPr>
              <a:t>performance dependent on cyclical consumer discretionary and travel expenditure.</a:t>
            </a:r>
          </a:p>
        </p:txBody>
      </p:sp>
      <p:sp>
        <p:nvSpPr>
          <p:cNvPr id="15" name="Title 3">
            <a:extLst>
              <a:ext uri="{FF2B5EF4-FFF2-40B4-BE49-F238E27FC236}">
                <a16:creationId xmlns:a16="http://schemas.microsoft.com/office/drawing/2014/main" id="{EFDC30A6-C47D-505C-87B6-602618F3B7A4}"/>
              </a:ext>
            </a:extLst>
          </p:cNvPr>
          <p:cNvSpPr txBox="1">
            <a:spLocks/>
          </p:cNvSpPr>
          <p:nvPr/>
        </p:nvSpPr>
        <p:spPr bwMode="auto">
          <a:xfrm>
            <a:off x="381000" y="386834"/>
            <a:ext cx="8305800"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just" rtl="0" eaLnBrk="0" fontAlgn="base" hangingPunct="0">
              <a:spcBef>
                <a:spcPct val="0"/>
              </a:spcBef>
              <a:spcAft>
                <a:spcPct val="0"/>
              </a:spcAft>
              <a:defRPr sz="2400" kern="1200">
                <a:solidFill>
                  <a:schemeClr val="tx1"/>
                </a:solidFill>
                <a:latin typeface="Arial" pitchFamily="34" charset="0"/>
                <a:ea typeface="+mj-ea"/>
                <a:cs typeface="+mj-cs"/>
              </a:defRPr>
            </a:lvl1pPr>
            <a:lvl2pPr algn="just" rtl="0" eaLnBrk="0" fontAlgn="base" hangingPunct="0">
              <a:spcBef>
                <a:spcPct val="0"/>
              </a:spcBef>
              <a:spcAft>
                <a:spcPct val="0"/>
              </a:spcAft>
              <a:defRPr sz="3200">
                <a:solidFill>
                  <a:schemeClr val="tx1"/>
                </a:solidFill>
                <a:latin typeface="Arial" charset="0"/>
              </a:defRPr>
            </a:lvl2pPr>
            <a:lvl3pPr algn="just" rtl="0" eaLnBrk="0" fontAlgn="base" hangingPunct="0">
              <a:spcBef>
                <a:spcPct val="0"/>
              </a:spcBef>
              <a:spcAft>
                <a:spcPct val="0"/>
              </a:spcAft>
              <a:defRPr sz="3200">
                <a:solidFill>
                  <a:schemeClr val="tx1"/>
                </a:solidFill>
                <a:latin typeface="Arial" charset="0"/>
              </a:defRPr>
            </a:lvl3pPr>
            <a:lvl4pPr algn="just" rtl="0" eaLnBrk="0" fontAlgn="base" hangingPunct="0">
              <a:spcBef>
                <a:spcPct val="0"/>
              </a:spcBef>
              <a:spcAft>
                <a:spcPct val="0"/>
              </a:spcAft>
              <a:defRPr sz="3200">
                <a:solidFill>
                  <a:schemeClr val="tx1"/>
                </a:solidFill>
                <a:latin typeface="Arial" charset="0"/>
              </a:defRPr>
            </a:lvl4pPr>
            <a:lvl5pPr algn="just" rtl="0" eaLnBrk="0" fontAlgn="base" hangingPunct="0">
              <a:spcBef>
                <a:spcPct val="0"/>
              </a:spcBef>
              <a:spcAft>
                <a:spcPct val="0"/>
              </a:spcAft>
              <a:defRPr sz="3200">
                <a:solidFill>
                  <a:schemeClr val="tx1"/>
                </a:solidFill>
                <a:latin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a:t>Commercial &amp; Military Overview</a:t>
            </a:r>
          </a:p>
        </p:txBody>
      </p:sp>
      <p:sp>
        <p:nvSpPr>
          <p:cNvPr id="19" name="Text Placeholder 4">
            <a:extLst>
              <a:ext uri="{FF2B5EF4-FFF2-40B4-BE49-F238E27FC236}">
                <a16:creationId xmlns:a16="http://schemas.microsoft.com/office/drawing/2014/main" id="{215C2C17-8710-0AEB-A9C9-E19688E2AFC4}"/>
              </a:ext>
            </a:extLst>
          </p:cNvPr>
          <p:cNvSpPr txBox="1">
            <a:spLocks/>
          </p:cNvSpPr>
          <p:nvPr/>
        </p:nvSpPr>
        <p:spPr>
          <a:xfrm>
            <a:off x="322810" y="1008979"/>
            <a:ext cx="8363990" cy="335960"/>
          </a:xfrm>
          <a:prstGeom prst="rect">
            <a:avLst/>
          </a:prstGeom>
          <a:solidFill>
            <a:schemeClr val="tx2">
              <a:lumMod val="75000"/>
            </a:schemeClr>
          </a:solidFill>
        </p:spPr>
        <p:txBody>
          <a:bodyP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a:solidFill>
                  <a:schemeClr val="bg1"/>
                </a:solidFill>
                <a:cs typeface="Arial" panose="020B0604020202020204" pitchFamily="34" charset="0"/>
              </a:rPr>
              <a:t>The commercial aerospace segment can be split into the business and large jets. </a:t>
            </a:r>
          </a:p>
        </p:txBody>
      </p:sp>
      <p:sp>
        <p:nvSpPr>
          <p:cNvPr id="24" name="TextBox 23">
            <a:extLst>
              <a:ext uri="{FF2B5EF4-FFF2-40B4-BE49-F238E27FC236}">
                <a16:creationId xmlns:a16="http://schemas.microsoft.com/office/drawing/2014/main" id="{D4B3DDC6-3480-565C-C516-A0C6369D1183}"/>
              </a:ext>
            </a:extLst>
          </p:cNvPr>
          <p:cNvSpPr txBox="1"/>
          <p:nvPr/>
        </p:nvSpPr>
        <p:spPr>
          <a:xfrm>
            <a:off x="4551360" y="1760363"/>
            <a:ext cx="3966685" cy="1569660"/>
          </a:xfrm>
          <a:prstGeom prst="rect">
            <a:avLst/>
          </a:prstGeom>
          <a:noFill/>
        </p:spPr>
        <p:txBody>
          <a:bodyPr wrap="square" lIns="91440" tIns="45720" rIns="91440" bIns="45720" anchor="t">
            <a:spAutoFit/>
          </a:bodyPr>
          <a:lstStyle/>
          <a:p>
            <a:pPr marL="171450" indent="-171450" eaLnBrk="0" hangingPunct="0">
              <a:buFont typeface="Wingdings" panose="05000000000000000000" pitchFamily="2" charset="2"/>
              <a:buChar char="§"/>
            </a:pPr>
            <a:r>
              <a:rPr lang="en-US" sz="1200">
                <a:latin typeface="Arial"/>
                <a:cs typeface="Arial"/>
              </a:rPr>
              <a:t>Smaller, private aircraft tailored for private or corporate use, with a prioritization for luxury and speed, such as the Boeing Challenger and Gulfstream G650.</a:t>
            </a:r>
          </a:p>
          <a:p>
            <a:pPr marL="171450" indent="-171450" eaLnBrk="0" hangingPunct="0">
              <a:buFont typeface="Wingdings" panose="05000000000000000000" pitchFamily="2" charset="2"/>
              <a:buChar char="§"/>
            </a:pPr>
            <a:r>
              <a:rPr lang="en-US" sz="1200">
                <a:latin typeface="Arial"/>
                <a:cs typeface="Arial"/>
              </a:rPr>
              <a:t>Key customers include 1) Gulfstream, 2) Bombardier, 3) Embraer…with </a:t>
            </a:r>
            <a:r>
              <a:rPr lang="en-US" sz="1200" b="1">
                <a:latin typeface="Arial"/>
                <a:cs typeface="Arial"/>
              </a:rPr>
              <a:t>performance dependent on business spending </a:t>
            </a:r>
            <a:r>
              <a:rPr lang="en-US" sz="1200">
                <a:latin typeface="Arial"/>
                <a:cs typeface="Arial"/>
              </a:rPr>
              <a:t>and the more stable,</a:t>
            </a:r>
            <a:r>
              <a:rPr lang="en-US" sz="1200" b="1">
                <a:latin typeface="Arial"/>
                <a:cs typeface="Arial"/>
              </a:rPr>
              <a:t> traveling demands of the wealthy.</a:t>
            </a:r>
          </a:p>
        </p:txBody>
      </p:sp>
      <p:sp>
        <p:nvSpPr>
          <p:cNvPr id="31" name="TextBox 30">
            <a:extLst>
              <a:ext uri="{FF2B5EF4-FFF2-40B4-BE49-F238E27FC236}">
                <a16:creationId xmlns:a16="http://schemas.microsoft.com/office/drawing/2014/main" id="{44C27A29-3992-F877-B33B-FFF67F7483D6}"/>
              </a:ext>
            </a:extLst>
          </p:cNvPr>
          <p:cNvSpPr txBox="1"/>
          <p:nvPr/>
        </p:nvSpPr>
        <p:spPr>
          <a:xfrm>
            <a:off x="296920" y="4291341"/>
            <a:ext cx="4180361" cy="1938992"/>
          </a:xfrm>
          <a:prstGeom prst="rect">
            <a:avLst/>
          </a:prstGeom>
          <a:noFill/>
        </p:spPr>
        <p:txBody>
          <a:bodyPr wrap="square" lIns="91440" tIns="45720" rIns="91440" bIns="45720" anchor="t">
            <a:spAutoFit/>
          </a:bodyPr>
          <a:lstStyle/>
          <a:p>
            <a:pPr marL="171450" indent="-171450" eaLnBrk="0" hangingPunct="0">
              <a:buFont typeface="Wingdings" panose="05000000000000000000" pitchFamily="2" charset="2"/>
              <a:buChar char="§"/>
            </a:pPr>
            <a:r>
              <a:rPr lang="en-US" sz="1200">
                <a:latin typeface="Arial"/>
                <a:cs typeface="Arial"/>
              </a:rPr>
              <a:t>Military aircraft are utilized for combat and reconnaissance, emphasizing durability and speed, such as the Lockheed Martin F-35 and Boeing B-52.</a:t>
            </a:r>
          </a:p>
          <a:p>
            <a:pPr marL="171450" indent="-171450" eaLnBrk="0" hangingPunct="0">
              <a:buFont typeface="Wingdings" panose="05000000000000000000" pitchFamily="2" charset="2"/>
              <a:buChar char="§"/>
            </a:pPr>
            <a:r>
              <a:rPr lang="en-US" sz="1200">
                <a:latin typeface="Arial"/>
                <a:cs typeface="Arial"/>
              </a:rPr>
              <a:t>Target’s key customers are the U.S. Department of Defense and American contractors such as 1) Lockheed and 2) Honeywell…</a:t>
            </a:r>
          </a:p>
          <a:p>
            <a:pPr marL="171450" indent="-171450" eaLnBrk="0" hangingPunct="0">
              <a:buFont typeface="Wingdings" panose="05000000000000000000" pitchFamily="2" charset="2"/>
              <a:buChar char="§"/>
            </a:pPr>
            <a:r>
              <a:rPr lang="en-US" sz="1200" b="1">
                <a:latin typeface="Arial" panose="020B0604020202020204" pitchFamily="34" charset="0"/>
              </a:rPr>
              <a:t>Military spending </a:t>
            </a:r>
            <a:r>
              <a:rPr lang="en-US" sz="1200">
                <a:latin typeface="Arial" panose="020B0604020202020204" pitchFamily="34" charset="0"/>
              </a:rPr>
              <a:t>has remained relatively</a:t>
            </a:r>
            <a:r>
              <a:rPr lang="en-US" sz="1200" b="1">
                <a:latin typeface="Arial" panose="020B0604020202020204" pitchFamily="34" charset="0"/>
              </a:rPr>
              <a:t> more consistent for Target than commercial aircraft, </a:t>
            </a:r>
            <a:r>
              <a:rPr lang="en-US" sz="1200">
                <a:latin typeface="Arial" panose="020B0604020202020204" pitchFamily="34" charset="0"/>
              </a:rPr>
              <a:t>having</a:t>
            </a:r>
            <a:r>
              <a:rPr lang="en-US" sz="1200" b="1">
                <a:latin typeface="Arial" panose="020B0604020202020204" pitchFamily="34" charset="0"/>
              </a:rPr>
              <a:t> grown at </a:t>
            </a:r>
            <a:r>
              <a:rPr lang="en-US" sz="1200">
                <a:latin typeface="Arial" panose="020B0604020202020204" pitchFamily="34" charset="0"/>
              </a:rPr>
              <a:t>an annual rate of </a:t>
            </a:r>
            <a:r>
              <a:rPr lang="en-US" sz="1200" b="1">
                <a:latin typeface="Arial" panose="020B0604020202020204" pitchFamily="34" charset="0"/>
              </a:rPr>
              <a:t>~4.7% from 2015 to 2022, and representing ~3.45% of GDP.</a:t>
            </a:r>
          </a:p>
        </p:txBody>
      </p:sp>
      <p:sp>
        <p:nvSpPr>
          <p:cNvPr id="33" name="TextBox 32">
            <a:extLst>
              <a:ext uri="{FF2B5EF4-FFF2-40B4-BE49-F238E27FC236}">
                <a16:creationId xmlns:a16="http://schemas.microsoft.com/office/drawing/2014/main" id="{1BC0D059-F155-F657-42B3-7AEB5F77EB87}"/>
              </a:ext>
            </a:extLst>
          </p:cNvPr>
          <p:cNvSpPr txBox="1"/>
          <p:nvPr/>
        </p:nvSpPr>
        <p:spPr>
          <a:xfrm>
            <a:off x="2669946" y="6505030"/>
            <a:ext cx="4950054" cy="153888"/>
          </a:xfrm>
          <a:prstGeom prst="rect">
            <a:avLst/>
          </a:prstGeom>
          <a:noFill/>
        </p:spPr>
        <p:txBody>
          <a:bodyPr wrap="square" lIns="0" tIns="0" rIns="0" bIns="0" rtlCol="0">
            <a:spAutoFit/>
          </a:bodyPr>
          <a:lstStyle/>
          <a:p>
            <a:r>
              <a:rPr lang="en-US" sz="1000" b="1" dirty="0"/>
              <a:t>Sources: </a:t>
            </a:r>
            <a:r>
              <a:rPr lang="en-US" sz="1000" dirty="0"/>
              <a:t>Airbus, IATA, Global Jet Capital, Pitchbook, Jane Capital Partners</a:t>
            </a:r>
            <a:endParaRPr lang="en-US" sz="1000" baseline="30000" dirty="0">
              <a:latin typeface="Arial"/>
              <a:cs typeface="Arial"/>
            </a:endParaRPr>
          </a:p>
        </p:txBody>
      </p:sp>
      <p:sp>
        <p:nvSpPr>
          <p:cNvPr id="34" name="Text Placeholder 4">
            <a:extLst>
              <a:ext uri="{FF2B5EF4-FFF2-40B4-BE49-F238E27FC236}">
                <a16:creationId xmlns:a16="http://schemas.microsoft.com/office/drawing/2014/main" id="{4BCFF459-D4E3-9904-D262-159096BBA643}"/>
              </a:ext>
            </a:extLst>
          </p:cNvPr>
          <p:cNvSpPr txBox="1">
            <a:spLocks/>
          </p:cNvSpPr>
          <p:nvPr/>
        </p:nvSpPr>
        <p:spPr>
          <a:xfrm>
            <a:off x="318778" y="3385404"/>
            <a:ext cx="8363990" cy="505127"/>
          </a:xfrm>
          <a:prstGeom prst="rect">
            <a:avLst/>
          </a:prstGeom>
          <a:solidFill>
            <a:srgbClr val="5E7C9E"/>
          </a:solidFill>
        </p:spPr>
        <p:txBody>
          <a:bodyP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0" hangingPunct="0">
              <a:buNone/>
            </a:pPr>
            <a:r>
              <a:rPr lang="en-US" altLang="en-US" sz="1200" b="1">
                <a:solidFill>
                  <a:schemeClr val="bg1"/>
                </a:solidFill>
                <a:latin typeface="Arial"/>
                <a:cs typeface="Arial"/>
              </a:rPr>
              <a:t>During Covid-19, large jets experienced significant volatility with revenue growth </a:t>
            </a:r>
            <a:r>
              <a:rPr lang="en-US" altLang="en-US" sz="1200">
                <a:solidFill>
                  <a:schemeClr val="bg1"/>
                </a:solidFill>
                <a:latin typeface="Arial"/>
                <a:cs typeface="Arial"/>
              </a:rPr>
              <a:t>falling 31.5% and 28.2% in 2020 and 2021 respectively, whereas business jets fell 26.1% and 6.8%. </a:t>
            </a:r>
            <a:r>
              <a:rPr lang="en-US" altLang="en-US" sz="1200" b="1">
                <a:solidFill>
                  <a:schemeClr val="bg1"/>
                </a:solidFill>
                <a:latin typeface="Arial"/>
                <a:cs typeface="Arial"/>
              </a:rPr>
              <a:t>Whereas military aircraft is more stable…</a:t>
            </a:r>
          </a:p>
        </p:txBody>
      </p:sp>
      <p:sp>
        <p:nvSpPr>
          <p:cNvPr id="38" name="Google Shape;157;p4">
            <a:extLst>
              <a:ext uri="{FF2B5EF4-FFF2-40B4-BE49-F238E27FC236}">
                <a16:creationId xmlns:a16="http://schemas.microsoft.com/office/drawing/2014/main" id="{2EB85642-4FF7-3E1B-7CF6-DFC25005ABD9}"/>
              </a:ext>
            </a:extLst>
          </p:cNvPr>
          <p:cNvSpPr txBox="1"/>
          <p:nvPr/>
        </p:nvSpPr>
        <p:spPr>
          <a:xfrm>
            <a:off x="318778" y="1456205"/>
            <a:ext cx="3699182" cy="200696"/>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chemeClr val="dk1"/>
              </a:buClr>
              <a:buSzPts val="1000"/>
              <a:buFont typeface="Arial"/>
              <a:buNone/>
            </a:pPr>
            <a:r>
              <a:rPr lang="en-US" sz="1200" b="1" i="0" u="none" strike="noStrike" cap="none">
                <a:solidFill>
                  <a:schemeClr val="dk1"/>
                </a:solidFill>
                <a:latin typeface="Arial" panose="020B0604020202020204" pitchFamily="34" charset="0"/>
                <a:ea typeface="Arial"/>
                <a:cs typeface="Arial" panose="020B0604020202020204" pitchFamily="34" charset="0"/>
                <a:sym typeface="Arial"/>
              </a:rPr>
              <a:t>Large Jets</a:t>
            </a:r>
          </a:p>
        </p:txBody>
      </p:sp>
      <p:cxnSp>
        <p:nvCxnSpPr>
          <p:cNvPr id="39" name="Google Shape;158;p4">
            <a:extLst>
              <a:ext uri="{FF2B5EF4-FFF2-40B4-BE49-F238E27FC236}">
                <a16:creationId xmlns:a16="http://schemas.microsoft.com/office/drawing/2014/main" id="{4C74395C-A642-044C-D1B4-82D5E703E933}"/>
              </a:ext>
            </a:extLst>
          </p:cNvPr>
          <p:cNvCxnSpPr>
            <a:cxnSpLocks/>
          </p:cNvCxnSpPr>
          <p:nvPr/>
        </p:nvCxnSpPr>
        <p:spPr>
          <a:xfrm>
            <a:off x="296920" y="1693255"/>
            <a:ext cx="4036044" cy="0"/>
          </a:xfrm>
          <a:prstGeom prst="straightConnector1">
            <a:avLst/>
          </a:prstGeom>
          <a:noFill/>
          <a:ln w="9525" cap="flat" cmpd="sng">
            <a:solidFill>
              <a:schemeClr val="dk1"/>
            </a:solidFill>
            <a:prstDash val="solid"/>
            <a:round/>
            <a:headEnd type="none" w="sm" len="sm"/>
            <a:tailEnd type="none" w="sm" len="sm"/>
          </a:ln>
        </p:spPr>
      </p:cxnSp>
      <p:sp>
        <p:nvSpPr>
          <p:cNvPr id="40" name="Google Shape;157;p4">
            <a:extLst>
              <a:ext uri="{FF2B5EF4-FFF2-40B4-BE49-F238E27FC236}">
                <a16:creationId xmlns:a16="http://schemas.microsoft.com/office/drawing/2014/main" id="{8896DE3B-B1CF-5FF2-3B2C-AF0424ECC41D}"/>
              </a:ext>
            </a:extLst>
          </p:cNvPr>
          <p:cNvSpPr txBox="1"/>
          <p:nvPr/>
        </p:nvSpPr>
        <p:spPr>
          <a:xfrm>
            <a:off x="4551360" y="1456205"/>
            <a:ext cx="3699182" cy="200696"/>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chemeClr val="dk1"/>
              </a:buClr>
              <a:buSzPts val="1000"/>
              <a:buFont typeface="Arial"/>
              <a:buNone/>
            </a:pPr>
            <a:r>
              <a:rPr lang="en-US" sz="1200" b="1" i="0" u="none" strike="noStrike" cap="none">
                <a:solidFill>
                  <a:schemeClr val="dk1"/>
                </a:solidFill>
                <a:latin typeface="Arial" panose="020B0604020202020204" pitchFamily="34" charset="0"/>
                <a:ea typeface="Arial"/>
                <a:cs typeface="Arial" panose="020B0604020202020204" pitchFamily="34" charset="0"/>
                <a:sym typeface="Arial"/>
              </a:rPr>
              <a:t>Business Jets</a:t>
            </a:r>
          </a:p>
        </p:txBody>
      </p:sp>
      <p:cxnSp>
        <p:nvCxnSpPr>
          <p:cNvPr id="41" name="Google Shape;158;p4">
            <a:extLst>
              <a:ext uri="{FF2B5EF4-FFF2-40B4-BE49-F238E27FC236}">
                <a16:creationId xmlns:a16="http://schemas.microsoft.com/office/drawing/2014/main" id="{111B6B0F-416E-388A-AB50-07F03B9BA656}"/>
              </a:ext>
            </a:extLst>
          </p:cNvPr>
          <p:cNvCxnSpPr>
            <a:cxnSpLocks/>
          </p:cNvCxnSpPr>
          <p:nvPr/>
        </p:nvCxnSpPr>
        <p:spPr>
          <a:xfrm>
            <a:off x="4570046" y="1693255"/>
            <a:ext cx="3966685" cy="0"/>
          </a:xfrm>
          <a:prstGeom prst="straightConnector1">
            <a:avLst/>
          </a:prstGeom>
          <a:noFill/>
          <a:ln w="9525" cap="flat" cmpd="sng">
            <a:solidFill>
              <a:schemeClr val="dk1"/>
            </a:solidFill>
            <a:prstDash val="solid"/>
            <a:round/>
            <a:headEnd type="none" w="sm" len="sm"/>
            <a:tailEnd type="none" w="sm" len="sm"/>
          </a:ln>
        </p:spPr>
      </p:cxnSp>
      <p:sp>
        <p:nvSpPr>
          <p:cNvPr id="42" name="Google Shape;157;p4">
            <a:extLst>
              <a:ext uri="{FF2B5EF4-FFF2-40B4-BE49-F238E27FC236}">
                <a16:creationId xmlns:a16="http://schemas.microsoft.com/office/drawing/2014/main" id="{89523585-4565-4F5E-7243-9235FFB2EEA4}"/>
              </a:ext>
            </a:extLst>
          </p:cNvPr>
          <p:cNvSpPr txBox="1"/>
          <p:nvPr/>
        </p:nvSpPr>
        <p:spPr>
          <a:xfrm>
            <a:off x="318778" y="4003806"/>
            <a:ext cx="3699182" cy="200696"/>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chemeClr val="dk1"/>
              </a:buClr>
              <a:buSzPts val="1000"/>
              <a:buFont typeface="Arial"/>
              <a:buNone/>
            </a:pPr>
            <a:r>
              <a:rPr lang="en-US" sz="1200" b="1" i="0" u="none" strike="noStrike" cap="none">
                <a:solidFill>
                  <a:schemeClr val="dk1"/>
                </a:solidFill>
                <a:latin typeface="Arial" panose="020B0604020202020204" pitchFamily="34" charset="0"/>
                <a:ea typeface="Arial"/>
                <a:cs typeface="Arial" panose="020B0604020202020204" pitchFamily="34" charset="0"/>
                <a:sym typeface="Arial"/>
              </a:rPr>
              <a:t>Military</a:t>
            </a:r>
          </a:p>
        </p:txBody>
      </p:sp>
      <p:cxnSp>
        <p:nvCxnSpPr>
          <p:cNvPr id="43" name="Google Shape;158;p4">
            <a:extLst>
              <a:ext uri="{FF2B5EF4-FFF2-40B4-BE49-F238E27FC236}">
                <a16:creationId xmlns:a16="http://schemas.microsoft.com/office/drawing/2014/main" id="{65D11D07-41CB-6451-5FA5-7E60983D53FC}"/>
              </a:ext>
            </a:extLst>
          </p:cNvPr>
          <p:cNvCxnSpPr>
            <a:cxnSpLocks/>
          </p:cNvCxnSpPr>
          <p:nvPr/>
        </p:nvCxnSpPr>
        <p:spPr>
          <a:xfrm>
            <a:off x="296920" y="4240856"/>
            <a:ext cx="4036044" cy="0"/>
          </a:xfrm>
          <a:prstGeom prst="straightConnector1">
            <a:avLst/>
          </a:prstGeom>
          <a:noFill/>
          <a:ln w="9525" cap="flat" cmpd="sng">
            <a:solidFill>
              <a:schemeClr val="dk1"/>
            </a:solidFill>
            <a:prstDash val="solid"/>
            <a:round/>
            <a:headEnd type="none" w="sm" len="sm"/>
            <a:tailEnd type="none" w="sm" len="sm"/>
          </a:ln>
        </p:spPr>
      </p:cxnSp>
      <p:pic>
        <p:nvPicPr>
          <p:cNvPr id="45" name="Picture 44">
            <a:extLst>
              <a:ext uri="{FF2B5EF4-FFF2-40B4-BE49-F238E27FC236}">
                <a16:creationId xmlns:a16="http://schemas.microsoft.com/office/drawing/2014/main" id="{C58AF142-21E2-6734-E321-570A2923C19B}"/>
              </a:ext>
            </a:extLst>
          </p:cNvPr>
          <p:cNvPicPr>
            <a:picLocks noChangeAspect="1"/>
          </p:cNvPicPr>
          <p:nvPr/>
        </p:nvPicPr>
        <p:blipFill>
          <a:blip r:embed="rId2"/>
          <a:stretch>
            <a:fillRect/>
          </a:stretch>
        </p:blipFill>
        <p:spPr>
          <a:xfrm>
            <a:off x="4551360" y="3966389"/>
            <a:ext cx="4135440" cy="2335518"/>
          </a:xfrm>
          <a:prstGeom prst="rect">
            <a:avLst/>
          </a:prstGeom>
        </p:spPr>
      </p:pic>
      <p:sp>
        <p:nvSpPr>
          <p:cNvPr id="18" name="Google Shape;157;p4">
            <a:extLst>
              <a:ext uri="{FF2B5EF4-FFF2-40B4-BE49-F238E27FC236}">
                <a16:creationId xmlns:a16="http://schemas.microsoft.com/office/drawing/2014/main" id="{4AB325E3-7237-06A5-546A-C83EC3093C13}"/>
              </a:ext>
            </a:extLst>
          </p:cNvPr>
          <p:cNvSpPr txBox="1"/>
          <p:nvPr/>
        </p:nvSpPr>
        <p:spPr>
          <a:xfrm>
            <a:off x="4669367" y="4007095"/>
            <a:ext cx="3671154" cy="200696"/>
          </a:xfrm>
          <a:prstGeom prst="rect">
            <a:avLst/>
          </a:prstGeom>
          <a:noFill/>
          <a:ln>
            <a:noFill/>
          </a:ln>
        </p:spPr>
        <p:txBody>
          <a:bodyPr spcFirstLastPara="1" wrap="square" lIns="0" tIns="15875" rIns="0" bIns="0" anchor="t" anchorCtr="0">
            <a:spAutoFit/>
          </a:bodyPr>
          <a:lstStyle/>
          <a:p>
            <a:pPr marL="12700" marR="0" lvl="0" indent="0" algn="ctr" rtl="0">
              <a:lnSpc>
                <a:spcPct val="100000"/>
              </a:lnSpc>
              <a:spcBef>
                <a:spcPts val="0"/>
              </a:spcBef>
              <a:spcAft>
                <a:spcPts val="0"/>
              </a:spcAft>
              <a:buClr>
                <a:schemeClr val="dk1"/>
              </a:buClr>
              <a:buSzPts val="1000"/>
              <a:buFont typeface="Arial"/>
              <a:buNone/>
            </a:pPr>
            <a:r>
              <a:rPr lang="en-US" sz="1200" b="1" i="0" u="none" strike="noStrike" cap="none">
                <a:solidFill>
                  <a:schemeClr val="dk1"/>
                </a:solidFill>
                <a:latin typeface="Arial" panose="020B0604020202020204" pitchFamily="34" charset="0"/>
                <a:ea typeface="Arial"/>
                <a:cs typeface="Arial" panose="020B0604020202020204" pitchFamily="34" charset="0"/>
                <a:sym typeface="Arial"/>
              </a:rPr>
              <a:t>Military Spending &amp; % of GDP (In Billions)</a:t>
            </a:r>
          </a:p>
        </p:txBody>
      </p:sp>
    </p:spTree>
    <p:extLst>
      <p:ext uri="{BB962C8B-B14F-4D97-AF65-F5344CB8AC3E}">
        <p14:creationId xmlns:p14="http://schemas.microsoft.com/office/powerpoint/2010/main" val="2560518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F484CF-DC53-1CAB-E083-20B3564D9D6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DE8F6CC-1763-97F5-17F9-3C50375C8322}"/>
              </a:ext>
            </a:extLst>
          </p:cNvPr>
          <p:cNvSpPr>
            <a:spLocks noGrp="1"/>
          </p:cNvSpPr>
          <p:nvPr>
            <p:ph type="sldNum" sz="quarter" idx="12"/>
          </p:nvPr>
        </p:nvSpPr>
        <p:spPr/>
        <p:txBody>
          <a:bodyPr/>
          <a:lstStyle/>
          <a:p>
            <a:pPr>
              <a:defRPr/>
            </a:pPr>
            <a:fld id="{995B7867-EB00-4675-821B-66D3FE8CD564}" type="slidenum">
              <a:rPr lang="en-US" noProof="0" smtClean="0"/>
              <a:pPr>
                <a:defRPr/>
              </a:pPr>
              <a:t>8</a:t>
            </a:fld>
            <a:endParaRPr lang="en-US" noProof="0"/>
          </a:p>
        </p:txBody>
      </p:sp>
      <p:sp>
        <p:nvSpPr>
          <p:cNvPr id="9" name="Google Shape;157;p4">
            <a:extLst>
              <a:ext uri="{FF2B5EF4-FFF2-40B4-BE49-F238E27FC236}">
                <a16:creationId xmlns:a16="http://schemas.microsoft.com/office/drawing/2014/main" id="{0CF22314-358D-A6CC-4631-5B82611E9D91}"/>
              </a:ext>
            </a:extLst>
          </p:cNvPr>
          <p:cNvSpPr txBox="1"/>
          <p:nvPr/>
        </p:nvSpPr>
        <p:spPr>
          <a:xfrm>
            <a:off x="987316" y="1012809"/>
            <a:ext cx="1297176" cy="200696"/>
          </a:xfrm>
          <a:prstGeom prst="rect">
            <a:avLst/>
          </a:prstGeom>
          <a:noFill/>
          <a:ln>
            <a:noFill/>
          </a:ln>
        </p:spPr>
        <p:txBody>
          <a:bodyPr spcFirstLastPara="1" wrap="square" lIns="0" tIns="15875" rIns="0" bIns="0" anchor="t" anchorCtr="0">
            <a:spAutoFit/>
          </a:bodyPr>
          <a:lstStyle/>
          <a:p>
            <a:pPr marL="12700" algn="ctr">
              <a:spcBef>
                <a:spcPts val="0"/>
              </a:spcBef>
              <a:spcAft>
                <a:spcPts val="0"/>
              </a:spcAft>
            </a:pPr>
            <a:r>
              <a:rPr lang="en-US" sz="1200" b="1">
                <a:solidFill>
                  <a:schemeClr val="dk1"/>
                </a:solidFill>
                <a:latin typeface="Arial"/>
                <a:cs typeface="Arial"/>
                <a:sym typeface="Arial"/>
              </a:rPr>
              <a:t>OEM</a:t>
            </a:r>
            <a:endParaRPr lang="en-US">
              <a:solidFill>
                <a:schemeClr val="dk1"/>
              </a:solidFill>
            </a:endParaRPr>
          </a:p>
        </p:txBody>
      </p:sp>
      <p:sp>
        <p:nvSpPr>
          <p:cNvPr id="12" name="Google Shape;157;p4">
            <a:extLst>
              <a:ext uri="{FF2B5EF4-FFF2-40B4-BE49-F238E27FC236}">
                <a16:creationId xmlns:a16="http://schemas.microsoft.com/office/drawing/2014/main" id="{762E5651-C61A-B292-AF6C-1BF1531842C5}"/>
              </a:ext>
            </a:extLst>
          </p:cNvPr>
          <p:cNvSpPr txBox="1"/>
          <p:nvPr/>
        </p:nvSpPr>
        <p:spPr>
          <a:xfrm>
            <a:off x="6554149" y="1012809"/>
            <a:ext cx="1297176" cy="200696"/>
          </a:xfrm>
          <a:prstGeom prst="rect">
            <a:avLst/>
          </a:prstGeom>
          <a:noFill/>
          <a:ln>
            <a:noFill/>
          </a:ln>
        </p:spPr>
        <p:txBody>
          <a:bodyPr spcFirstLastPara="1" wrap="square" lIns="0" tIns="15875" rIns="0" bIns="0" anchor="t" anchorCtr="0">
            <a:spAutoFit/>
          </a:bodyPr>
          <a:lstStyle/>
          <a:p>
            <a:pPr marL="12700" marR="0" lvl="0" indent="0" algn="ctr">
              <a:lnSpc>
                <a:spcPct val="100000"/>
              </a:lnSpc>
              <a:spcBef>
                <a:spcPts val="0"/>
              </a:spcBef>
              <a:spcAft>
                <a:spcPts val="0"/>
              </a:spcAft>
              <a:buNone/>
            </a:pPr>
            <a:r>
              <a:rPr lang="en-US" sz="1200" b="1">
                <a:solidFill>
                  <a:schemeClr val="dk1"/>
                </a:solidFill>
                <a:latin typeface="Arial"/>
                <a:cs typeface="Arial"/>
                <a:sym typeface="Arial"/>
              </a:rPr>
              <a:t>Aftermarket</a:t>
            </a:r>
            <a:endParaRPr lang="en-US">
              <a:solidFill>
                <a:schemeClr val="dk1"/>
              </a:solidFill>
            </a:endParaRPr>
          </a:p>
        </p:txBody>
      </p:sp>
      <p:graphicFrame>
        <p:nvGraphicFramePr>
          <p:cNvPr id="14" name="Chart 13">
            <a:extLst>
              <a:ext uri="{FF2B5EF4-FFF2-40B4-BE49-F238E27FC236}">
                <a16:creationId xmlns:a16="http://schemas.microsoft.com/office/drawing/2014/main" id="{F4510CE7-9D45-0C64-4B97-6AF409CEB59F}"/>
              </a:ext>
            </a:extLst>
          </p:cNvPr>
          <p:cNvGraphicFramePr>
            <a:graphicFrameLocks/>
          </p:cNvGraphicFramePr>
          <p:nvPr>
            <p:extLst>
              <p:ext uri="{D42A27DB-BD31-4B8C-83A1-F6EECF244321}">
                <p14:modId xmlns:p14="http://schemas.microsoft.com/office/powerpoint/2010/main" val="3225730309"/>
              </p:ext>
            </p:extLst>
          </p:nvPr>
        </p:nvGraphicFramePr>
        <p:xfrm>
          <a:off x="4377267" y="1642582"/>
          <a:ext cx="4461643" cy="2140982"/>
        </p:xfrm>
        <a:graphic>
          <a:graphicData uri="http://schemas.openxmlformats.org/drawingml/2006/chart">
            <c:chart xmlns:c="http://schemas.openxmlformats.org/drawingml/2006/chart" xmlns:r="http://schemas.openxmlformats.org/officeDocument/2006/relationships" r:id="rId2"/>
          </a:graphicData>
        </a:graphic>
      </p:graphicFrame>
      <p:sp>
        <p:nvSpPr>
          <p:cNvPr id="13" name="Title 3">
            <a:extLst>
              <a:ext uri="{FF2B5EF4-FFF2-40B4-BE49-F238E27FC236}">
                <a16:creationId xmlns:a16="http://schemas.microsoft.com/office/drawing/2014/main" id="{3022AF0D-D2D6-ECA1-D530-9A7AB1B29213}"/>
              </a:ext>
            </a:extLst>
          </p:cNvPr>
          <p:cNvSpPr>
            <a:spLocks noGrp="1"/>
          </p:cNvSpPr>
          <p:nvPr>
            <p:ph type="title"/>
          </p:nvPr>
        </p:nvSpPr>
        <p:spPr>
          <a:xfrm>
            <a:off x="381000" y="386834"/>
            <a:ext cx="8305800" cy="369332"/>
          </a:xfrm>
        </p:spPr>
        <p:txBody>
          <a:bodyPr/>
          <a:lstStyle/>
          <a:p>
            <a:r>
              <a:rPr lang="en-US" dirty="0"/>
              <a:t>Aftermarket &amp; OEM Segment Comparisons</a:t>
            </a:r>
          </a:p>
        </p:txBody>
      </p:sp>
      <p:sp>
        <p:nvSpPr>
          <p:cNvPr id="16" name="Text Placeholder 4">
            <a:extLst>
              <a:ext uri="{FF2B5EF4-FFF2-40B4-BE49-F238E27FC236}">
                <a16:creationId xmlns:a16="http://schemas.microsoft.com/office/drawing/2014/main" id="{DD71DBBF-2B8D-468E-3B38-8BCD0A606050}"/>
              </a:ext>
            </a:extLst>
          </p:cNvPr>
          <p:cNvSpPr txBox="1">
            <a:spLocks/>
          </p:cNvSpPr>
          <p:nvPr/>
        </p:nvSpPr>
        <p:spPr>
          <a:xfrm>
            <a:off x="320484" y="938915"/>
            <a:ext cx="8518426" cy="677895"/>
          </a:xfrm>
          <a:prstGeom prst="rect">
            <a:avLst/>
          </a:prstGeom>
          <a:solidFill>
            <a:schemeClr val="tx2">
              <a:lumMod val="75000"/>
            </a:schemeClr>
          </a:solidFill>
        </p:spPr>
        <p:txBody>
          <a:bodyPr lIns="91440" tIns="45720" rIns="91440" bIns="45720" anchor="t"/>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a:solidFill>
                  <a:schemeClr val="bg1"/>
                </a:solidFill>
                <a:latin typeface="Arial"/>
                <a:cs typeface="Arial"/>
              </a:rPr>
              <a:t>The aftermarket has significantly higher margins relative to the OEM segment</a:t>
            </a:r>
            <a:r>
              <a:rPr lang="en-US" sz="1200">
                <a:solidFill>
                  <a:schemeClr val="bg1"/>
                </a:solidFill>
                <a:latin typeface="Arial"/>
                <a:cs typeface="Arial"/>
              </a:rPr>
              <a:t>, contributing nearly ~88% of gross margin. The OEM business enables </a:t>
            </a:r>
            <a:r>
              <a:rPr lang="en-US" sz="1200" err="1">
                <a:solidFill>
                  <a:schemeClr val="bg1"/>
                </a:solidFill>
                <a:latin typeface="Arial"/>
                <a:cs typeface="Arial"/>
              </a:rPr>
              <a:t>TargetCo</a:t>
            </a:r>
            <a:r>
              <a:rPr lang="en-US" sz="1200">
                <a:solidFill>
                  <a:schemeClr val="bg1"/>
                </a:solidFill>
                <a:latin typeface="Arial"/>
                <a:cs typeface="Arial"/>
              </a:rPr>
              <a:t> to gain FAA approval to sell parts in the aftermarket. Target has been able to consistently raise margins in the aftermarket </a:t>
            </a:r>
            <a:r>
              <a:rPr lang="en-US" sz="1200" b="1">
                <a:solidFill>
                  <a:schemeClr val="bg1"/>
                </a:solidFill>
                <a:latin typeface="Arial"/>
                <a:cs typeface="Arial"/>
              </a:rPr>
              <a:t>from ~72% in 2017 to ~81% in 2024</a:t>
            </a:r>
            <a:r>
              <a:rPr lang="en-US" sz="1200">
                <a:solidFill>
                  <a:schemeClr val="bg1"/>
                </a:solidFill>
                <a:latin typeface="Arial"/>
                <a:cs typeface="Arial"/>
              </a:rPr>
              <a:t>, demonstrating continued pricing power.</a:t>
            </a:r>
          </a:p>
        </p:txBody>
      </p:sp>
      <p:sp>
        <p:nvSpPr>
          <p:cNvPr id="20" name="Text Placeholder 4">
            <a:extLst>
              <a:ext uri="{FF2B5EF4-FFF2-40B4-BE49-F238E27FC236}">
                <a16:creationId xmlns:a16="http://schemas.microsoft.com/office/drawing/2014/main" id="{573BCA26-978E-9F36-628B-A06E6BE9C2B5}"/>
              </a:ext>
            </a:extLst>
          </p:cNvPr>
          <p:cNvSpPr txBox="1">
            <a:spLocks/>
          </p:cNvSpPr>
          <p:nvPr/>
        </p:nvSpPr>
        <p:spPr>
          <a:xfrm>
            <a:off x="320484" y="3809336"/>
            <a:ext cx="8518427" cy="655688"/>
          </a:xfrm>
          <a:prstGeom prst="rect">
            <a:avLst/>
          </a:prstGeom>
          <a:solidFill>
            <a:srgbClr val="5E7C9E"/>
          </a:solidFill>
        </p:spPr>
        <p:txBody>
          <a:bodyPr lIns="91440" tIns="45720" rIns="91440" bIns="45720" anchor="t"/>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a:solidFill>
                  <a:schemeClr val="bg1"/>
                </a:solidFill>
                <a:latin typeface="Arial"/>
                <a:cs typeface="Arial"/>
              </a:rPr>
              <a:t>Historically, OEM revenues have been more stable than aftermarket revenues. Aftermarket revenues fell </a:t>
            </a:r>
            <a:r>
              <a:rPr lang="en-US" sz="1200" b="1">
                <a:solidFill>
                  <a:schemeClr val="bg1"/>
                </a:solidFill>
                <a:latin typeface="Arial"/>
                <a:cs typeface="Arial"/>
              </a:rPr>
              <a:t>29% in 2020, and subsequently rose 41% in 2022, and OEM revenues fell 23% and rose 23% during the same periods. </a:t>
            </a:r>
            <a:r>
              <a:rPr lang="en-US" sz="1200">
                <a:solidFill>
                  <a:schemeClr val="bg1"/>
                </a:solidFill>
                <a:latin typeface="Arial"/>
                <a:cs typeface="Arial"/>
              </a:rPr>
              <a:t>With a more concentrated customer base, </a:t>
            </a:r>
            <a:r>
              <a:rPr lang="en-US" sz="1200" b="1">
                <a:solidFill>
                  <a:schemeClr val="bg1"/>
                </a:solidFill>
                <a:latin typeface="Arial"/>
                <a:cs typeface="Arial"/>
              </a:rPr>
              <a:t>Target has less pricing power in the OEM business.</a:t>
            </a:r>
          </a:p>
        </p:txBody>
      </p:sp>
      <p:graphicFrame>
        <p:nvGraphicFramePr>
          <p:cNvPr id="27" name="Chart 26">
            <a:extLst>
              <a:ext uri="{FF2B5EF4-FFF2-40B4-BE49-F238E27FC236}">
                <a16:creationId xmlns:a16="http://schemas.microsoft.com/office/drawing/2014/main" id="{A037EE26-B4EA-4DE1-52A1-48396A959CDF}"/>
              </a:ext>
            </a:extLst>
          </p:cNvPr>
          <p:cNvGraphicFramePr/>
          <p:nvPr>
            <p:extLst>
              <p:ext uri="{D42A27DB-BD31-4B8C-83A1-F6EECF244321}">
                <p14:modId xmlns:p14="http://schemas.microsoft.com/office/powerpoint/2010/main" val="2326914597"/>
              </p:ext>
            </p:extLst>
          </p:nvPr>
        </p:nvGraphicFramePr>
        <p:xfrm>
          <a:off x="305090" y="4454503"/>
          <a:ext cx="8533820" cy="199242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0" name="Chart 29">
            <a:extLst>
              <a:ext uri="{FF2B5EF4-FFF2-40B4-BE49-F238E27FC236}">
                <a16:creationId xmlns:a16="http://schemas.microsoft.com/office/drawing/2014/main" id="{20EC6FC6-0261-D650-4A7B-C6A57D5972BB}"/>
              </a:ext>
            </a:extLst>
          </p:cNvPr>
          <p:cNvGraphicFramePr/>
          <p:nvPr>
            <p:extLst>
              <p:ext uri="{D42A27DB-BD31-4B8C-83A1-F6EECF244321}">
                <p14:modId xmlns:p14="http://schemas.microsoft.com/office/powerpoint/2010/main" val="3895937146"/>
              </p:ext>
            </p:extLst>
          </p:nvPr>
        </p:nvGraphicFramePr>
        <p:xfrm>
          <a:off x="-86626" y="1616810"/>
          <a:ext cx="5070286" cy="216675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85928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D0A37C-B8F6-7FED-82C8-B4B6238EA65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8DE1DAE-76A8-B39D-2FAA-E54A79B1EEFA}"/>
              </a:ext>
            </a:extLst>
          </p:cNvPr>
          <p:cNvSpPr>
            <a:spLocks noGrp="1"/>
          </p:cNvSpPr>
          <p:nvPr>
            <p:ph type="sldNum" sz="quarter" idx="12"/>
          </p:nvPr>
        </p:nvSpPr>
        <p:spPr/>
        <p:txBody>
          <a:bodyPr/>
          <a:lstStyle/>
          <a:p>
            <a:pPr>
              <a:defRPr/>
            </a:pPr>
            <a:fld id="{995B7867-EB00-4675-821B-66D3FE8CD564}" type="slidenum">
              <a:rPr lang="en-US" noProof="0" smtClean="0"/>
              <a:pPr>
                <a:defRPr/>
              </a:pPr>
              <a:t>9</a:t>
            </a:fld>
            <a:endParaRPr lang="en-US" noProof="0"/>
          </a:p>
        </p:txBody>
      </p:sp>
      <p:sp>
        <p:nvSpPr>
          <p:cNvPr id="4" name="Title 3">
            <a:extLst>
              <a:ext uri="{FF2B5EF4-FFF2-40B4-BE49-F238E27FC236}">
                <a16:creationId xmlns:a16="http://schemas.microsoft.com/office/drawing/2014/main" id="{C89B1C16-F43E-12AA-7BFC-96FE2713ABDC}"/>
              </a:ext>
            </a:extLst>
          </p:cNvPr>
          <p:cNvSpPr>
            <a:spLocks noGrp="1"/>
          </p:cNvSpPr>
          <p:nvPr>
            <p:ph type="title"/>
          </p:nvPr>
        </p:nvSpPr>
        <p:spPr>
          <a:xfrm>
            <a:off x="381000" y="3082753"/>
            <a:ext cx="8305800" cy="692497"/>
          </a:xfrm>
        </p:spPr>
        <p:txBody>
          <a:bodyPr/>
          <a:lstStyle/>
          <a:p>
            <a:pPr algn="ctr"/>
            <a:r>
              <a:rPr lang="en-US" sz="4500" b="1"/>
              <a:t>Merits &amp; Risks</a:t>
            </a:r>
          </a:p>
        </p:txBody>
      </p:sp>
    </p:spTree>
    <p:extLst>
      <p:ext uri="{BB962C8B-B14F-4D97-AF65-F5344CB8AC3E}">
        <p14:creationId xmlns:p14="http://schemas.microsoft.com/office/powerpoint/2010/main" val="2141832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w="6350">
          <a:solidFill>
            <a:schemeClr val="tx1"/>
          </a:solidFill>
        </a:ln>
      </a:spPr>
      <a:bodyPr rtlCol="0" anchor="ctr"/>
      <a:lstStyle>
        <a:defPPr marL="173038" indent="-173038">
          <a:buFont typeface="Wingdings" panose="05000000000000000000" pitchFamily="2" charset="2"/>
          <a:buChar char="§"/>
          <a:defRPr sz="1200"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6935</Words>
  <Application>Microsoft Office PowerPoint</Application>
  <PresentationFormat>On-screen Show (4:3)</PresentationFormat>
  <Paragraphs>534</Paragraphs>
  <Slides>35</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ＭＳ Ｐゴシック</vt:lpstr>
      <vt:lpstr>Arial</vt:lpstr>
      <vt:lpstr>Calibri</vt:lpstr>
      <vt:lpstr>Garamond</vt:lpstr>
      <vt:lpstr>Wingdings</vt:lpstr>
      <vt:lpstr>Office Theme</vt:lpstr>
      <vt:lpstr>PowerPoint Presentation</vt:lpstr>
      <vt:lpstr>Situation Overview</vt:lpstr>
      <vt:lpstr>Company Overview</vt:lpstr>
      <vt:lpstr>TargetCo’s Historical Financials </vt:lpstr>
      <vt:lpstr>PowerPoint Presentation</vt:lpstr>
      <vt:lpstr>PowerPoint Presentation</vt:lpstr>
      <vt:lpstr>PowerPoint Presentation</vt:lpstr>
      <vt:lpstr>Aftermarket &amp; OEM Segment Comparisons</vt:lpstr>
      <vt:lpstr>Merits &amp; Risks</vt:lpstr>
      <vt:lpstr>Merits Summary</vt:lpstr>
      <vt:lpstr>Strong Financial Performance amidst Economic Downturns </vt:lpstr>
      <vt:lpstr>PowerPoint Presentation</vt:lpstr>
      <vt:lpstr>Strong Reputation unlocks Pricing Power and New PMAs</vt:lpstr>
      <vt:lpstr>PowerPoint Presentation</vt:lpstr>
      <vt:lpstr>Growing Fleet Matches Travel &amp; Defense Trends</vt:lpstr>
      <vt:lpstr>Aging Fleets have Increasing Maintenance Needs</vt:lpstr>
      <vt:lpstr>Risks &amp; Mitigants Summary</vt:lpstr>
      <vt:lpstr>PowerPoint Presentation</vt:lpstr>
      <vt:lpstr>Retirement of Older fleets are Expected to Increase</vt:lpstr>
      <vt:lpstr>Supply Chain Instability for OEMs and Component Parts </vt:lpstr>
      <vt:lpstr>PMA Reverse Engineering &amp; Customer Concentration Risk</vt:lpstr>
      <vt:lpstr>PowerPoint Presentation</vt:lpstr>
      <vt:lpstr>PowerPoint Presentation</vt:lpstr>
      <vt:lpstr>PE Roll-ups Create Buy &amp; Build Competition</vt:lpstr>
      <vt:lpstr>Operating Model</vt:lpstr>
      <vt:lpstr>Organic Base versus Downside Case with Acquisitions </vt:lpstr>
      <vt:lpstr>Aftermarket Add-ons Contribute ~25 – 30% of 2029 EBITDA</vt:lpstr>
      <vt:lpstr>Base Case Revenue &amp; Margin Projections</vt:lpstr>
      <vt:lpstr>Downside Case Revenue &amp; Gross Margin Projections</vt:lpstr>
      <vt:lpstr>Balance Sheet Projections</vt:lpstr>
      <vt:lpstr>Forecast Period Aftermarket vs OEMs</vt:lpstr>
      <vt:lpstr>Forecast Period Commercial vs Military</vt:lpstr>
      <vt:lpstr>LBO Mini-Model</vt:lpstr>
      <vt:lpstr>Base Case LBO</vt:lpstr>
      <vt:lpstr>Downside Case LBO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Nautilus</dc:title>
  <dc:creator>BIWS</dc:creator>
  <cp:lastModifiedBy>nico Newberry</cp:lastModifiedBy>
  <cp:revision>2</cp:revision>
  <dcterms:created xsi:type="dcterms:W3CDTF">2010-05-26T09:54:24Z</dcterms:created>
  <dcterms:modified xsi:type="dcterms:W3CDTF">2025-05-23T15:52:37Z</dcterms:modified>
</cp:coreProperties>
</file>