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2.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9.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0.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1.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4.xml" ContentType="application/vnd.openxmlformats-officedocument.drawingml.chartshape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1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15.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16.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17.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18.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drawings/drawing5.xml" ContentType="application/vnd.openxmlformats-officedocument.drawingml.chartshape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401" r:id="rId2"/>
    <p:sldId id="451" r:id="rId3"/>
    <p:sldId id="514" r:id="rId4"/>
    <p:sldId id="489" r:id="rId5"/>
    <p:sldId id="439" r:id="rId6"/>
    <p:sldId id="498" r:id="rId7"/>
    <p:sldId id="494" r:id="rId8"/>
    <p:sldId id="501" r:id="rId9"/>
    <p:sldId id="472" r:id="rId10"/>
    <p:sldId id="540" r:id="rId11"/>
    <p:sldId id="528" r:id="rId12"/>
    <p:sldId id="516" r:id="rId13"/>
    <p:sldId id="527" r:id="rId14"/>
    <p:sldId id="525" r:id="rId15"/>
    <p:sldId id="477" r:id="rId16"/>
    <p:sldId id="536" r:id="rId17"/>
    <p:sldId id="486" r:id="rId18"/>
    <p:sldId id="458" r:id="rId19"/>
    <p:sldId id="535" r:id="rId20"/>
    <p:sldId id="429" r:id="rId21"/>
    <p:sldId id="529" r:id="rId22"/>
    <p:sldId id="257" r:id="rId23"/>
    <p:sldId id="409" r:id="rId24"/>
    <p:sldId id="504" r:id="rId25"/>
    <p:sldId id="474" r:id="rId26"/>
    <p:sldId id="507" r:id="rId27"/>
    <p:sldId id="520" r:id="rId28"/>
    <p:sldId id="526" r:id="rId29"/>
    <p:sldId id="532" r:id="rId30"/>
    <p:sldId id="534" r:id="rId31"/>
    <p:sldId id="539" r:id="rId32"/>
    <p:sldId id="473" r:id="rId33"/>
    <p:sldId id="460" r:id="rId34"/>
    <p:sldId id="515" r:id="rId35"/>
    <p:sldId id="478"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08" userDrawn="1">
          <p15:clr>
            <a:srgbClr val="A4A3A4"/>
          </p15:clr>
        </p15:guide>
        <p15:guide id="2" orient="horz" pos="576" userDrawn="1">
          <p15:clr>
            <a:srgbClr val="A4A3A4"/>
          </p15:clr>
        </p15:guide>
        <p15:guide id="4" pos="240">
          <p15:clr>
            <a:srgbClr val="A4A3A4"/>
          </p15:clr>
        </p15:guide>
        <p15:guide id="5" pos="5472" userDrawn="1">
          <p15:clr>
            <a:srgbClr val="A4A3A4"/>
          </p15:clr>
        </p15:guide>
        <p15:guide id="6" orient="horz" pos="1824" userDrawn="1">
          <p15:clr>
            <a:srgbClr val="A4A3A4"/>
          </p15:clr>
        </p15:guide>
        <p15:guide id="7" orient="horz" pos="2928" userDrawn="1">
          <p15:clr>
            <a:srgbClr val="A4A3A4"/>
          </p15:clr>
        </p15:guide>
        <p15:guide id="8" orient="horz" pos="1280" userDrawn="1">
          <p15:clr>
            <a:srgbClr val="A4A3A4"/>
          </p15:clr>
        </p15:guide>
        <p15:guide id="9" pos="1632" userDrawn="1">
          <p15:clr>
            <a:srgbClr val="A4A3A4"/>
          </p15:clr>
        </p15:guide>
        <p15:guide id="10" pos="41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071D00-6468-3589-82AF-2F9AA848CF29}" name="Utilisateur invité" initials="Ui" userId="Utilisateur invité" providerId="Windows Live"/>
  <p188:author id="{95582667-6102-27E7-ED8E-01A166EB4B6B}" name="Guest User" initials="GU" userId="Guest User" providerId="Windows Live"/>
  <p188:author id="{118EAB6E-FD58-6A7B-DBBB-875F3B555E60}" name="Eric Qiao" initials="EQ" userId="3215000fb5566c49" providerId="Windows Live"/>
  <p188:author id="{64038283-AC2D-15D4-5DAC-854AC230AA24}" name="nico Newberry" initials="nN" userId="8d582365abbc9881"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IWS" initials="B" lastIdx="0" clrIdx="0">
    <p:extLst>
      <p:ext uri="{19B8F6BF-5375-455C-9EA6-DF929625EA0E}">
        <p15:presenceInfo xmlns:p15="http://schemas.microsoft.com/office/powerpoint/2012/main" userId="BI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E8F0FA"/>
    <a:srgbClr val="485059"/>
    <a:srgbClr val="5E7C9E"/>
    <a:srgbClr val="17375E"/>
    <a:srgbClr val="CCD1D7"/>
    <a:srgbClr val="113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C52B3-341C-F77E-2739-D07DAA1D56DE}" v="4" dt="2025-04-21T23:51:03.727"/>
    <p1510:client id="{558B884C-3C3C-3923-3251-BD5D7B84B279}" v="13" dt="2025-04-22T00:31:05.042"/>
    <p1510:client id="{62B9F945-6F81-E9AA-ABEF-D860435DDDB1}" v="14" dt="2025-04-21T23:25:49.988"/>
    <p1510:client id="{6E97E053-8867-011D-6DD3-1C0A223BF5A3}" v="2" dt="2025-04-22T01:00:35.814"/>
    <p1510:client id="{831B40C6-7059-4237-9E81-CB4355FB57FF}" v="89" dt="2025-04-22T00:56:23.255"/>
    <p1510:client id="{BE7F68CC-8273-476E-A2D2-B9B90578E6BB}" v="35714" dt="2025-04-22T01:42:54.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556" y="114"/>
      </p:cViewPr>
      <p:guideLst>
        <p:guide orient="horz" pos="4008"/>
        <p:guide orient="horz" pos="576"/>
        <p:guide pos="240"/>
        <p:guide pos="5472"/>
        <p:guide orient="horz" pos="1824"/>
        <p:guide orient="horz" pos="2928"/>
        <p:guide orient="horz" pos="1280"/>
        <p:guide pos="1632"/>
        <p:guide pos="412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2.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umich-my.sharepoint.com/personal/nnicolas_umich_edu/Documents/download%20(4).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umich-my.sharepoint.com/personal/nnicolas_umich_edu/Documents/Charts%20for%20pet%20food.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umich-my.sharepoint.com/personal/nnicolas_umich_edu/Documents/Charts%20for%20pet%20food.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umich-my.sharepoint.com/personal/nnicolas_umich_edu/Documents/Charts%20for%20pet%20food.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umich-my.sharepoint.com/personal/nnicolas_umich_edu/Documents/Charts%20for%20pet%20food.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4.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umich-my.sharepoint.com/personal/nnicolas_umich_edu/Documents/download%20(4).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Downside%20Case%20-%20Pet%20Food.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Downside%20Case%20-%20Pet%20Food.xlsx" TargetMode="External"/><Relationship Id="rId2" Type="http://schemas.microsoft.com/office/2011/relationships/chartColorStyle" Target="colors46.xml"/><Relationship Id="rId1" Type="http://schemas.microsoft.com/office/2011/relationships/chartStyle" Target="style46.xml"/><Relationship Id="rId4" Type="http://schemas.openxmlformats.org/officeDocument/2006/relationships/chartUserShapes" Target="../drawings/drawing5.xml"/></Relationships>
</file>

<file path=ppt/charts/_rels/chart47.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Base%20Case%20-%20Pet%20Food.xlsx" TargetMode="External"/><Relationship Id="rId2" Type="http://schemas.microsoft.com/office/2011/relationships/chartColorStyle" Target="colors48.xml"/><Relationship Id="rId1" Type="http://schemas.microsoft.com/office/2011/relationships/chartStyle" Target="style4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3750138140214216E-2"/>
          <c:y val="4.5142164428775669E-4"/>
          <c:w val="0.95624986185978578"/>
          <c:h val="0.75406468685183259"/>
        </c:manualLayout>
      </c:layout>
      <c:barChart>
        <c:barDir val="col"/>
        <c:grouping val="stacked"/>
        <c:varyColors val="0"/>
        <c:ser>
          <c:idx val="0"/>
          <c:order val="0"/>
          <c:tx>
            <c:strRef>
              <c:f>Sheet1!$B$1</c:f>
              <c:strCache>
                <c:ptCount val="1"/>
                <c:pt idx="0">
                  <c:v>Contract Manufacturing</c:v>
                </c:pt>
              </c:strCache>
            </c:strRef>
          </c:tx>
          <c:spPr>
            <a:solidFill>
              <a:srgbClr val="5E7C9E"/>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A901-46FD-B43C-88AA0958EE1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0.23</c:v>
                </c:pt>
              </c:numCache>
            </c:numRef>
          </c:val>
          <c:extLst>
            <c:ext xmlns:c16="http://schemas.microsoft.com/office/drawing/2014/chart" uri="{C3380CC4-5D6E-409C-BE32-E72D297353CC}">
              <c16:uniqueId val="{00000000-A901-46FD-B43C-88AA0958EE17}"/>
            </c:ext>
          </c:extLst>
        </c:ser>
        <c:ser>
          <c:idx val="1"/>
          <c:order val="1"/>
          <c:tx>
            <c:strRef>
              <c:f>Sheet1!$C$1</c:f>
              <c:strCache>
                <c:ptCount val="1"/>
                <c:pt idx="0">
                  <c:v>Private Label</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0.77</c:v>
                </c:pt>
              </c:numCache>
            </c:numRef>
          </c:val>
          <c:extLst>
            <c:ext xmlns:c16="http://schemas.microsoft.com/office/drawing/2014/chart" uri="{C3380CC4-5D6E-409C-BE32-E72D297353CC}">
              <c16:uniqueId val="{00000003-A901-46FD-B43C-88AA0958EE17}"/>
            </c:ext>
          </c:extLst>
        </c:ser>
        <c:dLbls>
          <c:showLegendKey val="0"/>
          <c:showVal val="0"/>
          <c:showCatName val="0"/>
          <c:showSerName val="0"/>
          <c:showPercent val="0"/>
          <c:showBubbleSize val="0"/>
        </c:dLbls>
        <c:gapWidth val="150"/>
        <c:overlap val="100"/>
        <c:axId val="581655103"/>
        <c:axId val="581655583"/>
      </c:barChart>
      <c:catAx>
        <c:axId val="581655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655583"/>
        <c:crosses val="autoZero"/>
        <c:auto val="1"/>
        <c:lblAlgn val="ctr"/>
        <c:lblOffset val="100"/>
        <c:noMultiLvlLbl val="0"/>
      </c:catAx>
      <c:valAx>
        <c:axId val="581655583"/>
        <c:scaling>
          <c:orientation val="minMax"/>
        </c:scaling>
        <c:delete val="1"/>
        <c:axPos val="l"/>
        <c:numFmt formatCode="0%" sourceLinked="1"/>
        <c:majorTickMark val="none"/>
        <c:minorTickMark val="none"/>
        <c:tickLblPos val="nextTo"/>
        <c:crossAx val="581655103"/>
        <c:crosses val="autoZero"/>
        <c:crossBetween val="between"/>
      </c:valAx>
      <c:spPr>
        <a:noFill/>
        <a:ln>
          <a:noFill/>
        </a:ln>
        <a:effectLst/>
      </c:spPr>
    </c:plotArea>
    <c:legend>
      <c:legendPos val="b"/>
      <c:layout>
        <c:manualLayout>
          <c:xMode val="edge"/>
          <c:yMode val="edge"/>
          <c:x val="3.9904676911326126E-2"/>
          <c:y val="0.75257812588876372"/>
          <c:w val="0.95640971246480988"/>
          <c:h val="0.228671803010136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400" b="1">
                <a:solidFill>
                  <a:schemeClr val="tx1"/>
                </a:solidFill>
              </a:rPr>
              <a:t>Pet</a:t>
            </a:r>
            <a:r>
              <a:rPr lang="en-US" sz="1400" b="1" baseline="0">
                <a:solidFill>
                  <a:schemeClr val="tx1"/>
                </a:solidFill>
              </a:rPr>
              <a:t> Food Category Sizes &amp; Growth</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2019</c:v>
                </c:pt>
              </c:strCache>
            </c:strRef>
          </c:tx>
          <c:spPr>
            <a:solidFill>
              <a:srgbClr val="17375E"/>
            </a:solidFill>
            <a:ln>
              <a:noFill/>
            </a:ln>
            <a:effectLst/>
          </c:spPr>
          <c:invertIfNegative val="0"/>
          <c:cat>
            <c:strRef>
              <c:f>Sheet1!$A$2:$A$6</c:f>
              <c:strCache>
                <c:ptCount val="5"/>
                <c:pt idx="0">
                  <c:v>Treats</c:v>
                </c:pt>
                <c:pt idx="1">
                  <c:v>Dry</c:v>
                </c:pt>
                <c:pt idx="2">
                  <c:v>Wet</c:v>
                </c:pt>
                <c:pt idx="3">
                  <c:v>Premium</c:v>
                </c:pt>
                <c:pt idx="4">
                  <c:v>Nutrients</c:v>
                </c:pt>
              </c:strCache>
            </c:strRef>
          </c:cat>
          <c:val>
            <c:numRef>
              <c:f>Sheet1!$B$2:$B$6</c:f>
              <c:numCache>
                <c:formatCode>General</c:formatCode>
                <c:ptCount val="5"/>
                <c:pt idx="0">
                  <c:v>5.0999999999999996</c:v>
                </c:pt>
                <c:pt idx="1">
                  <c:v>18</c:v>
                </c:pt>
                <c:pt idx="2">
                  <c:v>6</c:v>
                </c:pt>
                <c:pt idx="3">
                  <c:v>1</c:v>
                </c:pt>
                <c:pt idx="4">
                  <c:v>2.2000000000000002</c:v>
                </c:pt>
              </c:numCache>
            </c:numRef>
          </c:val>
          <c:extLst>
            <c:ext xmlns:c16="http://schemas.microsoft.com/office/drawing/2014/chart" uri="{C3380CC4-5D6E-409C-BE32-E72D297353CC}">
              <c16:uniqueId val="{00000000-0D97-4CA6-944A-C239F498612A}"/>
            </c:ext>
          </c:extLst>
        </c:ser>
        <c:ser>
          <c:idx val="1"/>
          <c:order val="1"/>
          <c:tx>
            <c:strRef>
              <c:f>Sheet1!$C$1</c:f>
              <c:strCache>
                <c:ptCount val="1"/>
                <c:pt idx="0">
                  <c:v>2024</c:v>
                </c:pt>
              </c:strCache>
            </c:strRef>
          </c:tx>
          <c:spPr>
            <a:solidFill>
              <a:srgbClr val="CCD1D7"/>
            </a:solidFill>
            <a:ln>
              <a:noFill/>
            </a:ln>
            <a:effectLst/>
          </c:spPr>
          <c:invertIfNegative val="0"/>
          <c:cat>
            <c:strRef>
              <c:f>Sheet1!$A$2:$A$6</c:f>
              <c:strCache>
                <c:ptCount val="5"/>
                <c:pt idx="0">
                  <c:v>Treats</c:v>
                </c:pt>
                <c:pt idx="1">
                  <c:v>Dry</c:v>
                </c:pt>
                <c:pt idx="2">
                  <c:v>Wet</c:v>
                </c:pt>
                <c:pt idx="3">
                  <c:v>Premium</c:v>
                </c:pt>
                <c:pt idx="4">
                  <c:v>Nutrients</c:v>
                </c:pt>
              </c:strCache>
            </c:strRef>
          </c:cat>
          <c:val>
            <c:numRef>
              <c:f>Sheet1!$C$2:$C$6</c:f>
              <c:numCache>
                <c:formatCode>General</c:formatCode>
                <c:ptCount val="5"/>
                <c:pt idx="0">
                  <c:v>7.5</c:v>
                </c:pt>
                <c:pt idx="1">
                  <c:v>23.2</c:v>
                </c:pt>
                <c:pt idx="2">
                  <c:v>7</c:v>
                </c:pt>
                <c:pt idx="3">
                  <c:v>2</c:v>
                </c:pt>
                <c:pt idx="4">
                  <c:v>3</c:v>
                </c:pt>
              </c:numCache>
            </c:numRef>
          </c:val>
          <c:extLst>
            <c:ext xmlns:c16="http://schemas.microsoft.com/office/drawing/2014/chart" uri="{C3380CC4-5D6E-409C-BE32-E72D297353CC}">
              <c16:uniqueId val="{00000001-0D97-4CA6-944A-C239F498612A}"/>
            </c:ext>
          </c:extLst>
        </c:ser>
        <c:dLbls>
          <c:showLegendKey val="0"/>
          <c:showVal val="0"/>
          <c:showCatName val="0"/>
          <c:showSerName val="0"/>
          <c:showPercent val="0"/>
          <c:showBubbleSize val="0"/>
        </c:dLbls>
        <c:gapWidth val="219"/>
        <c:overlap val="-27"/>
        <c:axId val="1888719872"/>
        <c:axId val="1888718432"/>
      </c:barChart>
      <c:lineChart>
        <c:grouping val="standard"/>
        <c:varyColors val="0"/>
        <c:ser>
          <c:idx val="2"/>
          <c:order val="2"/>
          <c:tx>
            <c:strRef>
              <c:f>Sheet1!$D$1</c:f>
              <c:strCache>
                <c:ptCount val="1"/>
                <c:pt idx="0">
                  <c:v>CAGR</c:v>
                </c:pt>
              </c:strCache>
            </c:strRef>
          </c:tx>
          <c:spPr>
            <a:ln w="28575" cap="rnd">
              <a:solidFill>
                <a:schemeClr val="tx1"/>
              </a:solidFill>
              <a:round/>
            </a:ln>
            <a:effectLst/>
          </c:spPr>
          <c:marker>
            <c:symbol val="none"/>
          </c:marker>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0"/>
              </c:ext>
            </c:extLst>
          </c:dLbls>
          <c:cat>
            <c:strRef>
              <c:f>Sheet1!$A$2:$A$6</c:f>
              <c:strCache>
                <c:ptCount val="5"/>
                <c:pt idx="0">
                  <c:v>Treats</c:v>
                </c:pt>
                <c:pt idx="1">
                  <c:v>Dry</c:v>
                </c:pt>
                <c:pt idx="2">
                  <c:v>Wet</c:v>
                </c:pt>
                <c:pt idx="3">
                  <c:v>Premium</c:v>
                </c:pt>
                <c:pt idx="4">
                  <c:v>Nutrients</c:v>
                </c:pt>
              </c:strCache>
            </c:strRef>
          </c:cat>
          <c:val>
            <c:numRef>
              <c:f>Sheet1!$D$2:$D$6</c:f>
              <c:numCache>
                <c:formatCode>0.00%</c:formatCode>
                <c:ptCount val="5"/>
                <c:pt idx="0">
                  <c:v>6.3E-2</c:v>
                </c:pt>
                <c:pt idx="1">
                  <c:v>4.2000000000000003E-2</c:v>
                </c:pt>
                <c:pt idx="2">
                  <c:v>4.2999999999999997E-2</c:v>
                </c:pt>
                <c:pt idx="3">
                  <c:v>5.8000000000000003E-2</c:v>
                </c:pt>
                <c:pt idx="4" formatCode="0%">
                  <c:v>0.05</c:v>
                </c:pt>
              </c:numCache>
            </c:numRef>
          </c:val>
          <c:smooth val="0"/>
          <c:extLst>
            <c:ext xmlns:c16="http://schemas.microsoft.com/office/drawing/2014/chart" uri="{C3380CC4-5D6E-409C-BE32-E72D297353CC}">
              <c16:uniqueId val="{00000002-0D97-4CA6-944A-C239F498612A}"/>
            </c:ext>
          </c:extLst>
        </c:ser>
        <c:dLbls>
          <c:showLegendKey val="0"/>
          <c:showVal val="0"/>
          <c:showCatName val="0"/>
          <c:showSerName val="0"/>
          <c:showPercent val="0"/>
          <c:showBubbleSize val="0"/>
        </c:dLbls>
        <c:marker val="1"/>
        <c:smooth val="0"/>
        <c:axId val="1314028431"/>
        <c:axId val="1314030351"/>
      </c:lineChart>
      <c:catAx>
        <c:axId val="188871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888718432"/>
        <c:crosses val="autoZero"/>
        <c:auto val="1"/>
        <c:lblAlgn val="ctr"/>
        <c:lblOffset val="100"/>
        <c:noMultiLvlLbl val="0"/>
      </c:catAx>
      <c:valAx>
        <c:axId val="1888718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Annual Revenue</a:t>
                </a:r>
              </a:p>
            </c:rich>
          </c:tx>
          <c:layout>
            <c:manualLayout>
              <c:xMode val="edge"/>
              <c:yMode val="edge"/>
              <c:x val="1.8220968700345171E-2"/>
              <c:y val="0.1456081438330251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quot;B&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8719872"/>
        <c:crosses val="autoZero"/>
        <c:crossBetween val="between"/>
        <c:majorUnit val="5"/>
      </c:valAx>
      <c:valAx>
        <c:axId val="131403035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4028431"/>
        <c:crosses val="max"/>
        <c:crossBetween val="between"/>
      </c:valAx>
      <c:catAx>
        <c:axId val="1314028431"/>
        <c:scaling>
          <c:orientation val="minMax"/>
        </c:scaling>
        <c:delete val="1"/>
        <c:axPos val="b"/>
        <c:numFmt formatCode="General" sourceLinked="1"/>
        <c:majorTickMark val="out"/>
        <c:minorTickMark val="none"/>
        <c:tickLblPos val="nextTo"/>
        <c:crossAx val="131403035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Private</a:t>
            </a:r>
            <a:r>
              <a:rPr lang="en-US" sz="1400" b="1" baseline="0">
                <a:solidFill>
                  <a:schemeClr val="tx1"/>
                </a:solidFill>
              </a:rPr>
              <a:t> Label - Wet Pet Food Market</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6128690298472732"/>
          <c:y val="0.17510534857080517"/>
          <c:w val="0.30060620286085116"/>
          <c:h val="0.70188868849552699"/>
        </c:manualLayout>
      </c:layout>
      <c:pieChart>
        <c:varyColors val="1"/>
        <c:ser>
          <c:idx val="0"/>
          <c:order val="0"/>
          <c:tx>
            <c:strRef>
              <c:f>Sheet1!$B$1</c:f>
              <c:strCache>
                <c:ptCount val="1"/>
                <c:pt idx="0">
                  <c:v>Sales</c:v>
                </c:pt>
              </c:strCache>
            </c:strRef>
          </c:tx>
          <c:dPt>
            <c:idx val="0"/>
            <c:bubble3D val="0"/>
            <c:spPr>
              <a:solidFill>
                <a:srgbClr val="5E7C9E"/>
              </a:solidFill>
              <a:ln w="19050">
                <a:solidFill>
                  <a:schemeClr val="lt1"/>
                </a:solidFill>
              </a:ln>
              <a:effectLst/>
            </c:spPr>
            <c:extLst>
              <c:ext xmlns:c16="http://schemas.microsoft.com/office/drawing/2014/chart" uri="{C3380CC4-5D6E-409C-BE32-E72D297353CC}">
                <c16:uniqueId val="{00000002-BD13-43F9-AA5E-F9B6CCCD332E}"/>
              </c:ext>
            </c:extLst>
          </c:dPt>
          <c:dPt>
            <c:idx val="1"/>
            <c:bubble3D val="0"/>
            <c:spPr>
              <a:solidFill>
                <a:srgbClr val="485059"/>
              </a:solidFill>
              <a:ln w="19050">
                <a:solidFill>
                  <a:schemeClr val="lt1"/>
                </a:solidFill>
              </a:ln>
              <a:effectLst/>
            </c:spPr>
            <c:extLst>
              <c:ext xmlns:c16="http://schemas.microsoft.com/office/drawing/2014/chart" uri="{C3380CC4-5D6E-409C-BE32-E72D297353CC}">
                <c16:uniqueId val="{00000003-BD13-43F9-AA5E-F9B6CCCD332E}"/>
              </c:ext>
            </c:extLst>
          </c:dPt>
          <c:dPt>
            <c:idx val="2"/>
            <c:bubble3D val="0"/>
            <c:spPr>
              <a:solidFill>
                <a:srgbClr val="A6A6A6"/>
              </a:solidFill>
              <a:ln w="19050">
                <a:solidFill>
                  <a:schemeClr val="lt1"/>
                </a:solidFill>
              </a:ln>
              <a:effectLst/>
            </c:spPr>
            <c:extLst>
              <c:ext xmlns:c16="http://schemas.microsoft.com/office/drawing/2014/chart" uri="{C3380CC4-5D6E-409C-BE32-E72D297353CC}">
                <c16:uniqueId val="{00000004-BD13-43F9-AA5E-F9B6CCCD332E}"/>
              </c:ext>
            </c:extLst>
          </c:dPt>
          <c:dPt>
            <c:idx val="3"/>
            <c:bubble3D val="0"/>
            <c:spPr>
              <a:solidFill>
                <a:srgbClr val="17375E"/>
              </a:solidFill>
              <a:ln w="19050">
                <a:solidFill>
                  <a:schemeClr val="lt1"/>
                </a:solidFill>
              </a:ln>
              <a:effectLst/>
            </c:spPr>
            <c:extLst>
              <c:ext xmlns:c16="http://schemas.microsoft.com/office/drawing/2014/chart" uri="{C3380CC4-5D6E-409C-BE32-E72D297353CC}">
                <c16:uniqueId val="{00000001-BD13-43F9-AA5E-F9B6CCCD332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Sheet1!$A$2:$A$4</c:f>
              <c:strCache>
                <c:ptCount val="3"/>
                <c:pt idx="0">
                  <c:v>TargetCo</c:v>
                </c:pt>
                <c:pt idx="1">
                  <c:v>Post Holdings</c:v>
                </c:pt>
                <c:pt idx="2">
                  <c:v>Other</c:v>
                </c:pt>
              </c:strCache>
            </c:strRef>
          </c:cat>
          <c:val>
            <c:numRef>
              <c:f>Sheet1!$B$2:$B$4</c:f>
              <c:numCache>
                <c:formatCode>0%</c:formatCode>
                <c:ptCount val="3"/>
                <c:pt idx="0">
                  <c:v>0.7</c:v>
                </c:pt>
                <c:pt idx="1">
                  <c:v>0.12</c:v>
                </c:pt>
                <c:pt idx="2">
                  <c:v>0.18</c:v>
                </c:pt>
              </c:numCache>
            </c:numRef>
          </c:val>
          <c:extLst>
            <c:ext xmlns:c16="http://schemas.microsoft.com/office/drawing/2014/chart" uri="{C3380CC4-5D6E-409C-BE32-E72D297353CC}">
              <c16:uniqueId val="{00000000-BD13-43F9-AA5E-F9B6CCCD332E}"/>
            </c:ext>
          </c:extLst>
        </c:ser>
        <c:dLbls>
          <c:showLegendKey val="0"/>
          <c:showVal val="0"/>
          <c:showCatName val="0"/>
          <c:showSerName val="0"/>
          <c:showPercent val="0"/>
          <c:showBubbleSize val="0"/>
          <c:showLeaderLines val="0"/>
        </c:dLbls>
        <c:firstSliceAng val="0"/>
      </c:pieChart>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6192842341808761"/>
          <c:y val="0.87300553676631032"/>
          <c:w val="0.67614315316382478"/>
          <c:h val="0.1269944632336897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2021 Wet Pet Food</a:t>
            </a:r>
            <a:r>
              <a:rPr lang="en-US" sz="1400" b="1" baseline="0">
                <a:solidFill>
                  <a:schemeClr val="tx1"/>
                </a:solidFill>
              </a:rPr>
              <a:t> Sales [Branded &amp; Private Label]</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336988584969563E-3"/>
          <c:y val="0.16450784488871917"/>
          <c:w val="0.96922043509504407"/>
          <c:h val="0.4635551221292637"/>
        </c:manualLayout>
      </c:layout>
      <c:barChart>
        <c:barDir val="col"/>
        <c:grouping val="stacked"/>
        <c:varyColors val="0"/>
        <c:ser>
          <c:idx val="0"/>
          <c:order val="0"/>
          <c:tx>
            <c:strRef>
              <c:f>Sheet1!$B$1</c:f>
              <c:strCache>
                <c:ptCount val="1"/>
                <c:pt idx="0">
                  <c:v>Nestle Purina Petcare</c:v>
                </c:pt>
              </c:strCache>
            </c:strRef>
          </c:tx>
          <c:spPr>
            <a:solidFill>
              <a:schemeClr val="tx1"/>
            </a:solidFill>
            <a:ln>
              <a:noFill/>
            </a:ln>
            <a:effectLst/>
          </c:spPr>
          <c:invertIfNegative val="0"/>
          <c:cat>
            <c:strRef>
              <c:f>Sheet1!$A$2:$A$3</c:f>
              <c:strCache>
                <c:ptCount val="2"/>
                <c:pt idx="0">
                  <c:v>Dog</c:v>
                </c:pt>
                <c:pt idx="1">
                  <c:v>Cat</c:v>
                </c:pt>
              </c:strCache>
            </c:strRef>
          </c:cat>
          <c:val>
            <c:numRef>
              <c:f>Sheet1!$B$2:$B$3</c:f>
              <c:numCache>
                <c:formatCode>General</c:formatCode>
                <c:ptCount val="2"/>
                <c:pt idx="0">
                  <c:v>566.78</c:v>
                </c:pt>
                <c:pt idx="1">
                  <c:v>2256.1999999999998</c:v>
                </c:pt>
              </c:numCache>
            </c:numRef>
          </c:val>
          <c:extLst>
            <c:ext xmlns:c16="http://schemas.microsoft.com/office/drawing/2014/chart" uri="{C3380CC4-5D6E-409C-BE32-E72D297353CC}">
              <c16:uniqueId val="{00000000-7682-4ADF-88E9-79D01B41767D}"/>
            </c:ext>
          </c:extLst>
        </c:ser>
        <c:ser>
          <c:idx val="1"/>
          <c:order val="1"/>
          <c:tx>
            <c:strRef>
              <c:f>Sheet1!$C$1</c:f>
              <c:strCache>
                <c:ptCount val="1"/>
                <c:pt idx="0">
                  <c:v>Big Heart Pet Brands</c:v>
                </c:pt>
              </c:strCache>
            </c:strRef>
          </c:tx>
          <c:spPr>
            <a:solidFill>
              <a:srgbClr val="485059"/>
            </a:solidFill>
            <a:ln>
              <a:noFill/>
            </a:ln>
            <a:effectLst/>
          </c:spPr>
          <c:invertIfNegative val="0"/>
          <c:cat>
            <c:strRef>
              <c:f>Sheet1!$A$2:$A$3</c:f>
              <c:strCache>
                <c:ptCount val="2"/>
                <c:pt idx="0">
                  <c:v>Dog</c:v>
                </c:pt>
                <c:pt idx="1">
                  <c:v>Cat</c:v>
                </c:pt>
              </c:strCache>
            </c:strRef>
          </c:cat>
          <c:val>
            <c:numRef>
              <c:f>Sheet1!$C$2:$C$3</c:f>
              <c:numCache>
                <c:formatCode>General</c:formatCode>
                <c:ptCount val="2"/>
                <c:pt idx="0">
                  <c:v>41.27</c:v>
                </c:pt>
                <c:pt idx="1">
                  <c:v>232.25</c:v>
                </c:pt>
              </c:numCache>
            </c:numRef>
          </c:val>
          <c:extLst>
            <c:ext xmlns:c16="http://schemas.microsoft.com/office/drawing/2014/chart" uri="{C3380CC4-5D6E-409C-BE32-E72D297353CC}">
              <c16:uniqueId val="{00000001-7682-4ADF-88E9-79D01B41767D}"/>
            </c:ext>
          </c:extLst>
        </c:ser>
        <c:ser>
          <c:idx val="2"/>
          <c:order val="2"/>
          <c:tx>
            <c:strRef>
              <c:f>Sheet1!$D$1</c:f>
              <c:strCache>
                <c:ptCount val="1"/>
                <c:pt idx="0">
                  <c:v>Mars Petcare</c:v>
                </c:pt>
              </c:strCache>
            </c:strRef>
          </c:tx>
          <c:spPr>
            <a:solidFill>
              <a:srgbClr val="113D63"/>
            </a:solidFill>
            <a:ln>
              <a:noFill/>
            </a:ln>
            <a:effectLst/>
          </c:spPr>
          <c:invertIfNegative val="0"/>
          <c:cat>
            <c:strRef>
              <c:f>Sheet1!$A$2:$A$3</c:f>
              <c:strCache>
                <c:ptCount val="2"/>
                <c:pt idx="0">
                  <c:v>Dog</c:v>
                </c:pt>
                <c:pt idx="1">
                  <c:v>Cat</c:v>
                </c:pt>
              </c:strCache>
            </c:strRef>
          </c:cat>
          <c:val>
            <c:numRef>
              <c:f>Sheet1!$D$2:$D$3</c:f>
              <c:numCache>
                <c:formatCode>General</c:formatCode>
                <c:ptCount val="2"/>
                <c:pt idx="0">
                  <c:v>1338.45</c:v>
                </c:pt>
                <c:pt idx="1">
                  <c:v>219.81</c:v>
                </c:pt>
              </c:numCache>
            </c:numRef>
          </c:val>
          <c:extLst>
            <c:ext xmlns:c16="http://schemas.microsoft.com/office/drawing/2014/chart" uri="{C3380CC4-5D6E-409C-BE32-E72D297353CC}">
              <c16:uniqueId val="{00000002-7682-4ADF-88E9-79D01B41767D}"/>
            </c:ext>
          </c:extLst>
        </c:ser>
        <c:ser>
          <c:idx val="3"/>
          <c:order val="3"/>
          <c:tx>
            <c:strRef>
              <c:f>Sheet1!$E$1</c:f>
              <c:strCache>
                <c:ptCount val="1"/>
                <c:pt idx="0">
                  <c:v>Private Label</c:v>
                </c:pt>
              </c:strCache>
            </c:strRef>
          </c:tx>
          <c:spPr>
            <a:solidFill>
              <a:srgbClr val="5E7C9E"/>
            </a:solidFill>
            <a:ln>
              <a:noFill/>
            </a:ln>
            <a:effectLst/>
          </c:spPr>
          <c:invertIfNegative val="0"/>
          <c:cat>
            <c:strRef>
              <c:f>Sheet1!$A$2:$A$3</c:f>
              <c:strCache>
                <c:ptCount val="2"/>
                <c:pt idx="0">
                  <c:v>Dog</c:v>
                </c:pt>
                <c:pt idx="1">
                  <c:v>Cat</c:v>
                </c:pt>
              </c:strCache>
            </c:strRef>
          </c:cat>
          <c:val>
            <c:numRef>
              <c:f>Sheet1!$E$2:$E$3</c:f>
              <c:numCache>
                <c:formatCode>General</c:formatCode>
                <c:ptCount val="2"/>
                <c:pt idx="0">
                  <c:v>179.91</c:v>
                </c:pt>
                <c:pt idx="1">
                  <c:v>116.1</c:v>
                </c:pt>
              </c:numCache>
            </c:numRef>
          </c:val>
          <c:extLst>
            <c:ext xmlns:c16="http://schemas.microsoft.com/office/drawing/2014/chart" uri="{C3380CC4-5D6E-409C-BE32-E72D297353CC}">
              <c16:uniqueId val="{00000003-7682-4ADF-88E9-79D01B41767D}"/>
            </c:ext>
          </c:extLst>
        </c:ser>
        <c:ser>
          <c:idx val="4"/>
          <c:order val="4"/>
          <c:tx>
            <c:strRef>
              <c:f>Sheet1!$F$1</c:f>
              <c:strCache>
                <c:ptCount val="1"/>
                <c:pt idx="0">
                  <c:v>Blue Buffalo</c:v>
                </c:pt>
              </c:strCache>
            </c:strRef>
          </c:tx>
          <c:spPr>
            <a:solidFill>
              <a:srgbClr val="CCD1D7"/>
            </a:solidFill>
            <a:ln>
              <a:noFill/>
            </a:ln>
            <a:effectLst/>
          </c:spPr>
          <c:invertIfNegative val="0"/>
          <c:cat>
            <c:strRef>
              <c:f>Sheet1!$A$2:$A$3</c:f>
              <c:strCache>
                <c:ptCount val="2"/>
                <c:pt idx="0">
                  <c:v>Dog</c:v>
                </c:pt>
                <c:pt idx="1">
                  <c:v>Cat</c:v>
                </c:pt>
              </c:strCache>
            </c:strRef>
          </c:cat>
          <c:val>
            <c:numRef>
              <c:f>Sheet1!$F$2:$F$3</c:f>
              <c:numCache>
                <c:formatCode>General</c:formatCode>
                <c:ptCount val="2"/>
                <c:pt idx="0">
                  <c:v>196.77</c:v>
                </c:pt>
                <c:pt idx="1">
                  <c:v>107.26</c:v>
                </c:pt>
              </c:numCache>
            </c:numRef>
          </c:val>
          <c:extLst>
            <c:ext xmlns:c16="http://schemas.microsoft.com/office/drawing/2014/chart" uri="{C3380CC4-5D6E-409C-BE32-E72D297353CC}">
              <c16:uniqueId val="{00000004-7682-4ADF-88E9-79D01B41767D}"/>
            </c:ext>
          </c:extLst>
        </c:ser>
        <c:ser>
          <c:idx val="5"/>
          <c:order val="5"/>
          <c:tx>
            <c:strRef>
              <c:f>Sheet1!$G$1</c:f>
              <c:strCache>
                <c:ptCount val="1"/>
                <c:pt idx="0">
                  <c:v>Other</c:v>
                </c:pt>
              </c:strCache>
            </c:strRef>
          </c:tx>
          <c:spPr>
            <a:solidFill>
              <a:schemeClr val="accent1">
                <a:lumMod val="20000"/>
                <a:lumOff val="80000"/>
              </a:schemeClr>
            </a:solidFill>
            <a:ln>
              <a:noFill/>
            </a:ln>
            <a:effectLst/>
          </c:spPr>
          <c:invertIfNegative val="0"/>
          <c:cat>
            <c:strRef>
              <c:f>Sheet1!$A$2:$A$3</c:f>
              <c:strCache>
                <c:ptCount val="2"/>
                <c:pt idx="0">
                  <c:v>Dog</c:v>
                </c:pt>
                <c:pt idx="1">
                  <c:v>Cat</c:v>
                </c:pt>
              </c:strCache>
            </c:strRef>
          </c:cat>
          <c:val>
            <c:numRef>
              <c:f>Sheet1!$G$2:$G$3</c:f>
              <c:numCache>
                <c:formatCode>General</c:formatCode>
                <c:ptCount val="2"/>
                <c:pt idx="0">
                  <c:v>70.97</c:v>
                </c:pt>
                <c:pt idx="1">
                  <c:v>55.55</c:v>
                </c:pt>
              </c:numCache>
            </c:numRef>
          </c:val>
          <c:extLst>
            <c:ext xmlns:c16="http://schemas.microsoft.com/office/drawing/2014/chart" uri="{C3380CC4-5D6E-409C-BE32-E72D297353CC}">
              <c16:uniqueId val="{00000005-7682-4ADF-88E9-79D01B41767D}"/>
            </c:ext>
          </c:extLst>
        </c:ser>
        <c:dLbls>
          <c:showLegendKey val="0"/>
          <c:showVal val="0"/>
          <c:showCatName val="0"/>
          <c:showSerName val="0"/>
          <c:showPercent val="0"/>
          <c:showBubbleSize val="0"/>
        </c:dLbls>
        <c:gapWidth val="150"/>
        <c:overlap val="100"/>
        <c:axId val="1714513727"/>
        <c:axId val="1714514207"/>
      </c:barChart>
      <c:catAx>
        <c:axId val="1714513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514207"/>
        <c:crosses val="autoZero"/>
        <c:auto val="1"/>
        <c:lblAlgn val="ctr"/>
        <c:lblOffset val="100"/>
        <c:noMultiLvlLbl val="0"/>
      </c:catAx>
      <c:valAx>
        <c:axId val="1714514207"/>
        <c:scaling>
          <c:orientation val="minMax"/>
          <c:max val="4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513727"/>
        <c:crosses val="autoZero"/>
        <c:crossBetween val="between"/>
        <c:majorUnit val="1000"/>
      </c:valAx>
      <c:spPr>
        <a:noFill/>
        <a:ln>
          <a:noFill/>
        </a:ln>
        <a:effectLst/>
      </c:spPr>
    </c:plotArea>
    <c:legend>
      <c:legendPos val="b"/>
      <c:legendEntry>
        <c:idx val="3"/>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
          <c:y val="0.73287062922758017"/>
          <c:w val="0.97424264901669877"/>
          <c:h val="0.2563047198887191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Private</a:t>
            </a:r>
            <a:r>
              <a:rPr lang="en-US" sz="1400" b="1" baseline="0">
                <a:solidFill>
                  <a:schemeClr val="tx1"/>
                </a:solidFill>
              </a:rPr>
              <a:t> Label - Dry Pet Food Market</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6128690298472732"/>
          <c:y val="0.17510534857080517"/>
          <c:w val="0.30060620286085116"/>
          <c:h val="0.70188868849552699"/>
        </c:manualLayout>
      </c:layout>
      <c:pieChart>
        <c:varyColors val="1"/>
        <c:ser>
          <c:idx val="0"/>
          <c:order val="0"/>
          <c:tx>
            <c:strRef>
              <c:f>Sheet1!$B$1</c:f>
              <c:strCache>
                <c:ptCount val="1"/>
                <c:pt idx="0">
                  <c:v>Sales</c:v>
                </c:pt>
              </c:strCache>
            </c:strRef>
          </c:tx>
          <c:dPt>
            <c:idx val="0"/>
            <c:bubble3D val="0"/>
            <c:spPr>
              <a:solidFill>
                <a:srgbClr val="5E7C9E"/>
              </a:solidFill>
              <a:ln w="19050">
                <a:solidFill>
                  <a:schemeClr val="lt1"/>
                </a:solidFill>
              </a:ln>
              <a:effectLst/>
            </c:spPr>
            <c:extLst>
              <c:ext xmlns:c16="http://schemas.microsoft.com/office/drawing/2014/chart" uri="{C3380CC4-5D6E-409C-BE32-E72D297353CC}">
                <c16:uniqueId val="{00000002-BD13-43F9-AA5E-F9B6CCCD332E}"/>
              </c:ext>
            </c:extLst>
          </c:dPt>
          <c:dPt>
            <c:idx val="1"/>
            <c:bubble3D val="0"/>
            <c:spPr>
              <a:solidFill>
                <a:srgbClr val="485059"/>
              </a:solidFill>
              <a:ln w="19050">
                <a:solidFill>
                  <a:schemeClr val="lt1"/>
                </a:solidFill>
              </a:ln>
              <a:effectLst/>
            </c:spPr>
            <c:extLst>
              <c:ext xmlns:c16="http://schemas.microsoft.com/office/drawing/2014/chart" uri="{C3380CC4-5D6E-409C-BE32-E72D297353CC}">
                <c16:uniqueId val="{00000003-BD13-43F9-AA5E-F9B6CCCD332E}"/>
              </c:ext>
            </c:extLst>
          </c:dPt>
          <c:dPt>
            <c:idx val="2"/>
            <c:bubble3D val="0"/>
            <c:spPr>
              <a:solidFill>
                <a:srgbClr val="A6A6A6"/>
              </a:solidFill>
              <a:ln w="19050">
                <a:solidFill>
                  <a:schemeClr val="lt1"/>
                </a:solidFill>
              </a:ln>
              <a:effectLst/>
            </c:spPr>
            <c:extLst>
              <c:ext xmlns:c16="http://schemas.microsoft.com/office/drawing/2014/chart" uri="{C3380CC4-5D6E-409C-BE32-E72D297353CC}">
                <c16:uniqueId val="{00000004-BD13-43F9-AA5E-F9B6CCCD332E}"/>
              </c:ext>
            </c:extLst>
          </c:dPt>
          <c:dPt>
            <c:idx val="3"/>
            <c:bubble3D val="0"/>
            <c:spPr>
              <a:solidFill>
                <a:srgbClr val="17375E"/>
              </a:solidFill>
              <a:ln w="19050">
                <a:solidFill>
                  <a:schemeClr val="lt1"/>
                </a:solidFill>
              </a:ln>
              <a:effectLst/>
            </c:spPr>
            <c:extLst>
              <c:ext xmlns:c16="http://schemas.microsoft.com/office/drawing/2014/chart" uri="{C3380CC4-5D6E-409C-BE32-E72D297353CC}">
                <c16:uniqueId val="{00000001-BD13-43F9-AA5E-F9B6CCCD332E}"/>
              </c:ext>
            </c:extLst>
          </c:dPt>
          <c:dLbls>
            <c:dLbl>
              <c:idx val="2"/>
              <c:layout>
                <c:manualLayout>
                  <c:x val="5.2004806110177319E-2"/>
                  <c:y val="-9.819109003382063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D13-43F9-AA5E-F9B6CCCD332E}"/>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Alphia</c:v>
                </c:pt>
                <c:pt idx="1">
                  <c:v>Diamond</c:v>
                </c:pt>
                <c:pt idx="2">
                  <c:v>TargetCo</c:v>
                </c:pt>
                <c:pt idx="3">
                  <c:v>Local/Regional</c:v>
                </c:pt>
              </c:strCache>
            </c:strRef>
          </c:cat>
          <c:val>
            <c:numRef>
              <c:f>Sheet1!$B$2:$B$5</c:f>
              <c:numCache>
                <c:formatCode>0%</c:formatCode>
                <c:ptCount val="4"/>
                <c:pt idx="0">
                  <c:v>0.35</c:v>
                </c:pt>
                <c:pt idx="1">
                  <c:v>0.25</c:v>
                </c:pt>
                <c:pt idx="2">
                  <c:v>0.05</c:v>
                </c:pt>
                <c:pt idx="3">
                  <c:v>0.35</c:v>
                </c:pt>
              </c:numCache>
            </c:numRef>
          </c:val>
          <c:extLst>
            <c:ext xmlns:c16="http://schemas.microsoft.com/office/drawing/2014/chart" uri="{C3380CC4-5D6E-409C-BE32-E72D297353CC}">
              <c16:uniqueId val="{00000000-BD13-43F9-AA5E-F9B6CCCD332E}"/>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6192842341808761"/>
          <c:y val="0.87300553676631032"/>
          <c:w val="0.67614315316382478"/>
          <c:h val="0.1269944632336897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2021 Dry Pet Food</a:t>
            </a:r>
            <a:r>
              <a:rPr lang="en-US" sz="1400" b="1" baseline="0">
                <a:solidFill>
                  <a:schemeClr val="tx1"/>
                </a:solidFill>
              </a:rPr>
              <a:t> Sales [Branded &amp; Private Label]</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336988584969563E-3"/>
          <c:y val="0.16450784488871917"/>
          <c:w val="0.96922043509504407"/>
          <c:h val="0.4635551221292637"/>
        </c:manualLayout>
      </c:layout>
      <c:barChart>
        <c:barDir val="col"/>
        <c:grouping val="stacked"/>
        <c:varyColors val="0"/>
        <c:ser>
          <c:idx val="0"/>
          <c:order val="0"/>
          <c:tx>
            <c:strRef>
              <c:f>Sheet1!$B$1</c:f>
              <c:strCache>
                <c:ptCount val="1"/>
                <c:pt idx="0">
                  <c:v>Nestle Purina Petcare</c:v>
                </c:pt>
              </c:strCache>
            </c:strRef>
          </c:tx>
          <c:spPr>
            <a:solidFill>
              <a:schemeClr val="tx1"/>
            </a:solidFill>
            <a:ln>
              <a:noFill/>
            </a:ln>
            <a:effectLst/>
          </c:spPr>
          <c:invertIfNegative val="0"/>
          <c:cat>
            <c:strRef>
              <c:f>Sheet1!$A$2:$A$3</c:f>
              <c:strCache>
                <c:ptCount val="2"/>
                <c:pt idx="0">
                  <c:v>Dog</c:v>
                </c:pt>
                <c:pt idx="1">
                  <c:v>Cat</c:v>
                </c:pt>
              </c:strCache>
            </c:strRef>
          </c:cat>
          <c:val>
            <c:numRef>
              <c:f>Sheet1!$B$2:$B$3</c:f>
              <c:numCache>
                <c:formatCode>General</c:formatCode>
                <c:ptCount val="2"/>
                <c:pt idx="0">
                  <c:v>2243.14</c:v>
                </c:pt>
                <c:pt idx="1">
                  <c:v>1370.32</c:v>
                </c:pt>
              </c:numCache>
            </c:numRef>
          </c:val>
          <c:extLst>
            <c:ext xmlns:c16="http://schemas.microsoft.com/office/drawing/2014/chart" uri="{C3380CC4-5D6E-409C-BE32-E72D297353CC}">
              <c16:uniqueId val="{00000000-7682-4ADF-88E9-79D01B41767D}"/>
            </c:ext>
          </c:extLst>
        </c:ser>
        <c:ser>
          <c:idx val="1"/>
          <c:order val="1"/>
          <c:tx>
            <c:strRef>
              <c:f>Sheet1!$C$1</c:f>
              <c:strCache>
                <c:ptCount val="1"/>
                <c:pt idx="0">
                  <c:v>Big Heart Pet Brands</c:v>
                </c:pt>
              </c:strCache>
            </c:strRef>
          </c:tx>
          <c:spPr>
            <a:solidFill>
              <a:srgbClr val="485059"/>
            </a:solidFill>
            <a:ln>
              <a:noFill/>
            </a:ln>
            <a:effectLst/>
          </c:spPr>
          <c:invertIfNegative val="0"/>
          <c:cat>
            <c:strRef>
              <c:f>Sheet1!$A$2:$A$3</c:f>
              <c:strCache>
                <c:ptCount val="2"/>
                <c:pt idx="0">
                  <c:v>Dog</c:v>
                </c:pt>
                <c:pt idx="1">
                  <c:v>Cat</c:v>
                </c:pt>
              </c:strCache>
            </c:strRef>
          </c:cat>
          <c:val>
            <c:numRef>
              <c:f>Sheet1!$C$2:$C$3</c:f>
              <c:numCache>
                <c:formatCode>General</c:formatCode>
                <c:ptCount val="2"/>
                <c:pt idx="0">
                  <c:v>467.12</c:v>
                </c:pt>
                <c:pt idx="1">
                  <c:v>747.15</c:v>
                </c:pt>
              </c:numCache>
            </c:numRef>
          </c:val>
          <c:extLst>
            <c:ext xmlns:c16="http://schemas.microsoft.com/office/drawing/2014/chart" uri="{C3380CC4-5D6E-409C-BE32-E72D297353CC}">
              <c16:uniqueId val="{00000001-7682-4ADF-88E9-79D01B41767D}"/>
            </c:ext>
          </c:extLst>
        </c:ser>
        <c:ser>
          <c:idx val="2"/>
          <c:order val="2"/>
          <c:tx>
            <c:strRef>
              <c:f>Sheet1!$D$1</c:f>
              <c:strCache>
                <c:ptCount val="1"/>
                <c:pt idx="0">
                  <c:v>Mars Petcare</c:v>
                </c:pt>
              </c:strCache>
            </c:strRef>
          </c:tx>
          <c:spPr>
            <a:solidFill>
              <a:srgbClr val="113D63"/>
            </a:solidFill>
            <a:ln>
              <a:noFill/>
            </a:ln>
            <a:effectLst/>
          </c:spPr>
          <c:invertIfNegative val="0"/>
          <c:cat>
            <c:strRef>
              <c:f>Sheet1!$A$2:$A$3</c:f>
              <c:strCache>
                <c:ptCount val="2"/>
                <c:pt idx="0">
                  <c:v>Dog</c:v>
                </c:pt>
                <c:pt idx="1">
                  <c:v>Cat</c:v>
                </c:pt>
              </c:strCache>
            </c:strRef>
          </c:cat>
          <c:val>
            <c:numRef>
              <c:f>Sheet1!$D$2:$D$3</c:f>
              <c:numCache>
                <c:formatCode>General</c:formatCode>
                <c:ptCount val="2"/>
                <c:pt idx="0">
                  <c:v>1474.75</c:v>
                </c:pt>
                <c:pt idx="1">
                  <c:v>247.51</c:v>
                </c:pt>
              </c:numCache>
            </c:numRef>
          </c:val>
          <c:extLst>
            <c:ext xmlns:c16="http://schemas.microsoft.com/office/drawing/2014/chart" uri="{C3380CC4-5D6E-409C-BE32-E72D297353CC}">
              <c16:uniqueId val="{00000002-7682-4ADF-88E9-79D01B41767D}"/>
            </c:ext>
          </c:extLst>
        </c:ser>
        <c:ser>
          <c:idx val="3"/>
          <c:order val="3"/>
          <c:tx>
            <c:strRef>
              <c:f>Sheet1!$E$1</c:f>
              <c:strCache>
                <c:ptCount val="1"/>
                <c:pt idx="0">
                  <c:v>Private Label</c:v>
                </c:pt>
              </c:strCache>
            </c:strRef>
          </c:tx>
          <c:spPr>
            <a:solidFill>
              <a:srgbClr val="5E7C9E"/>
            </a:solidFill>
            <a:ln>
              <a:noFill/>
            </a:ln>
            <a:effectLst/>
          </c:spPr>
          <c:invertIfNegative val="0"/>
          <c:cat>
            <c:strRef>
              <c:f>Sheet1!$A$2:$A$3</c:f>
              <c:strCache>
                <c:ptCount val="2"/>
                <c:pt idx="0">
                  <c:v>Dog</c:v>
                </c:pt>
                <c:pt idx="1">
                  <c:v>Cat</c:v>
                </c:pt>
              </c:strCache>
            </c:strRef>
          </c:cat>
          <c:val>
            <c:numRef>
              <c:f>Sheet1!$E$2:$E$3</c:f>
              <c:numCache>
                <c:formatCode>General</c:formatCode>
                <c:ptCount val="2"/>
                <c:pt idx="0">
                  <c:v>736.99</c:v>
                </c:pt>
                <c:pt idx="1">
                  <c:v>203.7</c:v>
                </c:pt>
              </c:numCache>
            </c:numRef>
          </c:val>
          <c:extLst>
            <c:ext xmlns:c16="http://schemas.microsoft.com/office/drawing/2014/chart" uri="{C3380CC4-5D6E-409C-BE32-E72D297353CC}">
              <c16:uniqueId val="{00000003-7682-4ADF-88E9-79D01B41767D}"/>
            </c:ext>
          </c:extLst>
        </c:ser>
        <c:ser>
          <c:idx val="4"/>
          <c:order val="4"/>
          <c:tx>
            <c:strRef>
              <c:f>Sheet1!$F$1</c:f>
              <c:strCache>
                <c:ptCount val="1"/>
                <c:pt idx="0">
                  <c:v>Blue Buffalo</c:v>
                </c:pt>
              </c:strCache>
            </c:strRef>
          </c:tx>
          <c:spPr>
            <a:solidFill>
              <a:srgbClr val="CCD1D7"/>
            </a:solidFill>
            <a:ln>
              <a:noFill/>
            </a:ln>
            <a:effectLst/>
          </c:spPr>
          <c:invertIfNegative val="0"/>
          <c:cat>
            <c:strRef>
              <c:f>Sheet1!$A$2:$A$3</c:f>
              <c:strCache>
                <c:ptCount val="2"/>
                <c:pt idx="0">
                  <c:v>Dog</c:v>
                </c:pt>
                <c:pt idx="1">
                  <c:v>Cat</c:v>
                </c:pt>
              </c:strCache>
            </c:strRef>
          </c:cat>
          <c:val>
            <c:numRef>
              <c:f>Sheet1!$F$2:$F$3</c:f>
              <c:numCache>
                <c:formatCode>General</c:formatCode>
                <c:ptCount val="2"/>
                <c:pt idx="0">
                  <c:v>520.87</c:v>
                </c:pt>
                <c:pt idx="1">
                  <c:v>161.78</c:v>
                </c:pt>
              </c:numCache>
            </c:numRef>
          </c:val>
          <c:extLst>
            <c:ext xmlns:c16="http://schemas.microsoft.com/office/drawing/2014/chart" uri="{C3380CC4-5D6E-409C-BE32-E72D297353CC}">
              <c16:uniqueId val="{00000004-7682-4ADF-88E9-79D01B41767D}"/>
            </c:ext>
          </c:extLst>
        </c:ser>
        <c:ser>
          <c:idx val="5"/>
          <c:order val="5"/>
          <c:tx>
            <c:strRef>
              <c:f>Sheet1!$G$1</c:f>
              <c:strCache>
                <c:ptCount val="1"/>
                <c:pt idx="0">
                  <c:v>Other</c:v>
                </c:pt>
              </c:strCache>
            </c:strRef>
          </c:tx>
          <c:spPr>
            <a:solidFill>
              <a:schemeClr val="accent1">
                <a:lumMod val="20000"/>
                <a:lumOff val="80000"/>
              </a:schemeClr>
            </a:solidFill>
            <a:ln>
              <a:noFill/>
            </a:ln>
            <a:effectLst/>
          </c:spPr>
          <c:invertIfNegative val="0"/>
          <c:cat>
            <c:strRef>
              <c:f>Sheet1!$A$2:$A$3</c:f>
              <c:strCache>
                <c:ptCount val="2"/>
                <c:pt idx="0">
                  <c:v>Dog</c:v>
                </c:pt>
                <c:pt idx="1">
                  <c:v>Cat</c:v>
                </c:pt>
              </c:strCache>
            </c:strRef>
          </c:cat>
          <c:val>
            <c:numRef>
              <c:f>Sheet1!$G$2:$G$3</c:f>
              <c:numCache>
                <c:formatCode>General</c:formatCode>
                <c:ptCount val="2"/>
                <c:pt idx="0">
                  <c:v>466.25</c:v>
                </c:pt>
                <c:pt idx="1">
                  <c:v>97.84</c:v>
                </c:pt>
              </c:numCache>
            </c:numRef>
          </c:val>
          <c:extLst>
            <c:ext xmlns:c16="http://schemas.microsoft.com/office/drawing/2014/chart" uri="{C3380CC4-5D6E-409C-BE32-E72D297353CC}">
              <c16:uniqueId val="{00000005-7682-4ADF-88E9-79D01B41767D}"/>
            </c:ext>
          </c:extLst>
        </c:ser>
        <c:dLbls>
          <c:showLegendKey val="0"/>
          <c:showVal val="0"/>
          <c:showCatName val="0"/>
          <c:showSerName val="0"/>
          <c:showPercent val="0"/>
          <c:showBubbleSize val="0"/>
        </c:dLbls>
        <c:gapWidth val="150"/>
        <c:overlap val="100"/>
        <c:axId val="1714513727"/>
        <c:axId val="1714514207"/>
      </c:barChart>
      <c:catAx>
        <c:axId val="1714513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514207"/>
        <c:crosses val="autoZero"/>
        <c:auto val="1"/>
        <c:lblAlgn val="ctr"/>
        <c:lblOffset val="100"/>
        <c:noMultiLvlLbl val="0"/>
      </c:catAx>
      <c:valAx>
        <c:axId val="1714514207"/>
        <c:scaling>
          <c:orientation val="minMax"/>
          <c:max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513727"/>
        <c:crosses val="autoZero"/>
        <c:crossBetween val="between"/>
        <c:majorUnit val="1500"/>
      </c:valAx>
      <c:spPr>
        <a:noFill/>
        <a:ln>
          <a:noFill/>
        </a:ln>
        <a:effectLst/>
      </c:spPr>
    </c:plotArea>
    <c:legend>
      <c:legendPos val="b"/>
      <c:legendEntry>
        <c:idx val="3"/>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
          <c:y val="0.73287062922758017"/>
          <c:w val="0.97424264901669877"/>
          <c:h val="0.2563047198887191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2020 US Pet Food Revenue</a:t>
            </a:r>
            <a:r>
              <a:rPr lang="en-US" sz="1400" b="1" baseline="0">
                <a:solidFill>
                  <a:schemeClr val="tx1"/>
                </a:solidFill>
              </a:rPr>
              <a:t> by Channel</a:t>
            </a:r>
            <a:endParaRPr lang="en-US" sz="1400" b="1">
              <a:solidFill>
                <a:schemeClr val="tx1"/>
              </a:solidFill>
            </a:endParaRPr>
          </a:p>
        </c:rich>
      </c:tx>
      <c:layout>
        <c:manualLayout>
          <c:xMode val="edge"/>
          <c:yMode val="edge"/>
          <c:x val="0"/>
          <c:y val="4.81966119098373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943518439527936"/>
          <c:y val="0.18562822941299709"/>
          <c:w val="0.41905156041357722"/>
          <c:h val="0.75442645843023159"/>
        </c:manualLayout>
      </c:layout>
      <c:pieChart>
        <c:varyColors val="1"/>
        <c:ser>
          <c:idx val="0"/>
          <c:order val="0"/>
          <c:tx>
            <c:strRef>
              <c:f>Sheet1!$B$1</c:f>
              <c:strCache>
                <c:ptCount val="1"/>
                <c:pt idx="0">
                  <c:v>Sales</c:v>
                </c:pt>
              </c:strCache>
            </c:strRef>
          </c:tx>
          <c:dPt>
            <c:idx val="0"/>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1-A5CC-44DE-8E7B-F9E19FB4399A}"/>
              </c:ext>
            </c:extLst>
          </c:dPt>
          <c:dPt>
            <c:idx val="1"/>
            <c:bubble3D val="0"/>
            <c:spPr>
              <a:solidFill>
                <a:srgbClr val="5E7C9E"/>
              </a:solidFill>
              <a:ln w="19050">
                <a:solidFill>
                  <a:schemeClr val="lt1"/>
                </a:solidFill>
              </a:ln>
              <a:effectLst/>
            </c:spPr>
            <c:extLst>
              <c:ext xmlns:c16="http://schemas.microsoft.com/office/drawing/2014/chart" uri="{C3380CC4-5D6E-409C-BE32-E72D297353CC}">
                <c16:uniqueId val="{00000003-A5CC-44DE-8E7B-F9E19FB4399A}"/>
              </c:ext>
            </c:extLst>
          </c:dPt>
          <c:dPt>
            <c:idx val="2"/>
            <c:bubble3D val="0"/>
            <c:spPr>
              <a:solidFill>
                <a:srgbClr val="113D63"/>
              </a:solidFill>
              <a:ln w="19050">
                <a:solidFill>
                  <a:schemeClr val="lt1"/>
                </a:solidFill>
              </a:ln>
              <a:effectLst/>
            </c:spPr>
            <c:extLst>
              <c:ext xmlns:c16="http://schemas.microsoft.com/office/drawing/2014/chart" uri="{C3380CC4-5D6E-409C-BE32-E72D297353CC}">
                <c16:uniqueId val="{00000005-A5CC-44DE-8E7B-F9E19FB4399A}"/>
              </c:ext>
            </c:extLst>
          </c:dPt>
          <c:dPt>
            <c:idx val="3"/>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7-A5CC-44DE-8E7B-F9E19FB4399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Mass Merchandiser</c:v>
                </c:pt>
                <c:pt idx="1">
                  <c:v>E-Commerce</c:v>
                </c:pt>
                <c:pt idx="2">
                  <c:v>Superstores &amp; Specialized Pet Stores</c:v>
                </c:pt>
                <c:pt idx="3">
                  <c:v>Other</c:v>
                </c:pt>
              </c:strCache>
            </c:strRef>
          </c:cat>
          <c:val>
            <c:numRef>
              <c:f>Sheet1!$B$2:$B$5</c:f>
              <c:numCache>
                <c:formatCode>0.00%</c:formatCode>
                <c:ptCount val="4"/>
                <c:pt idx="0">
                  <c:v>0.151</c:v>
                </c:pt>
                <c:pt idx="1">
                  <c:v>0.34399999999999997</c:v>
                </c:pt>
                <c:pt idx="2">
                  <c:v>0.42299999999999999</c:v>
                </c:pt>
                <c:pt idx="3">
                  <c:v>8.2000000000000003E-2</c:v>
                </c:pt>
              </c:numCache>
            </c:numRef>
          </c:val>
          <c:extLst>
            <c:ext xmlns:c16="http://schemas.microsoft.com/office/drawing/2014/chart" uri="{C3380CC4-5D6E-409C-BE32-E72D297353CC}">
              <c16:uniqueId val="{00000008-A5CC-44DE-8E7B-F9E19FB4399A}"/>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2025 Target</a:t>
            </a:r>
            <a:r>
              <a:rPr lang="en-US" sz="1400" b="1" baseline="0">
                <a:solidFill>
                  <a:schemeClr val="tx1"/>
                </a:solidFill>
              </a:rPr>
              <a:t>Co Pet Food </a:t>
            </a:r>
            <a:r>
              <a:rPr lang="en-US" sz="1400" b="1">
                <a:solidFill>
                  <a:schemeClr val="tx1"/>
                </a:solidFill>
              </a:rPr>
              <a:t>Revenue</a:t>
            </a:r>
            <a:r>
              <a:rPr lang="en-US" sz="1400" b="1" baseline="0">
                <a:solidFill>
                  <a:schemeClr val="tx1"/>
                </a:solidFill>
              </a:rPr>
              <a:t> by Channel</a:t>
            </a:r>
            <a:endParaRPr lang="en-US" sz="1400" b="1">
              <a:solidFill>
                <a:schemeClr val="tx1"/>
              </a:solidFill>
            </a:endParaRPr>
          </a:p>
        </c:rich>
      </c:tx>
      <c:layout>
        <c:manualLayout>
          <c:xMode val="edge"/>
          <c:yMode val="edge"/>
          <c:x val="0"/>
          <c:y val="5.741896762626367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943518439527936"/>
          <c:y val="0.18562822941299709"/>
          <c:w val="0.41905156041357722"/>
          <c:h val="0.75442645843023159"/>
        </c:manualLayout>
      </c:layout>
      <c:pieChart>
        <c:varyColors val="1"/>
        <c:ser>
          <c:idx val="0"/>
          <c:order val="0"/>
          <c:tx>
            <c:strRef>
              <c:f>Sheet1!$B$1</c:f>
              <c:strCache>
                <c:ptCount val="1"/>
                <c:pt idx="0">
                  <c:v>Sales</c:v>
                </c:pt>
              </c:strCache>
            </c:strRef>
          </c:tx>
          <c:dPt>
            <c:idx val="0"/>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1-D3A9-4D00-8BE2-64C299ED0238}"/>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D3A9-4D00-8BE2-64C299ED0238}"/>
              </c:ext>
            </c:extLst>
          </c:dPt>
          <c:dPt>
            <c:idx val="2"/>
            <c:bubble3D val="0"/>
            <c:spPr>
              <a:solidFill>
                <a:srgbClr val="113D63"/>
              </a:solidFill>
              <a:ln w="19050">
                <a:solidFill>
                  <a:schemeClr val="lt1"/>
                </a:solidFill>
              </a:ln>
              <a:effectLst/>
            </c:spPr>
            <c:extLst>
              <c:ext xmlns:c16="http://schemas.microsoft.com/office/drawing/2014/chart" uri="{C3380CC4-5D6E-409C-BE32-E72D297353CC}">
                <c16:uniqueId val="{00000005-D3A9-4D00-8BE2-64C299ED0238}"/>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7-D3A9-4D00-8BE2-64C299ED0238}"/>
              </c:ext>
            </c:extLst>
          </c:dPt>
          <c:dLbls>
            <c:dLbl>
              <c:idx val="1"/>
              <c:layout>
                <c:manualLayout>
                  <c:x val="-7.3415971112498021E-2"/>
                  <c:y val="-0.1484316367466579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A9-4D00-8BE2-64C299ED0238}"/>
                </c:ext>
              </c:extLst>
            </c:dLbl>
            <c:dLbl>
              <c:idx val="2"/>
              <c:layout>
                <c:manualLayout>
                  <c:x val="0.11730146700775673"/>
                  <c:y val="-8.563102516650164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A9-4D00-8BE2-64C299ED0238}"/>
                </c:ext>
              </c:extLst>
            </c:dLbl>
            <c:dLbl>
              <c:idx val="3"/>
              <c:layout>
                <c:manualLayout>
                  <c:x val="0.10001941779201273"/>
                  <c:y val="0.14321483332407461"/>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3A9-4D00-8BE2-64C299ED023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Mass Merchandiser</c:v>
                </c:pt>
                <c:pt idx="1">
                  <c:v>Grocery</c:v>
                </c:pt>
                <c:pt idx="2">
                  <c:v>Superstores &amp; Specialized Pet Stores</c:v>
                </c:pt>
                <c:pt idx="3">
                  <c:v>Branded Contractors</c:v>
                </c:pt>
              </c:strCache>
            </c:strRef>
          </c:cat>
          <c:val>
            <c:numRef>
              <c:f>Sheet1!$B$2:$B$5</c:f>
              <c:numCache>
                <c:formatCode>0.00%</c:formatCode>
                <c:ptCount val="4"/>
                <c:pt idx="0">
                  <c:v>0.34</c:v>
                </c:pt>
                <c:pt idx="1">
                  <c:v>0.21</c:v>
                </c:pt>
                <c:pt idx="2">
                  <c:v>0.22</c:v>
                </c:pt>
                <c:pt idx="3">
                  <c:v>0.23</c:v>
                </c:pt>
              </c:numCache>
            </c:numRef>
          </c:val>
          <c:extLst>
            <c:ext xmlns:c16="http://schemas.microsoft.com/office/drawing/2014/chart" uri="{C3380CC4-5D6E-409C-BE32-E72D297353CC}">
              <c16:uniqueId val="{00000008-D3A9-4D00-8BE2-64C299ED0238}"/>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TargetCo's YoY FCF</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TargetCo's YoY FCF</c:v>
                </c:pt>
              </c:strCache>
            </c:strRef>
          </c:tx>
          <c:spPr>
            <a:solidFill>
              <a:srgbClr val="48505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2020</c:v>
                </c:pt>
                <c:pt idx="1">
                  <c:v>2021</c:v>
                </c:pt>
                <c:pt idx="2">
                  <c:v>2022</c:v>
                </c:pt>
                <c:pt idx="3">
                  <c:v>2023</c:v>
                </c:pt>
                <c:pt idx="4">
                  <c:v>2024</c:v>
                </c:pt>
              </c:numCache>
            </c:numRef>
          </c:cat>
          <c:val>
            <c:numRef>
              <c:f>Sheet1!$B$2:$B$6</c:f>
              <c:numCache>
                <c:formatCode>General</c:formatCode>
                <c:ptCount val="5"/>
                <c:pt idx="0">
                  <c:v>20</c:v>
                </c:pt>
                <c:pt idx="1">
                  <c:v>21</c:v>
                </c:pt>
                <c:pt idx="2">
                  <c:v>23</c:v>
                </c:pt>
                <c:pt idx="3">
                  <c:v>39</c:v>
                </c:pt>
                <c:pt idx="4">
                  <c:v>47</c:v>
                </c:pt>
              </c:numCache>
            </c:numRef>
          </c:val>
          <c:extLst>
            <c:ext xmlns:c16="http://schemas.microsoft.com/office/drawing/2014/chart" uri="{C3380CC4-5D6E-409C-BE32-E72D297353CC}">
              <c16:uniqueId val="{00000000-4A27-44DB-A456-6FFAD3818BE2}"/>
            </c:ext>
          </c:extLst>
        </c:ser>
        <c:dLbls>
          <c:showLegendKey val="0"/>
          <c:showVal val="0"/>
          <c:showCatName val="0"/>
          <c:showSerName val="0"/>
          <c:showPercent val="0"/>
          <c:showBubbleSize val="0"/>
        </c:dLbls>
        <c:gapWidth val="219"/>
        <c:overlap val="-27"/>
        <c:axId val="581657983"/>
        <c:axId val="1772607071"/>
      </c:barChart>
      <c:catAx>
        <c:axId val="5816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2607071"/>
        <c:crosses val="autoZero"/>
        <c:auto val="1"/>
        <c:lblAlgn val="ctr"/>
        <c:lblOffset val="100"/>
        <c:noMultiLvlLbl val="0"/>
      </c:catAx>
      <c:valAx>
        <c:axId val="1772607071"/>
        <c:scaling>
          <c:orientation val="minMax"/>
        </c:scaling>
        <c:delete val="1"/>
        <c:axPos val="l"/>
        <c:numFmt formatCode="General" sourceLinked="1"/>
        <c:majorTickMark val="none"/>
        <c:minorTickMark val="none"/>
        <c:tickLblPos val="nextTo"/>
        <c:crossAx val="581657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Chewy Revenue Growth</a:t>
            </a:r>
          </a:p>
        </c:rich>
      </c:tx>
      <c:layout>
        <c:manualLayout>
          <c:xMode val="edge"/>
          <c:yMode val="edge"/>
          <c:x val="0.30335596519156455"/>
          <c:y val="8.290291446157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9175058598930612E-2"/>
          <c:y val="0.21995171781146772"/>
          <c:w val="0.95060057142881871"/>
          <c:h val="0.55768184501881024"/>
        </c:manualLayout>
      </c:layout>
      <c:barChart>
        <c:barDir val="col"/>
        <c:grouping val="clustered"/>
        <c:varyColors val="0"/>
        <c:ser>
          <c:idx val="0"/>
          <c:order val="0"/>
          <c:spPr>
            <a:solidFill>
              <a:schemeClr val="accent1">
                <a:lumMod val="75000"/>
              </a:schemeClr>
            </a:solidFill>
            <a:ln>
              <a:noFill/>
            </a:ln>
            <a:effectLst/>
          </c:spPr>
          <c:invertIfNegative val="0"/>
          <c:dLbls>
            <c:dLbl>
              <c:idx val="0"/>
              <c:tx>
                <c:rich>
                  <a:bodyPr/>
                  <a:lstStyle/>
                  <a:p>
                    <a:r>
                      <a:rPr lang="en-US"/>
                      <a:t>$2.1B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C5CD-4DDD-90C3-AD1DEF1354AB}"/>
                </c:ext>
              </c:extLst>
            </c:dLbl>
            <c:dLbl>
              <c:idx val="1"/>
              <c:tx>
                <c:rich>
                  <a:bodyPr/>
                  <a:lstStyle/>
                  <a:p>
                    <a:r>
                      <a:rPr lang="en-US"/>
                      <a:t>$3.5B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5CD-4DDD-90C3-AD1DEF1354AB}"/>
                </c:ext>
              </c:extLst>
            </c:dLbl>
            <c:dLbl>
              <c:idx val="2"/>
              <c:tx>
                <c:rich>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r>
                      <a:rPr lang="en-US" b="1"/>
                      <a:t>$4.8B</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C5CD-4DDD-90C3-AD1DEF1354AB}"/>
                </c:ext>
              </c:extLst>
            </c:dLbl>
            <c:dLbl>
              <c:idx val="3"/>
              <c:tx>
                <c:rich>
                  <a:bodyPr/>
                  <a:lstStyle/>
                  <a:p>
                    <a:r>
                      <a:rPr lang="en-US"/>
                      <a:t>$7.2B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5CD-4DDD-90C3-AD1DEF1354AB}"/>
                </c:ext>
              </c:extLst>
            </c:dLbl>
            <c:dLbl>
              <c:idx val="4"/>
              <c:tx>
                <c:rich>
                  <a:bodyPr/>
                  <a:lstStyle/>
                  <a:p>
                    <a:r>
                      <a:rPr lang="en-US"/>
                      <a:t>$8.9B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5CD-4DDD-90C3-AD1DEF1354AB}"/>
                </c:ext>
              </c:extLst>
            </c:dLbl>
            <c:dLbl>
              <c:idx val="5"/>
              <c:tx>
                <c:rich>
                  <a:bodyPr/>
                  <a:lstStyle/>
                  <a:p>
                    <a:r>
                      <a:rPr lang="en-US"/>
                      <a:t>$10B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5CD-4DDD-90C3-AD1DEF1354AB}"/>
                </c:ext>
              </c:extLst>
            </c:dLbl>
            <c:dLbl>
              <c:idx val="6"/>
              <c:tx>
                <c:rich>
                  <a:bodyPr/>
                  <a:lstStyle/>
                  <a:p>
                    <a:r>
                      <a:rPr lang="en-US"/>
                      <a:t>$11.1B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5CD-4DDD-90C3-AD1DEF1354AB}"/>
                </c:ext>
              </c:extLst>
            </c:dLbl>
            <c:dLbl>
              <c:idx val="7"/>
              <c:tx>
                <c:rich>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r>
                      <a:rPr lang="en-US" b="1"/>
                      <a:t>$11.9B</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5CD-4DDD-90C3-AD1DEF1354A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'CHWY-US'!$B$74:$I$74</c:f>
              <c:numCache>
                <c:formatCode>General</c:formatCode>
                <c:ptCount val="8"/>
                <c:pt idx="0">
                  <c:v>2018</c:v>
                </c:pt>
                <c:pt idx="1">
                  <c:v>2019</c:v>
                </c:pt>
                <c:pt idx="2">
                  <c:v>2020</c:v>
                </c:pt>
                <c:pt idx="3">
                  <c:v>2021</c:v>
                </c:pt>
                <c:pt idx="4">
                  <c:v>2022</c:v>
                </c:pt>
                <c:pt idx="5">
                  <c:v>2023</c:v>
                </c:pt>
                <c:pt idx="6" formatCode="0">
                  <c:v>2024</c:v>
                </c:pt>
                <c:pt idx="7" formatCode="0">
                  <c:v>2025</c:v>
                </c:pt>
              </c:numCache>
            </c:numRef>
          </c:cat>
          <c:val>
            <c:numRef>
              <c:f>'CHWY-US'!$B$75:$I$75</c:f>
              <c:numCache>
                <c:formatCode>#,##0.0</c:formatCode>
                <c:ptCount val="8"/>
                <c:pt idx="0">
                  <c:v>2104.2869999999998</c:v>
                </c:pt>
                <c:pt idx="1">
                  <c:v>3532.837</c:v>
                </c:pt>
                <c:pt idx="2">
                  <c:v>4846.7430000000004</c:v>
                </c:pt>
                <c:pt idx="3">
                  <c:v>7146.2640000000001</c:v>
                </c:pt>
                <c:pt idx="4">
                  <c:v>8890.7729999999992</c:v>
                </c:pt>
                <c:pt idx="5">
                  <c:v>10119</c:v>
                </c:pt>
                <c:pt idx="6">
                  <c:v>11147.72</c:v>
                </c:pt>
                <c:pt idx="7">
                  <c:v>11861.334999999999</c:v>
                </c:pt>
              </c:numCache>
            </c:numRef>
          </c:val>
          <c:extLst>
            <c:ext xmlns:c16="http://schemas.microsoft.com/office/drawing/2014/chart" uri="{C3380CC4-5D6E-409C-BE32-E72D297353CC}">
              <c16:uniqueId val="{00000000-91E8-4627-B239-AD1058F936B7}"/>
            </c:ext>
          </c:extLst>
        </c:ser>
        <c:dLbls>
          <c:showLegendKey val="0"/>
          <c:showVal val="0"/>
          <c:showCatName val="0"/>
          <c:showSerName val="0"/>
          <c:showPercent val="0"/>
          <c:showBubbleSize val="0"/>
        </c:dLbls>
        <c:gapWidth val="219"/>
        <c:axId val="660049695"/>
        <c:axId val="660051615"/>
      </c:barChart>
      <c:catAx>
        <c:axId val="660049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0051615"/>
        <c:crosses val="autoZero"/>
        <c:auto val="1"/>
        <c:lblAlgn val="ctr"/>
        <c:lblOffset val="100"/>
        <c:noMultiLvlLbl val="0"/>
      </c:catAx>
      <c:valAx>
        <c:axId val="660051615"/>
        <c:scaling>
          <c:orientation val="minMax"/>
        </c:scaling>
        <c:delete val="1"/>
        <c:axPos val="l"/>
        <c:numFmt formatCode="&quot;$&quot;#,##0" sourceLinked="0"/>
        <c:majorTickMark val="none"/>
        <c:minorTickMark val="none"/>
        <c:tickLblPos val="nextTo"/>
        <c:crossAx val="660049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a:solidFill>
                  <a:schemeClr val="tx1"/>
                </a:solidFill>
                <a:latin typeface="Arial" panose="020B0604020202020204" pitchFamily="34" charset="0"/>
                <a:cs typeface="Arial" panose="020B0604020202020204" pitchFamily="34" charset="0"/>
              </a:rPr>
              <a:t>2019</a:t>
            </a:r>
            <a:r>
              <a:rPr lang="en-US" b="1" baseline="0">
                <a:solidFill>
                  <a:schemeClr val="tx1"/>
                </a:solidFill>
                <a:latin typeface="Arial" panose="020B0604020202020204" pitchFamily="34" charset="0"/>
                <a:cs typeface="Arial" panose="020B0604020202020204" pitchFamily="34" charset="0"/>
              </a:rPr>
              <a:t> – 2023 </a:t>
            </a:r>
            <a:r>
              <a:rPr lang="en-US" b="1">
                <a:solidFill>
                  <a:schemeClr val="tx1"/>
                </a:solidFill>
                <a:latin typeface="Arial" panose="020B0604020202020204" pitchFamily="34" charset="0"/>
                <a:cs typeface="Arial" panose="020B0604020202020204" pitchFamily="34" charset="0"/>
              </a:rPr>
              <a:t>Pet</a:t>
            </a:r>
            <a:r>
              <a:rPr lang="en-US" b="1" baseline="0">
                <a:solidFill>
                  <a:schemeClr val="tx1"/>
                </a:solidFill>
                <a:latin typeface="Arial" panose="020B0604020202020204" pitchFamily="34" charset="0"/>
                <a:cs typeface="Arial" panose="020B0604020202020204" pitchFamily="34" charset="0"/>
              </a:rPr>
              <a:t> Food Industry </a:t>
            </a:r>
            <a:r>
              <a:rPr lang="en-US" b="1">
                <a:solidFill>
                  <a:schemeClr val="tx1"/>
                </a:solidFill>
                <a:latin typeface="Arial" panose="020B0604020202020204" pitchFamily="34" charset="0"/>
                <a:cs typeface="Arial" panose="020B0604020202020204" pitchFamily="34" charset="0"/>
              </a:rPr>
              <a:t>E-Commerce Share</a:t>
            </a:r>
          </a:p>
        </c:rich>
      </c:tx>
      <c:layout>
        <c:manualLayout>
          <c:xMode val="edge"/>
          <c:yMode val="edge"/>
          <c:x val="0.15069152026575236"/>
          <c:y val="1.374215709666092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6.5753544293209926E-2"/>
          <c:y val="0.16559299301476418"/>
          <c:w val="0.73647658829560059"/>
          <c:h val="0.71121181479251239"/>
        </c:manualLayout>
      </c:layout>
      <c:lineChart>
        <c:grouping val="standard"/>
        <c:varyColors val="0"/>
        <c:ser>
          <c:idx val="0"/>
          <c:order val="0"/>
          <c:tx>
            <c:strRef>
              <c:f>Sheet1!$B$1</c:f>
              <c:strCache>
                <c:ptCount val="1"/>
                <c:pt idx="0">
                  <c:v>Online</c:v>
                </c:pt>
              </c:strCache>
            </c:strRef>
          </c:tx>
          <c:spPr>
            <a:ln w="28575" cap="rnd">
              <a:solidFill>
                <a:schemeClr val="accent2"/>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Sheet1!$B$2:$B$6</c:f>
              <c:numCache>
                <c:formatCode>0%</c:formatCode>
                <c:ptCount val="5"/>
                <c:pt idx="0">
                  <c:v>0.2</c:v>
                </c:pt>
                <c:pt idx="1">
                  <c:v>0.24</c:v>
                </c:pt>
                <c:pt idx="2">
                  <c:v>0.3</c:v>
                </c:pt>
                <c:pt idx="3">
                  <c:v>0.34</c:v>
                </c:pt>
                <c:pt idx="4">
                  <c:v>0.37</c:v>
                </c:pt>
              </c:numCache>
            </c:numRef>
          </c:val>
          <c:smooth val="0"/>
          <c:extLst>
            <c:ext xmlns:c16="http://schemas.microsoft.com/office/drawing/2014/chart" uri="{C3380CC4-5D6E-409C-BE32-E72D297353CC}">
              <c16:uniqueId val="{00000000-8C1A-431A-911F-50A8BA1C4DCE}"/>
            </c:ext>
          </c:extLst>
        </c:ser>
        <c:ser>
          <c:idx val="1"/>
          <c:order val="1"/>
          <c:tx>
            <c:strRef>
              <c:f>Sheet1!$C$1</c:f>
              <c:strCache>
                <c:ptCount val="1"/>
                <c:pt idx="0">
                  <c:v>Mass</c:v>
                </c:pt>
              </c:strCache>
            </c:strRef>
          </c:tx>
          <c:spPr>
            <a:ln w="28575" cap="rnd">
              <a:solidFill>
                <a:srgbClr val="0070C0"/>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Sheet1!$C$2:$C$6</c:f>
              <c:numCache>
                <c:formatCode>0%</c:formatCode>
                <c:ptCount val="5"/>
                <c:pt idx="0">
                  <c:v>0.28000000000000003</c:v>
                </c:pt>
                <c:pt idx="1">
                  <c:v>0.26</c:v>
                </c:pt>
                <c:pt idx="2">
                  <c:v>0.23</c:v>
                </c:pt>
                <c:pt idx="3">
                  <c:v>0.24</c:v>
                </c:pt>
                <c:pt idx="4">
                  <c:v>0.25</c:v>
                </c:pt>
              </c:numCache>
            </c:numRef>
          </c:val>
          <c:smooth val="0"/>
          <c:extLst>
            <c:ext xmlns:c16="http://schemas.microsoft.com/office/drawing/2014/chart" uri="{C3380CC4-5D6E-409C-BE32-E72D297353CC}">
              <c16:uniqueId val="{00000001-8C1A-431A-911F-50A8BA1C4DCE}"/>
            </c:ext>
          </c:extLst>
        </c:ser>
        <c:ser>
          <c:idx val="2"/>
          <c:order val="2"/>
          <c:tx>
            <c:strRef>
              <c:f>Sheet1!$D$1</c:f>
              <c:strCache>
                <c:ptCount val="1"/>
                <c:pt idx="0">
                  <c:v>Pet Specialty</c:v>
                </c:pt>
              </c:strCache>
            </c:strRef>
          </c:tx>
          <c:spPr>
            <a:ln w="28575" cap="rnd">
              <a:solidFill>
                <a:schemeClr val="tx1">
                  <a:lumMod val="95000"/>
                  <a:lumOff val="5000"/>
                </a:schemeClr>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Sheet1!$D$2:$D$6</c:f>
              <c:numCache>
                <c:formatCode>0%</c:formatCode>
                <c:ptCount val="5"/>
                <c:pt idx="0">
                  <c:v>0.22</c:v>
                </c:pt>
                <c:pt idx="1">
                  <c:v>0.2</c:v>
                </c:pt>
                <c:pt idx="2">
                  <c:v>0.17</c:v>
                </c:pt>
                <c:pt idx="3">
                  <c:v>0.15</c:v>
                </c:pt>
                <c:pt idx="4">
                  <c:v>0.14000000000000001</c:v>
                </c:pt>
              </c:numCache>
            </c:numRef>
          </c:val>
          <c:smooth val="0"/>
          <c:extLst>
            <c:ext xmlns:c16="http://schemas.microsoft.com/office/drawing/2014/chart" uri="{C3380CC4-5D6E-409C-BE32-E72D297353CC}">
              <c16:uniqueId val="{00000002-8C1A-431A-911F-50A8BA1C4DCE}"/>
            </c:ext>
          </c:extLst>
        </c:ser>
        <c:ser>
          <c:idx val="3"/>
          <c:order val="3"/>
          <c:tx>
            <c:strRef>
              <c:f>Sheet1!$E$1</c:f>
              <c:strCache>
                <c:ptCount val="1"/>
                <c:pt idx="0">
                  <c:v>Food</c:v>
                </c:pt>
              </c:strCache>
            </c:strRef>
          </c:tx>
          <c:spPr>
            <a:ln w="28575" cap="rnd">
              <a:solidFill>
                <a:schemeClr val="accent5"/>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Sheet1!$E$2:$E$6</c:f>
              <c:numCache>
                <c:formatCode>0.00%</c:formatCode>
                <c:ptCount val="5"/>
                <c:pt idx="0" formatCode="0%">
                  <c:v>0.1</c:v>
                </c:pt>
                <c:pt idx="1">
                  <c:v>9.5000000000000001E-2</c:v>
                </c:pt>
                <c:pt idx="2" formatCode="0%">
                  <c:v>0.09</c:v>
                </c:pt>
                <c:pt idx="3">
                  <c:v>8.5000000000000006E-2</c:v>
                </c:pt>
                <c:pt idx="4" formatCode="0%">
                  <c:v>0.08</c:v>
                </c:pt>
              </c:numCache>
            </c:numRef>
          </c:val>
          <c:smooth val="0"/>
          <c:extLst>
            <c:ext xmlns:c16="http://schemas.microsoft.com/office/drawing/2014/chart" uri="{C3380CC4-5D6E-409C-BE32-E72D297353CC}">
              <c16:uniqueId val="{00000003-8C1A-431A-911F-50A8BA1C4DCE}"/>
            </c:ext>
          </c:extLst>
        </c:ser>
        <c:ser>
          <c:idx val="4"/>
          <c:order val="4"/>
          <c:tx>
            <c:strRef>
              <c:f>Sheet1!$F$1</c:f>
              <c:strCache>
                <c:ptCount val="1"/>
                <c:pt idx="0">
                  <c:v>Club</c:v>
                </c:pt>
              </c:strCache>
            </c:strRef>
          </c:tx>
          <c:spPr>
            <a:ln w="28575" cap="rnd">
              <a:solidFill>
                <a:srgbClr val="CCD1D7"/>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Sheet1!$F$2:$F$6</c:f>
              <c:numCache>
                <c:formatCode>0%</c:formatCode>
                <c:ptCount val="5"/>
                <c:pt idx="0">
                  <c:v>0.06</c:v>
                </c:pt>
                <c:pt idx="1">
                  <c:v>0.06</c:v>
                </c:pt>
                <c:pt idx="2">
                  <c:v>0.06</c:v>
                </c:pt>
                <c:pt idx="3">
                  <c:v>0.06</c:v>
                </c:pt>
                <c:pt idx="4">
                  <c:v>0.06</c:v>
                </c:pt>
              </c:numCache>
            </c:numRef>
          </c:val>
          <c:smooth val="0"/>
          <c:extLst>
            <c:ext xmlns:c16="http://schemas.microsoft.com/office/drawing/2014/chart" uri="{C3380CC4-5D6E-409C-BE32-E72D297353CC}">
              <c16:uniqueId val="{00000004-8C1A-431A-911F-50A8BA1C4DCE}"/>
            </c:ext>
          </c:extLst>
        </c:ser>
        <c:ser>
          <c:idx val="5"/>
          <c:order val="5"/>
          <c:tx>
            <c:strRef>
              <c:f>Sheet1!$G$1</c:f>
              <c:strCache>
                <c:ptCount val="1"/>
                <c:pt idx="0">
                  <c:v>Dollar</c:v>
                </c:pt>
              </c:strCache>
            </c:strRef>
          </c:tx>
          <c:spPr>
            <a:ln w="28575" cap="rnd">
              <a:solidFill>
                <a:schemeClr val="bg1">
                  <a:lumMod val="50000"/>
                </a:schemeClr>
              </a:solidFill>
              <a:round/>
            </a:ln>
            <a:effectLst/>
          </c:spPr>
          <c:marker>
            <c:symbol val="none"/>
          </c:marker>
          <c:cat>
            <c:numRef>
              <c:f>Sheet1!$A$2:$A$6</c:f>
              <c:numCache>
                <c:formatCode>General</c:formatCode>
                <c:ptCount val="5"/>
                <c:pt idx="0">
                  <c:v>2019</c:v>
                </c:pt>
                <c:pt idx="1">
                  <c:v>2020</c:v>
                </c:pt>
                <c:pt idx="2">
                  <c:v>2021</c:v>
                </c:pt>
                <c:pt idx="3">
                  <c:v>2022</c:v>
                </c:pt>
                <c:pt idx="4">
                  <c:v>2023</c:v>
                </c:pt>
              </c:numCache>
            </c:numRef>
          </c:cat>
          <c:val>
            <c:numRef>
              <c:f>Sheet1!$G$2:$G$6</c:f>
              <c:numCache>
                <c:formatCode>0%</c:formatCode>
                <c:ptCount val="5"/>
                <c:pt idx="0">
                  <c:v>0.05</c:v>
                </c:pt>
                <c:pt idx="1">
                  <c:v>0.05</c:v>
                </c:pt>
                <c:pt idx="2" formatCode="0.00%">
                  <c:v>4.4999999999999998E-2</c:v>
                </c:pt>
                <c:pt idx="3" formatCode="0.00%">
                  <c:v>4.4999999999999998E-2</c:v>
                </c:pt>
                <c:pt idx="4" formatCode="0.00%">
                  <c:v>4.4999999999999998E-2</c:v>
                </c:pt>
              </c:numCache>
            </c:numRef>
          </c:val>
          <c:smooth val="0"/>
          <c:extLst>
            <c:ext xmlns:c16="http://schemas.microsoft.com/office/drawing/2014/chart" uri="{C3380CC4-5D6E-409C-BE32-E72D297353CC}">
              <c16:uniqueId val="{00000005-8C1A-431A-911F-50A8BA1C4DCE}"/>
            </c:ext>
          </c:extLst>
        </c:ser>
        <c:dLbls>
          <c:showLegendKey val="0"/>
          <c:showVal val="0"/>
          <c:showCatName val="0"/>
          <c:showSerName val="0"/>
          <c:showPercent val="0"/>
          <c:showBubbleSize val="0"/>
        </c:dLbls>
        <c:smooth val="0"/>
        <c:axId val="1694697584"/>
        <c:axId val="1694695664"/>
      </c:lineChart>
      <c:catAx>
        <c:axId val="169469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94695664"/>
        <c:crosses val="autoZero"/>
        <c:auto val="1"/>
        <c:lblAlgn val="ctr"/>
        <c:lblOffset val="100"/>
        <c:noMultiLvlLbl val="0"/>
      </c:catAx>
      <c:valAx>
        <c:axId val="1694695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4697584"/>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Entry>
      <c:legendEntry>
        <c:idx val="1"/>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713461831046732"/>
          <c:y val="5.7393273413491024E-3"/>
          <c:w val="0.55828378050383998"/>
          <c:h val="0.66661290988165123"/>
        </c:manualLayout>
      </c:layout>
      <c:pieChart>
        <c:varyColors val="1"/>
        <c:ser>
          <c:idx val="0"/>
          <c:order val="0"/>
          <c:tx>
            <c:strRef>
              <c:f>Sheet1!$B$1</c:f>
              <c:strCache>
                <c:ptCount val="1"/>
                <c:pt idx="0">
                  <c:v>Column1</c:v>
                </c:pt>
              </c:strCache>
            </c:strRef>
          </c:tx>
          <c:dPt>
            <c:idx val="0"/>
            <c:bubble3D val="0"/>
            <c:spPr>
              <a:solidFill>
                <a:schemeClr val="tx2"/>
              </a:solidFill>
              <a:ln w="19050">
                <a:solidFill>
                  <a:schemeClr val="lt1"/>
                </a:solidFill>
              </a:ln>
              <a:effectLst/>
            </c:spPr>
            <c:extLst>
              <c:ext xmlns:c16="http://schemas.microsoft.com/office/drawing/2014/chart" uri="{C3380CC4-5D6E-409C-BE32-E72D297353CC}">
                <c16:uniqueId val="{00000005-DF3C-43F0-812D-4033AC9DF609}"/>
              </c:ext>
            </c:extLst>
          </c:dPt>
          <c:dPt>
            <c:idx val="1"/>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6-DF3C-43F0-812D-4033AC9DF609}"/>
              </c:ext>
            </c:extLst>
          </c:dPt>
          <c:dPt>
            <c:idx val="2"/>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4-DF3C-43F0-812D-4033AC9DF609}"/>
              </c:ext>
            </c:extLst>
          </c:dPt>
          <c:dPt>
            <c:idx val="3"/>
            <c:bubble3D val="0"/>
            <c:spPr>
              <a:solidFill>
                <a:srgbClr val="485059"/>
              </a:solidFill>
              <a:ln w="19050">
                <a:solidFill>
                  <a:schemeClr val="lt1"/>
                </a:solidFill>
              </a:ln>
              <a:effectLst/>
            </c:spPr>
            <c:extLst>
              <c:ext xmlns:c16="http://schemas.microsoft.com/office/drawing/2014/chart" uri="{C3380CC4-5D6E-409C-BE32-E72D297353CC}">
                <c16:uniqueId val="{00000003-DF3C-43F0-812D-4033AC9DF609}"/>
              </c:ext>
            </c:extLst>
          </c:dPt>
          <c:dPt>
            <c:idx val="4"/>
            <c:bubble3D val="0"/>
            <c:spPr>
              <a:solidFill>
                <a:schemeClr val="tx1"/>
              </a:solidFill>
              <a:ln w="19050">
                <a:solidFill>
                  <a:schemeClr val="lt1"/>
                </a:solidFill>
              </a:ln>
              <a:effectLst/>
            </c:spPr>
            <c:extLst>
              <c:ext xmlns:c16="http://schemas.microsoft.com/office/drawing/2014/chart" uri="{C3380CC4-5D6E-409C-BE32-E72D297353CC}">
                <c16:uniqueId val="{00000002-DF3C-43F0-812D-4033AC9DF609}"/>
              </c:ext>
            </c:extLst>
          </c:dPt>
          <c:dPt>
            <c:idx val="5"/>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1-DF3C-43F0-812D-4033AC9DF609}"/>
              </c:ext>
            </c:extLst>
          </c:dPt>
          <c:dLbls>
            <c:dLbl>
              <c:idx val="4"/>
              <c:layout>
                <c:manualLayout>
                  <c:x val="6.9243532973404145E-2"/>
                  <c:y val="-9.951488344554651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F3C-43F0-812D-4033AC9DF609}"/>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Walmart</c:v>
                </c:pt>
                <c:pt idx="1">
                  <c:v>PetSmart</c:v>
                </c:pt>
                <c:pt idx="2">
                  <c:v>Blue Buffalo</c:v>
                </c:pt>
                <c:pt idx="3">
                  <c:v>Publix</c:v>
                </c:pt>
                <c:pt idx="4">
                  <c:v>Dollar General</c:v>
                </c:pt>
                <c:pt idx="5">
                  <c:v>Other</c:v>
                </c:pt>
              </c:strCache>
            </c:strRef>
          </c:cat>
          <c:val>
            <c:numRef>
              <c:f>Sheet1!$B$2:$B$7</c:f>
              <c:numCache>
                <c:formatCode>0%</c:formatCode>
                <c:ptCount val="6"/>
                <c:pt idx="0">
                  <c:v>0.27</c:v>
                </c:pt>
                <c:pt idx="1">
                  <c:v>0.15</c:v>
                </c:pt>
                <c:pt idx="2">
                  <c:v>0.08</c:v>
                </c:pt>
                <c:pt idx="3">
                  <c:v>7.0000000000000007E-2</c:v>
                </c:pt>
                <c:pt idx="4">
                  <c:v>0.05</c:v>
                </c:pt>
                <c:pt idx="5">
                  <c:v>0.43</c:v>
                </c:pt>
              </c:numCache>
            </c:numRef>
          </c:val>
          <c:extLst>
            <c:ext xmlns:c16="http://schemas.microsoft.com/office/drawing/2014/chart" uri="{C3380CC4-5D6E-409C-BE32-E72D297353CC}">
              <c16:uniqueId val="{00000000-DF3C-43F0-812D-4033AC9DF609}"/>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1.9037899820723962E-2"/>
          <c:y val="0.68496947874357628"/>
          <c:w val="0.97705878450606931"/>
          <c:h val="0.2691175859195511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solidFill>
                  <a:schemeClr val="tx1"/>
                </a:solidFill>
              </a:rPr>
              <a:t>US Premium Cat Food Market</a:t>
            </a:r>
          </a:p>
        </c:rich>
      </c:tx>
      <c:layout>
        <c:manualLayout>
          <c:xMode val="edge"/>
          <c:yMode val="edge"/>
          <c:x val="0.2533366277065725"/>
          <c:y val="1.685163458406099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117610136216598E-2"/>
          <c:y val="3.2032795085779261E-2"/>
          <c:w val="0.9293412577003235"/>
          <c:h val="0.68243073950755495"/>
        </c:manualLayout>
      </c:layout>
      <c:barChart>
        <c:barDir val="col"/>
        <c:grouping val="clustered"/>
        <c:varyColors val="0"/>
        <c:ser>
          <c:idx val="0"/>
          <c:order val="0"/>
          <c:tx>
            <c:strRef>
              <c:f>Sheet1!$B$1</c:f>
              <c:strCache>
                <c:ptCount val="1"/>
                <c:pt idx="0">
                  <c:v>Series 1</c:v>
                </c:pt>
              </c:strCache>
            </c:strRef>
          </c:tx>
          <c:spPr>
            <a:solidFill>
              <a:schemeClr val="accent1">
                <a:lumMod val="20000"/>
                <a:lumOff val="80000"/>
              </a:schemeClr>
            </a:solidFill>
            <a:ln>
              <a:solidFill>
                <a:schemeClr val="tx1"/>
              </a:solidFill>
            </a:ln>
            <a:effectLst/>
          </c:spPr>
          <c:invertIfNegative val="0"/>
          <c:dLbls>
            <c:dLbl>
              <c:idx val="0"/>
              <c:tx>
                <c:rich>
                  <a:bodyPr/>
                  <a:lstStyle/>
                  <a:p>
                    <a:r>
                      <a:rPr lang="en-US"/>
                      <a:t>$</a:t>
                    </a:r>
                    <a:fld id="{1C592647-7FDD-44C9-A090-0BE3814078D3}" type="VALUE">
                      <a:rPr lang="en-US" smtClean="0"/>
                      <a:pPr/>
                      <a:t>[VALUE]</a:t>
                    </a:fld>
                    <a:r>
                      <a:rPr lang="en-US"/>
                      <a:t>B</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7CE-4C38-8446-A9AAB3227C91}"/>
                </c:ext>
              </c:extLst>
            </c:dLbl>
            <c:dLbl>
              <c:idx val="1"/>
              <c:tx>
                <c:rich>
                  <a:bodyPr/>
                  <a:lstStyle/>
                  <a:p>
                    <a:r>
                      <a:rPr lang="en-US"/>
                      <a:t>$</a:t>
                    </a:r>
                    <a:fld id="{9EF3D9AD-B167-4477-BC0E-9060C57FCE97}" type="VALUE">
                      <a:rPr lang="en-US" smtClean="0"/>
                      <a:pPr/>
                      <a:t>[VALUE]</a:t>
                    </a:fld>
                    <a:r>
                      <a:rPr lang="en-US"/>
                      <a:t>B</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7CE-4C38-8446-A9AAB3227C91}"/>
                </c:ext>
              </c:extLst>
            </c:dLbl>
            <c:dLbl>
              <c:idx val="2"/>
              <c:tx>
                <c:rich>
                  <a:bodyPr/>
                  <a:lstStyle/>
                  <a:p>
                    <a:r>
                      <a:rPr lang="en-US"/>
                      <a:t>$</a:t>
                    </a:r>
                    <a:fld id="{4E56C5E1-4E1E-457A-93CF-EEE08700EF09}" type="VALUE">
                      <a:rPr lang="en-US" smtClean="0"/>
                      <a:pPr/>
                      <a:t>[VALUE]</a:t>
                    </a:fld>
                    <a:r>
                      <a:rPr lang="en-US"/>
                      <a:t>B</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7CE-4C38-8446-A9AAB3227C91}"/>
                </c:ext>
              </c:extLst>
            </c:dLbl>
            <c:dLbl>
              <c:idx val="3"/>
              <c:tx>
                <c:rich>
                  <a:bodyPr/>
                  <a:lstStyle/>
                  <a:p>
                    <a:r>
                      <a:rPr lang="en-US"/>
                      <a:t>$</a:t>
                    </a:r>
                    <a:fld id="{455A06D5-DFA5-475A-A6F5-7E3FE1C86D29}" type="VALUE">
                      <a:rPr lang="en-US" smtClean="0"/>
                      <a:pPr/>
                      <a:t>[VALUE]</a:t>
                    </a:fld>
                    <a:r>
                      <a:rPr lang="en-US"/>
                      <a:t>B</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17CE-4C38-8446-A9AAB3227C9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2016</c:v>
                </c:pt>
                <c:pt idx="1">
                  <c:v>2019</c:v>
                </c:pt>
                <c:pt idx="2">
                  <c:v>2023</c:v>
                </c:pt>
                <c:pt idx="3">
                  <c:v>2028F</c:v>
                </c:pt>
              </c:strCache>
            </c:strRef>
          </c:cat>
          <c:val>
            <c:numRef>
              <c:f>Sheet1!$B$2:$B$5</c:f>
              <c:numCache>
                <c:formatCode>General</c:formatCode>
                <c:ptCount val="4"/>
                <c:pt idx="0">
                  <c:v>2</c:v>
                </c:pt>
                <c:pt idx="1">
                  <c:v>3</c:v>
                </c:pt>
                <c:pt idx="2">
                  <c:v>5</c:v>
                </c:pt>
                <c:pt idx="3">
                  <c:v>6</c:v>
                </c:pt>
              </c:numCache>
            </c:numRef>
          </c:val>
          <c:extLst>
            <c:ext xmlns:c16="http://schemas.microsoft.com/office/drawing/2014/chart" uri="{C3380CC4-5D6E-409C-BE32-E72D297353CC}">
              <c16:uniqueId val="{00000000-17CE-4C38-8446-A9AAB3227C91}"/>
            </c:ext>
          </c:extLst>
        </c:ser>
        <c:dLbls>
          <c:showLegendKey val="0"/>
          <c:showVal val="0"/>
          <c:showCatName val="0"/>
          <c:showSerName val="0"/>
          <c:showPercent val="0"/>
          <c:showBubbleSize val="0"/>
        </c:dLbls>
        <c:gapWidth val="219"/>
        <c:overlap val="-27"/>
        <c:axId val="1505897279"/>
        <c:axId val="1505893919"/>
      </c:barChart>
      <c:catAx>
        <c:axId val="1505897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5893919"/>
        <c:crosses val="autoZero"/>
        <c:auto val="1"/>
        <c:lblAlgn val="ctr"/>
        <c:lblOffset val="100"/>
        <c:noMultiLvlLbl val="0"/>
      </c:catAx>
      <c:valAx>
        <c:axId val="1505893919"/>
        <c:scaling>
          <c:orientation val="minMax"/>
        </c:scaling>
        <c:delete val="1"/>
        <c:axPos val="l"/>
        <c:numFmt formatCode="General" sourceLinked="1"/>
        <c:majorTickMark val="none"/>
        <c:minorTickMark val="none"/>
        <c:tickLblPos val="nextTo"/>
        <c:crossAx val="1505897279"/>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solidFill>
                  <a:schemeClr val="tx1"/>
                </a:solidFill>
              </a:rPr>
              <a:t>Growth</a:t>
            </a:r>
            <a:r>
              <a:rPr lang="en-US" sz="1200" b="1" baseline="0">
                <a:solidFill>
                  <a:schemeClr val="tx1"/>
                </a:solidFill>
              </a:rPr>
              <a:t> in Dog and Cat Owning Households</a:t>
            </a:r>
            <a:endParaRPr lang="en-US" sz="1200" b="1">
              <a:solidFill>
                <a:schemeClr val="tx1"/>
              </a:solidFill>
            </a:endParaRPr>
          </a:p>
        </c:rich>
      </c:tx>
      <c:layout>
        <c:manualLayout>
          <c:xMode val="edge"/>
          <c:yMode val="edge"/>
          <c:x val="0.15217005040305703"/>
          <c:y val="2.372642048204211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6286717398763424E-2"/>
          <c:y val="6.2072910440606657E-2"/>
          <c:w val="0.96742656520247317"/>
          <c:h val="0.69430009032039663"/>
        </c:manualLayout>
      </c:layout>
      <c:barChart>
        <c:barDir val="col"/>
        <c:grouping val="clustered"/>
        <c:varyColors val="0"/>
        <c:ser>
          <c:idx val="0"/>
          <c:order val="0"/>
          <c:tx>
            <c:strRef>
              <c:f>Sheet1!$B$1</c:f>
              <c:strCache>
                <c:ptCount val="1"/>
                <c:pt idx="0">
                  <c:v>Dogs</c:v>
                </c:pt>
              </c:strCache>
            </c:strRef>
          </c:tx>
          <c:spPr>
            <a:solidFill>
              <a:schemeClr val="tx1"/>
            </a:solidFill>
            <a:ln>
              <a:noFill/>
            </a:ln>
            <a:effectLst/>
          </c:spPr>
          <c:invertIfNegative val="0"/>
          <c:dLbls>
            <c:dLbl>
              <c:idx val="0"/>
              <c:layout>
                <c:manualLayout>
                  <c:x val="-3.6365759979005227E-18"/>
                  <c:y val="3.49538558644267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465F-4A31-8454-E90AA2F7ABCF}"/>
                </c:ext>
              </c:extLst>
            </c:dLbl>
            <c:dLbl>
              <c:idx val="1"/>
              <c:layout>
                <c:manualLayout>
                  <c:x val="0"/>
                  <c:y val="2.33025705762844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465F-4A31-8454-E90AA2F7ABCF}"/>
                </c:ext>
              </c:extLst>
            </c:dLbl>
            <c:dLbl>
              <c:idx val="2"/>
              <c:layout>
                <c:manualLayout>
                  <c:x val="-5.8185215966408363E-17"/>
                  <c:y val="1.16512852881422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465F-4A31-8454-E90AA2F7ABCF}"/>
                </c:ext>
              </c:extLst>
            </c:dLbl>
            <c:dLbl>
              <c:idx val="3"/>
              <c:layout>
                <c:manualLayout>
                  <c:x val="-5.8185215966408363E-17"/>
                  <c:y val="2.33025705762844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65F-4A31-8454-E90AA2F7ABCF}"/>
                </c:ext>
              </c:extLst>
            </c:dLbl>
            <c:dLbl>
              <c:idx val="4"/>
              <c:layout>
                <c:manualLayout>
                  <c:x val="0"/>
                  <c:y val="2.91282132203556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65F-4A31-8454-E90AA2F7ABCF}"/>
                </c:ext>
              </c:extLst>
            </c:dLbl>
            <c:dLbl>
              <c:idx val="6"/>
              <c:layout>
                <c:manualLayout>
                  <c:x val="0"/>
                  <c:y val="1.74769279322133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65F-4A31-8454-E90AA2F7ABC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8575" cap="rnd">
                <a:solidFill>
                  <a:schemeClr val="tx1"/>
                </a:solidFill>
                <a:prstDash val="sysDot"/>
              </a:ln>
              <a:effectLst/>
            </c:spPr>
            <c:trendlineType val="linear"/>
            <c:dispRSqr val="0"/>
            <c:dispEq val="0"/>
          </c:trendline>
          <c:cat>
            <c:numRef>
              <c:f>Sheet1!$A$2:$A$8</c:f>
              <c:numCache>
                <c:formatCode>General</c:formatCode>
                <c:ptCount val="7"/>
                <c:pt idx="0">
                  <c:v>2001</c:v>
                </c:pt>
                <c:pt idx="1">
                  <c:v>2006</c:v>
                </c:pt>
                <c:pt idx="2">
                  <c:v>2011</c:v>
                </c:pt>
                <c:pt idx="3">
                  <c:v>2016</c:v>
                </c:pt>
                <c:pt idx="4">
                  <c:v>2020</c:v>
                </c:pt>
                <c:pt idx="5">
                  <c:v>2023</c:v>
                </c:pt>
                <c:pt idx="6">
                  <c:v>2024</c:v>
                </c:pt>
              </c:numCache>
            </c:numRef>
          </c:cat>
          <c:val>
            <c:numRef>
              <c:f>Sheet1!$B$2:$B$8</c:f>
              <c:numCache>
                <c:formatCode>General</c:formatCode>
                <c:ptCount val="7"/>
                <c:pt idx="0">
                  <c:v>37.799999999999997</c:v>
                </c:pt>
                <c:pt idx="1">
                  <c:v>43</c:v>
                </c:pt>
                <c:pt idx="2">
                  <c:v>43.3</c:v>
                </c:pt>
                <c:pt idx="3">
                  <c:v>38.200000000000003</c:v>
                </c:pt>
                <c:pt idx="4">
                  <c:v>62</c:v>
                </c:pt>
                <c:pt idx="5">
                  <c:v>53.4</c:v>
                </c:pt>
                <c:pt idx="6">
                  <c:v>59.8</c:v>
                </c:pt>
              </c:numCache>
            </c:numRef>
          </c:val>
          <c:extLst>
            <c:ext xmlns:c16="http://schemas.microsoft.com/office/drawing/2014/chart" uri="{C3380CC4-5D6E-409C-BE32-E72D297353CC}">
              <c16:uniqueId val="{00000001-465F-4A31-8454-E90AA2F7ABCF}"/>
            </c:ext>
          </c:extLst>
        </c:ser>
        <c:ser>
          <c:idx val="1"/>
          <c:order val="1"/>
          <c:tx>
            <c:strRef>
              <c:f>Sheet1!$C$1</c:f>
              <c:strCache>
                <c:ptCount val="1"/>
                <c:pt idx="0">
                  <c:v>Cats</c:v>
                </c:pt>
              </c:strCache>
            </c:strRef>
          </c:tx>
          <c:spPr>
            <a:solidFill>
              <a:srgbClr val="A6A6A6"/>
            </a:solidFill>
            <a:ln>
              <a:noFill/>
            </a:ln>
            <a:effectLst/>
          </c:spPr>
          <c:invertIfNegative val="0"/>
          <c:dLbls>
            <c:dLbl>
              <c:idx val="0"/>
              <c:layout>
                <c:manualLayout>
                  <c:x val="2.2216430012122822E-2"/>
                  <c:y val="8.28376873267985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65F-4A31-8454-E90AA2F7ABCF}"/>
                </c:ext>
              </c:extLst>
            </c:dLbl>
            <c:dLbl>
              <c:idx val="1"/>
              <c:layout>
                <c:manualLayout>
                  <c:x val="1.4181029667805644E-2"/>
                  <c:y val="5.55325944705936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65F-4A31-8454-E90AA2F7ABCF}"/>
                </c:ext>
              </c:extLst>
            </c:dLbl>
            <c:dLbl>
              <c:idx val="2"/>
              <c:layout>
                <c:manualLayout>
                  <c:x val="6.3475514320350925E-3"/>
                  <c:y val="2.8750081083399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65F-4A31-8454-E90AA2F7ABCF}"/>
                </c:ext>
              </c:extLst>
            </c:dLbl>
            <c:dLbl>
              <c:idx val="3"/>
              <c:layout>
                <c:manualLayout>
                  <c:x val="1.5868878580087731E-2"/>
                  <c:y val="4.71859950425339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65F-4A31-8454-E90AA2F7ABCF}"/>
                </c:ext>
              </c:extLst>
            </c:dLbl>
            <c:dLbl>
              <c:idx val="4"/>
              <c:layout>
                <c:manualLayout>
                  <c:x val="3.1737757160175462E-3"/>
                  <c:y val="1.32870523486743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65F-4A31-8454-E90AA2F7ABCF}"/>
                </c:ext>
              </c:extLst>
            </c:dLbl>
            <c:dLbl>
              <c:idx val="5"/>
              <c:layout>
                <c:manualLayout>
                  <c:x val="9.5213271480526392E-3"/>
                  <c:y val="1.9930822782028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65F-4A31-8454-E90AA2F7ABCF}"/>
                </c:ext>
              </c:extLst>
            </c:dLbl>
            <c:dLbl>
              <c:idx val="6"/>
              <c:layout>
                <c:manualLayout>
                  <c:x val="6.3475514320350925E-3"/>
                  <c:y val="1.91126949927454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65F-4A31-8454-E90AA2F7ABCF}"/>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8575" cap="rnd">
                <a:solidFill>
                  <a:srgbClr val="A6A6A6"/>
                </a:solidFill>
                <a:prstDash val="sysDot"/>
              </a:ln>
              <a:effectLst/>
            </c:spPr>
            <c:trendlineType val="linear"/>
            <c:dispRSqr val="0"/>
            <c:dispEq val="0"/>
          </c:trendline>
          <c:cat>
            <c:numRef>
              <c:f>Sheet1!$A$2:$A$8</c:f>
              <c:numCache>
                <c:formatCode>General</c:formatCode>
                <c:ptCount val="7"/>
                <c:pt idx="0">
                  <c:v>2001</c:v>
                </c:pt>
                <c:pt idx="1">
                  <c:v>2006</c:v>
                </c:pt>
                <c:pt idx="2">
                  <c:v>2011</c:v>
                </c:pt>
                <c:pt idx="3">
                  <c:v>2016</c:v>
                </c:pt>
                <c:pt idx="4">
                  <c:v>2020</c:v>
                </c:pt>
                <c:pt idx="5">
                  <c:v>2023</c:v>
                </c:pt>
                <c:pt idx="6">
                  <c:v>2024</c:v>
                </c:pt>
              </c:numCache>
            </c:numRef>
          </c:cat>
          <c:val>
            <c:numRef>
              <c:f>Sheet1!$C$2:$C$8</c:f>
              <c:numCache>
                <c:formatCode>General</c:formatCode>
                <c:ptCount val="7"/>
                <c:pt idx="0">
                  <c:v>33.200000000000003</c:v>
                </c:pt>
                <c:pt idx="1">
                  <c:v>37.5</c:v>
                </c:pt>
                <c:pt idx="2">
                  <c:v>36.1</c:v>
                </c:pt>
                <c:pt idx="3">
                  <c:v>31.8</c:v>
                </c:pt>
                <c:pt idx="4">
                  <c:v>37</c:v>
                </c:pt>
                <c:pt idx="5">
                  <c:v>38.700000000000003</c:v>
                </c:pt>
                <c:pt idx="6">
                  <c:v>42.1</c:v>
                </c:pt>
              </c:numCache>
            </c:numRef>
          </c:val>
          <c:extLst>
            <c:ext xmlns:c16="http://schemas.microsoft.com/office/drawing/2014/chart" uri="{C3380CC4-5D6E-409C-BE32-E72D297353CC}">
              <c16:uniqueId val="{00000007-465F-4A31-8454-E90AA2F7ABCF}"/>
            </c:ext>
          </c:extLst>
        </c:ser>
        <c:dLbls>
          <c:showLegendKey val="0"/>
          <c:showVal val="0"/>
          <c:showCatName val="0"/>
          <c:showSerName val="0"/>
          <c:showPercent val="0"/>
          <c:showBubbleSize val="0"/>
        </c:dLbls>
        <c:gapWidth val="219"/>
        <c:overlap val="-27"/>
        <c:axId val="1552645759"/>
        <c:axId val="1552642399"/>
      </c:barChart>
      <c:catAx>
        <c:axId val="1552645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2642399"/>
        <c:crosses val="autoZero"/>
        <c:auto val="1"/>
        <c:lblAlgn val="ctr"/>
        <c:lblOffset val="100"/>
        <c:noMultiLvlLbl val="0"/>
      </c:catAx>
      <c:valAx>
        <c:axId val="1552642399"/>
        <c:scaling>
          <c:orientation val="minMax"/>
        </c:scaling>
        <c:delete val="1"/>
        <c:axPos val="l"/>
        <c:numFmt formatCode="General" sourceLinked="1"/>
        <c:majorTickMark val="none"/>
        <c:minorTickMark val="none"/>
        <c:tickLblPos val="nextTo"/>
        <c:crossAx val="1552645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400" b="1"/>
              <a:t>Share of Customers Worried about Rising Prices</a:t>
            </a:r>
          </a:p>
        </c:rich>
      </c:tx>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1.8984421766719915E-2"/>
          <c:y val="0.1355625"/>
          <c:w val="0.96203115646656012"/>
          <c:h val="0.54752066929133858"/>
        </c:manualLayout>
      </c:layout>
      <c:lineChart>
        <c:grouping val="standard"/>
        <c:varyColors val="0"/>
        <c:ser>
          <c:idx val="0"/>
          <c:order val="0"/>
          <c:tx>
            <c:strRef>
              <c:f>Sheet1!$B$1</c:f>
              <c:strCache>
                <c:ptCount val="1"/>
                <c:pt idx="0">
                  <c:v>Series 1</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Sheet1!$A$2:$A$17</c:f>
              <c:strCache>
                <c:ptCount val="16"/>
                <c:pt idx="0">
                  <c:v>2021 Q1</c:v>
                </c:pt>
                <c:pt idx="1">
                  <c:v>2021 Q2</c:v>
                </c:pt>
                <c:pt idx="2">
                  <c:v>2021 Q3</c:v>
                </c:pt>
                <c:pt idx="3">
                  <c:v>2021 Q4</c:v>
                </c:pt>
                <c:pt idx="4">
                  <c:v>2022 Q1</c:v>
                </c:pt>
                <c:pt idx="5">
                  <c:v>2022 Q2</c:v>
                </c:pt>
                <c:pt idx="6">
                  <c:v>2022 Q3</c:v>
                </c:pt>
                <c:pt idx="7">
                  <c:v>2022 Q4</c:v>
                </c:pt>
                <c:pt idx="8">
                  <c:v>2023 Q1</c:v>
                </c:pt>
                <c:pt idx="9">
                  <c:v>2023 Q2</c:v>
                </c:pt>
                <c:pt idx="10">
                  <c:v>2023 Q3</c:v>
                </c:pt>
                <c:pt idx="11">
                  <c:v>2023 Q4</c:v>
                </c:pt>
                <c:pt idx="12">
                  <c:v>2024 Q1</c:v>
                </c:pt>
                <c:pt idx="13">
                  <c:v>2024 Q2</c:v>
                </c:pt>
                <c:pt idx="14">
                  <c:v>2024 Q3</c:v>
                </c:pt>
                <c:pt idx="15">
                  <c:v>2024 Q4</c:v>
                </c:pt>
              </c:strCache>
            </c:strRef>
          </c:cat>
          <c:val>
            <c:numRef>
              <c:f>Sheet1!$B$2:$B$17</c:f>
              <c:numCache>
                <c:formatCode>0%</c:formatCode>
                <c:ptCount val="16"/>
                <c:pt idx="0">
                  <c:v>0.36</c:v>
                </c:pt>
                <c:pt idx="1">
                  <c:v>0.35</c:v>
                </c:pt>
                <c:pt idx="2">
                  <c:v>0.38</c:v>
                </c:pt>
                <c:pt idx="3">
                  <c:v>0.4</c:v>
                </c:pt>
                <c:pt idx="4">
                  <c:v>0.44</c:v>
                </c:pt>
                <c:pt idx="5">
                  <c:v>0.49</c:v>
                </c:pt>
                <c:pt idx="6">
                  <c:v>0.52</c:v>
                </c:pt>
                <c:pt idx="7">
                  <c:v>0.53</c:v>
                </c:pt>
                <c:pt idx="8">
                  <c:v>0.53</c:v>
                </c:pt>
                <c:pt idx="9">
                  <c:v>0.53</c:v>
                </c:pt>
                <c:pt idx="10">
                  <c:v>0.52</c:v>
                </c:pt>
                <c:pt idx="11">
                  <c:v>0.52</c:v>
                </c:pt>
                <c:pt idx="12">
                  <c:v>0.52</c:v>
                </c:pt>
                <c:pt idx="13">
                  <c:v>0.53</c:v>
                </c:pt>
                <c:pt idx="14">
                  <c:v>0.53</c:v>
                </c:pt>
                <c:pt idx="15">
                  <c:v>0.54</c:v>
                </c:pt>
              </c:numCache>
            </c:numRef>
          </c:val>
          <c:smooth val="0"/>
          <c:extLst>
            <c:ext xmlns:c16="http://schemas.microsoft.com/office/drawing/2014/chart" uri="{C3380CC4-5D6E-409C-BE32-E72D297353CC}">
              <c16:uniqueId val="{00000000-944E-4EED-8D4A-6398EE54EBF9}"/>
            </c:ext>
          </c:extLst>
        </c:ser>
        <c:dLbls>
          <c:dLblPos val="ctr"/>
          <c:showLegendKey val="0"/>
          <c:showVal val="1"/>
          <c:showCatName val="0"/>
          <c:showSerName val="0"/>
          <c:showPercent val="0"/>
          <c:showBubbleSize val="0"/>
        </c:dLbls>
        <c:marker val="1"/>
        <c:smooth val="0"/>
        <c:axId val="561484143"/>
        <c:axId val="561490383"/>
      </c:lineChart>
      <c:catAx>
        <c:axId val="56148414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561490383"/>
        <c:crosses val="autoZero"/>
        <c:auto val="1"/>
        <c:lblAlgn val="ctr"/>
        <c:lblOffset val="100"/>
        <c:noMultiLvlLbl val="0"/>
      </c:catAx>
      <c:valAx>
        <c:axId val="561490383"/>
        <c:scaling>
          <c:orientation val="minMax"/>
        </c:scaling>
        <c:delete val="1"/>
        <c:axPos val="l"/>
        <c:numFmt formatCode="0%" sourceLinked="1"/>
        <c:majorTickMark val="none"/>
        <c:minorTickMark val="none"/>
        <c:tickLblPos val="nextTo"/>
        <c:crossAx val="56148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u="none"/>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solidFill>
                  <a:schemeClr val="tx1"/>
                </a:solidFill>
                <a:latin typeface="Arial" panose="020B0604020202020204" pitchFamily="34" charset="0"/>
                <a:cs typeface="Arial" panose="020B0604020202020204" pitchFamily="34" charset="0"/>
              </a:rPr>
              <a:t>Grain Price PPI</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Monthly!$A$1017:$A$1192</c:f>
              <c:numCache>
                <c:formatCode>yyyy\-mm\-dd</c:formatCode>
                <c:ptCount val="176"/>
                <c:pt idx="0">
                  <c:v>40391</c:v>
                </c:pt>
                <c:pt idx="1">
                  <c:v>40422</c:v>
                </c:pt>
                <c:pt idx="2">
                  <c:v>40452</c:v>
                </c:pt>
                <c:pt idx="3">
                  <c:v>40483</c:v>
                </c:pt>
                <c:pt idx="4">
                  <c:v>40513</c:v>
                </c:pt>
                <c:pt idx="5">
                  <c:v>40544</c:v>
                </c:pt>
                <c:pt idx="6">
                  <c:v>40575</c:v>
                </c:pt>
                <c:pt idx="7">
                  <c:v>40603</c:v>
                </c:pt>
                <c:pt idx="8">
                  <c:v>40634</c:v>
                </c:pt>
                <c:pt idx="9">
                  <c:v>40664</c:v>
                </c:pt>
                <c:pt idx="10">
                  <c:v>40695</c:v>
                </c:pt>
                <c:pt idx="11">
                  <c:v>40725</c:v>
                </c:pt>
                <c:pt idx="12">
                  <c:v>40756</c:v>
                </c:pt>
                <c:pt idx="13">
                  <c:v>40787</c:v>
                </c:pt>
                <c:pt idx="14">
                  <c:v>40817</c:v>
                </c:pt>
                <c:pt idx="15">
                  <c:v>40848</c:v>
                </c:pt>
                <c:pt idx="16">
                  <c:v>40878</c:v>
                </c:pt>
                <c:pt idx="17">
                  <c:v>40909</c:v>
                </c:pt>
                <c:pt idx="18">
                  <c:v>40940</c:v>
                </c:pt>
                <c:pt idx="19">
                  <c:v>40969</c:v>
                </c:pt>
                <c:pt idx="20">
                  <c:v>41000</c:v>
                </c:pt>
                <c:pt idx="21">
                  <c:v>41030</c:v>
                </c:pt>
                <c:pt idx="22">
                  <c:v>41061</c:v>
                </c:pt>
                <c:pt idx="23">
                  <c:v>41091</c:v>
                </c:pt>
                <c:pt idx="24">
                  <c:v>41122</c:v>
                </c:pt>
                <c:pt idx="25">
                  <c:v>41153</c:v>
                </c:pt>
                <c:pt idx="26">
                  <c:v>41183</c:v>
                </c:pt>
                <c:pt idx="27">
                  <c:v>41214</c:v>
                </c:pt>
                <c:pt idx="28">
                  <c:v>41244</c:v>
                </c:pt>
                <c:pt idx="29">
                  <c:v>41275</c:v>
                </c:pt>
                <c:pt idx="30">
                  <c:v>41306</c:v>
                </c:pt>
                <c:pt idx="31">
                  <c:v>41334</c:v>
                </c:pt>
                <c:pt idx="32">
                  <c:v>41365</c:v>
                </c:pt>
                <c:pt idx="33">
                  <c:v>41395</c:v>
                </c:pt>
                <c:pt idx="34">
                  <c:v>41426</c:v>
                </c:pt>
                <c:pt idx="35">
                  <c:v>41456</c:v>
                </c:pt>
                <c:pt idx="36">
                  <c:v>41487</c:v>
                </c:pt>
                <c:pt idx="37">
                  <c:v>41518</c:v>
                </c:pt>
                <c:pt idx="38">
                  <c:v>41548</c:v>
                </c:pt>
                <c:pt idx="39">
                  <c:v>41579</c:v>
                </c:pt>
                <c:pt idx="40">
                  <c:v>41609</c:v>
                </c:pt>
                <c:pt idx="41">
                  <c:v>41640</c:v>
                </c:pt>
                <c:pt idx="42">
                  <c:v>41671</c:v>
                </c:pt>
                <c:pt idx="43">
                  <c:v>41699</c:v>
                </c:pt>
                <c:pt idx="44">
                  <c:v>41730</c:v>
                </c:pt>
                <c:pt idx="45">
                  <c:v>41760</c:v>
                </c:pt>
                <c:pt idx="46">
                  <c:v>41791</c:v>
                </c:pt>
                <c:pt idx="47">
                  <c:v>41821</c:v>
                </c:pt>
                <c:pt idx="48">
                  <c:v>41852</c:v>
                </c:pt>
                <c:pt idx="49">
                  <c:v>41883</c:v>
                </c:pt>
                <c:pt idx="50">
                  <c:v>41913</c:v>
                </c:pt>
                <c:pt idx="51">
                  <c:v>41944</c:v>
                </c:pt>
                <c:pt idx="52">
                  <c:v>41974</c:v>
                </c:pt>
                <c:pt idx="53">
                  <c:v>42005</c:v>
                </c:pt>
                <c:pt idx="54">
                  <c:v>42036</c:v>
                </c:pt>
                <c:pt idx="55">
                  <c:v>42064</c:v>
                </c:pt>
                <c:pt idx="56">
                  <c:v>42095</c:v>
                </c:pt>
                <c:pt idx="57">
                  <c:v>42125</c:v>
                </c:pt>
                <c:pt idx="58">
                  <c:v>42156</c:v>
                </c:pt>
                <c:pt idx="59">
                  <c:v>42186</c:v>
                </c:pt>
                <c:pt idx="60">
                  <c:v>42217</c:v>
                </c:pt>
                <c:pt idx="61">
                  <c:v>42248</c:v>
                </c:pt>
                <c:pt idx="62">
                  <c:v>42278</c:v>
                </c:pt>
                <c:pt idx="63">
                  <c:v>42309</c:v>
                </c:pt>
                <c:pt idx="64">
                  <c:v>42339</c:v>
                </c:pt>
                <c:pt idx="65">
                  <c:v>42370</c:v>
                </c:pt>
                <c:pt idx="66">
                  <c:v>42401</c:v>
                </c:pt>
                <c:pt idx="67">
                  <c:v>42430</c:v>
                </c:pt>
                <c:pt idx="68">
                  <c:v>42461</c:v>
                </c:pt>
                <c:pt idx="69">
                  <c:v>42491</c:v>
                </c:pt>
                <c:pt idx="70">
                  <c:v>42522</c:v>
                </c:pt>
                <c:pt idx="71">
                  <c:v>42552</c:v>
                </c:pt>
                <c:pt idx="72">
                  <c:v>42583</c:v>
                </c:pt>
                <c:pt idx="73">
                  <c:v>42614</c:v>
                </c:pt>
                <c:pt idx="74">
                  <c:v>42644</c:v>
                </c:pt>
                <c:pt idx="75">
                  <c:v>42675</c:v>
                </c:pt>
                <c:pt idx="76">
                  <c:v>42705</c:v>
                </c:pt>
                <c:pt idx="77">
                  <c:v>42736</c:v>
                </c:pt>
                <c:pt idx="78">
                  <c:v>42767</c:v>
                </c:pt>
                <c:pt idx="79">
                  <c:v>42795</c:v>
                </c:pt>
                <c:pt idx="80">
                  <c:v>42826</c:v>
                </c:pt>
                <c:pt idx="81">
                  <c:v>42856</c:v>
                </c:pt>
                <c:pt idx="82">
                  <c:v>42887</c:v>
                </c:pt>
                <c:pt idx="83">
                  <c:v>42917</c:v>
                </c:pt>
                <c:pt idx="84">
                  <c:v>42948</c:v>
                </c:pt>
                <c:pt idx="85">
                  <c:v>42979</c:v>
                </c:pt>
                <c:pt idx="86">
                  <c:v>43009</c:v>
                </c:pt>
                <c:pt idx="87">
                  <c:v>43040</c:v>
                </c:pt>
                <c:pt idx="88">
                  <c:v>43070</c:v>
                </c:pt>
                <c:pt idx="89">
                  <c:v>43101</c:v>
                </c:pt>
                <c:pt idx="90">
                  <c:v>43132</c:v>
                </c:pt>
                <c:pt idx="91">
                  <c:v>43160</c:v>
                </c:pt>
                <c:pt idx="92">
                  <c:v>43191</c:v>
                </c:pt>
                <c:pt idx="93">
                  <c:v>43221</c:v>
                </c:pt>
                <c:pt idx="94">
                  <c:v>43252</c:v>
                </c:pt>
                <c:pt idx="95">
                  <c:v>43282</c:v>
                </c:pt>
                <c:pt idx="96">
                  <c:v>43313</c:v>
                </c:pt>
                <c:pt idx="97">
                  <c:v>43344</c:v>
                </c:pt>
                <c:pt idx="98">
                  <c:v>43374</c:v>
                </c:pt>
                <c:pt idx="99">
                  <c:v>43405</c:v>
                </c:pt>
                <c:pt idx="100">
                  <c:v>43435</c:v>
                </c:pt>
                <c:pt idx="101">
                  <c:v>43466</c:v>
                </c:pt>
                <c:pt idx="102">
                  <c:v>43497</c:v>
                </c:pt>
                <c:pt idx="103">
                  <c:v>43525</c:v>
                </c:pt>
                <c:pt idx="104">
                  <c:v>43556</c:v>
                </c:pt>
                <c:pt idx="105">
                  <c:v>43586</c:v>
                </c:pt>
                <c:pt idx="106">
                  <c:v>43617</c:v>
                </c:pt>
                <c:pt idx="107">
                  <c:v>43647</c:v>
                </c:pt>
                <c:pt idx="108">
                  <c:v>43678</c:v>
                </c:pt>
                <c:pt idx="109">
                  <c:v>43709</c:v>
                </c:pt>
                <c:pt idx="110">
                  <c:v>43739</c:v>
                </c:pt>
                <c:pt idx="111">
                  <c:v>43770</c:v>
                </c:pt>
                <c:pt idx="112">
                  <c:v>43800</c:v>
                </c:pt>
                <c:pt idx="113">
                  <c:v>43831</c:v>
                </c:pt>
                <c:pt idx="114">
                  <c:v>43862</c:v>
                </c:pt>
                <c:pt idx="115">
                  <c:v>43891</c:v>
                </c:pt>
                <c:pt idx="116">
                  <c:v>43922</c:v>
                </c:pt>
                <c:pt idx="117">
                  <c:v>43952</c:v>
                </c:pt>
                <c:pt idx="118">
                  <c:v>43983</c:v>
                </c:pt>
                <c:pt idx="119">
                  <c:v>44013</c:v>
                </c:pt>
                <c:pt idx="120">
                  <c:v>44044</c:v>
                </c:pt>
                <c:pt idx="121">
                  <c:v>44075</c:v>
                </c:pt>
                <c:pt idx="122">
                  <c:v>44105</c:v>
                </c:pt>
                <c:pt idx="123">
                  <c:v>44136</c:v>
                </c:pt>
                <c:pt idx="124">
                  <c:v>44166</c:v>
                </c:pt>
                <c:pt idx="125">
                  <c:v>44197</c:v>
                </c:pt>
                <c:pt idx="126">
                  <c:v>44228</c:v>
                </c:pt>
                <c:pt idx="127">
                  <c:v>44256</c:v>
                </c:pt>
                <c:pt idx="128">
                  <c:v>44287</c:v>
                </c:pt>
                <c:pt idx="129">
                  <c:v>44317</c:v>
                </c:pt>
                <c:pt idx="130">
                  <c:v>44348</c:v>
                </c:pt>
                <c:pt idx="131">
                  <c:v>44378</c:v>
                </c:pt>
                <c:pt idx="132">
                  <c:v>44409</c:v>
                </c:pt>
                <c:pt idx="133">
                  <c:v>44440</c:v>
                </c:pt>
                <c:pt idx="134">
                  <c:v>44470</c:v>
                </c:pt>
                <c:pt idx="135">
                  <c:v>44501</c:v>
                </c:pt>
                <c:pt idx="136">
                  <c:v>44531</c:v>
                </c:pt>
                <c:pt idx="137">
                  <c:v>44562</c:v>
                </c:pt>
                <c:pt idx="138">
                  <c:v>44593</c:v>
                </c:pt>
                <c:pt idx="139">
                  <c:v>44621</c:v>
                </c:pt>
                <c:pt idx="140">
                  <c:v>44652</c:v>
                </c:pt>
                <c:pt idx="141">
                  <c:v>44682</c:v>
                </c:pt>
                <c:pt idx="142">
                  <c:v>44713</c:v>
                </c:pt>
                <c:pt idx="143">
                  <c:v>44743</c:v>
                </c:pt>
                <c:pt idx="144">
                  <c:v>44774</c:v>
                </c:pt>
                <c:pt idx="145">
                  <c:v>44805</c:v>
                </c:pt>
                <c:pt idx="146">
                  <c:v>44835</c:v>
                </c:pt>
                <c:pt idx="147">
                  <c:v>44866</c:v>
                </c:pt>
                <c:pt idx="148">
                  <c:v>44896</c:v>
                </c:pt>
                <c:pt idx="149">
                  <c:v>44927</c:v>
                </c:pt>
                <c:pt idx="150">
                  <c:v>44958</c:v>
                </c:pt>
                <c:pt idx="151">
                  <c:v>44986</c:v>
                </c:pt>
                <c:pt idx="152">
                  <c:v>45017</c:v>
                </c:pt>
                <c:pt idx="153">
                  <c:v>45047</c:v>
                </c:pt>
                <c:pt idx="154">
                  <c:v>45078</c:v>
                </c:pt>
                <c:pt idx="155">
                  <c:v>45108</c:v>
                </c:pt>
                <c:pt idx="156">
                  <c:v>45139</c:v>
                </c:pt>
                <c:pt idx="157">
                  <c:v>45170</c:v>
                </c:pt>
                <c:pt idx="158">
                  <c:v>45200</c:v>
                </c:pt>
                <c:pt idx="159">
                  <c:v>45231</c:v>
                </c:pt>
                <c:pt idx="160">
                  <c:v>45261</c:v>
                </c:pt>
                <c:pt idx="161">
                  <c:v>45292</c:v>
                </c:pt>
                <c:pt idx="162">
                  <c:v>45323</c:v>
                </c:pt>
                <c:pt idx="163">
                  <c:v>45352</c:v>
                </c:pt>
                <c:pt idx="164">
                  <c:v>45383</c:v>
                </c:pt>
                <c:pt idx="165">
                  <c:v>45413</c:v>
                </c:pt>
                <c:pt idx="166">
                  <c:v>45444</c:v>
                </c:pt>
                <c:pt idx="167">
                  <c:v>45474</c:v>
                </c:pt>
                <c:pt idx="168">
                  <c:v>45505</c:v>
                </c:pt>
                <c:pt idx="169">
                  <c:v>45536</c:v>
                </c:pt>
                <c:pt idx="170">
                  <c:v>45566</c:v>
                </c:pt>
                <c:pt idx="171">
                  <c:v>45597</c:v>
                </c:pt>
                <c:pt idx="172">
                  <c:v>45627</c:v>
                </c:pt>
                <c:pt idx="173">
                  <c:v>45658</c:v>
                </c:pt>
                <c:pt idx="174">
                  <c:v>45689</c:v>
                </c:pt>
                <c:pt idx="175">
                  <c:v>45717</c:v>
                </c:pt>
              </c:numCache>
            </c:numRef>
          </c:cat>
          <c:val>
            <c:numRef>
              <c:f>Monthly!$B$1017:$B$1192</c:f>
              <c:numCache>
                <c:formatCode>0.000</c:formatCode>
                <c:ptCount val="176"/>
                <c:pt idx="0">
                  <c:v>150.80000000000001</c:v>
                </c:pt>
                <c:pt idx="1">
                  <c:v>174.8</c:v>
                </c:pt>
                <c:pt idx="2">
                  <c:v>196.7</c:v>
                </c:pt>
                <c:pt idx="3">
                  <c:v>203.1</c:v>
                </c:pt>
                <c:pt idx="4">
                  <c:v>216</c:v>
                </c:pt>
                <c:pt idx="5">
                  <c:v>226.7</c:v>
                </c:pt>
                <c:pt idx="6">
                  <c:v>255.2</c:v>
                </c:pt>
                <c:pt idx="7">
                  <c:v>239.1</c:v>
                </c:pt>
                <c:pt idx="8">
                  <c:v>272.10000000000002</c:v>
                </c:pt>
                <c:pt idx="9">
                  <c:v>266</c:v>
                </c:pt>
                <c:pt idx="10">
                  <c:v>281.89999999999998</c:v>
                </c:pt>
                <c:pt idx="11">
                  <c:v>260.7</c:v>
                </c:pt>
                <c:pt idx="12">
                  <c:v>263.60000000000002</c:v>
                </c:pt>
                <c:pt idx="13">
                  <c:v>266.8</c:v>
                </c:pt>
                <c:pt idx="14">
                  <c:v>240.3</c:v>
                </c:pt>
                <c:pt idx="15">
                  <c:v>243.5</c:v>
                </c:pt>
                <c:pt idx="16">
                  <c:v>226.4</c:v>
                </c:pt>
                <c:pt idx="17">
                  <c:v>243.5</c:v>
                </c:pt>
                <c:pt idx="18">
                  <c:v>241.6</c:v>
                </c:pt>
                <c:pt idx="19">
                  <c:v>250.5</c:v>
                </c:pt>
                <c:pt idx="20">
                  <c:v>242.3</c:v>
                </c:pt>
                <c:pt idx="21">
                  <c:v>234.2</c:v>
                </c:pt>
                <c:pt idx="22">
                  <c:v>232.8</c:v>
                </c:pt>
                <c:pt idx="23">
                  <c:v>278.8</c:v>
                </c:pt>
                <c:pt idx="24">
                  <c:v>289.7</c:v>
                </c:pt>
                <c:pt idx="25">
                  <c:v>289.2</c:v>
                </c:pt>
                <c:pt idx="26">
                  <c:v>280.7</c:v>
                </c:pt>
                <c:pt idx="27">
                  <c:v>277.2</c:v>
                </c:pt>
                <c:pt idx="28">
                  <c:v>277.2</c:v>
                </c:pt>
                <c:pt idx="29">
                  <c:v>278.8</c:v>
                </c:pt>
                <c:pt idx="30">
                  <c:v>268.10000000000002</c:v>
                </c:pt>
                <c:pt idx="31">
                  <c:v>275.39999999999998</c:v>
                </c:pt>
                <c:pt idx="32">
                  <c:v>251.1</c:v>
                </c:pt>
                <c:pt idx="33">
                  <c:v>261.89999999999998</c:v>
                </c:pt>
                <c:pt idx="34">
                  <c:v>265.7</c:v>
                </c:pt>
                <c:pt idx="35">
                  <c:v>257</c:v>
                </c:pt>
                <c:pt idx="36">
                  <c:v>216.2</c:v>
                </c:pt>
                <c:pt idx="37">
                  <c:v>200.2</c:v>
                </c:pt>
                <c:pt idx="38">
                  <c:v>182.4</c:v>
                </c:pt>
                <c:pt idx="39">
                  <c:v>178.2</c:v>
                </c:pt>
                <c:pt idx="40">
                  <c:v>179</c:v>
                </c:pt>
                <c:pt idx="41">
                  <c:v>177.2</c:v>
                </c:pt>
                <c:pt idx="42">
                  <c:v>180.9</c:v>
                </c:pt>
                <c:pt idx="43">
                  <c:v>193.2</c:v>
                </c:pt>
                <c:pt idx="44">
                  <c:v>203</c:v>
                </c:pt>
                <c:pt idx="45">
                  <c:v>203.9</c:v>
                </c:pt>
                <c:pt idx="46">
                  <c:v>184.3</c:v>
                </c:pt>
                <c:pt idx="47">
                  <c:v>158.9</c:v>
                </c:pt>
                <c:pt idx="48">
                  <c:v>152.30000000000001</c:v>
                </c:pt>
                <c:pt idx="49">
                  <c:v>148.69999999999999</c:v>
                </c:pt>
                <c:pt idx="50">
                  <c:v>143.69999999999999</c:v>
                </c:pt>
                <c:pt idx="51">
                  <c:v>151.69999999999999</c:v>
                </c:pt>
                <c:pt idx="52">
                  <c:v>160.4</c:v>
                </c:pt>
                <c:pt idx="53">
                  <c:v>157.19999999999999</c:v>
                </c:pt>
                <c:pt idx="54">
                  <c:v>157.69999999999999</c:v>
                </c:pt>
                <c:pt idx="55">
                  <c:v>157.6</c:v>
                </c:pt>
                <c:pt idx="56">
                  <c:v>153.80000000000001</c:v>
                </c:pt>
                <c:pt idx="57">
                  <c:v>148.6</c:v>
                </c:pt>
                <c:pt idx="58">
                  <c:v>151.4</c:v>
                </c:pt>
                <c:pt idx="59">
                  <c:v>165</c:v>
                </c:pt>
                <c:pt idx="60">
                  <c:v>148.30000000000001</c:v>
                </c:pt>
                <c:pt idx="61">
                  <c:v>147.80000000000001</c:v>
                </c:pt>
                <c:pt idx="62">
                  <c:v>147.19999999999999</c:v>
                </c:pt>
                <c:pt idx="63">
                  <c:v>141</c:v>
                </c:pt>
                <c:pt idx="64">
                  <c:v>147.1</c:v>
                </c:pt>
                <c:pt idx="65">
                  <c:v>140.80000000000001</c:v>
                </c:pt>
                <c:pt idx="66">
                  <c:v>139.9</c:v>
                </c:pt>
                <c:pt idx="67">
                  <c:v>142.6</c:v>
                </c:pt>
                <c:pt idx="68">
                  <c:v>139.6</c:v>
                </c:pt>
                <c:pt idx="69">
                  <c:v>142.69999999999999</c:v>
                </c:pt>
                <c:pt idx="70">
                  <c:v>159.80000000000001</c:v>
                </c:pt>
                <c:pt idx="71">
                  <c:v>132.69999999999999</c:v>
                </c:pt>
                <c:pt idx="72">
                  <c:v>124.5</c:v>
                </c:pt>
                <c:pt idx="73">
                  <c:v>119.9</c:v>
                </c:pt>
                <c:pt idx="74">
                  <c:v>122.5</c:v>
                </c:pt>
                <c:pt idx="75">
                  <c:v>125.6</c:v>
                </c:pt>
                <c:pt idx="76">
                  <c:v>130.30000000000001</c:v>
                </c:pt>
                <c:pt idx="77">
                  <c:v>133</c:v>
                </c:pt>
                <c:pt idx="78">
                  <c:v>138.5</c:v>
                </c:pt>
                <c:pt idx="79">
                  <c:v>136.19999999999999</c:v>
                </c:pt>
                <c:pt idx="80">
                  <c:v>135.69999999999999</c:v>
                </c:pt>
                <c:pt idx="81">
                  <c:v>136.80000000000001</c:v>
                </c:pt>
                <c:pt idx="82">
                  <c:v>141.19999999999999</c:v>
                </c:pt>
                <c:pt idx="83">
                  <c:v>153.1</c:v>
                </c:pt>
                <c:pt idx="84">
                  <c:v>133.69999999999999</c:v>
                </c:pt>
                <c:pt idx="85">
                  <c:v>129.9</c:v>
                </c:pt>
                <c:pt idx="86">
                  <c:v>129.19999999999999</c:v>
                </c:pt>
                <c:pt idx="87">
                  <c:v>129</c:v>
                </c:pt>
                <c:pt idx="88">
                  <c:v>130.5</c:v>
                </c:pt>
                <c:pt idx="89">
                  <c:v>135.4</c:v>
                </c:pt>
                <c:pt idx="90">
                  <c:v>143.30000000000001</c:v>
                </c:pt>
                <c:pt idx="91">
                  <c:v>150.6</c:v>
                </c:pt>
                <c:pt idx="92">
                  <c:v>151.5</c:v>
                </c:pt>
                <c:pt idx="93">
                  <c:v>155.1</c:v>
                </c:pt>
                <c:pt idx="94">
                  <c:v>151</c:v>
                </c:pt>
                <c:pt idx="95">
                  <c:v>138.4</c:v>
                </c:pt>
                <c:pt idx="96">
                  <c:v>144.5</c:v>
                </c:pt>
                <c:pt idx="97">
                  <c:v>138.80000000000001</c:v>
                </c:pt>
                <c:pt idx="98">
                  <c:v>139.19999999999999</c:v>
                </c:pt>
                <c:pt idx="99">
                  <c:v>142.80000000000001</c:v>
                </c:pt>
                <c:pt idx="100">
                  <c:v>148</c:v>
                </c:pt>
                <c:pt idx="101">
                  <c:v>144.19999999999999</c:v>
                </c:pt>
                <c:pt idx="102">
                  <c:v>148.69999999999999</c:v>
                </c:pt>
                <c:pt idx="103">
                  <c:v>141.4</c:v>
                </c:pt>
                <c:pt idx="104">
                  <c:v>141.30000000000001</c:v>
                </c:pt>
                <c:pt idx="105">
                  <c:v>142.69999999999999</c:v>
                </c:pt>
                <c:pt idx="106">
                  <c:v>165.3</c:v>
                </c:pt>
                <c:pt idx="107">
                  <c:v>168</c:v>
                </c:pt>
                <c:pt idx="108">
                  <c:v>145.4</c:v>
                </c:pt>
                <c:pt idx="109">
                  <c:v>142.1</c:v>
                </c:pt>
                <c:pt idx="110">
                  <c:v>153.69999999999999</c:v>
                </c:pt>
                <c:pt idx="111">
                  <c:v>151.9</c:v>
                </c:pt>
                <c:pt idx="112">
                  <c:v>149.9</c:v>
                </c:pt>
                <c:pt idx="113">
                  <c:v>158.69999999999999</c:v>
                </c:pt>
                <c:pt idx="114">
                  <c:v>155.4</c:v>
                </c:pt>
                <c:pt idx="115">
                  <c:v>153.1</c:v>
                </c:pt>
                <c:pt idx="116">
                  <c:v>134.4</c:v>
                </c:pt>
                <c:pt idx="117">
                  <c:v>131.30000000000001</c:v>
                </c:pt>
                <c:pt idx="118">
                  <c:v>134.6</c:v>
                </c:pt>
                <c:pt idx="119">
                  <c:v>133.5</c:v>
                </c:pt>
                <c:pt idx="120">
                  <c:v>127.1</c:v>
                </c:pt>
                <c:pt idx="121">
                  <c:v>143.9</c:v>
                </c:pt>
                <c:pt idx="122">
                  <c:v>155.6</c:v>
                </c:pt>
                <c:pt idx="123">
                  <c:v>168.4</c:v>
                </c:pt>
                <c:pt idx="124">
                  <c:v>171.8</c:v>
                </c:pt>
                <c:pt idx="125">
                  <c:v>203.8</c:v>
                </c:pt>
                <c:pt idx="126">
                  <c:v>216.5</c:v>
                </c:pt>
                <c:pt idx="127">
                  <c:v>215.5</c:v>
                </c:pt>
                <c:pt idx="128">
                  <c:v>225.5</c:v>
                </c:pt>
                <c:pt idx="129">
                  <c:v>285.5</c:v>
                </c:pt>
                <c:pt idx="130">
                  <c:v>260.8</c:v>
                </c:pt>
                <c:pt idx="131">
                  <c:v>249.68600000000001</c:v>
                </c:pt>
                <c:pt idx="132">
                  <c:v>251.98599999999999</c:v>
                </c:pt>
                <c:pt idx="133">
                  <c:v>223.16800000000001</c:v>
                </c:pt>
                <c:pt idx="134">
                  <c:v>217.941</c:v>
                </c:pt>
                <c:pt idx="135">
                  <c:v>232.69</c:v>
                </c:pt>
                <c:pt idx="136">
                  <c:v>246.904</c:v>
                </c:pt>
                <c:pt idx="137">
                  <c:v>248.6</c:v>
                </c:pt>
                <c:pt idx="138">
                  <c:v>260.15100000000001</c:v>
                </c:pt>
                <c:pt idx="139">
                  <c:v>301.702</c:v>
                </c:pt>
                <c:pt idx="140">
                  <c:v>318.04300000000001</c:v>
                </c:pt>
                <c:pt idx="141">
                  <c:v>322.3</c:v>
                </c:pt>
                <c:pt idx="142">
                  <c:v>322.74200000000002</c:v>
                </c:pt>
                <c:pt idx="143">
                  <c:v>280.166</c:v>
                </c:pt>
                <c:pt idx="144">
                  <c:v>274.40600000000001</c:v>
                </c:pt>
                <c:pt idx="145">
                  <c:v>290.94600000000003</c:v>
                </c:pt>
                <c:pt idx="146">
                  <c:v>280.36099999999999</c:v>
                </c:pt>
                <c:pt idx="147">
                  <c:v>277.50400000000002</c:v>
                </c:pt>
                <c:pt idx="148">
                  <c:v>270.88600000000002</c:v>
                </c:pt>
                <c:pt idx="149">
                  <c:v>268.91500000000002</c:v>
                </c:pt>
                <c:pt idx="150">
                  <c:v>279.64800000000002</c:v>
                </c:pt>
                <c:pt idx="151">
                  <c:v>257.02100000000002</c:v>
                </c:pt>
                <c:pt idx="152">
                  <c:v>270.26</c:v>
                </c:pt>
                <c:pt idx="153">
                  <c:v>257.52600000000001</c:v>
                </c:pt>
                <c:pt idx="154">
                  <c:v>257.29399999999998</c:v>
                </c:pt>
                <c:pt idx="155">
                  <c:v>226.69499999999999</c:v>
                </c:pt>
                <c:pt idx="156">
                  <c:v>211.04400000000001</c:v>
                </c:pt>
                <c:pt idx="157">
                  <c:v>194.91800000000001</c:v>
                </c:pt>
                <c:pt idx="158">
                  <c:v>190.49799999999999</c:v>
                </c:pt>
                <c:pt idx="159">
                  <c:v>189.42500000000001</c:v>
                </c:pt>
                <c:pt idx="160">
                  <c:v>190.589</c:v>
                </c:pt>
                <c:pt idx="161">
                  <c:v>183.48400000000001</c:v>
                </c:pt>
                <c:pt idx="162">
                  <c:v>174.16300000000001</c:v>
                </c:pt>
                <c:pt idx="163">
                  <c:v>175.25700000000001</c:v>
                </c:pt>
                <c:pt idx="164">
                  <c:v>174.76499999999999</c:v>
                </c:pt>
                <c:pt idx="165">
                  <c:v>189.72200000000001</c:v>
                </c:pt>
                <c:pt idx="166">
                  <c:v>182.791</c:v>
                </c:pt>
                <c:pt idx="167">
                  <c:v>163.13900000000001</c:v>
                </c:pt>
                <c:pt idx="168">
                  <c:v>155.57300000000001</c:v>
                </c:pt>
                <c:pt idx="169">
                  <c:v>158.529</c:v>
                </c:pt>
                <c:pt idx="170">
                  <c:v>157.22</c:v>
                </c:pt>
                <c:pt idx="171">
                  <c:v>168.99199999999999</c:v>
                </c:pt>
                <c:pt idx="172">
                  <c:v>175.53100000000001</c:v>
                </c:pt>
                <c:pt idx="173">
                  <c:v>181.8</c:v>
                </c:pt>
                <c:pt idx="174">
                  <c:v>185.821</c:v>
                </c:pt>
                <c:pt idx="175">
                  <c:v>179.126</c:v>
                </c:pt>
              </c:numCache>
            </c:numRef>
          </c:val>
          <c:smooth val="0"/>
          <c:extLst>
            <c:ext xmlns:c16="http://schemas.microsoft.com/office/drawing/2014/chart" uri="{C3380CC4-5D6E-409C-BE32-E72D297353CC}">
              <c16:uniqueId val="{00000000-48F3-41EC-BB37-A4819B029E7D}"/>
            </c:ext>
          </c:extLst>
        </c:ser>
        <c:dLbls>
          <c:showLegendKey val="0"/>
          <c:showVal val="0"/>
          <c:showCatName val="0"/>
          <c:showSerName val="0"/>
          <c:showPercent val="0"/>
          <c:showBubbleSize val="0"/>
        </c:dLbls>
        <c:smooth val="0"/>
        <c:axId val="880004095"/>
        <c:axId val="880003615"/>
      </c:lineChart>
      <c:dateAx>
        <c:axId val="880004095"/>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0003615"/>
        <c:crosses val="autoZero"/>
        <c:auto val="1"/>
        <c:lblOffset val="100"/>
        <c:baseTimeUnit val="months"/>
        <c:majorUnit val="12"/>
        <c:majorTimeUnit val="months"/>
      </c:dateAx>
      <c:valAx>
        <c:axId val="880003615"/>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00040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200" b="1"/>
              <a:t>Poultry Processing PPI</a:t>
            </a:r>
          </a:p>
        </c:rich>
      </c:tx>
      <c:overlay val="0"/>
      <c:spPr>
        <a:noFill/>
        <a:ln>
          <a:noFill/>
        </a:ln>
        <a:effectLst/>
      </c:spPr>
      <c:txPr>
        <a:bodyPr rot="0" spcFirstLastPara="1" vertOverflow="ellipsis" vert="horz" wrap="square" anchor="ctr" anchorCtr="1"/>
        <a:lstStyle/>
        <a:p>
          <a:pPr>
            <a:defRPr sz="96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'Monthly (2)'!$A$459:$A$521</c:f>
              <c:numCache>
                <c:formatCode>yyyy\-mm\-dd</c:formatCode>
                <c:ptCount val="63"/>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pt idx="54">
                  <c:v>45474</c:v>
                </c:pt>
                <c:pt idx="55">
                  <c:v>45505</c:v>
                </c:pt>
                <c:pt idx="56">
                  <c:v>45536</c:v>
                </c:pt>
                <c:pt idx="57">
                  <c:v>45566</c:v>
                </c:pt>
                <c:pt idx="58">
                  <c:v>45597</c:v>
                </c:pt>
                <c:pt idx="59">
                  <c:v>45627</c:v>
                </c:pt>
                <c:pt idx="60">
                  <c:v>45658</c:v>
                </c:pt>
                <c:pt idx="61">
                  <c:v>45689</c:v>
                </c:pt>
                <c:pt idx="62">
                  <c:v>45717</c:v>
                </c:pt>
              </c:numCache>
            </c:numRef>
          </c:cat>
          <c:val>
            <c:numRef>
              <c:f>'Monthly (2)'!$B$459:$B$521</c:f>
              <c:numCache>
                <c:formatCode>0.000</c:formatCode>
                <c:ptCount val="63"/>
                <c:pt idx="0">
                  <c:v>159.1</c:v>
                </c:pt>
                <c:pt idx="1">
                  <c:v>159.19999999999999</c:v>
                </c:pt>
                <c:pt idx="2">
                  <c:v>160.30000000000001</c:v>
                </c:pt>
                <c:pt idx="3">
                  <c:v>160</c:v>
                </c:pt>
                <c:pt idx="4">
                  <c:v>162.1</c:v>
                </c:pt>
                <c:pt idx="5">
                  <c:v>162.6</c:v>
                </c:pt>
                <c:pt idx="6">
                  <c:v>162.6</c:v>
                </c:pt>
                <c:pt idx="7">
                  <c:v>161.19999999999999</c:v>
                </c:pt>
                <c:pt idx="8">
                  <c:v>154.80000000000001</c:v>
                </c:pt>
                <c:pt idx="9">
                  <c:v>156.5</c:v>
                </c:pt>
                <c:pt idx="10">
                  <c:v>157.4</c:v>
                </c:pt>
                <c:pt idx="11">
                  <c:v>160.5</c:v>
                </c:pt>
                <c:pt idx="12">
                  <c:v>164.9</c:v>
                </c:pt>
                <c:pt idx="13">
                  <c:v>173</c:v>
                </c:pt>
                <c:pt idx="14">
                  <c:v>178.2</c:v>
                </c:pt>
                <c:pt idx="15">
                  <c:v>187.5</c:v>
                </c:pt>
                <c:pt idx="16">
                  <c:v>193.3</c:v>
                </c:pt>
                <c:pt idx="17">
                  <c:v>207.1</c:v>
                </c:pt>
                <c:pt idx="18">
                  <c:v>197.45400000000001</c:v>
                </c:pt>
                <c:pt idx="19">
                  <c:v>199.82300000000001</c:v>
                </c:pt>
                <c:pt idx="20">
                  <c:v>205.51599999999999</c:v>
                </c:pt>
                <c:pt idx="21">
                  <c:v>203.226</c:v>
                </c:pt>
                <c:pt idx="22">
                  <c:v>197.37899999999999</c:v>
                </c:pt>
                <c:pt idx="23">
                  <c:v>203.33799999999999</c:v>
                </c:pt>
                <c:pt idx="24">
                  <c:v>209.833</c:v>
                </c:pt>
                <c:pt idx="25">
                  <c:v>218.11799999999999</c:v>
                </c:pt>
                <c:pt idx="26">
                  <c:v>224.072</c:v>
                </c:pt>
                <c:pt idx="27">
                  <c:v>232.85300000000001</c:v>
                </c:pt>
                <c:pt idx="28">
                  <c:v>247.82900000000001</c:v>
                </c:pt>
                <c:pt idx="29">
                  <c:v>252.892</c:v>
                </c:pt>
                <c:pt idx="30">
                  <c:v>249.96600000000001</c:v>
                </c:pt>
                <c:pt idx="31">
                  <c:v>241.62</c:v>
                </c:pt>
                <c:pt idx="32">
                  <c:v>225.624</c:v>
                </c:pt>
                <c:pt idx="33">
                  <c:v>205.607</c:v>
                </c:pt>
                <c:pt idx="34">
                  <c:v>208.68600000000001</c:v>
                </c:pt>
                <c:pt idx="35">
                  <c:v>188.7</c:v>
                </c:pt>
                <c:pt idx="36">
                  <c:v>193.25299999999999</c:v>
                </c:pt>
                <c:pt idx="37">
                  <c:v>188.059</c:v>
                </c:pt>
                <c:pt idx="38">
                  <c:v>190.50299999999999</c:v>
                </c:pt>
                <c:pt idx="39">
                  <c:v>190.54400000000001</c:v>
                </c:pt>
                <c:pt idx="40">
                  <c:v>185.76599999999999</c:v>
                </c:pt>
                <c:pt idx="41">
                  <c:v>185.334</c:v>
                </c:pt>
                <c:pt idx="42">
                  <c:v>179.28800000000001</c:v>
                </c:pt>
                <c:pt idx="43">
                  <c:v>181.42</c:v>
                </c:pt>
                <c:pt idx="44">
                  <c:v>190.26</c:v>
                </c:pt>
                <c:pt idx="45">
                  <c:v>189.02799999999999</c:v>
                </c:pt>
                <c:pt idx="46">
                  <c:v>173.542</c:v>
                </c:pt>
                <c:pt idx="47">
                  <c:v>174.61799999999999</c:v>
                </c:pt>
                <c:pt idx="48">
                  <c:v>173.422</c:v>
                </c:pt>
                <c:pt idx="49">
                  <c:v>176.18600000000001</c:v>
                </c:pt>
                <c:pt idx="50">
                  <c:v>182.41300000000001</c:v>
                </c:pt>
                <c:pt idx="51">
                  <c:v>187.797</c:v>
                </c:pt>
                <c:pt idx="52">
                  <c:v>191.184</c:v>
                </c:pt>
                <c:pt idx="53">
                  <c:v>187.51900000000001</c:v>
                </c:pt>
                <c:pt idx="54">
                  <c:v>185.304</c:v>
                </c:pt>
                <c:pt idx="55">
                  <c:v>185.22200000000001</c:v>
                </c:pt>
                <c:pt idx="56">
                  <c:v>195.67500000000001</c:v>
                </c:pt>
                <c:pt idx="57">
                  <c:v>182.589</c:v>
                </c:pt>
                <c:pt idx="58">
                  <c:v>190.79900000000001</c:v>
                </c:pt>
                <c:pt idx="59">
                  <c:v>183.49100000000001</c:v>
                </c:pt>
                <c:pt idx="60">
                  <c:v>180.68</c:v>
                </c:pt>
                <c:pt idx="61">
                  <c:v>178.52099999999999</c:v>
                </c:pt>
                <c:pt idx="62">
                  <c:v>183.196</c:v>
                </c:pt>
              </c:numCache>
            </c:numRef>
          </c:val>
          <c:smooth val="0"/>
          <c:extLst>
            <c:ext xmlns:c16="http://schemas.microsoft.com/office/drawing/2014/chart" uri="{C3380CC4-5D6E-409C-BE32-E72D297353CC}">
              <c16:uniqueId val="{00000000-9345-447F-B840-68333ACEE05A}"/>
            </c:ext>
          </c:extLst>
        </c:ser>
        <c:dLbls>
          <c:showLegendKey val="0"/>
          <c:showVal val="0"/>
          <c:showCatName val="0"/>
          <c:showSerName val="0"/>
          <c:showPercent val="0"/>
          <c:showBubbleSize val="0"/>
        </c:dLbls>
        <c:smooth val="0"/>
        <c:axId val="878604927"/>
        <c:axId val="878605407"/>
      </c:lineChart>
      <c:dateAx>
        <c:axId val="878604927"/>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878605407"/>
        <c:crosses val="autoZero"/>
        <c:auto val="1"/>
        <c:lblOffset val="100"/>
        <c:baseTimeUnit val="months"/>
        <c:majorUnit val="6"/>
        <c:majorTimeUnit val="months"/>
      </c:dateAx>
      <c:valAx>
        <c:axId val="878605407"/>
        <c:scaling>
          <c:orientation val="minMax"/>
          <c:min val="140"/>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878604927"/>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baseline="0">
                <a:solidFill>
                  <a:sysClr val="windowText" lastClr="000000"/>
                </a:solidFill>
                <a:latin typeface="Arial" panose="020B0604020202020204" pitchFamily="34" charset="0"/>
                <a:cs typeface="Arial" panose="020B0604020202020204" pitchFamily="34" charset="0"/>
              </a:rPr>
              <a:t>Dog &amp; Cat Food CPI – 1985 Base</a:t>
            </a:r>
            <a:endParaRPr lang="en-US" sz="1200" b="1">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5E7C9E"/>
              </a:solidFill>
              <a:round/>
            </a:ln>
            <a:effectLst/>
          </c:spPr>
          <c:marker>
            <c:symbol val="none"/>
          </c:marker>
          <c:cat>
            <c:numRef>
              <c:f>'Monthly (3)'!$A$60:$A$122</c:f>
              <c:numCache>
                <c:formatCode>yyyy\-mm\-dd</c:formatCode>
                <c:ptCount val="63"/>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pt idx="54">
                  <c:v>45474</c:v>
                </c:pt>
                <c:pt idx="55">
                  <c:v>45505</c:v>
                </c:pt>
                <c:pt idx="56">
                  <c:v>45536</c:v>
                </c:pt>
                <c:pt idx="57">
                  <c:v>45566</c:v>
                </c:pt>
                <c:pt idx="58">
                  <c:v>45597</c:v>
                </c:pt>
                <c:pt idx="59">
                  <c:v>45627</c:v>
                </c:pt>
                <c:pt idx="60">
                  <c:v>45658</c:v>
                </c:pt>
                <c:pt idx="61">
                  <c:v>45689</c:v>
                </c:pt>
                <c:pt idx="62">
                  <c:v>45717</c:v>
                </c:pt>
              </c:numCache>
            </c:numRef>
          </c:cat>
          <c:val>
            <c:numRef>
              <c:f>'Monthly (3)'!$B$60:$B$122</c:f>
              <c:numCache>
                <c:formatCode>0.000</c:formatCode>
                <c:ptCount val="63"/>
                <c:pt idx="0">
                  <c:v>155.68600000000001</c:v>
                </c:pt>
                <c:pt idx="1">
                  <c:v>156.738</c:v>
                </c:pt>
                <c:pt idx="2">
                  <c:v>156.25</c:v>
                </c:pt>
                <c:pt idx="3">
                  <c:v>155.792</c:v>
                </c:pt>
                <c:pt idx="4">
                  <c:v>155.297</c:v>
                </c:pt>
                <c:pt idx="5">
                  <c:v>154.131</c:v>
                </c:pt>
                <c:pt idx="6">
                  <c:v>154.041</c:v>
                </c:pt>
                <c:pt idx="7">
                  <c:v>155.27099999999999</c:v>
                </c:pt>
                <c:pt idx="8">
                  <c:v>154.38200000000001</c:v>
                </c:pt>
                <c:pt idx="9">
                  <c:v>153.82499999999999</c:v>
                </c:pt>
                <c:pt idx="10">
                  <c:v>155.05699999999999</c:v>
                </c:pt>
                <c:pt idx="11">
                  <c:v>155.04</c:v>
                </c:pt>
                <c:pt idx="12">
                  <c:v>154.958</c:v>
                </c:pt>
                <c:pt idx="13">
                  <c:v>155.23699999999999</c:v>
                </c:pt>
                <c:pt idx="14">
                  <c:v>155.47300000000001</c:v>
                </c:pt>
                <c:pt idx="15">
                  <c:v>155.767</c:v>
                </c:pt>
                <c:pt idx="16">
                  <c:v>155.27799999999999</c:v>
                </c:pt>
                <c:pt idx="17">
                  <c:v>155.51300000000001</c:v>
                </c:pt>
                <c:pt idx="18">
                  <c:v>156.40600000000001</c:v>
                </c:pt>
                <c:pt idx="19">
                  <c:v>156.024</c:v>
                </c:pt>
                <c:pt idx="20">
                  <c:v>156.84299999999999</c:v>
                </c:pt>
                <c:pt idx="21">
                  <c:v>157.035</c:v>
                </c:pt>
                <c:pt idx="22">
                  <c:v>157.43100000000001</c:v>
                </c:pt>
                <c:pt idx="23">
                  <c:v>158.72999999999999</c:v>
                </c:pt>
                <c:pt idx="24">
                  <c:v>159.179</c:v>
                </c:pt>
                <c:pt idx="25">
                  <c:v>160.92599999999999</c:v>
                </c:pt>
                <c:pt idx="26">
                  <c:v>164.70599999999999</c:v>
                </c:pt>
                <c:pt idx="27">
                  <c:v>166.72</c:v>
                </c:pt>
                <c:pt idx="28">
                  <c:v>169.33500000000001</c:v>
                </c:pt>
                <c:pt idx="29">
                  <c:v>171.51599999999999</c:v>
                </c:pt>
                <c:pt idx="30">
                  <c:v>173.512</c:v>
                </c:pt>
                <c:pt idx="31">
                  <c:v>176.46700000000001</c:v>
                </c:pt>
                <c:pt idx="32">
                  <c:v>178.72800000000001</c:v>
                </c:pt>
                <c:pt idx="33">
                  <c:v>180.58699999999999</c:v>
                </c:pt>
                <c:pt idx="34">
                  <c:v>182.11799999999999</c:v>
                </c:pt>
                <c:pt idx="35">
                  <c:v>182.82</c:v>
                </c:pt>
                <c:pt idx="36">
                  <c:v>183.17</c:v>
                </c:pt>
                <c:pt idx="37">
                  <c:v>185.33</c:v>
                </c:pt>
                <c:pt idx="38">
                  <c:v>188.38</c:v>
                </c:pt>
                <c:pt idx="39">
                  <c:v>191.05500000000001</c:v>
                </c:pt>
                <c:pt idx="40">
                  <c:v>192.666</c:v>
                </c:pt>
                <c:pt idx="41">
                  <c:v>192.21899999999999</c:v>
                </c:pt>
                <c:pt idx="42">
                  <c:v>191.917</c:v>
                </c:pt>
                <c:pt idx="43">
                  <c:v>191.73500000000001</c:v>
                </c:pt>
                <c:pt idx="44">
                  <c:v>192.22900000000001</c:v>
                </c:pt>
                <c:pt idx="45">
                  <c:v>192.364</c:v>
                </c:pt>
                <c:pt idx="46">
                  <c:v>192.38800000000001</c:v>
                </c:pt>
                <c:pt idx="47">
                  <c:v>192.12299999999999</c:v>
                </c:pt>
                <c:pt idx="48">
                  <c:v>191.93899999999999</c:v>
                </c:pt>
                <c:pt idx="49">
                  <c:v>190.15799999999999</c:v>
                </c:pt>
                <c:pt idx="50">
                  <c:v>191.69800000000001</c:v>
                </c:pt>
                <c:pt idx="51">
                  <c:v>190.83</c:v>
                </c:pt>
                <c:pt idx="52">
                  <c:v>190.63399999999999</c:v>
                </c:pt>
                <c:pt idx="53">
                  <c:v>191.89500000000001</c:v>
                </c:pt>
                <c:pt idx="54">
                  <c:v>191.84399999999999</c:v>
                </c:pt>
                <c:pt idx="55">
                  <c:v>191.05699999999999</c:v>
                </c:pt>
                <c:pt idx="56">
                  <c:v>190.53</c:v>
                </c:pt>
                <c:pt idx="57">
                  <c:v>189.92</c:v>
                </c:pt>
                <c:pt idx="58">
                  <c:v>190.059</c:v>
                </c:pt>
                <c:pt idx="59">
                  <c:v>188.88200000000001</c:v>
                </c:pt>
                <c:pt idx="60">
                  <c:v>189.82400000000001</c:v>
                </c:pt>
                <c:pt idx="61">
                  <c:v>190.941</c:v>
                </c:pt>
                <c:pt idx="62">
                  <c:v>189.959</c:v>
                </c:pt>
              </c:numCache>
            </c:numRef>
          </c:val>
          <c:smooth val="0"/>
          <c:extLst>
            <c:ext xmlns:c16="http://schemas.microsoft.com/office/drawing/2014/chart" uri="{C3380CC4-5D6E-409C-BE32-E72D297353CC}">
              <c16:uniqueId val="{00000000-62C2-48A7-9390-70B7F4A4CC15}"/>
            </c:ext>
          </c:extLst>
        </c:ser>
        <c:dLbls>
          <c:showLegendKey val="0"/>
          <c:showVal val="0"/>
          <c:showCatName val="0"/>
          <c:showSerName val="0"/>
          <c:showPercent val="0"/>
          <c:showBubbleSize val="0"/>
        </c:dLbls>
        <c:smooth val="0"/>
        <c:axId val="840062687"/>
        <c:axId val="840063647"/>
      </c:lineChart>
      <c:dateAx>
        <c:axId val="840062687"/>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840063647"/>
        <c:crosses val="autoZero"/>
        <c:auto val="1"/>
        <c:lblOffset val="100"/>
        <c:baseTimeUnit val="months"/>
        <c:majorUnit val="6"/>
        <c:majorTimeUnit val="months"/>
      </c:dateAx>
      <c:valAx>
        <c:axId val="840063647"/>
        <c:scaling>
          <c:orientation val="minMax"/>
          <c:min val="15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840062687"/>
        <c:crosses val="autoZero"/>
        <c:crossBetween val="between"/>
      </c:valAx>
      <c:spPr>
        <a:noFill/>
        <a:ln>
          <a:noFill/>
        </a:ln>
        <a:effectLst/>
      </c:spPr>
    </c:plotArea>
    <c:plotVisOnly val="1"/>
    <c:dispBlanksAs val="gap"/>
    <c:showDLblsOverMax val="0"/>
  </c:chart>
  <c:spPr>
    <a:noFill/>
    <a:ln>
      <a:solidFill>
        <a:srgbClr val="A6A6A6"/>
      </a:solidFill>
      <a:prstDash val="dash"/>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200" b="1"/>
              <a:t>PPI Index Containers and Boxes</a:t>
            </a:r>
          </a:p>
        </c:rich>
      </c:tx>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numRef>
              <c:f>'Monthly (4)'!$A$710:$A$772</c:f>
              <c:numCache>
                <c:formatCode>yyyy\-mm\-dd</c:formatCode>
                <c:ptCount val="63"/>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pt idx="54">
                  <c:v>45474</c:v>
                </c:pt>
                <c:pt idx="55">
                  <c:v>45505</c:v>
                </c:pt>
                <c:pt idx="56">
                  <c:v>45536</c:v>
                </c:pt>
                <c:pt idx="57">
                  <c:v>45566</c:v>
                </c:pt>
                <c:pt idx="58">
                  <c:v>45597</c:v>
                </c:pt>
                <c:pt idx="59">
                  <c:v>45627</c:v>
                </c:pt>
                <c:pt idx="60">
                  <c:v>45658</c:v>
                </c:pt>
                <c:pt idx="61">
                  <c:v>45689</c:v>
                </c:pt>
                <c:pt idx="62">
                  <c:v>45717</c:v>
                </c:pt>
              </c:numCache>
            </c:numRef>
          </c:cat>
          <c:val>
            <c:numRef>
              <c:f>'Monthly (4)'!$B$710:$B$772</c:f>
              <c:numCache>
                <c:formatCode>0.000</c:formatCode>
                <c:ptCount val="63"/>
                <c:pt idx="0">
                  <c:v>298.5</c:v>
                </c:pt>
                <c:pt idx="1">
                  <c:v>297.8</c:v>
                </c:pt>
                <c:pt idx="2">
                  <c:v>297.10000000000002</c:v>
                </c:pt>
                <c:pt idx="3">
                  <c:v>296.2</c:v>
                </c:pt>
                <c:pt idx="4">
                  <c:v>296.2</c:v>
                </c:pt>
                <c:pt idx="5">
                  <c:v>296.2</c:v>
                </c:pt>
                <c:pt idx="6">
                  <c:v>296.7</c:v>
                </c:pt>
                <c:pt idx="7">
                  <c:v>295.7</c:v>
                </c:pt>
                <c:pt idx="8">
                  <c:v>295.7</c:v>
                </c:pt>
                <c:pt idx="9">
                  <c:v>295.7</c:v>
                </c:pt>
                <c:pt idx="10">
                  <c:v>295.8</c:v>
                </c:pt>
                <c:pt idx="11">
                  <c:v>296.2</c:v>
                </c:pt>
                <c:pt idx="12">
                  <c:v>304.89999999999998</c:v>
                </c:pt>
                <c:pt idx="13">
                  <c:v>308.2</c:v>
                </c:pt>
                <c:pt idx="14">
                  <c:v>309.89999999999998</c:v>
                </c:pt>
                <c:pt idx="15">
                  <c:v>311</c:v>
                </c:pt>
                <c:pt idx="16">
                  <c:v>309.8</c:v>
                </c:pt>
                <c:pt idx="17">
                  <c:v>310</c:v>
                </c:pt>
                <c:pt idx="18">
                  <c:v>319.80399999999997</c:v>
                </c:pt>
                <c:pt idx="19">
                  <c:v>321.05700000000002</c:v>
                </c:pt>
                <c:pt idx="20">
                  <c:v>324.41300000000001</c:v>
                </c:pt>
                <c:pt idx="21">
                  <c:v>332.23</c:v>
                </c:pt>
                <c:pt idx="22">
                  <c:v>333.84300000000002</c:v>
                </c:pt>
                <c:pt idx="23">
                  <c:v>335.42399999999998</c:v>
                </c:pt>
                <c:pt idx="24">
                  <c:v>339.709</c:v>
                </c:pt>
                <c:pt idx="25">
                  <c:v>355.22699999999998</c:v>
                </c:pt>
                <c:pt idx="26">
                  <c:v>355.41899999999998</c:v>
                </c:pt>
                <c:pt idx="27">
                  <c:v>360.04500000000002</c:v>
                </c:pt>
                <c:pt idx="28">
                  <c:v>366.37900000000002</c:v>
                </c:pt>
                <c:pt idx="29">
                  <c:v>367.654</c:v>
                </c:pt>
                <c:pt idx="30">
                  <c:v>377.93599999999998</c:v>
                </c:pt>
                <c:pt idx="31">
                  <c:v>378.97399999999999</c:v>
                </c:pt>
                <c:pt idx="32">
                  <c:v>379.72500000000002</c:v>
                </c:pt>
                <c:pt idx="33">
                  <c:v>379.72399999999999</c:v>
                </c:pt>
                <c:pt idx="34">
                  <c:v>378.63799999999998</c:v>
                </c:pt>
                <c:pt idx="35">
                  <c:v>378.36200000000002</c:v>
                </c:pt>
                <c:pt idx="36">
                  <c:v>376.012</c:v>
                </c:pt>
                <c:pt idx="37">
                  <c:v>373.09300000000002</c:v>
                </c:pt>
                <c:pt idx="38">
                  <c:v>371.64299999999997</c:v>
                </c:pt>
                <c:pt idx="39">
                  <c:v>365.89100000000002</c:v>
                </c:pt>
                <c:pt idx="40">
                  <c:v>365.73500000000001</c:v>
                </c:pt>
                <c:pt idx="41">
                  <c:v>364.88</c:v>
                </c:pt>
                <c:pt idx="42">
                  <c:v>363.30099999999999</c:v>
                </c:pt>
                <c:pt idx="43">
                  <c:v>358.11500000000001</c:v>
                </c:pt>
                <c:pt idx="44">
                  <c:v>357.82900000000001</c:v>
                </c:pt>
                <c:pt idx="45">
                  <c:v>357.25599999999997</c:v>
                </c:pt>
                <c:pt idx="46">
                  <c:v>357.25599999999997</c:v>
                </c:pt>
                <c:pt idx="47">
                  <c:v>356.93299999999999</c:v>
                </c:pt>
                <c:pt idx="48">
                  <c:v>353.536</c:v>
                </c:pt>
                <c:pt idx="49">
                  <c:v>352.53500000000003</c:v>
                </c:pt>
                <c:pt idx="50">
                  <c:v>351.88299999999998</c:v>
                </c:pt>
                <c:pt idx="51">
                  <c:v>356.01100000000002</c:v>
                </c:pt>
                <c:pt idx="52">
                  <c:v>359.26799999999997</c:v>
                </c:pt>
                <c:pt idx="53">
                  <c:v>360.27499999999998</c:v>
                </c:pt>
                <c:pt idx="54">
                  <c:v>362.08</c:v>
                </c:pt>
                <c:pt idx="55">
                  <c:v>366.93099999999998</c:v>
                </c:pt>
                <c:pt idx="56">
                  <c:v>368.30799999999999</c:v>
                </c:pt>
                <c:pt idx="57">
                  <c:v>375.27800000000002</c:v>
                </c:pt>
                <c:pt idx="58">
                  <c:v>375.27800000000002</c:v>
                </c:pt>
                <c:pt idx="59">
                  <c:v>376.08699999999999</c:v>
                </c:pt>
                <c:pt idx="60">
                  <c:v>378.47199999999998</c:v>
                </c:pt>
                <c:pt idx="61">
                  <c:v>378.47199999999998</c:v>
                </c:pt>
                <c:pt idx="62">
                  <c:v>380.34199999999998</c:v>
                </c:pt>
              </c:numCache>
            </c:numRef>
          </c:val>
          <c:smooth val="0"/>
          <c:extLst>
            <c:ext xmlns:c16="http://schemas.microsoft.com/office/drawing/2014/chart" uri="{C3380CC4-5D6E-409C-BE32-E72D297353CC}">
              <c16:uniqueId val="{00000000-24E0-4A8C-B456-C5A7406E4EFD}"/>
            </c:ext>
          </c:extLst>
        </c:ser>
        <c:dLbls>
          <c:showLegendKey val="0"/>
          <c:showVal val="0"/>
          <c:showCatName val="0"/>
          <c:showSerName val="0"/>
          <c:showPercent val="0"/>
          <c:showBubbleSize val="0"/>
        </c:dLbls>
        <c:smooth val="0"/>
        <c:axId val="878597183"/>
        <c:axId val="878596703"/>
      </c:lineChart>
      <c:dateAx>
        <c:axId val="878597183"/>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878596703"/>
        <c:crosses val="autoZero"/>
        <c:auto val="1"/>
        <c:lblOffset val="100"/>
        <c:baseTimeUnit val="months"/>
      </c:dateAx>
      <c:valAx>
        <c:axId val="878596703"/>
        <c:scaling>
          <c:orientation val="minMax"/>
          <c:min val="280"/>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878597183"/>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423827632647052"/>
          <c:y val="0"/>
          <c:w val="0.53576166664407254"/>
          <c:h val="1"/>
        </c:manualLayout>
      </c:layout>
      <c:barChart>
        <c:barDir val="bar"/>
        <c:grouping val="stacked"/>
        <c:varyColors val="0"/>
        <c:ser>
          <c:idx val="0"/>
          <c:order val="0"/>
          <c:tx>
            <c:strRef>
              <c:f>Sheet1!$B$1</c:f>
              <c:strCache>
                <c:ptCount val="1"/>
                <c:pt idx="0">
                  <c:v>Made this change, will continue it</c:v>
                </c:pt>
              </c:strCache>
            </c:strRef>
          </c:tx>
          <c:spPr>
            <a:solidFill>
              <a:srgbClr val="113D6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Changed Feed Mix, Increasing % of Lower Priced Food</c:v>
                </c:pt>
                <c:pt idx="1">
                  <c:v>Switched to Cheaper Food Type</c:v>
                </c:pt>
                <c:pt idx="2">
                  <c:v>Switched to Cheaper Brand Within Same Food Type</c:v>
                </c:pt>
                <c:pt idx="3">
                  <c:v>Switched to Own-Label Within Same Food type</c:v>
                </c:pt>
              </c:strCache>
            </c:strRef>
          </c:cat>
          <c:val>
            <c:numRef>
              <c:f>Sheet1!$B$2:$B$5</c:f>
              <c:numCache>
                <c:formatCode>0%</c:formatCode>
                <c:ptCount val="4"/>
                <c:pt idx="0">
                  <c:v>7.0000000000000007E-2</c:v>
                </c:pt>
                <c:pt idx="1">
                  <c:v>0.09</c:v>
                </c:pt>
                <c:pt idx="2">
                  <c:v>0.12</c:v>
                </c:pt>
                <c:pt idx="3">
                  <c:v>0.12</c:v>
                </c:pt>
              </c:numCache>
            </c:numRef>
          </c:val>
          <c:extLst>
            <c:ext xmlns:c16="http://schemas.microsoft.com/office/drawing/2014/chart" uri="{C3380CC4-5D6E-409C-BE32-E72D297353CC}">
              <c16:uniqueId val="{00000000-3C15-4499-9260-D1C3D3B855EC}"/>
            </c:ext>
          </c:extLst>
        </c:ser>
        <c:ser>
          <c:idx val="1"/>
          <c:order val="1"/>
          <c:tx>
            <c:strRef>
              <c:f>Sheet1!$C$1</c:f>
              <c:strCache>
                <c:ptCount val="1"/>
                <c:pt idx="0">
                  <c:v>Made this change, but plan to reverse it</c:v>
                </c:pt>
              </c:strCache>
            </c:strRef>
          </c:tx>
          <c:spPr>
            <a:solidFill>
              <a:srgbClr val="5E7C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Changed Feed Mix, Increasing % of Lower Priced Food</c:v>
                </c:pt>
                <c:pt idx="1">
                  <c:v>Switched to Cheaper Food Type</c:v>
                </c:pt>
                <c:pt idx="2">
                  <c:v>Switched to Cheaper Brand Within Same Food Type</c:v>
                </c:pt>
                <c:pt idx="3">
                  <c:v>Switched to Own-Label Within Same Food type</c:v>
                </c:pt>
              </c:strCache>
            </c:strRef>
          </c:cat>
          <c:val>
            <c:numRef>
              <c:f>Sheet1!$C$2:$C$5</c:f>
              <c:numCache>
                <c:formatCode>0%</c:formatCode>
                <c:ptCount val="4"/>
                <c:pt idx="0">
                  <c:v>0.15</c:v>
                </c:pt>
                <c:pt idx="1">
                  <c:v>0.13</c:v>
                </c:pt>
                <c:pt idx="2">
                  <c:v>0.12</c:v>
                </c:pt>
                <c:pt idx="3">
                  <c:v>0.12</c:v>
                </c:pt>
              </c:numCache>
            </c:numRef>
          </c:val>
          <c:extLst>
            <c:ext xmlns:c16="http://schemas.microsoft.com/office/drawing/2014/chart" uri="{C3380CC4-5D6E-409C-BE32-E72D297353CC}">
              <c16:uniqueId val="{00000001-3C15-4499-9260-D1C3D3B855EC}"/>
            </c:ext>
          </c:extLst>
        </c:ser>
        <c:ser>
          <c:idx val="2"/>
          <c:order val="2"/>
          <c:tx>
            <c:strRef>
              <c:f>Sheet1!$D$1</c:f>
              <c:strCache>
                <c:ptCount val="1"/>
                <c:pt idx="0">
                  <c:v>I have done this occassionally</c:v>
                </c:pt>
              </c:strCache>
            </c:strRef>
          </c:tx>
          <c:spPr>
            <a:solidFill>
              <a:srgbClr val="48505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Changed Feed Mix, Increasing % of Lower Priced Food</c:v>
                </c:pt>
                <c:pt idx="1">
                  <c:v>Switched to Cheaper Food Type</c:v>
                </c:pt>
                <c:pt idx="2">
                  <c:v>Switched to Cheaper Brand Within Same Food Type</c:v>
                </c:pt>
                <c:pt idx="3">
                  <c:v>Switched to Own-Label Within Same Food type</c:v>
                </c:pt>
              </c:strCache>
            </c:strRef>
          </c:cat>
          <c:val>
            <c:numRef>
              <c:f>Sheet1!$D$2:$D$5</c:f>
              <c:numCache>
                <c:formatCode>0%</c:formatCode>
                <c:ptCount val="4"/>
                <c:pt idx="0">
                  <c:v>0.35</c:v>
                </c:pt>
                <c:pt idx="1">
                  <c:v>0.35</c:v>
                </c:pt>
                <c:pt idx="2">
                  <c:v>0.44</c:v>
                </c:pt>
                <c:pt idx="3">
                  <c:v>0.43</c:v>
                </c:pt>
              </c:numCache>
            </c:numRef>
          </c:val>
          <c:extLst>
            <c:ext xmlns:c16="http://schemas.microsoft.com/office/drawing/2014/chart" uri="{C3380CC4-5D6E-409C-BE32-E72D297353CC}">
              <c16:uniqueId val="{00000002-3C15-4499-9260-D1C3D3B855EC}"/>
            </c:ext>
          </c:extLst>
        </c:ser>
        <c:ser>
          <c:idx val="3"/>
          <c:order val="3"/>
          <c:tx>
            <c:strRef>
              <c:f>Sheet1!$E$1</c:f>
              <c:strCache>
                <c:ptCount val="1"/>
                <c:pt idx="0">
                  <c:v>I have not done this</c:v>
                </c:pt>
              </c:strCache>
            </c:strRef>
          </c:tx>
          <c:spPr>
            <a:solidFill>
              <a:srgbClr val="A6A6A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Changed Feed Mix, Increasing % of Lower Priced Food</c:v>
                </c:pt>
                <c:pt idx="1">
                  <c:v>Switched to Cheaper Food Type</c:v>
                </c:pt>
                <c:pt idx="2">
                  <c:v>Switched to Cheaper Brand Within Same Food Type</c:v>
                </c:pt>
                <c:pt idx="3">
                  <c:v>Switched to Own-Label Within Same Food type</c:v>
                </c:pt>
              </c:strCache>
            </c:strRef>
          </c:cat>
          <c:val>
            <c:numRef>
              <c:f>Sheet1!$E$2:$E$5</c:f>
              <c:numCache>
                <c:formatCode>0%</c:formatCode>
                <c:ptCount val="4"/>
                <c:pt idx="0">
                  <c:v>0.43</c:v>
                </c:pt>
                <c:pt idx="1">
                  <c:v>0.43</c:v>
                </c:pt>
                <c:pt idx="2">
                  <c:v>0.32</c:v>
                </c:pt>
                <c:pt idx="3">
                  <c:v>0.33</c:v>
                </c:pt>
              </c:numCache>
            </c:numRef>
          </c:val>
          <c:extLst>
            <c:ext xmlns:c16="http://schemas.microsoft.com/office/drawing/2014/chart" uri="{C3380CC4-5D6E-409C-BE32-E72D297353CC}">
              <c16:uniqueId val="{00000003-3C15-4499-9260-D1C3D3B855EC}"/>
            </c:ext>
          </c:extLst>
        </c:ser>
        <c:dLbls>
          <c:showLegendKey val="0"/>
          <c:showVal val="0"/>
          <c:showCatName val="0"/>
          <c:showSerName val="0"/>
          <c:showPercent val="0"/>
          <c:showBubbleSize val="0"/>
        </c:dLbls>
        <c:gapWidth val="219"/>
        <c:overlap val="100"/>
        <c:axId val="22513871"/>
        <c:axId val="22518671"/>
      </c:barChart>
      <c:catAx>
        <c:axId val="22513871"/>
        <c:scaling>
          <c:orientation val="minMax"/>
        </c:scaling>
        <c:delete val="1"/>
        <c:axPos val="l"/>
        <c:numFmt formatCode="General" sourceLinked="1"/>
        <c:majorTickMark val="out"/>
        <c:minorTickMark val="none"/>
        <c:tickLblPos val="nextTo"/>
        <c:crossAx val="22518671"/>
        <c:crosses val="autoZero"/>
        <c:auto val="1"/>
        <c:lblAlgn val="ctr"/>
        <c:lblOffset val="100"/>
        <c:noMultiLvlLbl val="0"/>
      </c:catAx>
      <c:valAx>
        <c:axId val="22518671"/>
        <c:scaling>
          <c:orientation val="minMax"/>
        </c:scaling>
        <c:delete val="1"/>
        <c:axPos val="b"/>
        <c:numFmt formatCode="0%" sourceLinked="1"/>
        <c:majorTickMark val="out"/>
        <c:minorTickMark val="none"/>
        <c:tickLblPos val="nextTo"/>
        <c:crossAx val="2251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8581083552495683E-2"/>
          <c:y val="6.1690069444383114E-2"/>
          <c:w val="0.96283783289500868"/>
          <c:h val="0.15637218232705363"/>
        </c:manualLayout>
      </c:layout>
      <c:barChart>
        <c:barDir val="bar"/>
        <c:grouping val="stacked"/>
        <c:varyColors val="0"/>
        <c:ser>
          <c:idx val="0"/>
          <c:order val="0"/>
          <c:tx>
            <c:strRef>
              <c:f>Sheet1!$B$1</c:f>
              <c:strCache>
                <c:ptCount val="1"/>
                <c:pt idx="0">
                  <c:v>Made this change, will continue it</c:v>
                </c:pt>
              </c:strCache>
            </c:strRef>
          </c:tx>
          <c:spPr>
            <a:solidFill>
              <a:srgbClr val="113D63"/>
            </a:solidFill>
            <a:ln>
              <a:noFill/>
            </a:ln>
            <a:effectLst/>
          </c:spPr>
          <c:invertIfNegative val="0"/>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62C1-430C-A798-1FD80659AC06}"/>
            </c:ext>
          </c:extLst>
        </c:ser>
        <c:ser>
          <c:idx val="1"/>
          <c:order val="1"/>
          <c:tx>
            <c:strRef>
              <c:f>Sheet1!$C$1</c:f>
              <c:strCache>
                <c:ptCount val="1"/>
                <c:pt idx="0">
                  <c:v>Made this change, but plan to reverse it</c:v>
                </c:pt>
              </c:strCache>
            </c:strRef>
          </c:tx>
          <c:spPr>
            <a:solidFill>
              <a:srgbClr val="5E7C9E"/>
            </a:solidFill>
            <a:ln>
              <a:noFill/>
            </a:ln>
            <a:effectLst/>
          </c:spPr>
          <c:invertIfNegative val="0"/>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62C1-430C-A798-1FD80659AC06}"/>
            </c:ext>
          </c:extLst>
        </c:ser>
        <c:ser>
          <c:idx val="2"/>
          <c:order val="2"/>
          <c:tx>
            <c:strRef>
              <c:f>Sheet1!$D$1</c:f>
              <c:strCache>
                <c:ptCount val="1"/>
                <c:pt idx="0">
                  <c:v>I have done this occassionally</c:v>
                </c:pt>
              </c:strCache>
            </c:strRef>
          </c:tx>
          <c:spPr>
            <a:solidFill>
              <a:srgbClr val="485059"/>
            </a:solidFill>
            <a:ln>
              <a:noFill/>
            </a:ln>
            <a:effectLst/>
          </c:spPr>
          <c:invertIfNegative val="0"/>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2-62C1-430C-A798-1FD80659AC06}"/>
            </c:ext>
          </c:extLst>
        </c:ser>
        <c:ser>
          <c:idx val="3"/>
          <c:order val="3"/>
          <c:tx>
            <c:strRef>
              <c:f>Sheet1!$E$1</c:f>
              <c:strCache>
                <c:ptCount val="1"/>
                <c:pt idx="0">
                  <c:v>I have not done this</c:v>
                </c:pt>
              </c:strCache>
            </c:strRef>
          </c:tx>
          <c:spPr>
            <a:solidFill>
              <a:srgbClr val="A6A6A6"/>
            </a:solidFill>
            <a:ln>
              <a:noFill/>
            </a:ln>
            <a:effectLst/>
          </c:spPr>
          <c:invertIfNegative val="0"/>
          <c:cat>
            <c:numRef>
              <c:f>Sheet1!$A$2</c:f>
              <c:numCache>
                <c:formatCode>General</c:formatCode>
                <c:ptCount val="1"/>
              </c:numCache>
            </c:numRef>
          </c:cat>
          <c:val>
            <c:numRef>
              <c:f>Sheet1!$E$2</c:f>
              <c:numCache>
                <c:formatCode>0%</c:formatCode>
                <c:ptCount val="1"/>
              </c:numCache>
            </c:numRef>
          </c:val>
          <c:extLst>
            <c:ext xmlns:c16="http://schemas.microsoft.com/office/drawing/2014/chart" uri="{C3380CC4-5D6E-409C-BE32-E72D297353CC}">
              <c16:uniqueId val="{00000003-62C1-430C-A798-1FD80659AC06}"/>
            </c:ext>
          </c:extLst>
        </c:ser>
        <c:dLbls>
          <c:showLegendKey val="0"/>
          <c:showVal val="0"/>
          <c:showCatName val="0"/>
          <c:showSerName val="0"/>
          <c:showPercent val="0"/>
          <c:showBubbleSize val="0"/>
        </c:dLbls>
        <c:gapWidth val="219"/>
        <c:overlap val="100"/>
        <c:axId val="22513871"/>
        <c:axId val="22518671"/>
      </c:barChart>
      <c:catAx>
        <c:axId val="22513871"/>
        <c:scaling>
          <c:orientation val="minMax"/>
        </c:scaling>
        <c:delete val="1"/>
        <c:axPos val="l"/>
        <c:numFmt formatCode="General" sourceLinked="1"/>
        <c:majorTickMark val="none"/>
        <c:minorTickMark val="none"/>
        <c:tickLblPos val="nextTo"/>
        <c:crossAx val="22518671"/>
        <c:crosses val="autoZero"/>
        <c:auto val="1"/>
        <c:lblAlgn val="ctr"/>
        <c:lblOffset val="100"/>
        <c:noMultiLvlLbl val="0"/>
      </c:catAx>
      <c:valAx>
        <c:axId val="22518671"/>
        <c:scaling>
          <c:orientation val="minMax"/>
        </c:scaling>
        <c:delete val="1"/>
        <c:axPos val="b"/>
        <c:numFmt formatCode="0%" sourceLinked="1"/>
        <c:majorTickMark val="none"/>
        <c:minorTickMark val="none"/>
        <c:tickLblPos val="nextTo"/>
        <c:crossAx val="22513871"/>
        <c:crosses val="autoZero"/>
        <c:crossBetween val="between"/>
      </c:valAx>
      <c:spPr>
        <a:noFill/>
        <a:ln w="25400">
          <a:noFill/>
        </a:ln>
        <a:effectLst/>
      </c:spPr>
    </c:plotArea>
    <c:legend>
      <c:legendPos val="b"/>
      <c:layout>
        <c:manualLayout>
          <c:xMode val="edge"/>
          <c:yMode val="edge"/>
          <c:x val="8.690061473246774E-3"/>
          <c:y val="0.14028343055541315"/>
          <c:w val="0.94259482048379284"/>
          <c:h val="0.57038548241402365"/>
        </c:manualLayout>
      </c:layout>
      <c:overlay val="0"/>
      <c:spPr>
        <a:noFill/>
        <a:ln>
          <a:noFill/>
        </a:ln>
        <a:effectLst/>
      </c:spPr>
      <c:txPr>
        <a:bodyPr rot="0" spcFirstLastPara="1" vertOverflow="ellipsis" vert="horz" wrap="square" anchor="ctr" anchorCtr="1"/>
        <a:lstStyle/>
        <a:p>
          <a:pPr algn="just">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solidFill>
                  <a:sysClr val="windowText" lastClr="000000"/>
                </a:solidFill>
                <a:latin typeface="Arial" panose="020B0604020202020204" pitchFamily="34" charset="0"/>
                <a:cs typeface="Arial" panose="020B0604020202020204" pitchFamily="34" charset="0"/>
              </a:rPr>
              <a:t>2010 – 2020 TargetCo</a:t>
            </a:r>
            <a:r>
              <a:rPr lang="en-US" sz="1200" b="1" baseline="0">
                <a:solidFill>
                  <a:sysClr val="windowText" lastClr="000000"/>
                </a:solidFill>
                <a:latin typeface="Arial" panose="020B0604020202020204" pitchFamily="34" charset="0"/>
                <a:cs typeface="Arial" panose="020B0604020202020204" pitchFamily="34" charset="0"/>
              </a:rPr>
              <a:t> Revenue</a:t>
            </a:r>
            <a:endParaRPr lang="en-US" sz="1200" b="1">
              <a:solidFill>
                <a:sysClr val="windowText" lastClr="00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5E7C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'OIther Charts'!$Q$5:$AA$5</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'OIther Charts'!$Q$6:$AA$6</c:f>
              <c:numCache>
                <c:formatCode>General</c:formatCode>
                <c:ptCount val="11"/>
                <c:pt idx="0">
                  <c:v>362</c:v>
                </c:pt>
                <c:pt idx="1">
                  <c:v>260</c:v>
                </c:pt>
                <c:pt idx="2">
                  <c:v>252</c:v>
                </c:pt>
                <c:pt idx="3">
                  <c:v>247</c:v>
                </c:pt>
                <c:pt idx="4">
                  <c:v>251</c:v>
                </c:pt>
                <c:pt idx="5">
                  <c:v>258</c:v>
                </c:pt>
                <c:pt idx="6">
                  <c:v>260</c:v>
                </c:pt>
                <c:pt idx="7">
                  <c:v>268</c:v>
                </c:pt>
                <c:pt idx="8">
                  <c:v>283</c:v>
                </c:pt>
                <c:pt idx="9">
                  <c:v>326</c:v>
                </c:pt>
                <c:pt idx="10">
                  <c:v>378</c:v>
                </c:pt>
              </c:numCache>
            </c:numRef>
          </c:val>
          <c:extLst>
            <c:ext xmlns:c16="http://schemas.microsoft.com/office/drawing/2014/chart" uri="{C3380CC4-5D6E-409C-BE32-E72D297353CC}">
              <c16:uniqueId val="{00000000-B7F0-480F-9F98-7E6258BB14D5}"/>
            </c:ext>
          </c:extLst>
        </c:ser>
        <c:dLbls>
          <c:showLegendKey val="0"/>
          <c:showVal val="0"/>
          <c:showCatName val="0"/>
          <c:showSerName val="0"/>
          <c:showPercent val="0"/>
          <c:showBubbleSize val="0"/>
        </c:dLbls>
        <c:gapWidth val="219"/>
        <c:overlap val="-27"/>
        <c:axId val="1143971039"/>
        <c:axId val="1143967679"/>
      </c:barChart>
      <c:catAx>
        <c:axId val="1143971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3967679"/>
        <c:crosses val="autoZero"/>
        <c:auto val="1"/>
        <c:lblAlgn val="ctr"/>
        <c:lblOffset val="100"/>
        <c:noMultiLvlLbl val="0"/>
      </c:catAx>
      <c:valAx>
        <c:axId val="1143967679"/>
        <c:scaling>
          <c:orientation val="minMax"/>
        </c:scaling>
        <c:delete val="1"/>
        <c:axPos val="l"/>
        <c:numFmt formatCode="General" sourceLinked="1"/>
        <c:majorTickMark val="none"/>
        <c:minorTickMark val="none"/>
        <c:tickLblPos val="nextTo"/>
        <c:crossAx val="11439710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85046191127141"/>
          <c:y val="0"/>
          <c:w val="0.71477569020981924"/>
          <c:h val="0.82660425199921983"/>
        </c:manualLayout>
      </c:layout>
      <c:barChart>
        <c:barDir val="col"/>
        <c:grouping val="stacked"/>
        <c:varyColors val="0"/>
        <c:ser>
          <c:idx val="0"/>
          <c:order val="0"/>
          <c:tx>
            <c:strRef>
              <c:f>Sheet1!$B$1</c:f>
              <c:strCache>
                <c:ptCount val="1"/>
                <c:pt idx="0">
                  <c:v>Wet</c:v>
                </c:pt>
              </c:strCache>
            </c:strRef>
          </c:tx>
          <c:spPr>
            <a:solidFill>
              <a:schemeClr val="accent5">
                <a:lumMod val="50000"/>
              </a:schemeClr>
            </a:solidFill>
            <a:ln w="19050">
              <a:solidFill>
                <a:schemeClr val="lt1"/>
              </a:solidFill>
            </a:ln>
            <a:effectLst/>
          </c:spPr>
          <c:invertIfNegative val="0"/>
          <c:dPt>
            <c:idx val="0"/>
            <c:invertIfNegative val="0"/>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1-B7D8-424E-99A5-AF97FC37B48E}"/>
              </c:ext>
            </c:extLst>
          </c:dPt>
          <c:dPt>
            <c:idx val="1"/>
            <c:invertIfNegative val="0"/>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2-B7D8-424E-99A5-AF97FC37B48E}"/>
              </c:ext>
            </c:extLst>
          </c:dPt>
          <c:dPt>
            <c:idx val="2"/>
            <c:invertIfNegative val="0"/>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3-B7D8-424E-99A5-AF97FC37B48E}"/>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0.75</c:v>
                </c:pt>
              </c:numCache>
            </c:numRef>
          </c:val>
          <c:extLst>
            <c:ext xmlns:c16="http://schemas.microsoft.com/office/drawing/2014/chart" uri="{C3380CC4-5D6E-409C-BE32-E72D297353CC}">
              <c16:uniqueId val="{00000000-B7D8-424E-99A5-AF97FC37B48E}"/>
            </c:ext>
          </c:extLst>
        </c:ser>
        <c:ser>
          <c:idx val="1"/>
          <c:order val="1"/>
          <c:tx>
            <c:strRef>
              <c:f>Sheet1!$C$1</c:f>
              <c:strCache>
                <c:ptCount val="1"/>
                <c:pt idx="0">
                  <c:v>Dry</c:v>
                </c:pt>
              </c:strCache>
            </c:strRef>
          </c:tx>
          <c:spPr>
            <a:solidFill>
              <a:schemeClr val="accent5">
                <a:lumMod val="75000"/>
              </a:schemeClr>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0.24</c:v>
                </c:pt>
              </c:numCache>
            </c:numRef>
          </c:val>
          <c:extLst>
            <c:ext xmlns:c16="http://schemas.microsoft.com/office/drawing/2014/chart" uri="{C3380CC4-5D6E-409C-BE32-E72D297353CC}">
              <c16:uniqueId val="{00000004-B7D8-424E-99A5-AF97FC37B48E}"/>
            </c:ext>
          </c:extLst>
        </c:ser>
        <c:ser>
          <c:idx val="2"/>
          <c:order val="2"/>
          <c:tx>
            <c:strRef>
              <c:f>Sheet1!$D$1</c:f>
              <c:strCache>
                <c:ptCount val="1"/>
                <c:pt idx="0">
                  <c:v>Treats</c:v>
                </c:pt>
              </c:strCache>
            </c:strRef>
          </c:tx>
          <c:spPr>
            <a:solidFill>
              <a:schemeClr val="accent5">
                <a:lumMod val="40000"/>
                <a:lumOff val="60000"/>
              </a:schemeClr>
            </a:solidFill>
            <a:ln w="19050">
              <a:solidFill>
                <a:schemeClr val="lt1"/>
              </a:solidFill>
            </a:ln>
            <a:effectLst/>
          </c:spPr>
          <c:invertIfNegative val="0"/>
          <c:dLbls>
            <c:dLbl>
              <c:idx val="0"/>
              <c:layout>
                <c:manualLayout>
                  <c:x val="0"/>
                  <c:y val="-5.11624988932910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7D8-424E-99A5-AF97FC37B48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pt idx="0">
                  <c:v>0.01</c:v>
                </c:pt>
              </c:numCache>
            </c:numRef>
          </c:val>
          <c:extLst>
            <c:ext xmlns:c16="http://schemas.microsoft.com/office/drawing/2014/chart" uri="{C3380CC4-5D6E-409C-BE32-E72D297353CC}">
              <c16:uniqueId val="{00000005-B7D8-424E-99A5-AF97FC37B48E}"/>
            </c:ext>
          </c:extLst>
        </c:ser>
        <c:dLbls>
          <c:showLegendKey val="0"/>
          <c:showVal val="0"/>
          <c:showCatName val="0"/>
          <c:showSerName val="0"/>
          <c:showPercent val="0"/>
          <c:showBubbleSize val="0"/>
        </c:dLbls>
        <c:gapWidth val="150"/>
        <c:overlap val="100"/>
        <c:axId val="286871344"/>
        <c:axId val="286868944"/>
      </c:barChart>
      <c:catAx>
        <c:axId val="2868713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6868944"/>
        <c:crosses val="autoZero"/>
        <c:auto val="1"/>
        <c:lblAlgn val="ctr"/>
        <c:lblOffset val="100"/>
        <c:noMultiLvlLbl val="0"/>
      </c:catAx>
      <c:valAx>
        <c:axId val="286868944"/>
        <c:scaling>
          <c:orientation val="minMax"/>
        </c:scaling>
        <c:delete val="1"/>
        <c:axPos val="l"/>
        <c:numFmt formatCode="0%" sourceLinked="1"/>
        <c:majorTickMark val="out"/>
        <c:minorTickMark val="none"/>
        <c:tickLblPos val="nextTo"/>
        <c:crossAx val="286871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Target’s </a:t>
            </a:r>
            <a:r>
              <a:rPr lang="en-US" sz="1400" b="1" baseline="0">
                <a:solidFill>
                  <a:schemeClr val="tx1"/>
                </a:solidFill>
              </a:rPr>
              <a:t>Cases Sold by Channel </a:t>
            </a:r>
            <a:r>
              <a:rPr lang="en-US" sz="1400" b="0" baseline="0">
                <a:solidFill>
                  <a:schemeClr val="tx1"/>
                </a:solidFill>
              </a:rPr>
              <a:t>[including E-Commerce]</a:t>
            </a:r>
            <a:endParaRPr lang="en-US" sz="1400" b="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Mass Merchandisers</c:v>
                </c:pt>
              </c:strCache>
            </c:strRef>
          </c:tx>
          <c:spPr>
            <a:ln w="28575" cap="rnd">
              <a:solidFill>
                <a:schemeClr val="tx2">
                  <a:lumMod val="40000"/>
                  <a:lumOff val="60000"/>
                </a:schemeClr>
              </a:solidFill>
              <a:round/>
            </a:ln>
            <a:effectLst/>
          </c:spPr>
          <c:marker>
            <c:symbol val="none"/>
          </c:marker>
          <c:dPt>
            <c:idx val="2"/>
            <c:marker>
              <c:symbol val="none"/>
            </c:marker>
            <c:bubble3D val="0"/>
            <c:extLst>
              <c:ext xmlns:c16="http://schemas.microsoft.com/office/drawing/2014/chart" uri="{C3380CC4-5D6E-409C-BE32-E72D297353CC}">
                <c16:uniqueId val="{00000000-CAA2-4426-987D-42FB54E861B2}"/>
              </c:ext>
            </c:extLst>
          </c:dPt>
          <c:cat>
            <c:numRef>
              <c:f>Sheet1!$A$2:$A$7</c:f>
              <c:numCache>
                <c:formatCode>0</c:formatCode>
                <c:ptCount val="6"/>
                <c:pt idx="0">
                  <c:v>2020</c:v>
                </c:pt>
                <c:pt idx="1">
                  <c:v>2021</c:v>
                </c:pt>
                <c:pt idx="2">
                  <c:v>2022</c:v>
                </c:pt>
                <c:pt idx="3">
                  <c:v>2023</c:v>
                </c:pt>
                <c:pt idx="4">
                  <c:v>2024</c:v>
                </c:pt>
                <c:pt idx="5">
                  <c:v>2025</c:v>
                </c:pt>
              </c:numCache>
            </c:numRef>
          </c:cat>
          <c:val>
            <c:numRef>
              <c:f>Sheet1!$B$2:$B$7</c:f>
              <c:numCache>
                <c:formatCode>0.00</c:formatCode>
                <c:ptCount val="6"/>
                <c:pt idx="0">
                  <c:v>13.145747494635067</c:v>
                </c:pt>
                <c:pt idx="1">
                  <c:v>19.578270662373626</c:v>
                </c:pt>
                <c:pt idx="2">
                  <c:v>28.051794674178691</c:v>
                </c:pt>
                <c:pt idx="3">
                  <c:v>31.05334134334376</c:v>
                </c:pt>
                <c:pt idx="4">
                  <c:v>33.580807753676105</c:v>
                </c:pt>
                <c:pt idx="5">
                  <c:v>34.3536</c:v>
                </c:pt>
              </c:numCache>
            </c:numRef>
          </c:val>
          <c:smooth val="0"/>
          <c:extLst>
            <c:ext xmlns:c16="http://schemas.microsoft.com/office/drawing/2014/chart" uri="{C3380CC4-5D6E-409C-BE32-E72D297353CC}">
              <c16:uniqueId val="{00000001-CAA2-4426-987D-42FB54E861B2}"/>
            </c:ext>
          </c:extLst>
        </c:ser>
        <c:ser>
          <c:idx val="1"/>
          <c:order val="1"/>
          <c:tx>
            <c:strRef>
              <c:f>Sheet1!$C$1</c:f>
              <c:strCache>
                <c:ptCount val="1"/>
                <c:pt idx="0">
                  <c:v>Superstores</c:v>
                </c:pt>
              </c:strCache>
            </c:strRef>
          </c:tx>
          <c:spPr>
            <a:ln w="28575" cap="rnd">
              <a:solidFill>
                <a:srgbClr val="113D63"/>
              </a:solidFill>
              <a:round/>
            </a:ln>
            <a:effectLst/>
          </c:spPr>
          <c:marker>
            <c:symbol val="none"/>
          </c:marker>
          <c:cat>
            <c:numRef>
              <c:f>Sheet1!$A$2:$A$7</c:f>
              <c:numCache>
                <c:formatCode>0</c:formatCode>
                <c:ptCount val="6"/>
                <c:pt idx="0">
                  <c:v>2020</c:v>
                </c:pt>
                <c:pt idx="1">
                  <c:v>2021</c:v>
                </c:pt>
                <c:pt idx="2">
                  <c:v>2022</c:v>
                </c:pt>
                <c:pt idx="3">
                  <c:v>2023</c:v>
                </c:pt>
                <c:pt idx="4">
                  <c:v>2024</c:v>
                </c:pt>
                <c:pt idx="5">
                  <c:v>2025</c:v>
                </c:pt>
              </c:numCache>
            </c:numRef>
          </c:cat>
          <c:val>
            <c:numRef>
              <c:f>Sheet1!$C$2:$C$7</c:f>
              <c:numCache>
                <c:formatCode>0.00</c:formatCode>
                <c:ptCount val="6"/>
                <c:pt idx="0">
                  <c:v>7.3960902043397834</c:v>
                </c:pt>
                <c:pt idx="1">
                  <c:v>8.1592917120641602</c:v>
                </c:pt>
                <c:pt idx="2">
                  <c:v>9.1042243094500659</c:v>
                </c:pt>
                <c:pt idx="3">
                  <c:v>11.372574052447014</c:v>
                </c:pt>
                <c:pt idx="4">
                  <c:v>12.866896880894885</c:v>
                </c:pt>
                <c:pt idx="5">
                  <c:v>14.662569638554217</c:v>
                </c:pt>
              </c:numCache>
            </c:numRef>
          </c:val>
          <c:smooth val="0"/>
          <c:extLst>
            <c:ext xmlns:c16="http://schemas.microsoft.com/office/drawing/2014/chart" uri="{C3380CC4-5D6E-409C-BE32-E72D297353CC}">
              <c16:uniqueId val="{00000002-CAA2-4426-987D-42FB54E861B2}"/>
            </c:ext>
          </c:extLst>
        </c:ser>
        <c:ser>
          <c:idx val="2"/>
          <c:order val="2"/>
          <c:tx>
            <c:strRef>
              <c:f>Sheet1!$D$1</c:f>
              <c:strCache>
                <c:ptCount val="1"/>
                <c:pt idx="0">
                  <c:v>Contractors</c:v>
                </c:pt>
              </c:strCache>
            </c:strRef>
          </c:tx>
          <c:spPr>
            <a:ln w="28575" cap="rnd">
              <a:solidFill>
                <a:schemeClr val="tx1"/>
              </a:solidFill>
              <a:round/>
            </a:ln>
            <a:effectLst/>
          </c:spPr>
          <c:marker>
            <c:symbol val="none"/>
          </c:marker>
          <c:cat>
            <c:numRef>
              <c:f>Sheet1!$A$2:$A$7</c:f>
              <c:numCache>
                <c:formatCode>0</c:formatCode>
                <c:ptCount val="6"/>
                <c:pt idx="0">
                  <c:v>2020</c:v>
                </c:pt>
                <c:pt idx="1">
                  <c:v>2021</c:v>
                </c:pt>
                <c:pt idx="2">
                  <c:v>2022</c:v>
                </c:pt>
                <c:pt idx="3">
                  <c:v>2023</c:v>
                </c:pt>
                <c:pt idx="4">
                  <c:v>2024</c:v>
                </c:pt>
                <c:pt idx="5">
                  <c:v>2025</c:v>
                </c:pt>
              </c:numCache>
            </c:numRef>
          </c:cat>
          <c:val>
            <c:numRef>
              <c:f>Sheet1!$D$2:$D$7</c:f>
              <c:numCache>
                <c:formatCode>0.00</c:formatCode>
                <c:ptCount val="6"/>
                <c:pt idx="0">
                  <c:v>12.407406705059199</c:v>
                </c:pt>
                <c:pt idx="1">
                  <c:v>12.533321202581517</c:v>
                </c:pt>
                <c:pt idx="2">
                  <c:v>13.655225285202148</c:v>
                </c:pt>
                <c:pt idx="3">
                  <c:v>13.964963671186068</c:v>
                </c:pt>
                <c:pt idx="4">
                  <c:v>13.835691851744176</c:v>
                </c:pt>
                <c:pt idx="5">
                  <c:v>13.9</c:v>
                </c:pt>
              </c:numCache>
            </c:numRef>
          </c:val>
          <c:smooth val="0"/>
          <c:extLst>
            <c:ext xmlns:c16="http://schemas.microsoft.com/office/drawing/2014/chart" uri="{C3380CC4-5D6E-409C-BE32-E72D297353CC}">
              <c16:uniqueId val="{00000003-CAA2-4426-987D-42FB54E861B2}"/>
            </c:ext>
          </c:extLst>
        </c:ser>
        <c:ser>
          <c:idx val="3"/>
          <c:order val="3"/>
          <c:tx>
            <c:strRef>
              <c:f>Sheet1!$E$1</c:f>
              <c:strCache>
                <c:ptCount val="1"/>
                <c:pt idx="0">
                  <c:v>Grocery / Drug</c:v>
                </c:pt>
              </c:strCache>
            </c:strRef>
          </c:tx>
          <c:spPr>
            <a:ln w="28575" cap="rnd">
              <a:solidFill>
                <a:schemeClr val="bg1">
                  <a:lumMod val="50000"/>
                </a:schemeClr>
              </a:solidFill>
              <a:round/>
            </a:ln>
            <a:effectLst/>
          </c:spPr>
          <c:marker>
            <c:symbol val="none"/>
          </c:marker>
          <c:cat>
            <c:numRef>
              <c:f>Sheet1!$A$2:$A$7</c:f>
              <c:numCache>
                <c:formatCode>0</c:formatCode>
                <c:ptCount val="6"/>
                <c:pt idx="0">
                  <c:v>2020</c:v>
                </c:pt>
                <c:pt idx="1">
                  <c:v>2021</c:v>
                </c:pt>
                <c:pt idx="2">
                  <c:v>2022</c:v>
                </c:pt>
                <c:pt idx="3">
                  <c:v>2023</c:v>
                </c:pt>
                <c:pt idx="4">
                  <c:v>2024</c:v>
                </c:pt>
                <c:pt idx="5">
                  <c:v>2025</c:v>
                </c:pt>
              </c:numCache>
            </c:numRef>
          </c:cat>
          <c:val>
            <c:numRef>
              <c:f>Sheet1!$E$2:$E$7</c:f>
              <c:numCache>
                <c:formatCode>0.00</c:formatCode>
                <c:ptCount val="6"/>
                <c:pt idx="0">
                  <c:v>9.3056491266447789</c:v>
                </c:pt>
                <c:pt idx="1">
                  <c:v>10.129430231053425</c:v>
                </c:pt>
                <c:pt idx="2">
                  <c:v>10.913990537341952</c:v>
                </c:pt>
                <c:pt idx="3">
                  <c:v>10.856482444340363</c:v>
                </c:pt>
                <c:pt idx="4">
                  <c:v>10.903518741423881</c:v>
                </c:pt>
                <c:pt idx="5">
                  <c:v>11.120030361445776</c:v>
                </c:pt>
              </c:numCache>
            </c:numRef>
          </c:val>
          <c:smooth val="0"/>
          <c:extLst>
            <c:ext xmlns:c16="http://schemas.microsoft.com/office/drawing/2014/chart" uri="{C3380CC4-5D6E-409C-BE32-E72D297353CC}">
              <c16:uniqueId val="{00000004-CAA2-4426-987D-42FB54E861B2}"/>
            </c:ext>
          </c:extLst>
        </c:ser>
        <c:dLbls>
          <c:showLegendKey val="0"/>
          <c:showVal val="0"/>
          <c:showCatName val="0"/>
          <c:showSerName val="0"/>
          <c:showPercent val="0"/>
          <c:showBubbleSize val="0"/>
        </c:dLbls>
        <c:smooth val="0"/>
        <c:axId val="233639648"/>
        <c:axId val="233640608"/>
      </c:lineChart>
      <c:catAx>
        <c:axId val="233639648"/>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640608"/>
        <c:crosses val="autoZero"/>
        <c:auto val="1"/>
        <c:lblAlgn val="ctr"/>
        <c:lblOffset val="100"/>
        <c:noMultiLvlLbl val="0"/>
      </c:catAx>
      <c:valAx>
        <c:axId val="233640608"/>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639648"/>
        <c:crosses val="autoZero"/>
        <c:crossBetween val="between"/>
      </c:valAx>
      <c:spPr>
        <a:noFill/>
        <a:ln>
          <a:noFill/>
        </a:ln>
        <a:effectLst/>
      </c:spPr>
    </c:plotArea>
    <c:legend>
      <c:legendPos val="b"/>
      <c:layout>
        <c:manualLayout>
          <c:xMode val="edge"/>
          <c:yMode val="edge"/>
          <c:x val="0.1810596118666985"/>
          <c:y val="0.86287693205016036"/>
          <c:w val="0.69343633182215858"/>
          <c:h val="0.121690969184407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1400" b="1">
                <a:solidFill>
                  <a:schemeClr val="tx1"/>
                </a:solidFill>
              </a:rPr>
              <a:t>Pet Food Cost</a:t>
            </a:r>
            <a:r>
              <a:rPr lang="en-US" sz="1400" b="1" baseline="0">
                <a:solidFill>
                  <a:schemeClr val="tx1"/>
                </a:solidFill>
              </a:rPr>
              <a:t> per Ounce</a:t>
            </a:r>
            <a:endParaRPr lang="en-US" sz="1400" b="1">
              <a:solidFill>
                <a:schemeClr val="tx1"/>
              </a:solidFill>
            </a:endParaRPr>
          </a:p>
        </c:rich>
      </c:tx>
      <c:layout>
        <c:manualLayout>
          <c:xMode val="edge"/>
          <c:yMode val="edge"/>
          <c:x val="0.27405805764374169"/>
          <c:y val="0.13831376284387731"/>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392472935496875E-2"/>
          <c:y val="4.8716319737257596E-2"/>
          <c:w val="0.93215054129006247"/>
          <c:h val="0.67653156503711209"/>
        </c:manualLayout>
      </c:layout>
      <c:barChart>
        <c:barDir val="col"/>
        <c:grouping val="clustered"/>
        <c:varyColors val="0"/>
        <c:ser>
          <c:idx val="0"/>
          <c:order val="0"/>
          <c:tx>
            <c:strRef>
              <c:f>Sheet1!$B$1</c:f>
              <c:strCache>
                <c:ptCount val="1"/>
                <c:pt idx="0">
                  <c:v>Series 1</c:v>
                </c:pt>
              </c:strCache>
            </c:strRef>
          </c:tx>
          <c:spPr>
            <a:solidFill>
              <a:srgbClr val="48505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Kibble</c:v>
                </c:pt>
                <c:pt idx="1">
                  <c:v>Wet</c:v>
                </c:pt>
                <c:pt idx="2">
                  <c:v>Fresh Retail</c:v>
                </c:pt>
                <c:pt idx="3">
                  <c:v>Fresh DTC</c:v>
                </c:pt>
              </c:strCache>
            </c:strRef>
          </c:cat>
          <c:val>
            <c:numRef>
              <c:f>Sheet1!$B$2:$B$5</c:f>
              <c:numCache>
                <c:formatCode>"$"#,##0.00_);[Red]\("$"#,##0.00\)</c:formatCode>
                <c:ptCount val="4"/>
                <c:pt idx="0">
                  <c:v>0.13</c:v>
                </c:pt>
                <c:pt idx="1">
                  <c:v>0.23</c:v>
                </c:pt>
                <c:pt idx="2">
                  <c:v>0.22</c:v>
                </c:pt>
                <c:pt idx="3">
                  <c:v>0.48</c:v>
                </c:pt>
              </c:numCache>
            </c:numRef>
          </c:val>
          <c:extLst>
            <c:ext xmlns:c16="http://schemas.microsoft.com/office/drawing/2014/chart" uri="{C3380CC4-5D6E-409C-BE32-E72D297353CC}">
              <c16:uniqueId val="{00000000-7C0E-452B-B4D6-BE735B46B87E}"/>
            </c:ext>
          </c:extLst>
        </c:ser>
        <c:dLbls>
          <c:showLegendKey val="0"/>
          <c:showVal val="0"/>
          <c:showCatName val="0"/>
          <c:showSerName val="0"/>
          <c:showPercent val="0"/>
          <c:showBubbleSize val="0"/>
        </c:dLbls>
        <c:gapWidth val="219"/>
        <c:overlap val="-27"/>
        <c:axId val="1756487824"/>
        <c:axId val="1756490224"/>
      </c:barChart>
      <c:catAx>
        <c:axId val="175648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490224"/>
        <c:crosses val="autoZero"/>
        <c:auto val="1"/>
        <c:lblAlgn val="ctr"/>
        <c:lblOffset val="100"/>
        <c:noMultiLvlLbl val="0"/>
      </c:catAx>
      <c:valAx>
        <c:axId val="1756490224"/>
        <c:scaling>
          <c:orientation val="minMax"/>
        </c:scaling>
        <c:delete val="1"/>
        <c:axPos val="l"/>
        <c:numFmt formatCode="&quot;$&quot;#,##0.00_);[Red]\(&quot;$&quot;#,##0.00\)" sourceLinked="1"/>
        <c:majorTickMark val="none"/>
        <c:minorTickMark val="none"/>
        <c:tickLblPos val="nextTo"/>
        <c:crossAx val="1756487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400" b="1">
                <a:solidFill>
                  <a:schemeClr val="tx1"/>
                </a:solidFill>
              </a:rPr>
              <a:t>YoY</a:t>
            </a:r>
            <a:r>
              <a:rPr lang="en-US" sz="1400" b="1" baseline="0">
                <a:solidFill>
                  <a:schemeClr val="tx1"/>
                </a:solidFill>
              </a:rPr>
              <a:t> US Personal Consumption Expenditures</a:t>
            </a:r>
            <a:endParaRPr lang="en-US" sz="1400" b="1">
              <a:solidFill>
                <a:schemeClr val="tx1"/>
              </a:solidFill>
            </a:endParaRPr>
          </a:p>
        </c:rich>
      </c:tx>
      <c:layout>
        <c:manualLayout>
          <c:xMode val="edge"/>
          <c:yMode val="edge"/>
          <c:x val="0.35999822547879723"/>
          <c:y val="2.15442251038066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4696344301476367"/>
          <c:y val="0.19086233418532103"/>
          <c:w val="0.62527620607366841"/>
          <c:h val="0.69531974109722749"/>
        </c:manualLayout>
      </c:layout>
      <c:lineChart>
        <c:grouping val="standard"/>
        <c:varyColors val="0"/>
        <c:ser>
          <c:idx val="0"/>
          <c:order val="0"/>
          <c:tx>
            <c:strRef>
              <c:f>Sheet1!$B$1</c:f>
              <c:strCache>
                <c:ptCount val="1"/>
                <c:pt idx="0">
                  <c:v>Pets, Pet Products, &amp; Related Services</c:v>
                </c:pt>
              </c:strCache>
            </c:strRef>
          </c:tx>
          <c:spPr>
            <a:ln w="28575" cap="rnd">
              <a:solidFill>
                <a:srgbClr val="113D63"/>
              </a:solidFill>
              <a:round/>
            </a:ln>
            <a:effectLst/>
          </c:spPr>
          <c:marker>
            <c:symbol val="none"/>
          </c:marker>
          <c:cat>
            <c:numRef>
              <c:f>Sheet1!$A$2:$A$20</c:f>
              <c:numCache>
                <c:formatCode>General</c:formatCode>
                <c:ptCount val="19"/>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pt idx="16">
                  <c:v>2020</c:v>
                </c:pt>
                <c:pt idx="17">
                  <c:v>2021</c:v>
                </c:pt>
                <c:pt idx="18">
                  <c:v>2022</c:v>
                </c:pt>
              </c:numCache>
            </c:numRef>
          </c:cat>
          <c:val>
            <c:numRef>
              <c:f>Sheet1!$B$2:$B$20</c:f>
              <c:numCache>
                <c:formatCode>General</c:formatCode>
                <c:ptCount val="19"/>
                <c:pt idx="0">
                  <c:v>164</c:v>
                </c:pt>
                <c:pt idx="1">
                  <c:v>176</c:v>
                </c:pt>
                <c:pt idx="2">
                  <c:v>188</c:v>
                </c:pt>
                <c:pt idx="3">
                  <c:v>200</c:v>
                </c:pt>
                <c:pt idx="4">
                  <c:v>210</c:v>
                </c:pt>
                <c:pt idx="5">
                  <c:v>220</c:v>
                </c:pt>
                <c:pt idx="6">
                  <c:v>230</c:v>
                </c:pt>
                <c:pt idx="7">
                  <c:v>240</c:v>
                </c:pt>
                <c:pt idx="8">
                  <c:v>250</c:v>
                </c:pt>
                <c:pt idx="9">
                  <c:v>260</c:v>
                </c:pt>
                <c:pt idx="10">
                  <c:v>270</c:v>
                </c:pt>
                <c:pt idx="11">
                  <c:v>280</c:v>
                </c:pt>
                <c:pt idx="12">
                  <c:v>290</c:v>
                </c:pt>
                <c:pt idx="13">
                  <c:v>300</c:v>
                </c:pt>
                <c:pt idx="14">
                  <c:v>316.7</c:v>
                </c:pt>
                <c:pt idx="15">
                  <c:v>333.3</c:v>
                </c:pt>
                <c:pt idx="16">
                  <c:v>350</c:v>
                </c:pt>
                <c:pt idx="17">
                  <c:v>410</c:v>
                </c:pt>
                <c:pt idx="18">
                  <c:v>450</c:v>
                </c:pt>
              </c:numCache>
            </c:numRef>
          </c:val>
          <c:smooth val="0"/>
          <c:extLst>
            <c:ext xmlns:c16="http://schemas.microsoft.com/office/drawing/2014/chart" uri="{C3380CC4-5D6E-409C-BE32-E72D297353CC}">
              <c16:uniqueId val="{00000000-32AB-4814-861E-319A52377394}"/>
            </c:ext>
          </c:extLst>
        </c:ser>
        <c:ser>
          <c:idx val="1"/>
          <c:order val="1"/>
          <c:tx>
            <c:strRef>
              <c:f>Sheet1!$C$1</c:f>
              <c:strCache>
                <c:ptCount val="1"/>
                <c:pt idx="0">
                  <c:v>Food (Off-Premises)</c:v>
                </c:pt>
              </c:strCache>
            </c:strRef>
          </c:tx>
          <c:spPr>
            <a:ln w="28575" cap="rnd">
              <a:solidFill>
                <a:srgbClr val="FF0000"/>
              </a:solidFill>
              <a:round/>
            </a:ln>
            <a:effectLst/>
          </c:spPr>
          <c:marker>
            <c:symbol val="none"/>
          </c:marker>
          <c:cat>
            <c:numRef>
              <c:f>Sheet1!$A$2:$A$20</c:f>
              <c:numCache>
                <c:formatCode>General</c:formatCode>
                <c:ptCount val="19"/>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pt idx="16">
                  <c:v>2020</c:v>
                </c:pt>
                <c:pt idx="17">
                  <c:v>2021</c:v>
                </c:pt>
                <c:pt idx="18">
                  <c:v>2022</c:v>
                </c:pt>
              </c:numCache>
            </c:numRef>
          </c:cat>
          <c:val>
            <c:numRef>
              <c:f>Sheet1!$C$2:$C$20</c:f>
              <c:numCache>
                <c:formatCode>General</c:formatCode>
                <c:ptCount val="19"/>
                <c:pt idx="0">
                  <c:v>128</c:v>
                </c:pt>
                <c:pt idx="1">
                  <c:v>132</c:v>
                </c:pt>
                <c:pt idx="2">
                  <c:v>136</c:v>
                </c:pt>
                <c:pt idx="3">
                  <c:v>140</c:v>
                </c:pt>
                <c:pt idx="4">
                  <c:v>145</c:v>
                </c:pt>
                <c:pt idx="5">
                  <c:v>148.80000000000001</c:v>
                </c:pt>
                <c:pt idx="6">
                  <c:v>152.5</c:v>
                </c:pt>
                <c:pt idx="7">
                  <c:v>156.30000000000001</c:v>
                </c:pt>
                <c:pt idx="8">
                  <c:v>160</c:v>
                </c:pt>
                <c:pt idx="9">
                  <c:v>164</c:v>
                </c:pt>
                <c:pt idx="10">
                  <c:v>168</c:v>
                </c:pt>
                <c:pt idx="11">
                  <c:v>172</c:v>
                </c:pt>
                <c:pt idx="12">
                  <c:v>176</c:v>
                </c:pt>
                <c:pt idx="13">
                  <c:v>180</c:v>
                </c:pt>
                <c:pt idx="14">
                  <c:v>186.7</c:v>
                </c:pt>
                <c:pt idx="15">
                  <c:v>193.3</c:v>
                </c:pt>
                <c:pt idx="16">
                  <c:v>200</c:v>
                </c:pt>
                <c:pt idx="17">
                  <c:v>220</c:v>
                </c:pt>
                <c:pt idx="18">
                  <c:v>230</c:v>
                </c:pt>
              </c:numCache>
            </c:numRef>
          </c:val>
          <c:smooth val="0"/>
          <c:extLst>
            <c:ext xmlns:c16="http://schemas.microsoft.com/office/drawing/2014/chart" uri="{C3380CC4-5D6E-409C-BE32-E72D297353CC}">
              <c16:uniqueId val="{00000001-32AB-4814-861E-319A52377394}"/>
            </c:ext>
          </c:extLst>
        </c:ser>
        <c:ser>
          <c:idx val="2"/>
          <c:order val="2"/>
          <c:tx>
            <c:strRef>
              <c:f>Sheet1!$D$1</c:f>
              <c:strCache>
                <c:ptCount val="1"/>
                <c:pt idx="0">
                  <c:v>Clothing &amp; Footwear</c:v>
                </c:pt>
              </c:strCache>
            </c:strRef>
          </c:tx>
          <c:spPr>
            <a:ln w="28575" cap="rnd">
              <a:solidFill>
                <a:schemeClr val="accent1"/>
              </a:solidFill>
              <a:round/>
            </a:ln>
            <a:effectLst/>
          </c:spPr>
          <c:marker>
            <c:symbol val="none"/>
          </c:marker>
          <c:cat>
            <c:numRef>
              <c:f>Sheet1!$A$2:$A$20</c:f>
              <c:numCache>
                <c:formatCode>General</c:formatCode>
                <c:ptCount val="19"/>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pt idx="16">
                  <c:v>2020</c:v>
                </c:pt>
                <c:pt idx="17">
                  <c:v>2021</c:v>
                </c:pt>
                <c:pt idx="18">
                  <c:v>2022</c:v>
                </c:pt>
              </c:numCache>
            </c:numRef>
          </c:cat>
          <c:val>
            <c:numRef>
              <c:f>Sheet1!$D$2:$D$20</c:f>
              <c:numCache>
                <c:formatCode>General</c:formatCode>
                <c:ptCount val="19"/>
                <c:pt idx="0">
                  <c:v>114</c:v>
                </c:pt>
                <c:pt idx="1">
                  <c:v>116</c:v>
                </c:pt>
                <c:pt idx="2">
                  <c:v>118</c:v>
                </c:pt>
                <c:pt idx="3">
                  <c:v>120</c:v>
                </c:pt>
                <c:pt idx="4">
                  <c:v>120</c:v>
                </c:pt>
                <c:pt idx="5">
                  <c:v>120</c:v>
                </c:pt>
                <c:pt idx="6">
                  <c:v>120</c:v>
                </c:pt>
                <c:pt idx="7">
                  <c:v>120</c:v>
                </c:pt>
                <c:pt idx="8">
                  <c:v>120</c:v>
                </c:pt>
                <c:pt idx="9">
                  <c:v>122</c:v>
                </c:pt>
                <c:pt idx="10">
                  <c:v>124</c:v>
                </c:pt>
                <c:pt idx="11">
                  <c:v>126</c:v>
                </c:pt>
                <c:pt idx="12">
                  <c:v>128</c:v>
                </c:pt>
                <c:pt idx="13">
                  <c:v>130</c:v>
                </c:pt>
                <c:pt idx="14">
                  <c:v>126.7</c:v>
                </c:pt>
                <c:pt idx="15">
                  <c:v>123.3</c:v>
                </c:pt>
                <c:pt idx="16">
                  <c:v>120</c:v>
                </c:pt>
                <c:pt idx="17">
                  <c:v>130</c:v>
                </c:pt>
                <c:pt idx="18">
                  <c:v>140</c:v>
                </c:pt>
              </c:numCache>
            </c:numRef>
          </c:val>
          <c:smooth val="0"/>
          <c:extLst>
            <c:ext xmlns:c16="http://schemas.microsoft.com/office/drawing/2014/chart" uri="{C3380CC4-5D6E-409C-BE32-E72D297353CC}">
              <c16:uniqueId val="{00000002-32AB-4814-861E-319A52377394}"/>
            </c:ext>
          </c:extLst>
        </c:ser>
        <c:ser>
          <c:idx val="3"/>
          <c:order val="3"/>
          <c:tx>
            <c:strRef>
              <c:f>Sheet1!$E$1</c:f>
              <c:strCache>
                <c:ptCount val="1"/>
                <c:pt idx="0">
                  <c:v>Recreation Services</c:v>
                </c:pt>
              </c:strCache>
            </c:strRef>
          </c:tx>
          <c:spPr>
            <a:ln w="28575" cap="rnd">
              <a:solidFill>
                <a:srgbClr val="00B050"/>
              </a:solidFill>
              <a:round/>
            </a:ln>
            <a:effectLst/>
          </c:spPr>
          <c:marker>
            <c:symbol val="none"/>
          </c:marker>
          <c:cat>
            <c:numRef>
              <c:f>Sheet1!$A$2:$A$20</c:f>
              <c:numCache>
                <c:formatCode>General</c:formatCode>
                <c:ptCount val="19"/>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pt idx="16">
                  <c:v>2020</c:v>
                </c:pt>
                <c:pt idx="17">
                  <c:v>2021</c:v>
                </c:pt>
                <c:pt idx="18">
                  <c:v>2022</c:v>
                </c:pt>
              </c:numCache>
            </c:numRef>
          </c:cat>
          <c:val>
            <c:numRef>
              <c:f>Sheet1!$E$2:$E$20</c:f>
              <c:numCache>
                <c:formatCode>General</c:formatCode>
                <c:ptCount val="19"/>
                <c:pt idx="0">
                  <c:v>114</c:v>
                </c:pt>
                <c:pt idx="1">
                  <c:v>116</c:v>
                </c:pt>
                <c:pt idx="2">
                  <c:v>118</c:v>
                </c:pt>
                <c:pt idx="3">
                  <c:v>120</c:v>
                </c:pt>
                <c:pt idx="4">
                  <c:v>120</c:v>
                </c:pt>
                <c:pt idx="5">
                  <c:v>122.5</c:v>
                </c:pt>
                <c:pt idx="6">
                  <c:v>125</c:v>
                </c:pt>
                <c:pt idx="7">
                  <c:v>127.5</c:v>
                </c:pt>
                <c:pt idx="8">
                  <c:v>130</c:v>
                </c:pt>
                <c:pt idx="9">
                  <c:v>132</c:v>
                </c:pt>
                <c:pt idx="10">
                  <c:v>134</c:v>
                </c:pt>
                <c:pt idx="11">
                  <c:v>136</c:v>
                </c:pt>
                <c:pt idx="12">
                  <c:v>138</c:v>
                </c:pt>
                <c:pt idx="13">
                  <c:v>140</c:v>
                </c:pt>
                <c:pt idx="14">
                  <c:v>133.30000000000001</c:v>
                </c:pt>
                <c:pt idx="15">
                  <c:v>126.7</c:v>
                </c:pt>
                <c:pt idx="16">
                  <c:v>120</c:v>
                </c:pt>
                <c:pt idx="17">
                  <c:v>130</c:v>
                </c:pt>
                <c:pt idx="18">
                  <c:v>140</c:v>
                </c:pt>
              </c:numCache>
            </c:numRef>
          </c:val>
          <c:smooth val="0"/>
          <c:extLst>
            <c:ext xmlns:c16="http://schemas.microsoft.com/office/drawing/2014/chart" uri="{C3380CC4-5D6E-409C-BE32-E72D297353CC}">
              <c16:uniqueId val="{00000003-32AB-4814-861E-319A52377394}"/>
            </c:ext>
          </c:extLst>
        </c:ser>
        <c:dLbls>
          <c:showLegendKey val="0"/>
          <c:showVal val="0"/>
          <c:showCatName val="0"/>
          <c:showSerName val="0"/>
          <c:showPercent val="0"/>
          <c:showBubbleSize val="0"/>
        </c:dLbls>
        <c:smooth val="0"/>
        <c:axId val="1648627775"/>
        <c:axId val="1648626335"/>
      </c:lineChart>
      <c:catAx>
        <c:axId val="164862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8626335"/>
        <c:crosses val="autoZero"/>
        <c:auto val="1"/>
        <c:lblAlgn val="ctr"/>
        <c:lblOffset val="100"/>
        <c:noMultiLvlLbl val="0"/>
      </c:catAx>
      <c:valAx>
        <c:axId val="164862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8627775"/>
        <c:crosses val="autoZero"/>
        <c:crossBetween val="between"/>
      </c:valAx>
      <c:spPr>
        <a:noFill/>
        <a:ln>
          <a:noFill/>
        </a:ln>
        <a:effectLst/>
      </c:spPr>
    </c:plotArea>
    <c:legend>
      <c:legendPos val="l"/>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layout>
        <c:manualLayout>
          <c:xMode val="edge"/>
          <c:yMode val="edge"/>
          <c:x val="0"/>
          <c:y val="0.12604251239107067"/>
          <c:w val="0.26581347933699451"/>
          <c:h val="0.8739574876089293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400" b="1">
                <a:solidFill>
                  <a:schemeClr val="tx1"/>
                </a:solidFill>
              </a:rPr>
              <a:t>US</a:t>
            </a:r>
            <a:r>
              <a:rPr lang="en-US" sz="1400" b="1" baseline="0">
                <a:solidFill>
                  <a:schemeClr val="tx1"/>
                </a:solidFill>
              </a:rPr>
              <a:t> Pet Product Volume Sales</a:t>
            </a:r>
            <a:endParaRPr lang="en-US" sz="1400" b="1">
              <a:solidFill>
                <a:schemeClr val="tx1"/>
              </a:solidFill>
            </a:endParaRPr>
          </a:p>
        </c:rich>
      </c:tx>
      <c:layout>
        <c:manualLayout>
          <c:xMode val="edge"/>
          <c:yMode val="edge"/>
          <c:x val="0.23950964235943886"/>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978750944334118"/>
          <c:y val="0.14104780490467678"/>
          <c:w val="0.81583503744115604"/>
          <c:h val="0.54697435757468238"/>
        </c:manualLayout>
      </c:layout>
      <c:barChart>
        <c:barDir val="col"/>
        <c:grouping val="stacked"/>
        <c:varyColors val="0"/>
        <c:ser>
          <c:idx val="0"/>
          <c:order val="0"/>
          <c:tx>
            <c:strRef>
              <c:f>Sheet1!$B$1</c:f>
              <c:strCache>
                <c:ptCount val="1"/>
                <c:pt idx="0">
                  <c:v>Dog</c:v>
                </c:pt>
              </c:strCache>
            </c:strRef>
          </c:tx>
          <c:spPr>
            <a:solidFill>
              <a:srgbClr val="113D63"/>
            </a:solidFill>
            <a:ln>
              <a:noFill/>
            </a:ln>
            <a:effectLst/>
          </c:spPr>
          <c:invertIfNegative val="0"/>
          <c:cat>
            <c:numRef>
              <c:f>Sheet1!$A$2:$A$4</c:f>
              <c:numCache>
                <c:formatCode>General</c:formatCode>
                <c:ptCount val="3"/>
                <c:pt idx="0">
                  <c:v>2021</c:v>
                </c:pt>
                <c:pt idx="1">
                  <c:v>2022</c:v>
                </c:pt>
                <c:pt idx="2">
                  <c:v>2023</c:v>
                </c:pt>
              </c:numCache>
            </c:numRef>
          </c:cat>
          <c:val>
            <c:numRef>
              <c:f>Sheet1!$B$2:$B$4</c:f>
              <c:numCache>
                <c:formatCode>General</c:formatCode>
                <c:ptCount val="3"/>
                <c:pt idx="0">
                  <c:v>7412</c:v>
                </c:pt>
                <c:pt idx="1">
                  <c:v>7509</c:v>
                </c:pt>
                <c:pt idx="2">
                  <c:v>7412</c:v>
                </c:pt>
              </c:numCache>
            </c:numRef>
          </c:val>
          <c:extLst>
            <c:ext xmlns:c16="http://schemas.microsoft.com/office/drawing/2014/chart" uri="{C3380CC4-5D6E-409C-BE32-E72D297353CC}">
              <c16:uniqueId val="{00000000-EA11-40FA-A106-ECE0B21D347B}"/>
            </c:ext>
          </c:extLst>
        </c:ser>
        <c:ser>
          <c:idx val="1"/>
          <c:order val="1"/>
          <c:tx>
            <c:strRef>
              <c:f>Sheet1!$C$1</c:f>
              <c:strCache>
                <c:ptCount val="1"/>
                <c:pt idx="0">
                  <c:v>Cat</c:v>
                </c:pt>
              </c:strCache>
            </c:strRef>
          </c:tx>
          <c:spPr>
            <a:solidFill>
              <a:srgbClr val="485059"/>
            </a:solidFill>
            <a:ln>
              <a:noFill/>
            </a:ln>
            <a:effectLst/>
          </c:spPr>
          <c:invertIfNegative val="0"/>
          <c:cat>
            <c:numRef>
              <c:f>Sheet1!$A$2:$A$4</c:f>
              <c:numCache>
                <c:formatCode>General</c:formatCode>
                <c:ptCount val="3"/>
                <c:pt idx="0">
                  <c:v>2021</c:v>
                </c:pt>
                <c:pt idx="1">
                  <c:v>2022</c:v>
                </c:pt>
                <c:pt idx="2">
                  <c:v>2023</c:v>
                </c:pt>
              </c:numCache>
            </c:numRef>
          </c:cat>
          <c:val>
            <c:numRef>
              <c:f>Sheet1!$C$2:$C$4</c:f>
              <c:numCache>
                <c:formatCode>General</c:formatCode>
                <c:ptCount val="3"/>
                <c:pt idx="0">
                  <c:v>3479</c:v>
                </c:pt>
                <c:pt idx="1">
                  <c:v>3516</c:v>
                </c:pt>
                <c:pt idx="2">
                  <c:v>3537</c:v>
                </c:pt>
              </c:numCache>
            </c:numRef>
          </c:val>
          <c:extLst>
            <c:ext xmlns:c16="http://schemas.microsoft.com/office/drawing/2014/chart" uri="{C3380CC4-5D6E-409C-BE32-E72D297353CC}">
              <c16:uniqueId val="{00000001-EA11-40FA-A106-ECE0B21D347B}"/>
            </c:ext>
          </c:extLst>
        </c:ser>
        <c:ser>
          <c:idx val="2"/>
          <c:order val="2"/>
          <c:tx>
            <c:strRef>
              <c:f>Sheet1!$D$1</c:f>
              <c:strCache>
                <c:ptCount val="1"/>
                <c:pt idx="0">
                  <c:v>Other</c:v>
                </c:pt>
              </c:strCache>
            </c:strRef>
          </c:tx>
          <c:spPr>
            <a:solidFill>
              <a:srgbClr val="00B0F0"/>
            </a:solidFill>
            <a:ln>
              <a:noFill/>
            </a:ln>
            <a:effectLst/>
          </c:spPr>
          <c:invertIfNegative val="0"/>
          <c:dLbls>
            <c:dLbl>
              <c:idx val="0"/>
              <c:layout>
                <c:manualLayout>
                  <c:x val="-2.869349907323688E-17"/>
                  <c:y val="-5.2164921246885376E-2"/>
                </c:manualLayout>
              </c:layout>
              <c:tx>
                <c:rich>
                  <a:bodyPr/>
                  <a:lstStyle/>
                  <a:p>
                    <a:r>
                      <a:rPr lang="en-US"/>
                      <a:t>11037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A11-40FA-A106-ECE0B21D347B}"/>
                </c:ext>
              </c:extLst>
            </c:dLbl>
            <c:dLbl>
              <c:idx val="1"/>
              <c:layout>
                <c:manualLayout>
                  <c:x val="0"/>
                  <c:y val="-4.5644306091024739E-2"/>
                </c:manualLayout>
              </c:layout>
              <c:tx>
                <c:rich>
                  <a:bodyPr/>
                  <a:lstStyle/>
                  <a:p>
                    <a:r>
                      <a:rPr lang="en-US"/>
                      <a:t>11162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A11-40FA-A106-ECE0B21D347B}"/>
                </c:ext>
              </c:extLst>
            </c:dLbl>
            <c:dLbl>
              <c:idx val="2"/>
              <c:layout>
                <c:manualLayout>
                  <c:x val="0"/>
                  <c:y val="-1.3041230311721344E-2"/>
                </c:manualLayout>
              </c:layout>
              <c:tx>
                <c:rich>
                  <a:bodyPr/>
                  <a:lstStyle/>
                  <a:p>
                    <a:r>
                      <a:rPr lang="en-US"/>
                      <a:t>11075</a:t>
                    </a:r>
                  </a:p>
                  <a:p>
                    <a:endParaRPr lang="en-US"/>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A11-40FA-A106-ECE0B21D347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2021</c:v>
                </c:pt>
                <c:pt idx="1">
                  <c:v>2022</c:v>
                </c:pt>
                <c:pt idx="2">
                  <c:v>2023</c:v>
                </c:pt>
              </c:numCache>
            </c:numRef>
          </c:cat>
          <c:val>
            <c:numRef>
              <c:f>Sheet1!$D$2:$D$4</c:f>
              <c:numCache>
                <c:formatCode>General</c:formatCode>
                <c:ptCount val="3"/>
                <c:pt idx="0">
                  <c:v>146</c:v>
                </c:pt>
                <c:pt idx="1">
                  <c:v>137</c:v>
                </c:pt>
                <c:pt idx="2">
                  <c:v>126</c:v>
                </c:pt>
              </c:numCache>
            </c:numRef>
          </c:val>
          <c:extLst>
            <c:ext xmlns:c16="http://schemas.microsoft.com/office/drawing/2014/chart" uri="{C3380CC4-5D6E-409C-BE32-E72D297353CC}">
              <c16:uniqueId val="{00000003-EA11-40FA-A106-ECE0B21D347B}"/>
            </c:ext>
          </c:extLst>
        </c:ser>
        <c:dLbls>
          <c:showLegendKey val="0"/>
          <c:showVal val="0"/>
          <c:showCatName val="0"/>
          <c:showSerName val="0"/>
          <c:showPercent val="0"/>
          <c:showBubbleSize val="0"/>
        </c:dLbls>
        <c:gapWidth val="219"/>
        <c:overlap val="100"/>
        <c:axId val="423925759"/>
        <c:axId val="423925279"/>
      </c:barChart>
      <c:catAx>
        <c:axId val="423925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3925279"/>
        <c:crosses val="autoZero"/>
        <c:auto val="1"/>
        <c:lblAlgn val="ctr"/>
        <c:lblOffset val="100"/>
        <c:noMultiLvlLbl val="0"/>
      </c:catAx>
      <c:valAx>
        <c:axId val="423925279"/>
        <c:scaling>
          <c:orientation val="minMax"/>
          <c:max val="15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3925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175">
      <a:solidFill>
        <a:schemeClr val="tx1"/>
      </a:solidFill>
      <a:prstDash val="dash"/>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YoY</a:t>
            </a:r>
            <a:r>
              <a:rPr lang="en-US" sz="1400" b="1" baseline="0">
                <a:solidFill>
                  <a:schemeClr val="tx1"/>
                </a:solidFill>
              </a:rPr>
              <a:t> Pet Food Avg. Price Percentage Change</a:t>
            </a:r>
            <a:endParaRPr lang="en-US" sz="1400" b="1">
              <a:solidFill>
                <a:schemeClr val="tx1"/>
              </a:solidFill>
            </a:endParaRPr>
          </a:p>
        </c:rich>
      </c:tx>
      <c:layout>
        <c:manualLayout>
          <c:xMode val="edge"/>
          <c:yMode val="edge"/>
          <c:x val="0.12971570313826528"/>
          <c:y val="5.1153429482407179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66011354156669"/>
          <c:y val="0.16579982234218577"/>
          <c:w val="0.83674154897864272"/>
          <c:h val="0.54010596564265623"/>
        </c:manualLayout>
      </c:layout>
      <c:lineChart>
        <c:grouping val="standard"/>
        <c:varyColors val="0"/>
        <c:ser>
          <c:idx val="0"/>
          <c:order val="0"/>
          <c:tx>
            <c:strRef>
              <c:f>Sheet1!$B$1</c:f>
              <c:strCache>
                <c:ptCount val="1"/>
                <c:pt idx="0">
                  <c:v>Column1</c:v>
                </c:pt>
              </c:strCache>
            </c:strRef>
          </c:tx>
          <c:spPr>
            <a:ln w="28575" cap="rnd">
              <a:solidFill>
                <a:schemeClr val="tx1"/>
              </a:solidFill>
              <a:round/>
            </a:ln>
            <a:effectLst/>
          </c:spPr>
          <c:marker>
            <c:symbol val="none"/>
          </c:marker>
          <c:dLbls>
            <c:dLbl>
              <c:idx val="20"/>
              <c:layout>
                <c:manualLayout>
                  <c:x val="-9.0631467304507565E-2"/>
                  <c:y val="0.121043682472874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19-42CC-B0EB-ECAA1B258990}"/>
                </c:ext>
              </c:extLst>
            </c:dLbl>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Sheet1!$A$2:$A$22</c:f>
              <c:strCache>
                <c:ptCount val="21"/>
                <c:pt idx="0">
                  <c:v>Jun-18</c:v>
                </c:pt>
                <c:pt idx="1">
                  <c:v>Sep-18</c:v>
                </c:pt>
                <c:pt idx="2">
                  <c:v>Dec-18</c:v>
                </c:pt>
                <c:pt idx="3">
                  <c:v>Mar-19</c:v>
                </c:pt>
                <c:pt idx="4">
                  <c:v>Jun-19</c:v>
                </c:pt>
                <c:pt idx="5">
                  <c:v>Sep-19</c:v>
                </c:pt>
                <c:pt idx="6">
                  <c:v>Dec-19</c:v>
                </c:pt>
                <c:pt idx="7">
                  <c:v>Mar-20</c:v>
                </c:pt>
                <c:pt idx="8">
                  <c:v>Jun-20</c:v>
                </c:pt>
                <c:pt idx="9">
                  <c:v>Sep-20</c:v>
                </c:pt>
                <c:pt idx="10">
                  <c:v>Dec-20</c:v>
                </c:pt>
                <c:pt idx="11">
                  <c:v>Mar-21</c:v>
                </c:pt>
                <c:pt idx="12">
                  <c:v>Jun-21</c:v>
                </c:pt>
                <c:pt idx="13">
                  <c:v>Sep-21</c:v>
                </c:pt>
                <c:pt idx="14">
                  <c:v>Dec-21</c:v>
                </c:pt>
                <c:pt idx="15">
                  <c:v>Mar-22</c:v>
                </c:pt>
                <c:pt idx="16">
                  <c:v>Jun-22</c:v>
                </c:pt>
                <c:pt idx="17">
                  <c:v>Sep-22</c:v>
                </c:pt>
                <c:pt idx="18">
                  <c:v>Dec-22</c:v>
                </c:pt>
                <c:pt idx="19">
                  <c:v>Mar-23</c:v>
                </c:pt>
                <c:pt idx="20">
                  <c:v>Jun-23</c:v>
                </c:pt>
              </c:strCache>
            </c:strRef>
          </c:cat>
          <c:val>
            <c:numRef>
              <c:f>Sheet1!$B$2:$B$22</c:f>
              <c:numCache>
                <c:formatCode>0.00%</c:formatCode>
                <c:ptCount val="21"/>
                <c:pt idx="0" formatCode="0%">
                  <c:v>0</c:v>
                </c:pt>
                <c:pt idx="1">
                  <c:v>8.0000000000000002E-3</c:v>
                </c:pt>
                <c:pt idx="2">
                  <c:v>1.4999999999999999E-2</c:v>
                </c:pt>
                <c:pt idx="3">
                  <c:v>2.5000000000000001E-2</c:v>
                </c:pt>
                <c:pt idx="4">
                  <c:v>3.5000000000000003E-2</c:v>
                </c:pt>
                <c:pt idx="5" formatCode="0%">
                  <c:v>0.03</c:v>
                </c:pt>
                <c:pt idx="6" formatCode="0%">
                  <c:v>0.02</c:v>
                </c:pt>
                <c:pt idx="7">
                  <c:v>5.0000000000000001E-3</c:v>
                </c:pt>
                <c:pt idx="8" formatCode="0%">
                  <c:v>0.01</c:v>
                </c:pt>
                <c:pt idx="9" formatCode="0%">
                  <c:v>0.02</c:v>
                </c:pt>
                <c:pt idx="10" formatCode="0%">
                  <c:v>0.01</c:v>
                </c:pt>
                <c:pt idx="11" formatCode="0%">
                  <c:v>0</c:v>
                </c:pt>
                <c:pt idx="12" formatCode="0%">
                  <c:v>0.01</c:v>
                </c:pt>
                <c:pt idx="13">
                  <c:v>2.5000000000000001E-2</c:v>
                </c:pt>
                <c:pt idx="14">
                  <c:v>0.05</c:v>
                </c:pt>
                <c:pt idx="15">
                  <c:v>0.08</c:v>
                </c:pt>
                <c:pt idx="16">
                  <c:v>0.12</c:v>
                </c:pt>
                <c:pt idx="17">
                  <c:v>0.155</c:v>
                </c:pt>
                <c:pt idx="18">
                  <c:v>0.16</c:v>
                </c:pt>
                <c:pt idx="19">
                  <c:v>0.14499999999999999</c:v>
                </c:pt>
                <c:pt idx="20">
                  <c:v>0.121</c:v>
                </c:pt>
              </c:numCache>
            </c:numRef>
          </c:val>
          <c:smooth val="0"/>
          <c:extLst>
            <c:ext xmlns:c16="http://schemas.microsoft.com/office/drawing/2014/chart" uri="{C3380CC4-5D6E-409C-BE32-E72D297353CC}">
              <c16:uniqueId val="{00000000-9719-42CC-B0EB-ECAA1B258990}"/>
            </c:ext>
          </c:extLst>
        </c:ser>
        <c:dLbls>
          <c:showLegendKey val="0"/>
          <c:showVal val="0"/>
          <c:showCatName val="0"/>
          <c:showSerName val="0"/>
          <c:showPercent val="0"/>
          <c:showBubbleSize val="0"/>
        </c:dLbls>
        <c:smooth val="0"/>
        <c:axId val="625543120"/>
        <c:axId val="625544560"/>
      </c:lineChart>
      <c:catAx>
        <c:axId val="62554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544560"/>
        <c:crosses val="autoZero"/>
        <c:auto val="1"/>
        <c:lblAlgn val="ctr"/>
        <c:lblOffset val="100"/>
        <c:noMultiLvlLbl val="0"/>
      </c:catAx>
      <c:valAx>
        <c:axId val="625544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554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3175">
      <a:solidFill>
        <a:schemeClr val="tx1"/>
      </a:solidFill>
      <a:prstDash val="dash"/>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US Pet M&amp;A</a:t>
            </a:r>
            <a:r>
              <a:rPr lang="en-US" sz="1400" b="1" baseline="0">
                <a:solidFill>
                  <a:schemeClr val="tx1"/>
                </a:solidFill>
              </a:rPr>
              <a:t> Volume</a:t>
            </a:r>
            <a:endParaRPr lang="en-US" sz="1400" b="1">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17375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2020</c:v>
                </c:pt>
                <c:pt idx="1">
                  <c:v>2021</c:v>
                </c:pt>
                <c:pt idx="2">
                  <c:v>2022</c:v>
                </c:pt>
                <c:pt idx="3">
                  <c:v>2023</c:v>
                </c:pt>
                <c:pt idx="4">
                  <c:v>2024</c:v>
                </c:pt>
              </c:numCache>
            </c:numRef>
          </c:cat>
          <c:val>
            <c:numRef>
              <c:f>Sheet1!$B$2:$B$6</c:f>
              <c:numCache>
                <c:formatCode>General</c:formatCode>
                <c:ptCount val="5"/>
                <c:pt idx="0">
                  <c:v>96</c:v>
                </c:pt>
                <c:pt idx="1">
                  <c:v>200</c:v>
                </c:pt>
                <c:pt idx="2">
                  <c:v>134</c:v>
                </c:pt>
                <c:pt idx="3">
                  <c:v>128</c:v>
                </c:pt>
                <c:pt idx="4">
                  <c:v>96</c:v>
                </c:pt>
              </c:numCache>
            </c:numRef>
          </c:val>
          <c:extLst>
            <c:ext xmlns:c16="http://schemas.microsoft.com/office/drawing/2014/chart" uri="{C3380CC4-5D6E-409C-BE32-E72D297353CC}">
              <c16:uniqueId val="{00000000-8C8B-4FB5-BA9C-8C9CFDFCCA3D}"/>
            </c:ext>
          </c:extLst>
        </c:ser>
        <c:dLbls>
          <c:showLegendKey val="0"/>
          <c:showVal val="0"/>
          <c:showCatName val="0"/>
          <c:showSerName val="0"/>
          <c:showPercent val="0"/>
          <c:showBubbleSize val="0"/>
        </c:dLbls>
        <c:gapWidth val="219"/>
        <c:axId val="291172048"/>
        <c:axId val="291155728"/>
      </c:barChart>
      <c:catAx>
        <c:axId val="29117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1155728"/>
        <c:crosses val="autoZero"/>
        <c:auto val="1"/>
        <c:lblAlgn val="ctr"/>
        <c:lblOffset val="100"/>
        <c:noMultiLvlLbl val="0"/>
      </c:catAx>
      <c:valAx>
        <c:axId val="291155728"/>
        <c:scaling>
          <c:orientation val="minMax"/>
        </c:scaling>
        <c:delete val="1"/>
        <c:axPos val="l"/>
        <c:numFmt formatCode="General" sourceLinked="1"/>
        <c:majorTickMark val="none"/>
        <c:minorTickMark val="none"/>
        <c:tickLblPos val="nextTo"/>
        <c:crossAx val="29117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a:solidFill>
                  <a:schemeClr val="tx1"/>
                </a:solidFill>
              </a:rPr>
              <a:t>Target’s Growth CAPEX</a:t>
            </a:r>
          </a:p>
        </c:rich>
      </c:tx>
      <c:layout>
        <c:manualLayout>
          <c:xMode val="edge"/>
          <c:yMode val="edge"/>
          <c:x val="0.28788013984766014"/>
          <c:y val="3.290181011769521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bg1">
                <a:lumMod val="50000"/>
              </a:schemeClr>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r>
                      <a:rPr lang="en-US" b="1"/>
                      <a:t>Dry Expansion</a:t>
                    </a:r>
                  </a:p>
                  <a:p>
                    <a:pPr>
                      <a:defRPr b="1"/>
                    </a:pPr>
                    <a:r>
                      <a:rPr lang="en-US" b="1"/>
                      <a:t>$8.5M</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AF8-486E-9777-B1FB5150A6F4}"/>
                </c:ext>
              </c:extLst>
            </c:dLbl>
            <c:dLbl>
              <c:idx val="1"/>
              <c:tx>
                <c:rich>
                  <a:bodyPr/>
                  <a:lstStyle/>
                  <a:p>
                    <a:r>
                      <a:rPr lang="en-US" b="0"/>
                      <a:t>$9.8M</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4AF8-486E-9777-B1FB5150A6F4}"/>
                </c:ext>
              </c:extLst>
            </c:dLbl>
            <c:dLbl>
              <c:idx val="2"/>
              <c:tx>
                <c:rich>
                  <a:bodyPr/>
                  <a:lstStyle/>
                  <a:p>
                    <a:r>
                      <a:rPr lang="en-US"/>
                      <a:t>$0.2M</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AF8-486E-9777-B1FB5150A6F4}"/>
                </c:ext>
              </c:extLst>
            </c:dLbl>
            <c:dLbl>
              <c:idx val="3"/>
              <c:tx>
                <c:rich>
                  <a:bodyPr/>
                  <a:lstStyle/>
                  <a:p>
                    <a:r>
                      <a:rPr lang="en-US" b="0"/>
                      <a:t>$</a:t>
                    </a:r>
                    <a:fld id="{56CD883A-BB5C-4C3A-9BF5-4024472FBE1A}" type="VALUE">
                      <a:rPr lang="en-US" b="0" smtClean="0"/>
                      <a:pPr/>
                      <a:t>[VALUE]</a:t>
                    </a:fld>
                    <a:r>
                      <a:rPr lang="en-US" b="0"/>
                      <a:t>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4AF8-486E-9777-B1FB5150A6F4}"/>
                </c:ext>
              </c:extLst>
            </c:dLbl>
            <c:dLbl>
              <c:idx val="4"/>
              <c:tx>
                <c:rich>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r>
                      <a:rPr lang="en-US" b="1"/>
                      <a:t>Treat Expansion</a:t>
                    </a:r>
                  </a:p>
                  <a:p>
                    <a:pPr>
                      <a:defRPr b="1"/>
                    </a:pPr>
                    <a:r>
                      <a:rPr lang="en-US" b="1"/>
                      <a:t>$7.6M</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4AF8-486E-9777-B1FB5150A6F4}"/>
                </c:ext>
              </c:extLst>
            </c:dLbl>
            <c:dLbl>
              <c:idx val="5"/>
              <c:tx>
                <c:rich>
                  <a:bodyPr/>
                  <a:lstStyle/>
                  <a:p>
                    <a:r>
                      <a:rPr lang="en-US"/>
                      <a:t>$2.8M</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4AF8-486E-9777-B1FB5150A6F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2018</c:v>
                </c:pt>
                <c:pt idx="1">
                  <c:v>2019</c:v>
                </c:pt>
                <c:pt idx="2">
                  <c:v>2020</c:v>
                </c:pt>
                <c:pt idx="3">
                  <c:v>2021</c:v>
                </c:pt>
                <c:pt idx="4">
                  <c:v>2022</c:v>
                </c:pt>
                <c:pt idx="5">
                  <c:v>2023</c:v>
                </c:pt>
              </c:numCache>
            </c:numRef>
          </c:cat>
          <c:val>
            <c:numRef>
              <c:f>Sheet1!$B$2:$B$7</c:f>
              <c:numCache>
                <c:formatCode>General</c:formatCode>
                <c:ptCount val="6"/>
                <c:pt idx="0">
                  <c:v>8.5</c:v>
                </c:pt>
                <c:pt idx="1">
                  <c:v>9.8000000000000007</c:v>
                </c:pt>
                <c:pt idx="2">
                  <c:v>0.2</c:v>
                </c:pt>
                <c:pt idx="3">
                  <c:v>9</c:v>
                </c:pt>
                <c:pt idx="4">
                  <c:v>7.6</c:v>
                </c:pt>
                <c:pt idx="5">
                  <c:v>2.8</c:v>
                </c:pt>
              </c:numCache>
            </c:numRef>
          </c:val>
          <c:extLst>
            <c:ext xmlns:c16="http://schemas.microsoft.com/office/drawing/2014/chart" uri="{C3380CC4-5D6E-409C-BE32-E72D297353CC}">
              <c16:uniqueId val="{00000000-4AF8-486E-9777-B1FB5150A6F4}"/>
            </c:ext>
          </c:extLst>
        </c:ser>
        <c:dLbls>
          <c:showLegendKey val="0"/>
          <c:showVal val="0"/>
          <c:showCatName val="0"/>
          <c:showSerName val="0"/>
          <c:showPercent val="0"/>
          <c:showBubbleSize val="0"/>
        </c:dLbls>
        <c:gapWidth val="219"/>
        <c:overlap val="-27"/>
        <c:axId val="1137555375"/>
        <c:axId val="1137556815"/>
      </c:barChart>
      <c:catAx>
        <c:axId val="113755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7556815"/>
        <c:crosses val="autoZero"/>
        <c:auto val="1"/>
        <c:lblAlgn val="ctr"/>
        <c:lblOffset val="100"/>
        <c:noMultiLvlLbl val="0"/>
      </c:catAx>
      <c:valAx>
        <c:axId val="1137556815"/>
        <c:scaling>
          <c:orientation val="minMax"/>
        </c:scaling>
        <c:delete val="1"/>
        <c:axPos val="l"/>
        <c:numFmt formatCode="General" sourceLinked="1"/>
        <c:majorTickMark val="none"/>
        <c:minorTickMark val="none"/>
        <c:tickLblPos val="nextTo"/>
        <c:crossAx val="113755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EBITDA Expansion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23188665359974"/>
          <c:y val="0.16244134297119159"/>
          <c:w val="0.77504880570392076"/>
          <c:h val="0.56059659998959332"/>
        </c:manualLayout>
      </c:layout>
      <c:barChart>
        <c:barDir val="col"/>
        <c:grouping val="clustered"/>
        <c:varyColors val="0"/>
        <c:ser>
          <c:idx val="0"/>
          <c:order val="0"/>
          <c:tx>
            <c:strRef>
              <c:f>'[Base Case - Pet Food.xlsx]LBO Mini-Model'!$C$19</c:f>
              <c:strCache>
                <c:ptCount val="1"/>
                <c:pt idx="0">
                  <c:v>Total EBITDA</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'[Base Case - Pet Food.xlsx]LBO Mini-Model'!$F$19:$J$19</c:f>
              <c:numCache>
                <c:formatCode>"$"#,##0</c:formatCode>
                <c:ptCount val="5"/>
                <c:pt idx="0">
                  <c:v>64.967029990434227</c:v>
                </c:pt>
                <c:pt idx="1">
                  <c:v>71.741787755662813</c:v>
                </c:pt>
                <c:pt idx="2">
                  <c:v>79.300412726268348</c:v>
                </c:pt>
                <c:pt idx="3">
                  <c:v>87.40509772207092</c:v>
                </c:pt>
                <c:pt idx="4">
                  <c:v>95.63199939503977</c:v>
                </c:pt>
              </c:numCache>
            </c:numRef>
          </c:val>
          <c:extLst>
            <c:ext xmlns:c16="http://schemas.microsoft.com/office/drawing/2014/chart" uri="{C3380CC4-5D6E-409C-BE32-E72D297353CC}">
              <c16:uniqueId val="{00000000-2AA0-4E35-9658-A5420BA1E6E9}"/>
            </c:ext>
          </c:extLst>
        </c:ser>
        <c:dLbls>
          <c:showLegendKey val="0"/>
          <c:showVal val="0"/>
          <c:showCatName val="0"/>
          <c:showSerName val="0"/>
          <c:showPercent val="0"/>
          <c:showBubbleSize val="0"/>
        </c:dLbls>
        <c:gapWidth val="150"/>
        <c:axId val="1783375879"/>
        <c:axId val="1783382023"/>
      </c:barChart>
      <c:lineChart>
        <c:grouping val="standard"/>
        <c:varyColors val="0"/>
        <c:ser>
          <c:idx val="1"/>
          <c:order val="1"/>
          <c:tx>
            <c:strRef>
              <c:f>'[Base Case - Pet Food.xlsx]LBO Mini-Model'!$C$20</c:f>
              <c:strCache>
                <c:ptCount val="1"/>
                <c:pt idx="0">
                  <c:v>   % margin</c:v>
                </c:pt>
              </c:strCache>
            </c:strRef>
          </c:tx>
          <c:spPr>
            <a:ln w="28575" cap="rnd">
              <a:solidFill>
                <a:schemeClr val="tx1"/>
              </a:solidFill>
              <a:prstDash val="solid"/>
              <a:round/>
            </a:ln>
            <a:effectLst/>
          </c:spPr>
          <c:marker>
            <c:symbol val="none"/>
          </c:marker>
          <c:val>
            <c:numRef>
              <c:f>'[Base Case - Pet Food.xlsx]LBO Mini-Model'!$F$20:$J$20</c:f>
              <c:numCache>
                <c:formatCode>0%</c:formatCode>
                <c:ptCount val="5"/>
                <c:pt idx="0">
                  <c:v>0.10343576580440336</c:v>
                </c:pt>
                <c:pt idx="1">
                  <c:v>0.10730268810386262</c:v>
                </c:pt>
                <c:pt idx="2">
                  <c:v>0.11162034294133816</c:v>
                </c:pt>
                <c:pt idx="3">
                  <c:v>0.11602556734482285</c:v>
                </c:pt>
                <c:pt idx="4">
                  <c:v>0.12000192381335952</c:v>
                </c:pt>
              </c:numCache>
            </c:numRef>
          </c:val>
          <c:smooth val="0"/>
          <c:extLst>
            <c:ext xmlns:c16="http://schemas.microsoft.com/office/drawing/2014/chart" uri="{C3380CC4-5D6E-409C-BE32-E72D297353CC}">
              <c16:uniqueId val="{00000001-2AA0-4E35-9658-A5420BA1E6E9}"/>
            </c:ext>
          </c:extLst>
        </c:ser>
        <c:dLbls>
          <c:showLegendKey val="0"/>
          <c:showVal val="0"/>
          <c:showCatName val="0"/>
          <c:showSerName val="0"/>
          <c:showPercent val="0"/>
          <c:showBubbleSize val="0"/>
        </c:dLbls>
        <c:marker val="1"/>
        <c:smooth val="0"/>
        <c:axId val="1783429127"/>
        <c:axId val="1783413255"/>
      </c:lineChart>
      <c:catAx>
        <c:axId val="17833758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3382023"/>
        <c:crosses val="autoZero"/>
        <c:auto val="1"/>
        <c:lblAlgn val="ctr"/>
        <c:lblOffset val="100"/>
        <c:noMultiLvlLbl val="0"/>
      </c:catAx>
      <c:valAx>
        <c:axId val="178338202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3375879"/>
        <c:crosses val="autoZero"/>
        <c:crossBetween val="between"/>
      </c:valAx>
      <c:valAx>
        <c:axId val="1783413255"/>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3429127"/>
        <c:crosses val="max"/>
        <c:crossBetween val="between"/>
      </c:valAx>
      <c:catAx>
        <c:axId val="1783429127"/>
        <c:scaling>
          <c:orientation val="minMax"/>
        </c:scaling>
        <c:delete val="1"/>
        <c:axPos val="b"/>
        <c:majorTickMark val="none"/>
        <c:minorTickMark val="none"/>
        <c:tickLblPos val="nextTo"/>
        <c:crossAx val="178341325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prstDash val="dash"/>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Wet food volumes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55741302608384"/>
          <c:y val="0.16990551807074206"/>
          <c:w val="0.81718501058953275"/>
          <c:h val="0.6190369869664426"/>
        </c:manualLayout>
      </c:layout>
      <c:barChart>
        <c:barDir val="col"/>
        <c:grouping val="stacked"/>
        <c:varyColors val="0"/>
        <c:ser>
          <c:idx val="0"/>
          <c:order val="0"/>
          <c:tx>
            <c:v>Wet - Private Label</c:v>
          </c:tx>
          <c:spPr>
            <a:solidFill>
              <a:srgbClr val="20376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Food.xlsx]Volume forecast graphs'!$B$1:$F$1</c:f>
              <c:numCache>
                <c:formatCode>General</c:formatCode>
                <c:ptCount val="5"/>
                <c:pt idx="0">
                  <c:v>2025</c:v>
                </c:pt>
                <c:pt idx="1">
                  <c:v>2026</c:v>
                </c:pt>
                <c:pt idx="2">
                  <c:v>2027</c:v>
                </c:pt>
                <c:pt idx="3">
                  <c:v>2028</c:v>
                </c:pt>
                <c:pt idx="4">
                  <c:v>2029</c:v>
                </c:pt>
              </c:numCache>
            </c:numRef>
          </c:cat>
          <c:val>
            <c:numRef>
              <c:f>'[Base Case - Pet Food.xlsx]Volume forecast graphs'!$B$2:$F$2</c:f>
              <c:numCache>
                <c:formatCode>0.0</c:formatCode>
                <c:ptCount val="5"/>
                <c:pt idx="0">
                  <c:v>28.973062342471888</c:v>
                </c:pt>
                <c:pt idx="1">
                  <c:v>29.414990086892388</c:v>
                </c:pt>
                <c:pt idx="2">
                  <c:v>29.907781065107628</c:v>
                </c:pt>
                <c:pt idx="3">
                  <c:v>30.453689469809213</c:v>
                </c:pt>
                <c:pt idx="4">
                  <c:v>31.055242905435449</c:v>
                </c:pt>
              </c:numCache>
            </c:numRef>
          </c:val>
          <c:extLst>
            <c:ext xmlns:c16="http://schemas.microsoft.com/office/drawing/2014/chart" uri="{C3380CC4-5D6E-409C-BE32-E72D297353CC}">
              <c16:uniqueId val="{00000000-5A1A-4A0E-A838-552EF1C9CFE9}"/>
            </c:ext>
          </c:extLst>
        </c:ser>
        <c:ser>
          <c:idx val="1"/>
          <c:order val="1"/>
          <c:tx>
            <c:v>Wet - Contract</c:v>
          </c:tx>
          <c:spPr>
            <a:solidFill>
              <a:srgbClr val="D9E1F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Food.xlsx]Volume forecast graphs'!$B$1:$F$1</c:f>
              <c:numCache>
                <c:formatCode>General</c:formatCode>
                <c:ptCount val="5"/>
                <c:pt idx="0">
                  <c:v>2025</c:v>
                </c:pt>
                <c:pt idx="1">
                  <c:v>2026</c:v>
                </c:pt>
                <c:pt idx="2">
                  <c:v>2027</c:v>
                </c:pt>
                <c:pt idx="3">
                  <c:v>2028</c:v>
                </c:pt>
                <c:pt idx="4">
                  <c:v>2029</c:v>
                </c:pt>
              </c:numCache>
            </c:numRef>
          </c:cat>
          <c:val>
            <c:numRef>
              <c:f>'[Base Case - Pet Food.xlsx]Volume forecast graphs'!$B$4:$F$4</c:f>
              <c:numCache>
                <c:formatCode>0.0</c:formatCode>
                <c:ptCount val="5"/>
                <c:pt idx="0">
                  <c:v>14.010362754762019</c:v>
                </c:pt>
                <c:pt idx="1">
                  <c:v>14.14962248953994</c:v>
                </c:pt>
                <c:pt idx="2">
                  <c:v>14.318565678547614</c:v>
                </c:pt>
                <c:pt idx="3">
                  <c:v>14.518163141145909</c:v>
                </c:pt>
                <c:pt idx="4">
                  <c:v>14.749579272055025</c:v>
                </c:pt>
              </c:numCache>
            </c:numRef>
          </c:val>
          <c:extLst>
            <c:ext xmlns:c16="http://schemas.microsoft.com/office/drawing/2014/chart" uri="{C3380CC4-5D6E-409C-BE32-E72D297353CC}">
              <c16:uniqueId val="{00000001-5A1A-4A0E-A838-552EF1C9CFE9}"/>
            </c:ext>
          </c:extLst>
        </c:ser>
        <c:dLbls>
          <c:showLegendKey val="0"/>
          <c:showVal val="0"/>
          <c:showCatName val="0"/>
          <c:showSerName val="0"/>
          <c:showPercent val="0"/>
          <c:showBubbleSize val="0"/>
        </c:dLbls>
        <c:gapWidth val="150"/>
        <c:overlap val="100"/>
        <c:axId val="1413798920"/>
        <c:axId val="123878919"/>
      </c:barChart>
      <c:catAx>
        <c:axId val="1413798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78919"/>
        <c:crosses val="autoZero"/>
        <c:auto val="1"/>
        <c:lblAlgn val="ctr"/>
        <c:lblOffset val="100"/>
        <c:noMultiLvlLbl val="0"/>
      </c:catAx>
      <c:valAx>
        <c:axId val="123878919"/>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798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Treats Volume Forecast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'[Base Case - Pet Food.xlsx]Volume forecast graphs'!$A$8</c:f>
              <c:strCache>
                <c:ptCount val="1"/>
                <c:pt idx="0">
                  <c:v>Treats - Private Label</c:v>
                </c:pt>
              </c:strCache>
            </c:strRef>
          </c:tx>
          <c:spPr>
            <a:solidFill>
              <a:srgbClr val="20376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FFFFFF"/>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Food.xlsx]Volume forecast graphs'!$B$1:$F$1</c:f>
              <c:numCache>
                <c:formatCode>General</c:formatCode>
                <c:ptCount val="5"/>
                <c:pt idx="0">
                  <c:v>2025</c:v>
                </c:pt>
                <c:pt idx="1">
                  <c:v>2026</c:v>
                </c:pt>
                <c:pt idx="2">
                  <c:v>2027</c:v>
                </c:pt>
                <c:pt idx="3">
                  <c:v>2028</c:v>
                </c:pt>
                <c:pt idx="4">
                  <c:v>2029</c:v>
                </c:pt>
              </c:numCache>
            </c:numRef>
          </c:cat>
          <c:val>
            <c:numRef>
              <c:f>'[Base Case - Pet Food.xlsx]Volume forecast graphs'!$B$8:$F$8</c:f>
              <c:numCache>
                <c:formatCode>0.0</c:formatCode>
                <c:ptCount val="5"/>
                <c:pt idx="0">
                  <c:v>5.2773554320000002</c:v>
                </c:pt>
                <c:pt idx="1">
                  <c:v>6.2431114760560007</c:v>
                </c:pt>
                <c:pt idx="2">
                  <c:v>7.1983075318925689</c:v>
                </c:pt>
                <c:pt idx="3">
                  <c:v>8.0836993583153554</c:v>
                </c:pt>
                <c:pt idx="4">
                  <c:v>8.8354833986386829</c:v>
                </c:pt>
              </c:numCache>
            </c:numRef>
          </c:val>
          <c:extLst>
            <c:ext xmlns:c16="http://schemas.microsoft.com/office/drawing/2014/chart" uri="{C3380CC4-5D6E-409C-BE32-E72D297353CC}">
              <c16:uniqueId val="{00000000-4A09-43FE-9D5F-CCC363C0DB7B}"/>
            </c:ext>
          </c:extLst>
        </c:ser>
        <c:dLbls>
          <c:showLegendKey val="0"/>
          <c:showVal val="0"/>
          <c:showCatName val="0"/>
          <c:showSerName val="0"/>
          <c:showPercent val="0"/>
          <c:showBubbleSize val="0"/>
        </c:dLbls>
        <c:gapWidth val="150"/>
        <c:axId val="1388627464"/>
        <c:axId val="1388629512"/>
      </c:barChart>
      <c:lineChart>
        <c:grouping val="standard"/>
        <c:varyColors val="0"/>
        <c:ser>
          <c:idx val="2"/>
          <c:order val="1"/>
          <c:tx>
            <c:strRef>
              <c:f>'[Base Case - Pet Food.xlsx]Volume forecast graphs'!$A$9</c:f>
              <c:strCache>
                <c:ptCount val="1"/>
                <c:pt idx="0">
                  <c:v>% change</c:v>
                </c:pt>
              </c:strCache>
            </c:strRef>
          </c:tx>
          <c:spPr>
            <a:ln w="28575" cap="rnd">
              <a:solidFill>
                <a:srgbClr val="5B9BD5"/>
              </a:solidFill>
              <a:prstDash val="solid"/>
              <a:round/>
            </a:ln>
            <a:effectLst/>
          </c:spPr>
          <c:marker>
            <c:symbol val="none"/>
          </c:marker>
          <c:dLbls>
            <c:dLbl>
              <c:idx val="0"/>
              <c:layout>
                <c:manualLayout>
                  <c:x val="1.2213740458015267E-2"/>
                  <c:y val="-2.21674876847290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09-43FE-9D5F-CCC363C0DB7B}"/>
                </c:ext>
              </c:extLst>
            </c:dLbl>
            <c:dLbl>
              <c:idx val="1"/>
              <c:layout>
                <c:manualLayout>
                  <c:x val="-2.1685409428260109E-3"/>
                  <c:y val="-5.42782152230971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A09-43FE-9D5F-CCC363C0DB7B}"/>
                </c:ext>
              </c:extLst>
            </c:dLbl>
            <c:dLbl>
              <c:idx val="2"/>
              <c:layout>
                <c:manualLayout>
                  <c:x val="-1.6905628310821524E-2"/>
                  <c:y val="-0.1053437456120454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09-43FE-9D5F-CCC363C0DB7B}"/>
                </c:ext>
              </c:extLst>
            </c:dLbl>
            <c:dLbl>
              <c:idx val="3"/>
              <c:layout>
                <c:manualLayout>
                  <c:x val="8.7717494843043061E-5"/>
                  <c:y val="-6.4191482237559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A09-43FE-9D5F-CCC363C0DB7B}"/>
                </c:ext>
              </c:extLst>
            </c:dLbl>
            <c:dLbl>
              <c:idx val="4"/>
              <c:layout>
                <c:manualLayout>
                  <c:x val="-2.1431236506320245E-2"/>
                  <c:y val="-3.65534745192106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09-43FE-9D5F-CCC363C0DB7B}"/>
                </c:ext>
              </c:extLst>
            </c:dLbl>
            <c:spPr>
              <a:solidFill>
                <a:srgbClr val="FFFFFF"/>
              </a:solidFill>
              <a:ln>
                <a:solidFill>
                  <a:srgbClr val="000000"/>
                </a:solidFill>
                <a:prstDash val="solid"/>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5B9BD5"/>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Food.xlsx]Volume forecast graphs'!$B$1:$F$1</c:f>
              <c:numCache>
                <c:formatCode>General</c:formatCode>
                <c:ptCount val="5"/>
                <c:pt idx="0">
                  <c:v>2025</c:v>
                </c:pt>
                <c:pt idx="1">
                  <c:v>2026</c:v>
                </c:pt>
                <c:pt idx="2">
                  <c:v>2027</c:v>
                </c:pt>
                <c:pt idx="3">
                  <c:v>2028</c:v>
                </c:pt>
                <c:pt idx="4">
                  <c:v>2029</c:v>
                </c:pt>
              </c:numCache>
            </c:numRef>
          </c:cat>
          <c:val>
            <c:numRef>
              <c:f>'[Base Case - Pet Food.xlsx]Volume forecast graphs'!$B$9:$F$9</c:f>
              <c:numCache>
                <c:formatCode>0.00%</c:formatCode>
                <c:ptCount val="5"/>
                <c:pt idx="0">
                  <c:v>0.21299999999999999</c:v>
                </c:pt>
                <c:pt idx="1">
                  <c:v>0.183</c:v>
                </c:pt>
                <c:pt idx="2">
                  <c:v>0.153</c:v>
                </c:pt>
                <c:pt idx="3">
                  <c:v>0.123</c:v>
                </c:pt>
                <c:pt idx="4">
                  <c:v>9.2999999999999999E-2</c:v>
                </c:pt>
              </c:numCache>
            </c:numRef>
          </c:val>
          <c:smooth val="0"/>
          <c:extLst>
            <c:ext xmlns:c16="http://schemas.microsoft.com/office/drawing/2014/chart" uri="{C3380CC4-5D6E-409C-BE32-E72D297353CC}">
              <c16:uniqueId val="{00000006-4A09-43FE-9D5F-CCC363C0DB7B}"/>
            </c:ext>
          </c:extLst>
        </c:ser>
        <c:dLbls>
          <c:showLegendKey val="0"/>
          <c:showVal val="0"/>
          <c:showCatName val="0"/>
          <c:showSerName val="0"/>
          <c:showPercent val="0"/>
          <c:showBubbleSize val="0"/>
        </c:dLbls>
        <c:marker val="1"/>
        <c:smooth val="0"/>
        <c:axId val="1403110920"/>
        <c:axId val="1403099656"/>
      </c:lineChart>
      <c:catAx>
        <c:axId val="1388627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629512"/>
        <c:crosses val="autoZero"/>
        <c:auto val="1"/>
        <c:lblAlgn val="ctr"/>
        <c:lblOffset val="100"/>
        <c:noMultiLvlLbl val="0"/>
      </c:catAx>
      <c:valAx>
        <c:axId val="1388629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627464"/>
        <c:crosses val="autoZero"/>
        <c:crossBetween val="between"/>
      </c:valAx>
      <c:valAx>
        <c:axId val="1403099656"/>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110920"/>
        <c:crosses val="max"/>
        <c:crossBetween val="between"/>
      </c:valAx>
      <c:catAx>
        <c:axId val="1403110920"/>
        <c:scaling>
          <c:orientation val="minMax"/>
        </c:scaling>
        <c:delete val="1"/>
        <c:axPos val="b"/>
        <c:numFmt formatCode="General" sourceLinked="1"/>
        <c:majorTickMark val="none"/>
        <c:minorTickMark val="none"/>
        <c:tickLblPos val="nextTo"/>
        <c:crossAx val="1403099656"/>
        <c:crosses val="autoZero"/>
        <c:auto val="1"/>
        <c:lblAlgn val="ctr"/>
        <c:lblOffset val="100"/>
        <c:noMultiLvlLbl val="0"/>
      </c:catAx>
      <c:spPr>
        <a:noFill/>
        <a:ln>
          <a:noFill/>
        </a:ln>
        <a:effectLst/>
      </c:spPr>
    </c:plotArea>
    <c:legend>
      <c:legendPos val="b"/>
      <c:layout>
        <c:manualLayout>
          <c:xMode val="edge"/>
          <c:yMode val="edge"/>
          <c:x val="7.3225204886313511E-2"/>
          <c:y val="0.89508903199396694"/>
          <c:w val="0.85354959022737298"/>
          <c:h val="8.093144764930838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Dog</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numCache>
            </c:numRef>
          </c:val>
          <c:extLst>
            <c:ext xmlns:c16="http://schemas.microsoft.com/office/drawing/2014/chart" uri="{C3380CC4-5D6E-409C-BE32-E72D297353CC}">
              <c16:uniqueId val="{00000000-1D18-4D4E-BFAD-3081CBED3249}"/>
            </c:ext>
          </c:extLst>
        </c:ser>
        <c:ser>
          <c:idx val="1"/>
          <c:order val="1"/>
          <c:tx>
            <c:strRef>
              <c:f>Sheet1!$C$1</c:f>
              <c:strCache>
                <c:ptCount val="1"/>
                <c:pt idx="0">
                  <c:v>Cat</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numCache>
            </c:numRef>
          </c:val>
          <c:extLst>
            <c:ext xmlns:c16="http://schemas.microsoft.com/office/drawing/2014/chart" uri="{C3380CC4-5D6E-409C-BE32-E72D297353CC}">
              <c16:uniqueId val="{00000001-1D18-4D4E-BFAD-3081CBED3249}"/>
            </c:ext>
          </c:extLst>
        </c:ser>
        <c:ser>
          <c:idx val="2"/>
          <c:order val="2"/>
          <c:tx>
            <c:strRef>
              <c:f>Sheet1!$D$1</c:f>
              <c:strCache>
                <c:ptCount val="1"/>
                <c:pt idx="0">
                  <c:v>Other</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c:formatCode>
                <c:ptCount val="1"/>
              </c:numCache>
            </c:numRef>
          </c:val>
          <c:extLst>
            <c:ext xmlns:c16="http://schemas.microsoft.com/office/drawing/2014/chart" uri="{C3380CC4-5D6E-409C-BE32-E72D297353CC}">
              <c16:uniqueId val="{00000003-1D18-4D4E-BFAD-3081CBED3249}"/>
            </c:ext>
          </c:extLst>
        </c:ser>
        <c:dLbls>
          <c:showLegendKey val="0"/>
          <c:showVal val="0"/>
          <c:showCatName val="0"/>
          <c:showSerName val="0"/>
          <c:showPercent val="0"/>
          <c:showBubbleSize val="0"/>
        </c:dLbls>
        <c:gapWidth val="150"/>
        <c:overlap val="100"/>
        <c:axId val="143864575"/>
        <c:axId val="1770431919"/>
      </c:barChart>
      <c:catAx>
        <c:axId val="143864575"/>
        <c:scaling>
          <c:orientation val="minMax"/>
        </c:scaling>
        <c:delete val="1"/>
        <c:axPos val="l"/>
        <c:numFmt formatCode="General" sourceLinked="1"/>
        <c:majorTickMark val="none"/>
        <c:minorTickMark val="none"/>
        <c:tickLblPos val="nextTo"/>
        <c:crossAx val="1770431919"/>
        <c:crosses val="autoZero"/>
        <c:auto val="1"/>
        <c:lblAlgn val="ctr"/>
        <c:lblOffset val="100"/>
        <c:noMultiLvlLbl val="0"/>
      </c:catAx>
      <c:valAx>
        <c:axId val="1770431919"/>
        <c:scaling>
          <c:orientation val="minMax"/>
        </c:scaling>
        <c:delete val="1"/>
        <c:axPos val="b"/>
        <c:numFmt formatCode="0%" sourceLinked="1"/>
        <c:majorTickMark val="none"/>
        <c:minorTickMark val="none"/>
        <c:tickLblPos val="nextTo"/>
        <c:crossAx val="14386457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200" b="1">
                <a:solidFill>
                  <a:schemeClr val="tx1"/>
                </a:solidFill>
              </a:rPr>
              <a:t>2029 Volume Distribution</a:t>
            </a:r>
          </a:p>
        </c:rich>
      </c:tx>
      <c:layout>
        <c:manualLayout>
          <c:xMode val="edge"/>
          <c:yMode val="edge"/>
          <c:x val="0.1235078920465225"/>
          <c:y val="1.568774712833935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763907926887971"/>
          <c:y val="0.11886288950185021"/>
          <c:w val="0.66440824905002716"/>
          <c:h val="0.61281734233093565"/>
        </c:manualLayout>
      </c:layout>
      <c:pieChart>
        <c:varyColors val="1"/>
        <c:ser>
          <c:idx val="0"/>
          <c:order val="0"/>
          <c:dPt>
            <c:idx val="0"/>
            <c:bubble3D val="0"/>
            <c:spPr>
              <a:solidFill>
                <a:srgbClr val="203764"/>
              </a:solidFill>
              <a:ln w="19050">
                <a:solidFill>
                  <a:schemeClr val="lt1"/>
                </a:solidFill>
              </a:ln>
              <a:effectLst/>
            </c:spPr>
            <c:extLst>
              <c:ext xmlns:c16="http://schemas.microsoft.com/office/drawing/2014/chart" uri="{C3380CC4-5D6E-409C-BE32-E72D297353CC}">
                <c16:uniqueId val="{00000001-4772-42E1-9A46-591BBB6E5881}"/>
              </c:ext>
            </c:extLst>
          </c:dPt>
          <c:dPt>
            <c:idx val="1"/>
            <c:bubble3D val="0"/>
            <c:spPr>
              <a:solidFill>
                <a:srgbClr val="305496"/>
              </a:solidFill>
              <a:ln w="19050">
                <a:solidFill>
                  <a:schemeClr val="lt1"/>
                </a:solidFill>
              </a:ln>
              <a:effectLst/>
            </c:spPr>
            <c:extLst>
              <c:ext xmlns:c16="http://schemas.microsoft.com/office/drawing/2014/chart" uri="{C3380CC4-5D6E-409C-BE32-E72D297353CC}">
                <c16:uniqueId val="{00000003-4772-42E1-9A46-591BBB6E5881}"/>
              </c:ext>
            </c:extLst>
          </c:dPt>
          <c:dPt>
            <c:idx val="2"/>
            <c:bubble3D val="0"/>
            <c:spPr>
              <a:solidFill>
                <a:srgbClr val="8EA9DB"/>
              </a:solidFill>
              <a:ln w="19050">
                <a:solidFill>
                  <a:schemeClr val="lt1"/>
                </a:solidFill>
              </a:ln>
              <a:effectLst/>
            </c:spPr>
            <c:extLst>
              <c:ext xmlns:c16="http://schemas.microsoft.com/office/drawing/2014/chart" uri="{C3380CC4-5D6E-409C-BE32-E72D297353CC}">
                <c16:uniqueId val="{00000005-4772-42E1-9A46-591BBB6E5881}"/>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7-4772-42E1-9A46-591BBB6E588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('[Base Case - Pet Food.xlsx]Volume forecast graphs'!$A$2,'[Base Case - Pet Food.xlsx]Volume forecast graphs'!$A$4,'[Base Case - Pet Food.xlsx]Volume forecast graphs'!$A$6,'[Base Case - Pet Food.xlsx]Volume forecast graphs'!$A$8)</c:f>
              <c:strCache>
                <c:ptCount val="4"/>
                <c:pt idx="0">
                  <c:v>Wet - Private Label</c:v>
                </c:pt>
                <c:pt idx="1">
                  <c:v>Wet - Contract</c:v>
                </c:pt>
                <c:pt idx="2">
                  <c:v>Dry - Private Label</c:v>
                </c:pt>
                <c:pt idx="3">
                  <c:v>Treats - Private Label</c:v>
                </c:pt>
              </c:strCache>
            </c:strRef>
          </c:cat>
          <c:val>
            <c:numRef>
              <c:f>('[Base Case - Pet Food.xlsx]Volume forecast graphs'!$F$2,'[Base Case - Pet Food.xlsx]Volume forecast graphs'!$F$4,'[Base Case - Pet Food.xlsx]Volume forecast graphs'!$F$6,'[Base Case - Pet Food.xlsx]Volume forecast graphs'!$F$8)</c:f>
              <c:numCache>
                <c:formatCode>0.00</c:formatCode>
                <c:ptCount val="4"/>
                <c:pt idx="0">
                  <c:v>31.055242905435449</c:v>
                </c:pt>
                <c:pt idx="1">
                  <c:v>14.749579272055025</c:v>
                </c:pt>
                <c:pt idx="2">
                  <c:v>43.909141918822144</c:v>
                </c:pt>
                <c:pt idx="3">
                  <c:v>8.8354833986386829</c:v>
                </c:pt>
              </c:numCache>
            </c:numRef>
          </c:val>
          <c:extLst>
            <c:ext xmlns:c16="http://schemas.microsoft.com/office/drawing/2014/chart" uri="{C3380CC4-5D6E-409C-BE32-E72D297353CC}">
              <c16:uniqueId val="{00000008-4772-42E1-9A46-591BBB6E5881}"/>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3495926353579422"/>
          <c:w val="1"/>
          <c:h val="0.2496479041103306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Dry Food Volumes</a:t>
            </a:r>
          </a:p>
        </c:rich>
      </c:tx>
      <c:layout>
        <c:manualLayout>
          <c:xMode val="edge"/>
          <c:yMode val="edge"/>
          <c:x val="0.36429155730533685"/>
          <c:y val="2.43055555555555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'[Base Case - Pet Food.xlsx]Volume forecast graphs'!$A$6</c:f>
              <c:strCache>
                <c:ptCount val="1"/>
                <c:pt idx="0">
                  <c:v>Dry - Private Label</c:v>
                </c:pt>
              </c:strCache>
            </c:strRef>
          </c:tx>
          <c:spPr>
            <a:solidFill>
              <a:srgbClr val="20376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Food.xlsx]Volume forecast graphs'!B1:F1</c:f>
              <c:numCache>
                <c:formatCode>General</c:formatCode>
                <c:ptCount val="5"/>
                <c:pt idx="0">
                  <c:v>2025</c:v>
                </c:pt>
                <c:pt idx="1">
                  <c:v>2026</c:v>
                </c:pt>
                <c:pt idx="2">
                  <c:v>2027</c:v>
                </c:pt>
                <c:pt idx="3">
                  <c:v>2028</c:v>
                </c:pt>
                <c:pt idx="4">
                  <c:v>2029</c:v>
                </c:pt>
              </c:numCache>
            </c:numRef>
          </c:cat>
          <c:val>
            <c:numRef>
              <c:f>'[Base Case - Pet Food.xlsx]Volume forecast graphs'!$B$6:$F$6</c:f>
              <c:numCache>
                <c:formatCode>0</c:formatCode>
                <c:ptCount val="5"/>
                <c:pt idx="0">
                  <c:v>37.421067472744042</c:v>
                </c:pt>
                <c:pt idx="1">
                  <c:v>39.794196691069132</c:v>
                </c:pt>
                <c:pt idx="2">
                  <c:v>41.720909528666937</c:v>
                </c:pt>
                <c:pt idx="3">
                  <c:v>43.115094244019645</c:v>
                </c:pt>
                <c:pt idx="4">
                  <c:v>43.909141918822144</c:v>
                </c:pt>
              </c:numCache>
            </c:numRef>
          </c:val>
          <c:extLst>
            <c:ext xmlns:c16="http://schemas.microsoft.com/office/drawing/2014/chart" uri="{C3380CC4-5D6E-409C-BE32-E72D297353CC}">
              <c16:uniqueId val="{00000000-1B0D-44E8-92AF-FFD4CF8E4086}"/>
            </c:ext>
          </c:extLst>
        </c:ser>
        <c:dLbls>
          <c:showLegendKey val="0"/>
          <c:showVal val="0"/>
          <c:showCatName val="0"/>
          <c:showSerName val="0"/>
          <c:showPercent val="0"/>
          <c:showBubbleSize val="0"/>
        </c:dLbls>
        <c:gapWidth val="150"/>
        <c:axId val="1403069960"/>
        <c:axId val="1403109896"/>
      </c:barChart>
      <c:lineChart>
        <c:grouping val="standard"/>
        <c:varyColors val="0"/>
        <c:ser>
          <c:idx val="1"/>
          <c:order val="1"/>
          <c:tx>
            <c:strRef>
              <c:f>'[Base Case - Pet Food.xlsx]Volume forecast graphs'!$A$7</c:f>
              <c:strCache>
                <c:ptCount val="1"/>
                <c:pt idx="0">
                  <c:v>% change</c:v>
                </c:pt>
              </c:strCache>
            </c:strRef>
          </c:tx>
          <c:spPr>
            <a:ln w="28575" cap="rnd">
              <a:solidFill>
                <a:srgbClr val="5B9BD5"/>
              </a:solidFill>
              <a:prstDash val="solid"/>
              <a:round/>
            </a:ln>
            <a:effectLst/>
          </c:spPr>
          <c:marker>
            <c:symbol val="none"/>
          </c:marker>
          <c:dLbls>
            <c:dLbl>
              <c:idx val="0"/>
              <c:layout>
                <c:manualLayout>
                  <c:x val="7.1592175454383067E-2"/>
                  <c:y val="-2.73326458323992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35-475A-8FB0-DF0D0C3524A8}"/>
                </c:ext>
              </c:extLst>
            </c:dLbl>
            <c:dLbl>
              <c:idx val="1"/>
              <c:layout>
                <c:manualLayout>
                  <c:x val="6.2643153522585177E-2"/>
                  <c:y val="-2.7332645832399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35-475A-8FB0-DF0D0C3524A8}"/>
                </c:ext>
              </c:extLst>
            </c:dLbl>
            <c:dLbl>
              <c:idx val="2"/>
              <c:layout>
                <c:manualLayout>
                  <c:x val="3.5796087727191533E-2"/>
                  <c:y val="-1.82217638882661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335-475A-8FB0-DF0D0C3524A8}"/>
                </c:ext>
              </c:extLst>
            </c:dLbl>
            <c:dLbl>
              <c:idx val="3"/>
              <c:layout>
                <c:manualLayout>
                  <c:x val="1.7898043863595683E-2"/>
                  <c:y val="-3.644352777653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35-475A-8FB0-DF0D0C3524A8}"/>
                </c:ext>
              </c:extLst>
            </c:dLbl>
            <c:dLbl>
              <c:idx val="4"/>
              <c:layout>
                <c:manualLayout>
                  <c:x val="-3.5796087727191533E-2"/>
                  <c:y val="-5.46652916647984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35-475A-8FB0-DF0D0C3524A8}"/>
                </c:ext>
              </c:extLst>
            </c:dLbl>
            <c:spPr>
              <a:solidFill>
                <a:srgbClr val="FFFFFF"/>
              </a:solidFill>
              <a:ln>
                <a:solidFill>
                  <a:schemeClr val="tx1"/>
                </a:solid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Food.xlsx]Volume forecast graphs'!B1:F1</c:f>
              <c:numCache>
                <c:formatCode>General</c:formatCode>
                <c:ptCount val="5"/>
                <c:pt idx="0">
                  <c:v>2025</c:v>
                </c:pt>
                <c:pt idx="1">
                  <c:v>2026</c:v>
                </c:pt>
                <c:pt idx="2">
                  <c:v>2027</c:v>
                </c:pt>
                <c:pt idx="3">
                  <c:v>2028</c:v>
                </c:pt>
                <c:pt idx="4">
                  <c:v>2029</c:v>
                </c:pt>
              </c:numCache>
            </c:numRef>
          </c:cat>
          <c:val>
            <c:numRef>
              <c:f>'[Base Case - Pet Food.xlsx]Volume forecast graphs'!$B$7:$F$7</c:f>
              <c:numCache>
                <c:formatCode>0.00%</c:formatCode>
                <c:ptCount val="5"/>
                <c:pt idx="0">
                  <c:v>7.8416930050260528E-2</c:v>
                </c:pt>
                <c:pt idx="1">
                  <c:v>6.3416930050260528E-2</c:v>
                </c:pt>
                <c:pt idx="2">
                  <c:v>4.8416930050260529E-2</c:v>
                </c:pt>
                <c:pt idx="3">
                  <c:v>3.3416930050260529E-2</c:v>
                </c:pt>
                <c:pt idx="4">
                  <c:v>1.841693005026053E-2</c:v>
                </c:pt>
              </c:numCache>
            </c:numRef>
          </c:val>
          <c:smooth val="0"/>
          <c:extLst>
            <c:ext xmlns:c16="http://schemas.microsoft.com/office/drawing/2014/chart" uri="{C3380CC4-5D6E-409C-BE32-E72D297353CC}">
              <c16:uniqueId val="{00000001-1B0D-44E8-92AF-FFD4CF8E4086}"/>
            </c:ext>
          </c:extLst>
        </c:ser>
        <c:dLbls>
          <c:showLegendKey val="0"/>
          <c:showVal val="0"/>
          <c:showCatName val="0"/>
          <c:showSerName val="0"/>
          <c:showPercent val="0"/>
          <c:showBubbleSize val="0"/>
        </c:dLbls>
        <c:marker val="1"/>
        <c:smooth val="0"/>
        <c:axId val="1177564679"/>
        <c:axId val="84109831"/>
      </c:lineChart>
      <c:catAx>
        <c:axId val="1403069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109896"/>
        <c:crosses val="autoZero"/>
        <c:auto val="1"/>
        <c:lblAlgn val="ctr"/>
        <c:lblOffset val="100"/>
        <c:noMultiLvlLbl val="0"/>
      </c:catAx>
      <c:valAx>
        <c:axId val="1403109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069960"/>
        <c:crosses val="autoZero"/>
        <c:crossBetween val="between"/>
      </c:valAx>
      <c:valAx>
        <c:axId val="84109831"/>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564679"/>
        <c:crosses val="max"/>
        <c:crossBetween val="between"/>
      </c:valAx>
      <c:catAx>
        <c:axId val="1177564679"/>
        <c:scaling>
          <c:orientation val="minMax"/>
        </c:scaling>
        <c:delete val="1"/>
        <c:axPos val="b"/>
        <c:numFmt formatCode="General" sourceLinked="1"/>
        <c:majorTickMark val="none"/>
        <c:minorTickMark val="none"/>
        <c:tickLblPos val="nextTo"/>
        <c:crossAx val="8410983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2029 Revenue Distribution</a:t>
            </a:r>
          </a:p>
        </c:rich>
      </c:tx>
      <c:layout>
        <c:manualLayout>
          <c:xMode val="edge"/>
          <c:yMode val="edge"/>
          <c:x val="0.28063257715004564"/>
          <c:y val="1.73491895515075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4724465508035105"/>
          <c:y val="0.13386799858518567"/>
          <c:w val="0.39021113343024272"/>
          <c:h val="0.824599693634259"/>
        </c:manualLayout>
      </c:layout>
      <c:pieChart>
        <c:varyColors val="1"/>
        <c:ser>
          <c:idx val="0"/>
          <c:order val="0"/>
          <c:spPr>
            <a:solidFill>
              <a:srgbClr val="8497B0"/>
            </a:solidFill>
          </c:spPr>
          <c:dPt>
            <c:idx val="0"/>
            <c:bubble3D val="0"/>
            <c:spPr>
              <a:solidFill>
                <a:srgbClr val="203764"/>
              </a:solidFill>
              <a:ln w="19050">
                <a:solidFill>
                  <a:schemeClr val="lt1"/>
                </a:solidFill>
              </a:ln>
              <a:effectLst/>
            </c:spPr>
            <c:extLst>
              <c:ext xmlns:c16="http://schemas.microsoft.com/office/drawing/2014/chart" uri="{C3380CC4-5D6E-409C-BE32-E72D297353CC}">
                <c16:uniqueId val="{00000001-DA3F-45BC-9D68-3F4343E26D25}"/>
              </c:ext>
            </c:extLst>
          </c:dPt>
          <c:dPt>
            <c:idx val="1"/>
            <c:bubble3D val="0"/>
            <c:spPr>
              <a:solidFill>
                <a:srgbClr val="305496"/>
              </a:solidFill>
              <a:ln w="19050">
                <a:solidFill>
                  <a:schemeClr val="lt1"/>
                </a:solidFill>
              </a:ln>
              <a:effectLst/>
            </c:spPr>
            <c:extLst>
              <c:ext xmlns:c16="http://schemas.microsoft.com/office/drawing/2014/chart" uri="{C3380CC4-5D6E-409C-BE32-E72D297353CC}">
                <c16:uniqueId val="{00000003-DA3F-45BC-9D68-3F4343E26D25}"/>
              </c:ext>
            </c:extLst>
          </c:dPt>
          <c:dPt>
            <c:idx val="2"/>
            <c:bubble3D val="0"/>
            <c:spPr>
              <a:solidFill>
                <a:srgbClr val="8EA9DB"/>
              </a:solidFill>
              <a:ln w="19050">
                <a:solidFill>
                  <a:schemeClr val="lt1"/>
                </a:solidFill>
              </a:ln>
              <a:effectLst/>
            </c:spPr>
            <c:extLst>
              <c:ext xmlns:c16="http://schemas.microsoft.com/office/drawing/2014/chart" uri="{C3380CC4-5D6E-409C-BE32-E72D297353CC}">
                <c16:uniqueId val="{00000005-DA3F-45BC-9D68-3F4343E26D25}"/>
              </c:ext>
            </c:extLst>
          </c:dPt>
          <c:dPt>
            <c:idx val="3"/>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7-DA3F-45BC-9D68-3F4343E26D25}"/>
              </c:ext>
            </c:extLst>
          </c:dPt>
          <c:dLbls>
            <c:dLbl>
              <c:idx val="3"/>
              <c:layout>
                <c:manualLayout>
                  <c:x val="1.3456410822188253E-2"/>
                  <c:y val="0.10764252040698286"/>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A3F-45BC-9D68-3F4343E26D2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'[Base Case - Pet Food.xlsx]Revenue forecast graphs'!$A$2:$A$5</c:f>
              <c:strCache>
                <c:ptCount val="4"/>
                <c:pt idx="0">
                  <c:v>Wet - Private Label</c:v>
                </c:pt>
                <c:pt idx="1">
                  <c:v>Wet - Contract</c:v>
                </c:pt>
                <c:pt idx="2">
                  <c:v>Dry - Private Label</c:v>
                </c:pt>
                <c:pt idx="3">
                  <c:v>Treats - Private Label</c:v>
                </c:pt>
              </c:strCache>
            </c:strRef>
          </c:cat>
          <c:val>
            <c:numRef>
              <c:f>'[Base Case - Pet Food.xlsx]Revenue forecast graphs'!$F$2:$F$5</c:f>
              <c:numCache>
                <c:formatCode>"$"#,##0</c:formatCode>
                <c:ptCount val="4"/>
                <c:pt idx="0">
                  <c:v>401.94690020778887</c:v>
                </c:pt>
                <c:pt idx="1">
                  <c:v>174.02831811984552</c:v>
                </c:pt>
                <c:pt idx="2">
                  <c:v>199.63013677022883</c:v>
                </c:pt>
                <c:pt idx="3">
                  <c:v>21.315197140761054</c:v>
                </c:pt>
              </c:numCache>
            </c:numRef>
          </c:val>
          <c:extLst>
            <c:ext xmlns:c16="http://schemas.microsoft.com/office/drawing/2014/chart" uri="{C3380CC4-5D6E-409C-BE32-E72D297353CC}">
              <c16:uniqueId val="{00000008-DA3F-45BC-9D68-3F4343E26D25}"/>
            </c:ext>
          </c:extLst>
        </c:ser>
        <c:dLbls>
          <c:showLegendKey val="0"/>
          <c:showVal val="0"/>
          <c:showCatName val="0"/>
          <c:showSerName val="0"/>
          <c:showPercent val="0"/>
          <c:showBubbleSize val="0"/>
          <c:showLeaderLines val="0"/>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Revenue Forecast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'[Base Case - Pet Food.xlsx]Revenue forecast graphs'!$A$2</c:f>
              <c:strCache>
                <c:ptCount val="1"/>
                <c:pt idx="0">
                  <c:v>Wet - Private Label</c:v>
                </c:pt>
              </c:strCache>
            </c:strRef>
          </c:tx>
          <c:spPr>
            <a:solidFill>
              <a:srgbClr val="20376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Food.xlsx]Revenue forecast graphs'!$B$1:$F$1</c:f>
              <c:numCache>
                <c:formatCode>General</c:formatCode>
                <c:ptCount val="5"/>
                <c:pt idx="0">
                  <c:v>2025</c:v>
                </c:pt>
                <c:pt idx="1">
                  <c:v>2026</c:v>
                </c:pt>
                <c:pt idx="2">
                  <c:v>2027</c:v>
                </c:pt>
                <c:pt idx="3">
                  <c:v>2028</c:v>
                </c:pt>
                <c:pt idx="4">
                  <c:v>2029</c:v>
                </c:pt>
              </c:numCache>
            </c:numRef>
          </c:cat>
          <c:val>
            <c:numRef>
              <c:f>'[Base Case - Pet Food.xlsx]Revenue forecast graphs'!$B$2:$F$2</c:f>
              <c:numCache>
                <c:formatCode>"$"#,##0</c:formatCode>
                <c:ptCount val="5"/>
                <c:pt idx="0">
                  <c:v>320.54927351065476</c:v>
                </c:pt>
                <c:pt idx="1">
                  <c:v>338.45617473471737</c:v>
                </c:pt>
                <c:pt idx="2">
                  <c:v>357.89140400747004</c:v>
                </c:pt>
                <c:pt idx="3">
                  <c:v>379.00097650654766</c:v>
                </c:pt>
                <c:pt idx="4">
                  <c:v>401.94690020778887</c:v>
                </c:pt>
              </c:numCache>
            </c:numRef>
          </c:val>
          <c:extLst>
            <c:ext xmlns:c16="http://schemas.microsoft.com/office/drawing/2014/chart" uri="{C3380CC4-5D6E-409C-BE32-E72D297353CC}">
              <c16:uniqueId val="{00000000-A6D7-4978-9C0F-FF83CD33C9DD}"/>
            </c:ext>
          </c:extLst>
        </c:ser>
        <c:ser>
          <c:idx val="1"/>
          <c:order val="1"/>
          <c:tx>
            <c:strRef>
              <c:f>'[Base Case - Pet Food.xlsx]Revenue forecast graphs'!$A$3</c:f>
              <c:strCache>
                <c:ptCount val="1"/>
                <c:pt idx="0">
                  <c:v>Wet - Contract</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Food.xlsx]Revenue forecast graphs'!$B$1:$F$1</c:f>
              <c:numCache>
                <c:formatCode>General</c:formatCode>
                <c:ptCount val="5"/>
                <c:pt idx="0">
                  <c:v>2025</c:v>
                </c:pt>
                <c:pt idx="1">
                  <c:v>2026</c:v>
                </c:pt>
                <c:pt idx="2">
                  <c:v>2027</c:v>
                </c:pt>
                <c:pt idx="3">
                  <c:v>2028</c:v>
                </c:pt>
                <c:pt idx="4">
                  <c:v>2029</c:v>
                </c:pt>
              </c:numCache>
            </c:numRef>
          </c:cat>
          <c:val>
            <c:numRef>
              <c:f>'[Base Case - Pet Food.xlsx]Revenue forecast graphs'!$B$3:$F$3</c:f>
              <c:numCache>
                <c:formatCode>"$"#,##0</c:formatCode>
                <c:ptCount val="5"/>
                <c:pt idx="0">
                  <c:v>141.61087049437344</c:v>
                </c:pt>
                <c:pt idx="1">
                  <c:v>148.44425980552109</c:v>
                </c:pt>
                <c:pt idx="2">
                  <c:v>156.06576070797922</c:v>
                </c:pt>
                <c:pt idx="3">
                  <c:v>164.56109512522747</c:v>
                </c:pt>
                <c:pt idx="4">
                  <c:v>174.02831811984552</c:v>
                </c:pt>
              </c:numCache>
            </c:numRef>
          </c:val>
          <c:extLst>
            <c:ext xmlns:c16="http://schemas.microsoft.com/office/drawing/2014/chart" uri="{C3380CC4-5D6E-409C-BE32-E72D297353CC}">
              <c16:uniqueId val="{00000001-A6D7-4978-9C0F-FF83CD33C9DD}"/>
            </c:ext>
          </c:extLst>
        </c:ser>
        <c:ser>
          <c:idx val="2"/>
          <c:order val="2"/>
          <c:tx>
            <c:strRef>
              <c:f>'[Base Case - Pet Food.xlsx]Revenue forecast graphs'!$A$4</c:f>
              <c:strCache>
                <c:ptCount val="1"/>
                <c:pt idx="0">
                  <c:v>Dry - Private Label</c:v>
                </c:pt>
              </c:strCache>
            </c:strRef>
          </c:tx>
          <c:spPr>
            <a:solidFill>
              <a:srgbClr val="8EA9D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Food.xlsx]Revenue forecast graphs'!$B$1:$F$1</c:f>
              <c:numCache>
                <c:formatCode>General</c:formatCode>
                <c:ptCount val="5"/>
                <c:pt idx="0">
                  <c:v>2025</c:v>
                </c:pt>
                <c:pt idx="1">
                  <c:v>2026</c:v>
                </c:pt>
                <c:pt idx="2">
                  <c:v>2027</c:v>
                </c:pt>
                <c:pt idx="3">
                  <c:v>2028</c:v>
                </c:pt>
                <c:pt idx="4">
                  <c:v>2029</c:v>
                </c:pt>
              </c:numCache>
            </c:numRef>
          </c:cat>
          <c:val>
            <c:numRef>
              <c:f>'[Base Case - Pet Food.xlsx]Revenue forecast graphs'!$B$4:$F$4</c:f>
              <c:numCache>
                <c:formatCode>"$"#,##0</c:formatCode>
                <c:ptCount val="5"/>
                <c:pt idx="0">
                  <c:v>154.61877088330718</c:v>
                </c:pt>
                <c:pt idx="1">
                  <c:v>167.9090585730502</c:v>
                </c:pt>
                <c:pt idx="2">
                  <c:v>180.12177667247448</c:v>
                </c:pt>
                <c:pt idx="3">
                  <c:v>190.83056453781973</c:v>
                </c:pt>
                <c:pt idx="4">
                  <c:v>199.63013677022883</c:v>
                </c:pt>
              </c:numCache>
            </c:numRef>
          </c:val>
          <c:extLst>
            <c:ext xmlns:c16="http://schemas.microsoft.com/office/drawing/2014/chart" uri="{C3380CC4-5D6E-409C-BE32-E72D297353CC}">
              <c16:uniqueId val="{00000002-A6D7-4978-9C0F-FF83CD33C9DD}"/>
            </c:ext>
          </c:extLst>
        </c:ser>
        <c:ser>
          <c:idx val="3"/>
          <c:order val="3"/>
          <c:tx>
            <c:strRef>
              <c:f>'[Base Case - Pet Food.xlsx]Revenue forecast graphs'!$A$5</c:f>
              <c:strCache>
                <c:ptCount val="1"/>
                <c:pt idx="0">
                  <c:v>Treats - Private Label</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Food.xlsx]Revenue forecast graphs'!$B$1:$F$1</c:f>
              <c:numCache>
                <c:formatCode>General</c:formatCode>
                <c:ptCount val="5"/>
                <c:pt idx="0">
                  <c:v>2025</c:v>
                </c:pt>
                <c:pt idx="1">
                  <c:v>2026</c:v>
                </c:pt>
                <c:pt idx="2">
                  <c:v>2027</c:v>
                </c:pt>
                <c:pt idx="3">
                  <c:v>2028</c:v>
                </c:pt>
                <c:pt idx="4">
                  <c:v>2029</c:v>
                </c:pt>
              </c:numCache>
            </c:numRef>
          </c:cat>
          <c:val>
            <c:numRef>
              <c:f>'[Base Case - Pet Food.xlsx]Revenue forecast graphs'!$B$5:$F$5</c:f>
              <c:numCache>
                <c:formatCode>"$"#,##0</c:formatCode>
                <c:ptCount val="5"/>
                <c:pt idx="0">
                  <c:v>11.311663696316142</c:v>
                </c:pt>
                <c:pt idx="1">
                  <c:v>13.783149097324255</c:v>
                </c:pt>
                <c:pt idx="2">
                  <c:v>16.368730036491314</c:v>
                </c:pt>
                <c:pt idx="3">
                  <c:v>18.933546345909143</c:v>
                </c:pt>
                <c:pt idx="4">
                  <c:v>21.315197140761054</c:v>
                </c:pt>
              </c:numCache>
            </c:numRef>
          </c:val>
          <c:extLst>
            <c:ext xmlns:c16="http://schemas.microsoft.com/office/drawing/2014/chart" uri="{C3380CC4-5D6E-409C-BE32-E72D297353CC}">
              <c16:uniqueId val="{00000003-A6D7-4978-9C0F-FF83CD33C9DD}"/>
            </c:ext>
          </c:extLst>
        </c:ser>
        <c:dLbls>
          <c:showLegendKey val="0"/>
          <c:showVal val="0"/>
          <c:showCatName val="0"/>
          <c:showSerName val="0"/>
          <c:showPercent val="0"/>
          <c:showBubbleSize val="0"/>
        </c:dLbls>
        <c:gapWidth val="150"/>
        <c:overlap val="100"/>
        <c:axId val="931435527"/>
        <c:axId val="1959774215"/>
      </c:barChart>
      <c:catAx>
        <c:axId val="931435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9774215"/>
        <c:crosses val="autoZero"/>
        <c:auto val="1"/>
        <c:lblAlgn val="ctr"/>
        <c:lblOffset val="100"/>
        <c:noMultiLvlLbl val="0"/>
      </c:catAx>
      <c:valAx>
        <c:axId val="1959774215"/>
        <c:scaling>
          <c:orientation val="minMax"/>
        </c:scaling>
        <c:delete val="0"/>
        <c:axPos val="l"/>
        <c:majorGridlines>
          <c:spPr>
            <a:ln w="9525" cap="flat" cmpd="sng" algn="ctr">
              <a:solidFill>
                <a:srgbClr val="A6A6A6"/>
              </a:solidFill>
              <a:prstDash val="dash"/>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435527"/>
        <c:crosses val="autoZero"/>
        <c:crossBetween val="between"/>
      </c:valAx>
      <c:spPr>
        <a:noFill/>
        <a:ln>
          <a:noFill/>
        </a:ln>
        <a:effectLst/>
      </c:spPr>
    </c:plotArea>
    <c:legend>
      <c:legendPos val="b"/>
      <c:layout>
        <c:manualLayout>
          <c:xMode val="edge"/>
          <c:yMode val="edge"/>
          <c:x val="8.8945412073901022E-3"/>
          <c:y val="0.88837212519240949"/>
          <c:w val="0.98221068639604303"/>
          <c:h val="8.234858341255135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A6A6A6"/>
      </a:solidFill>
      <a:prstDash val="dash"/>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YoY Change</a:t>
            </a:r>
            <a:r>
              <a:rPr lang="en-US" b="1" baseline="0">
                <a:solidFill>
                  <a:schemeClr val="tx1"/>
                </a:solidFill>
              </a:rPr>
              <a:t> in Price</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'[Base Case - Pet Food.xlsx]Price forecast graphs'!$A$3</c:f>
              <c:strCache>
                <c:ptCount val="1"/>
                <c:pt idx="0">
                  <c:v>Wet - Private Label</c:v>
                </c:pt>
              </c:strCache>
            </c:strRef>
          </c:tx>
          <c:spPr>
            <a:ln w="28575" cap="rnd">
              <a:solidFill>
                <a:srgbClr val="113D63"/>
              </a:solidFill>
              <a:round/>
            </a:ln>
            <a:effectLst/>
          </c:spPr>
          <c:marker>
            <c:symbol val="circle"/>
            <c:size val="5"/>
            <c:spPr>
              <a:solidFill>
                <a:srgbClr val="113D63"/>
              </a:solidFill>
              <a:ln w="9525">
                <a:solidFill>
                  <a:srgbClr val="113D63"/>
                </a:solidFill>
              </a:ln>
              <a:effectLst/>
            </c:spPr>
          </c:marker>
          <c:cat>
            <c:numRef>
              <c:f>'[Base Case - Pet Food.xlsx]Price forecast graphs'!B1:F1</c:f>
              <c:numCache>
                <c:formatCode>General</c:formatCode>
                <c:ptCount val="5"/>
                <c:pt idx="0">
                  <c:v>2025</c:v>
                </c:pt>
                <c:pt idx="1">
                  <c:v>2026</c:v>
                </c:pt>
                <c:pt idx="2">
                  <c:v>2027</c:v>
                </c:pt>
                <c:pt idx="3">
                  <c:v>2028</c:v>
                </c:pt>
                <c:pt idx="4">
                  <c:v>2029</c:v>
                </c:pt>
              </c:numCache>
            </c:numRef>
          </c:cat>
          <c:val>
            <c:numRef>
              <c:f>'[Base Case - Pet Food.xlsx]Price forecast graphs'!$B$3:$F$3</c:f>
              <c:numCache>
                <c:formatCode>0.0%</c:formatCode>
                <c:ptCount val="5"/>
                <c:pt idx="0">
                  <c:v>0.04</c:v>
                </c:pt>
                <c:pt idx="1">
                  <c:v>0.04</c:v>
                </c:pt>
                <c:pt idx="2">
                  <c:v>0.04</c:v>
                </c:pt>
                <c:pt idx="3">
                  <c:v>0.04</c:v>
                </c:pt>
                <c:pt idx="4">
                  <c:v>0.04</c:v>
                </c:pt>
              </c:numCache>
            </c:numRef>
          </c:val>
          <c:smooth val="0"/>
          <c:extLst>
            <c:ext xmlns:c16="http://schemas.microsoft.com/office/drawing/2014/chart" uri="{C3380CC4-5D6E-409C-BE32-E72D297353CC}">
              <c16:uniqueId val="{00000000-8F43-4C7D-B6EF-494B8DA3E2EC}"/>
            </c:ext>
          </c:extLst>
        </c:ser>
        <c:ser>
          <c:idx val="1"/>
          <c:order val="1"/>
          <c:tx>
            <c:strRef>
              <c:f>'[Base Case - Pet Food.xlsx]Price forecast graphs'!$A$5</c:f>
              <c:strCache>
                <c:ptCount val="1"/>
                <c:pt idx="0">
                  <c:v>Wet - Contract</c:v>
                </c:pt>
              </c:strCache>
            </c:strRef>
          </c:tx>
          <c:spPr>
            <a:ln w="28575" cap="rnd">
              <a:solidFill>
                <a:schemeClr val="tx2"/>
              </a:solidFill>
              <a:prstDash val="solid"/>
              <a:round/>
            </a:ln>
            <a:effectLst/>
          </c:spPr>
          <c:marker>
            <c:symbol val="circle"/>
            <c:size val="5"/>
            <c:spPr>
              <a:solidFill>
                <a:schemeClr val="tx2"/>
              </a:solidFill>
              <a:ln w="9525">
                <a:solidFill>
                  <a:schemeClr val="tx2"/>
                </a:solidFill>
                <a:prstDash val="solid"/>
              </a:ln>
              <a:effectLst/>
            </c:spPr>
          </c:marker>
          <c:cat>
            <c:numRef>
              <c:f>'[Base Case - Pet Food.xlsx]Price forecast graphs'!B1:F1</c:f>
              <c:numCache>
                <c:formatCode>General</c:formatCode>
                <c:ptCount val="5"/>
                <c:pt idx="0">
                  <c:v>2025</c:v>
                </c:pt>
                <c:pt idx="1">
                  <c:v>2026</c:v>
                </c:pt>
                <c:pt idx="2">
                  <c:v>2027</c:v>
                </c:pt>
                <c:pt idx="3">
                  <c:v>2028</c:v>
                </c:pt>
                <c:pt idx="4">
                  <c:v>2029</c:v>
                </c:pt>
              </c:numCache>
            </c:numRef>
          </c:cat>
          <c:val>
            <c:numRef>
              <c:f>'[Base Case - Pet Food.xlsx]Price forecast graphs'!$B$5:$F$5</c:f>
              <c:numCache>
                <c:formatCode>0.0%</c:formatCode>
                <c:ptCount val="5"/>
                <c:pt idx="0">
                  <c:v>3.6937834873099651E-2</c:v>
                </c:pt>
                <c:pt idx="1">
                  <c:v>3.7937834873099652E-2</c:v>
                </c:pt>
                <c:pt idx="2">
                  <c:v>3.8937834873099653E-2</c:v>
                </c:pt>
                <c:pt idx="3">
                  <c:v>3.9937834873099654E-2</c:v>
                </c:pt>
                <c:pt idx="4">
                  <c:v>4.0937834873099654E-2</c:v>
                </c:pt>
              </c:numCache>
            </c:numRef>
          </c:val>
          <c:smooth val="0"/>
          <c:extLst>
            <c:ext xmlns:c16="http://schemas.microsoft.com/office/drawing/2014/chart" uri="{C3380CC4-5D6E-409C-BE32-E72D297353CC}">
              <c16:uniqueId val="{00000001-8F43-4C7D-B6EF-494B8DA3E2EC}"/>
            </c:ext>
          </c:extLst>
        </c:ser>
        <c:ser>
          <c:idx val="2"/>
          <c:order val="2"/>
          <c:tx>
            <c:strRef>
              <c:f>'[Base Case - Pet Food.xlsx]Price forecast graphs'!$A$7</c:f>
              <c:strCache>
                <c:ptCount val="1"/>
                <c:pt idx="0">
                  <c:v>Dry - Private Label</c:v>
                </c:pt>
              </c:strCache>
            </c:strRef>
          </c:tx>
          <c:spPr>
            <a:ln w="28575" cap="rnd">
              <a:solidFill>
                <a:schemeClr val="tx2">
                  <a:lumMod val="40000"/>
                  <a:lumOff val="60000"/>
                </a:schemeClr>
              </a:solidFill>
              <a:prstDash val="solid"/>
              <a:round/>
            </a:ln>
            <a:effectLst/>
          </c:spPr>
          <c:marker>
            <c:symbol val="circle"/>
            <c:size val="5"/>
            <c:spPr>
              <a:solidFill>
                <a:schemeClr val="tx2">
                  <a:lumMod val="40000"/>
                  <a:lumOff val="60000"/>
                </a:schemeClr>
              </a:solidFill>
              <a:ln w="9525">
                <a:solidFill>
                  <a:schemeClr val="tx2">
                    <a:lumMod val="40000"/>
                    <a:lumOff val="60000"/>
                  </a:schemeClr>
                </a:solidFill>
                <a:prstDash val="solid"/>
              </a:ln>
              <a:effectLst/>
            </c:spPr>
          </c:marker>
          <c:cat>
            <c:numRef>
              <c:f>'[Base Case - Pet Food.xlsx]Price forecast graphs'!B1:F1</c:f>
              <c:numCache>
                <c:formatCode>General</c:formatCode>
                <c:ptCount val="5"/>
                <c:pt idx="0">
                  <c:v>2025</c:v>
                </c:pt>
                <c:pt idx="1">
                  <c:v>2026</c:v>
                </c:pt>
                <c:pt idx="2">
                  <c:v>2027</c:v>
                </c:pt>
                <c:pt idx="3">
                  <c:v>2028</c:v>
                </c:pt>
                <c:pt idx="4">
                  <c:v>2029</c:v>
                </c:pt>
              </c:numCache>
            </c:numRef>
          </c:cat>
          <c:val>
            <c:numRef>
              <c:f>'[Base Case - Pet Food.xlsx]Price forecast graphs'!$B$7:$F$7</c:f>
              <c:numCache>
                <c:formatCode>0.0%</c:formatCode>
                <c:ptCount val="5"/>
                <c:pt idx="0">
                  <c:v>1.9194200833434483E-2</c:v>
                </c:pt>
                <c:pt idx="1">
                  <c:v>2.1194200833434484E-2</c:v>
                </c:pt>
                <c:pt idx="2">
                  <c:v>2.3194200833434486E-2</c:v>
                </c:pt>
                <c:pt idx="3">
                  <c:v>2.5194200833434488E-2</c:v>
                </c:pt>
                <c:pt idx="4">
                  <c:v>2.719420083343449E-2</c:v>
                </c:pt>
              </c:numCache>
            </c:numRef>
          </c:val>
          <c:smooth val="0"/>
          <c:extLst>
            <c:ext xmlns:c16="http://schemas.microsoft.com/office/drawing/2014/chart" uri="{C3380CC4-5D6E-409C-BE32-E72D297353CC}">
              <c16:uniqueId val="{00000002-8F43-4C7D-B6EF-494B8DA3E2EC}"/>
            </c:ext>
          </c:extLst>
        </c:ser>
        <c:ser>
          <c:idx val="3"/>
          <c:order val="3"/>
          <c:tx>
            <c:strRef>
              <c:f>'[Base Case - Pet Food.xlsx]Price forecast graphs'!$A$9</c:f>
              <c:strCache>
                <c:ptCount val="1"/>
                <c:pt idx="0">
                  <c:v>Treats - Private Label</c:v>
                </c:pt>
              </c:strCache>
            </c:strRef>
          </c:tx>
          <c:spPr>
            <a:ln w="28575" cap="rnd">
              <a:solidFill>
                <a:srgbClr val="485059"/>
              </a:solidFill>
              <a:prstDash val="solid"/>
              <a:round/>
            </a:ln>
            <a:effectLst/>
          </c:spPr>
          <c:marker>
            <c:symbol val="circle"/>
            <c:size val="5"/>
            <c:spPr>
              <a:solidFill>
                <a:srgbClr val="485059"/>
              </a:solidFill>
              <a:ln w="9525">
                <a:solidFill>
                  <a:srgbClr val="485059"/>
                </a:solidFill>
                <a:prstDash val="solid"/>
              </a:ln>
              <a:effectLst/>
            </c:spPr>
          </c:marker>
          <c:cat>
            <c:numRef>
              <c:f>'[Base Case - Pet Food.xlsx]Price forecast graphs'!B1:F1</c:f>
              <c:numCache>
                <c:formatCode>General</c:formatCode>
                <c:ptCount val="5"/>
                <c:pt idx="0">
                  <c:v>2025</c:v>
                </c:pt>
                <c:pt idx="1">
                  <c:v>2026</c:v>
                </c:pt>
                <c:pt idx="2">
                  <c:v>2027</c:v>
                </c:pt>
                <c:pt idx="3">
                  <c:v>2028</c:v>
                </c:pt>
                <c:pt idx="4">
                  <c:v>2029</c:v>
                </c:pt>
              </c:numCache>
            </c:numRef>
          </c:cat>
          <c:val>
            <c:numRef>
              <c:f>'[Base Case - Pet Food.xlsx]Price forecast graphs'!$B$9:$F$9</c:f>
              <c:numCache>
                <c:formatCode>0.0%</c:formatCode>
                <c:ptCount val="5"/>
                <c:pt idx="0">
                  <c:v>0.03</c:v>
                </c:pt>
                <c:pt idx="1">
                  <c:v>0.03</c:v>
                </c:pt>
                <c:pt idx="2">
                  <c:v>0.03</c:v>
                </c:pt>
                <c:pt idx="3">
                  <c:v>0.03</c:v>
                </c:pt>
                <c:pt idx="4">
                  <c:v>0.03</c:v>
                </c:pt>
              </c:numCache>
            </c:numRef>
          </c:val>
          <c:smooth val="0"/>
          <c:extLst>
            <c:ext xmlns:c16="http://schemas.microsoft.com/office/drawing/2014/chart" uri="{C3380CC4-5D6E-409C-BE32-E72D297353CC}">
              <c16:uniqueId val="{00000003-8F43-4C7D-B6EF-494B8DA3E2EC}"/>
            </c:ext>
          </c:extLst>
        </c:ser>
        <c:dLbls>
          <c:showLegendKey val="0"/>
          <c:showVal val="0"/>
          <c:showCatName val="0"/>
          <c:showSerName val="0"/>
          <c:showPercent val="0"/>
          <c:showBubbleSize val="0"/>
        </c:dLbls>
        <c:marker val="1"/>
        <c:smooth val="0"/>
        <c:axId val="47631879"/>
        <c:axId val="48908295"/>
      </c:lineChart>
      <c:catAx>
        <c:axId val="47631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08295"/>
        <c:crosses val="autoZero"/>
        <c:auto val="1"/>
        <c:lblAlgn val="ctr"/>
        <c:lblOffset val="100"/>
        <c:noMultiLvlLbl val="0"/>
      </c:catAx>
      <c:valAx>
        <c:axId val="48908295"/>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31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Volume Forecast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476504718280122E-2"/>
          <c:y val="0.19134215347609196"/>
          <c:w val="0.82809052964758645"/>
          <c:h val="0.51567742571867903"/>
        </c:manualLayout>
      </c:layout>
      <c:barChart>
        <c:barDir val="col"/>
        <c:grouping val="clustered"/>
        <c:varyColors val="0"/>
        <c:ser>
          <c:idx val="0"/>
          <c:order val="0"/>
          <c:tx>
            <c:v>Volume</c:v>
          </c:tx>
          <c:spPr>
            <a:solidFill>
              <a:srgbClr val="B4C6E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'[Downside Case - Pet Food.xlsx]Operating Model'!U3:Z3</c:f>
              <c:numCache>
                <c:formatCode>General</c:formatCode>
                <c:ptCount val="6"/>
                <c:pt idx="0">
                  <c:v>2024</c:v>
                </c:pt>
                <c:pt idx="1">
                  <c:v>2025</c:v>
                </c:pt>
                <c:pt idx="2">
                  <c:v>2026</c:v>
                </c:pt>
                <c:pt idx="3">
                  <c:v>2027</c:v>
                </c:pt>
                <c:pt idx="4">
                  <c:v>2028</c:v>
                </c:pt>
                <c:pt idx="5">
                  <c:v>2029</c:v>
                </c:pt>
              </c:numCache>
            </c:numRef>
          </c:cat>
          <c:val>
            <c:numRef>
              <c:f>'[Downside Case - Pet Food.xlsx]Operating Model'!$U$14:$Z$14</c:f>
              <c:numCache>
                <c:formatCode>_(* #,##0_);_(* \(#,##0\);_(* "-"??_);_(@_)</c:formatCode>
                <c:ptCount val="6"/>
                <c:pt idx="0">
                  <c:v>81.530663999999973</c:v>
                </c:pt>
                <c:pt idx="1">
                  <c:v>78.780250719999984</c:v>
                </c:pt>
                <c:pt idx="2">
                  <c:v>77.545339959199993</c:v>
                </c:pt>
                <c:pt idx="3">
                  <c:v>77.168383899607988</c:v>
                </c:pt>
                <c:pt idx="4">
                  <c:v>77.442309790109945</c:v>
                </c:pt>
                <c:pt idx="5">
                  <c:v>78.37441910690994</c:v>
                </c:pt>
              </c:numCache>
            </c:numRef>
          </c:val>
          <c:extLst>
            <c:ext xmlns:c16="http://schemas.microsoft.com/office/drawing/2014/chart" uri="{C3380CC4-5D6E-409C-BE32-E72D297353CC}">
              <c16:uniqueId val="{00000000-0BCD-4EA3-9CB4-FFF189C45A40}"/>
            </c:ext>
          </c:extLst>
        </c:ser>
        <c:dLbls>
          <c:showLegendKey val="0"/>
          <c:showVal val="0"/>
          <c:showCatName val="0"/>
          <c:showSerName val="0"/>
          <c:showPercent val="0"/>
          <c:showBubbleSize val="0"/>
        </c:dLbls>
        <c:gapWidth val="150"/>
        <c:axId val="620280328"/>
        <c:axId val="620286472"/>
      </c:barChart>
      <c:lineChart>
        <c:grouping val="standard"/>
        <c:varyColors val="0"/>
        <c:ser>
          <c:idx val="1"/>
          <c:order val="1"/>
          <c:tx>
            <c:v>% change</c:v>
          </c:tx>
          <c:spPr>
            <a:ln w="28575" cap="rnd">
              <a:solidFill>
                <a:srgbClr val="305496"/>
              </a:solidFill>
              <a:prstDash val="solid"/>
              <a:round/>
            </a:ln>
            <a:effectLst/>
          </c:spPr>
          <c:marker>
            <c:symbol val="none"/>
          </c:marker>
          <c:dLbls>
            <c:dLbl>
              <c:idx val="0"/>
              <c:layout>
                <c:manualLayout>
                  <c:x val="1.4707350363132587E-2"/>
                  <c:y val="-1.2717989596283943E-2"/>
                </c:manualLayout>
              </c:layout>
              <c:spPr>
                <a:solidFill>
                  <a:srgbClr val="FFFFFF"/>
                </a:solidFill>
                <a:ln>
                  <a:solidFill>
                    <a:srgbClr val="00B05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BCD-4EA3-9CB4-FFF189C45A40}"/>
                </c:ext>
              </c:extLst>
            </c:dLbl>
            <c:dLbl>
              <c:idx val="1"/>
              <c:layout>
                <c:manualLayout>
                  <c:x val="2.0833333333332826E-3"/>
                  <c:y val="-0.111111111111111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BCD-4EA3-9CB4-FFF189C45A40}"/>
                </c:ext>
              </c:extLst>
            </c:dLbl>
            <c:dLbl>
              <c:idx val="2"/>
              <c:layout>
                <c:manualLayout>
                  <c:x val="6.2499999999999492E-3"/>
                  <c:y val="-0.1145833333333334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BCD-4EA3-9CB4-FFF189C45A40}"/>
                </c:ext>
              </c:extLst>
            </c:dLbl>
            <c:dLbl>
              <c:idx val="3"/>
              <c:layout>
                <c:manualLayout>
                  <c:x val="-1.0185067526415994E-16"/>
                  <c:y val="-0.104166666666666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BCD-4EA3-9CB4-FFF189C45A40}"/>
                </c:ext>
              </c:extLst>
            </c:dLbl>
            <c:dLbl>
              <c:idx val="4"/>
              <c:layout>
                <c:manualLayout>
                  <c:x val="0"/>
                  <c:y val="-8.33333333333334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BCD-4EA3-9CB4-FFF189C45A40}"/>
                </c:ext>
              </c:extLst>
            </c:dLbl>
            <c:dLbl>
              <c:idx val="5"/>
              <c:layout>
                <c:manualLayout>
                  <c:x val="-2.6473230653638765E-2"/>
                  <c:y val="-8.90259271739876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45-455E-BEDC-386BB1812EC8}"/>
                </c:ext>
              </c:extLst>
            </c:dLbl>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'[Downside Case - Pet Food.xlsx]Operating Model'!U3:Z3</c:f>
              <c:numCache>
                <c:formatCode>General</c:formatCode>
                <c:ptCount val="6"/>
                <c:pt idx="0">
                  <c:v>2024</c:v>
                </c:pt>
                <c:pt idx="1">
                  <c:v>2025</c:v>
                </c:pt>
                <c:pt idx="2">
                  <c:v>2026</c:v>
                </c:pt>
                <c:pt idx="3">
                  <c:v>2027</c:v>
                </c:pt>
                <c:pt idx="4">
                  <c:v>2028</c:v>
                </c:pt>
                <c:pt idx="5">
                  <c:v>2029</c:v>
                </c:pt>
              </c:numCache>
            </c:numRef>
          </c:cat>
          <c:val>
            <c:numRef>
              <c:f>'[Downside Case - Pet Food.xlsx]Operating Model'!$U$15:$Z$15</c:f>
              <c:numCache>
                <c:formatCode>0.00%</c:formatCode>
                <c:ptCount val="6"/>
                <c:pt idx="0">
                  <c:v>5.7305258911778498E-2</c:v>
                </c:pt>
                <c:pt idx="1">
                  <c:v>-3.3734709679293061E-2</c:v>
                </c:pt>
                <c:pt idx="2">
                  <c:v>-1.5675385004664422E-2</c:v>
                </c:pt>
                <c:pt idx="3">
                  <c:v>-4.8611052552008562E-3</c:v>
                </c:pt>
                <c:pt idx="4">
                  <c:v>3.5497165634350981E-3</c:v>
                </c:pt>
                <c:pt idx="5">
                  <c:v>1.203617659811889E-2</c:v>
                </c:pt>
              </c:numCache>
            </c:numRef>
          </c:val>
          <c:smooth val="0"/>
          <c:extLst>
            <c:ext xmlns:c16="http://schemas.microsoft.com/office/drawing/2014/chart" uri="{C3380CC4-5D6E-409C-BE32-E72D297353CC}">
              <c16:uniqueId val="{00000006-0BCD-4EA3-9CB4-FFF189C45A40}"/>
            </c:ext>
          </c:extLst>
        </c:ser>
        <c:dLbls>
          <c:showLegendKey val="0"/>
          <c:showVal val="0"/>
          <c:showCatName val="0"/>
          <c:showSerName val="0"/>
          <c:showPercent val="0"/>
          <c:showBubbleSize val="0"/>
        </c:dLbls>
        <c:marker val="1"/>
        <c:smooth val="0"/>
        <c:axId val="475130887"/>
        <c:axId val="475127815"/>
      </c:lineChart>
      <c:catAx>
        <c:axId val="620280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286472"/>
        <c:crosses val="autoZero"/>
        <c:auto val="1"/>
        <c:lblAlgn val="ctr"/>
        <c:lblOffset val="100"/>
        <c:noMultiLvlLbl val="0"/>
      </c:catAx>
      <c:valAx>
        <c:axId val="62028647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280328"/>
        <c:crosses val="autoZero"/>
        <c:crossBetween val="between"/>
      </c:valAx>
      <c:valAx>
        <c:axId val="475127815"/>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130887"/>
        <c:crosses val="max"/>
        <c:crossBetween val="between"/>
      </c:valAx>
      <c:catAx>
        <c:axId val="475130887"/>
        <c:scaling>
          <c:orientation val="minMax"/>
        </c:scaling>
        <c:delete val="1"/>
        <c:axPos val="b"/>
        <c:numFmt formatCode="General" sourceLinked="1"/>
        <c:majorTickMark val="none"/>
        <c:minorTickMark val="none"/>
        <c:tickLblPos val="nextTo"/>
        <c:crossAx val="4751278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Price Forecast</a:t>
            </a:r>
          </a:p>
        </c:rich>
      </c:tx>
      <c:layout>
        <c:manualLayout>
          <c:xMode val="edge"/>
          <c:yMode val="edge"/>
          <c:x val="0.38129054476449931"/>
          <c:y val="2.50074702433256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'[Downside Case - Pet Food.xlsx]Operating Model'!$B$17</c:f>
              <c:strCache>
                <c:ptCount val="1"/>
                <c:pt idx="0">
                  <c:v>Wet - Private Label</c:v>
                </c:pt>
              </c:strCache>
            </c:strRef>
          </c:tx>
          <c:spPr>
            <a:ln w="28575" cap="rnd">
              <a:solidFill>
                <a:schemeClr val="accent1"/>
              </a:solidFill>
              <a:round/>
            </a:ln>
            <a:effectLst/>
          </c:spPr>
          <c:marker>
            <c:symbol val="none"/>
          </c:marker>
          <c:dLbls>
            <c:spPr>
              <a:solidFill>
                <a:srgbClr val="FFFFFF"/>
              </a:solidFill>
              <a:ln>
                <a:solidFill>
                  <a:srgbClr val="2F75B5"/>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'[Downside Case - Pet Food.xlsx]Operating Model'!V3:Z3</c:f>
              <c:numCache>
                <c:formatCode>General</c:formatCode>
                <c:ptCount val="5"/>
                <c:pt idx="0">
                  <c:v>2025</c:v>
                </c:pt>
                <c:pt idx="1">
                  <c:v>2026</c:v>
                </c:pt>
                <c:pt idx="2">
                  <c:v>2027</c:v>
                </c:pt>
                <c:pt idx="3">
                  <c:v>2028</c:v>
                </c:pt>
                <c:pt idx="4">
                  <c:v>2029</c:v>
                </c:pt>
              </c:numCache>
            </c:numRef>
          </c:cat>
          <c:val>
            <c:numRef>
              <c:f>'[Downside Case - Pet Food.xlsx]Operating Model'!$V$17:$Z$17</c:f>
              <c:numCache>
                <c:formatCode>0.00</c:formatCode>
                <c:ptCount val="5"/>
                <c:pt idx="0">
                  <c:v>10.744554930783137</c:v>
                </c:pt>
                <c:pt idx="1">
                  <c:v>10.852000480090968</c:v>
                </c:pt>
                <c:pt idx="2">
                  <c:v>10.960520484891878</c:v>
                </c:pt>
                <c:pt idx="3">
                  <c:v>11.070125689740797</c:v>
                </c:pt>
                <c:pt idx="4">
                  <c:v>11.180826946638206</c:v>
                </c:pt>
              </c:numCache>
            </c:numRef>
          </c:val>
          <c:smooth val="0"/>
          <c:extLst>
            <c:ext xmlns:c16="http://schemas.microsoft.com/office/drawing/2014/chart" uri="{C3380CC4-5D6E-409C-BE32-E72D297353CC}">
              <c16:uniqueId val="{00000000-C0A8-477B-9FE3-285C5D21F170}"/>
            </c:ext>
          </c:extLst>
        </c:ser>
        <c:ser>
          <c:idx val="1"/>
          <c:order val="1"/>
          <c:tx>
            <c:strRef>
              <c:f>'[Downside Case - Pet Food.xlsx]Operating Model'!$B$19</c:f>
              <c:strCache>
                <c:ptCount val="1"/>
                <c:pt idx="0">
                  <c:v>Wet - Contract</c:v>
                </c:pt>
              </c:strCache>
            </c:strRef>
          </c:tx>
          <c:spPr>
            <a:ln w="28575" cap="rnd">
              <a:solidFill>
                <a:srgbClr val="B4C6E7"/>
              </a:solidFill>
              <a:prstDash val="solid"/>
              <a:round/>
            </a:ln>
            <a:effectLst/>
          </c:spPr>
          <c:marker>
            <c:symbol val="none"/>
          </c:marker>
          <c:cat>
            <c:numRef>
              <c:f>'[Downside Case - Pet Food.xlsx]Operating Model'!V3:Z3</c:f>
              <c:numCache>
                <c:formatCode>General</c:formatCode>
                <c:ptCount val="5"/>
                <c:pt idx="0">
                  <c:v>2025</c:v>
                </c:pt>
                <c:pt idx="1">
                  <c:v>2026</c:v>
                </c:pt>
                <c:pt idx="2">
                  <c:v>2027</c:v>
                </c:pt>
                <c:pt idx="3">
                  <c:v>2028</c:v>
                </c:pt>
                <c:pt idx="4">
                  <c:v>2029</c:v>
                </c:pt>
              </c:numCache>
            </c:numRef>
          </c:cat>
          <c:val>
            <c:numRef>
              <c:f>'[Downside Case - Pet Food.xlsx]Operating Model'!$V$19:$Z$19</c:f>
              <c:numCache>
                <c:formatCode>0.00</c:formatCode>
                <c:ptCount val="5"/>
                <c:pt idx="0">
                  <c:v>9.8450032800000002</c:v>
                </c:pt>
                <c:pt idx="1">
                  <c:v>9.9434533128000009</c:v>
                </c:pt>
                <c:pt idx="2">
                  <c:v>10.042887845928002</c:v>
                </c:pt>
                <c:pt idx="3">
                  <c:v>10.143316724387281</c:v>
                </c:pt>
                <c:pt idx="4">
                  <c:v>10.244749891631153</c:v>
                </c:pt>
              </c:numCache>
            </c:numRef>
          </c:val>
          <c:smooth val="0"/>
          <c:extLst>
            <c:ext xmlns:c16="http://schemas.microsoft.com/office/drawing/2014/chart" uri="{C3380CC4-5D6E-409C-BE32-E72D297353CC}">
              <c16:uniqueId val="{00000001-C0A8-477B-9FE3-285C5D21F170}"/>
            </c:ext>
          </c:extLst>
        </c:ser>
        <c:ser>
          <c:idx val="2"/>
          <c:order val="2"/>
          <c:tx>
            <c:strRef>
              <c:f>'[Downside Case - Pet Food.xlsx]Operating Model'!$B$21</c:f>
              <c:strCache>
                <c:ptCount val="1"/>
                <c:pt idx="0">
                  <c:v>Dry - Private Label</c:v>
                </c:pt>
              </c:strCache>
            </c:strRef>
          </c:tx>
          <c:spPr>
            <a:ln w="28575" cap="rnd">
              <a:solidFill>
                <a:srgbClr val="A5A5A5"/>
              </a:solidFill>
              <a:prstDash val="solid"/>
              <a:round/>
            </a:ln>
            <a:effectLst/>
          </c:spPr>
          <c:marker>
            <c:symbol val="none"/>
          </c:marker>
          <c:cat>
            <c:numRef>
              <c:f>'[Downside Case - Pet Food.xlsx]Operating Model'!V3:Z3</c:f>
              <c:numCache>
                <c:formatCode>General</c:formatCode>
                <c:ptCount val="5"/>
                <c:pt idx="0">
                  <c:v>2025</c:v>
                </c:pt>
                <c:pt idx="1">
                  <c:v>2026</c:v>
                </c:pt>
                <c:pt idx="2">
                  <c:v>2027</c:v>
                </c:pt>
                <c:pt idx="3">
                  <c:v>2028</c:v>
                </c:pt>
                <c:pt idx="4">
                  <c:v>2029</c:v>
                </c:pt>
              </c:numCache>
            </c:numRef>
          </c:cat>
          <c:val>
            <c:numRef>
              <c:f>'[Downside Case - Pet Food.xlsx]Operating Model'!$V$21:$Z$21</c:f>
              <c:numCache>
                <c:formatCode>0.00</c:formatCode>
                <c:ptCount val="5"/>
                <c:pt idx="0">
                  <c:v>4.0945904999999998</c:v>
                </c:pt>
                <c:pt idx="1">
                  <c:v>4.1355364049999999</c:v>
                </c:pt>
                <c:pt idx="2">
                  <c:v>4.17689176905</c:v>
                </c:pt>
                <c:pt idx="3">
                  <c:v>4.2186606867404999</c:v>
                </c:pt>
                <c:pt idx="4">
                  <c:v>4.2608472936079052</c:v>
                </c:pt>
              </c:numCache>
            </c:numRef>
          </c:val>
          <c:smooth val="0"/>
          <c:extLst>
            <c:ext xmlns:c16="http://schemas.microsoft.com/office/drawing/2014/chart" uri="{C3380CC4-5D6E-409C-BE32-E72D297353CC}">
              <c16:uniqueId val="{00000002-C0A8-477B-9FE3-285C5D21F170}"/>
            </c:ext>
          </c:extLst>
        </c:ser>
        <c:ser>
          <c:idx val="3"/>
          <c:order val="3"/>
          <c:tx>
            <c:strRef>
              <c:f>'[Downside Case - Pet Food.xlsx]Operating Model'!$B$23</c:f>
              <c:strCache>
                <c:ptCount val="1"/>
                <c:pt idx="0">
                  <c:v>Treats - Private Label</c:v>
                </c:pt>
              </c:strCache>
            </c:strRef>
          </c:tx>
          <c:spPr>
            <a:ln w="28575" cap="rnd">
              <a:solidFill>
                <a:srgbClr val="203764"/>
              </a:solidFill>
              <a:prstDash val="solid"/>
              <a:round/>
            </a:ln>
            <a:effectLst/>
          </c:spPr>
          <c:marker>
            <c:symbol val="none"/>
          </c:marker>
          <c:dLbls>
            <c:spPr>
              <a:solidFill>
                <a:srgbClr val="FFFFFF"/>
              </a:solidFill>
              <a:ln>
                <a:solidFill>
                  <a:srgbClr val="203764"/>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'[Downside Case - Pet Food.xlsx]Operating Model'!V3:Z3</c:f>
              <c:numCache>
                <c:formatCode>General</c:formatCode>
                <c:ptCount val="5"/>
                <c:pt idx="0">
                  <c:v>2025</c:v>
                </c:pt>
                <c:pt idx="1">
                  <c:v>2026</c:v>
                </c:pt>
                <c:pt idx="2">
                  <c:v>2027</c:v>
                </c:pt>
                <c:pt idx="3">
                  <c:v>2028</c:v>
                </c:pt>
                <c:pt idx="4">
                  <c:v>2029</c:v>
                </c:pt>
              </c:numCache>
            </c:numRef>
          </c:cat>
          <c:val>
            <c:numRef>
              <c:f>'[Downside Case - Pet Food.xlsx]Operating Model'!$V$23:$Z$23</c:f>
              <c:numCache>
                <c:formatCode>0.00</c:formatCode>
                <c:ptCount val="5"/>
                <c:pt idx="0">
                  <c:v>2.1018140400000003</c:v>
                </c:pt>
                <c:pt idx="1">
                  <c:v>2.1228321804000001</c:v>
                </c:pt>
                <c:pt idx="2">
                  <c:v>2.1440605022040002</c:v>
                </c:pt>
                <c:pt idx="3">
                  <c:v>2.1655011072260404</c:v>
                </c:pt>
                <c:pt idx="4">
                  <c:v>2.1871561182983008</c:v>
                </c:pt>
              </c:numCache>
            </c:numRef>
          </c:val>
          <c:smooth val="0"/>
          <c:extLst>
            <c:ext xmlns:c16="http://schemas.microsoft.com/office/drawing/2014/chart" uri="{C3380CC4-5D6E-409C-BE32-E72D297353CC}">
              <c16:uniqueId val="{00000003-C0A8-477B-9FE3-285C5D21F170}"/>
            </c:ext>
          </c:extLst>
        </c:ser>
        <c:dLbls>
          <c:showLegendKey val="0"/>
          <c:showVal val="0"/>
          <c:showCatName val="0"/>
          <c:showSerName val="0"/>
          <c:showPercent val="0"/>
          <c:showBubbleSize val="0"/>
        </c:dLbls>
        <c:smooth val="0"/>
        <c:axId val="1709433352"/>
        <c:axId val="1709435400"/>
      </c:lineChart>
      <c:catAx>
        <c:axId val="1709433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9435400"/>
        <c:crosses val="autoZero"/>
        <c:auto val="1"/>
        <c:lblAlgn val="ctr"/>
        <c:lblOffset val="100"/>
        <c:noMultiLvlLbl val="0"/>
      </c:catAx>
      <c:valAx>
        <c:axId val="1709435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9433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base case vs downside case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'[Base Case - Pet Food.xlsx]Base Vs downside'!$A$2</c:f>
              <c:strCache>
                <c:ptCount val="1"/>
                <c:pt idx="0">
                  <c:v>Base case</c:v>
                </c:pt>
              </c:strCache>
            </c:strRef>
          </c:tx>
          <c:spPr>
            <a:ln w="28575" cap="rnd">
              <a:solidFill>
                <a:srgbClr val="00B050"/>
              </a:solidFill>
              <a:prstDash val="solid"/>
              <a:round/>
            </a:ln>
            <a:effectLst/>
          </c:spPr>
          <c:marker>
            <c:symbol val="none"/>
          </c:marker>
          <c:dLbls>
            <c:spPr>
              <a:solidFill>
                <a:srgbClr val="FFFFFF"/>
              </a:solidFill>
              <a:ln>
                <a:solidFill>
                  <a:srgbClr val="00B05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3764"/>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Food.xlsx]Base Vs downside'!B1:F1</c:f>
              <c:numCache>
                <c:formatCode>General</c:formatCode>
                <c:ptCount val="5"/>
                <c:pt idx="0">
                  <c:v>2025</c:v>
                </c:pt>
                <c:pt idx="1">
                  <c:v>2026</c:v>
                </c:pt>
                <c:pt idx="2">
                  <c:v>2027</c:v>
                </c:pt>
                <c:pt idx="3">
                  <c:v>2028</c:v>
                </c:pt>
                <c:pt idx="4">
                  <c:v>2029</c:v>
                </c:pt>
              </c:numCache>
            </c:numRef>
          </c:cat>
          <c:val>
            <c:numRef>
              <c:f>'[Base Case - Pet Food.xlsx]Base Vs downside'!$B$2:$F$2</c:f>
              <c:numCache>
                <c:formatCode>"$"#,##0</c:formatCode>
                <c:ptCount val="5"/>
                <c:pt idx="0">
                  <c:v>628.09057858465155</c:v>
                </c:pt>
                <c:pt idx="1">
                  <c:v>668.59264221061289</c:v>
                </c:pt>
                <c:pt idx="2">
                  <c:v>710.44767142441515</c:v>
                </c:pt>
                <c:pt idx="3">
                  <c:v>753.326182515504</c:v>
                </c:pt>
                <c:pt idx="4">
                  <c:v>796.92055223862417</c:v>
                </c:pt>
              </c:numCache>
            </c:numRef>
          </c:val>
          <c:smooth val="0"/>
          <c:extLst>
            <c:ext xmlns:c16="http://schemas.microsoft.com/office/drawing/2014/chart" uri="{C3380CC4-5D6E-409C-BE32-E72D297353CC}">
              <c16:uniqueId val="{00000000-397A-4F5C-AD55-E43208FA816A}"/>
            </c:ext>
          </c:extLst>
        </c:ser>
        <c:ser>
          <c:idx val="1"/>
          <c:order val="1"/>
          <c:tx>
            <c:strRef>
              <c:f>'[Base Case - Pet Food.xlsx]Base Vs downside'!$A$3</c:f>
              <c:strCache>
                <c:ptCount val="1"/>
                <c:pt idx="0">
                  <c:v>Downside Case</c:v>
                </c:pt>
              </c:strCache>
            </c:strRef>
          </c:tx>
          <c:spPr>
            <a:ln w="28575" cap="rnd">
              <a:solidFill>
                <a:srgbClr val="FF0000"/>
              </a:solidFill>
              <a:prstDash val="solid"/>
              <a:round/>
            </a:ln>
            <a:effectLst/>
          </c:spPr>
          <c:marker>
            <c:symbol val="none"/>
          </c:marker>
          <c:dLbls>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Food.xlsx]Base Vs downside'!B1:F1</c:f>
              <c:numCache>
                <c:formatCode>General</c:formatCode>
                <c:ptCount val="5"/>
                <c:pt idx="0">
                  <c:v>2025</c:v>
                </c:pt>
                <c:pt idx="1">
                  <c:v>2026</c:v>
                </c:pt>
                <c:pt idx="2">
                  <c:v>2027</c:v>
                </c:pt>
                <c:pt idx="3">
                  <c:v>2028</c:v>
                </c:pt>
                <c:pt idx="4">
                  <c:v>2029</c:v>
                </c:pt>
              </c:numCache>
            </c:numRef>
          </c:cat>
          <c:val>
            <c:numRef>
              <c:f>'[Base Case - Pet Food.xlsx]Base Vs downside'!$B$3:$F$3</c:f>
              <c:numCache>
                <c:formatCode>"$"#,##0_);[Red]\("$"#,##0\)</c:formatCode>
                <c:ptCount val="5"/>
                <c:pt idx="0">
                  <c:v>572</c:v>
                </c:pt>
                <c:pt idx="1">
                  <c:v>569</c:v>
                </c:pt>
                <c:pt idx="2">
                  <c:v>573</c:v>
                </c:pt>
                <c:pt idx="3">
                  <c:v>583</c:v>
                </c:pt>
                <c:pt idx="4">
                  <c:v>599</c:v>
                </c:pt>
              </c:numCache>
            </c:numRef>
          </c:val>
          <c:smooth val="0"/>
          <c:extLst>
            <c:ext xmlns:c16="http://schemas.microsoft.com/office/drawing/2014/chart" uri="{C3380CC4-5D6E-409C-BE32-E72D297353CC}">
              <c16:uniqueId val="{00000001-397A-4F5C-AD55-E43208FA816A}"/>
            </c:ext>
          </c:extLst>
        </c:ser>
        <c:dLbls>
          <c:showLegendKey val="0"/>
          <c:showVal val="0"/>
          <c:showCatName val="0"/>
          <c:showSerName val="0"/>
          <c:showPercent val="0"/>
          <c:showBubbleSize val="0"/>
        </c:dLbls>
        <c:smooth val="0"/>
        <c:axId val="31454216"/>
        <c:axId val="67992584"/>
      </c:lineChart>
      <c:catAx>
        <c:axId val="31454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992584"/>
        <c:crosses val="autoZero"/>
        <c:auto val="1"/>
        <c:lblAlgn val="ctr"/>
        <c:lblOffset val="100"/>
        <c:noMultiLvlLbl val="0"/>
      </c:catAx>
      <c:valAx>
        <c:axId val="67992584"/>
        <c:scaling>
          <c:orientation val="minMax"/>
          <c:min val="40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54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EBITDA base vs downside case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'[Base Case - Pet Food.xlsx]Base Vs downside'!$A$6</c:f>
              <c:strCache>
                <c:ptCount val="1"/>
                <c:pt idx="0">
                  <c:v>Base case</c:v>
                </c:pt>
              </c:strCache>
            </c:strRef>
          </c:tx>
          <c:spPr>
            <a:ln w="28575" cap="rnd">
              <a:solidFill>
                <a:srgbClr val="00B050"/>
              </a:solidFill>
              <a:prstDash val="solid"/>
              <a:round/>
            </a:ln>
            <a:effectLst/>
          </c:spPr>
          <c:marker>
            <c:symbol val="none"/>
          </c:marker>
          <c:dLbls>
            <c:spPr>
              <a:solidFill>
                <a:srgbClr val="FFFFFF"/>
              </a:solidFill>
              <a:ln>
                <a:solidFill>
                  <a:srgbClr val="00B05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Food.xlsx]Base Vs downside'!B1:F1</c:f>
              <c:numCache>
                <c:formatCode>General</c:formatCode>
                <c:ptCount val="5"/>
                <c:pt idx="0">
                  <c:v>2025</c:v>
                </c:pt>
                <c:pt idx="1">
                  <c:v>2026</c:v>
                </c:pt>
                <c:pt idx="2">
                  <c:v>2027</c:v>
                </c:pt>
                <c:pt idx="3">
                  <c:v>2028</c:v>
                </c:pt>
                <c:pt idx="4">
                  <c:v>2029</c:v>
                </c:pt>
              </c:numCache>
            </c:numRef>
          </c:cat>
          <c:val>
            <c:numRef>
              <c:f>'[Base Case - Pet Food.xlsx]Base Vs downside'!$B$6:$F$6</c:f>
              <c:numCache>
                <c:formatCode>"$"#,##0</c:formatCode>
                <c:ptCount val="5"/>
                <c:pt idx="0">
                  <c:v>66.25157940579922</c:v>
                </c:pt>
                <c:pt idx="1">
                  <c:v>71.741787755662813</c:v>
                </c:pt>
                <c:pt idx="2">
                  <c:v>79.050412726268348</c:v>
                </c:pt>
                <c:pt idx="3">
                  <c:v>86.827597722070919</c:v>
                </c:pt>
                <c:pt idx="4">
                  <c:v>94.970499395039766</c:v>
                </c:pt>
              </c:numCache>
            </c:numRef>
          </c:val>
          <c:smooth val="0"/>
          <c:extLst>
            <c:ext xmlns:c16="http://schemas.microsoft.com/office/drawing/2014/chart" uri="{C3380CC4-5D6E-409C-BE32-E72D297353CC}">
              <c16:uniqueId val="{00000000-1090-4611-8BF7-2DF042382A91}"/>
            </c:ext>
          </c:extLst>
        </c:ser>
        <c:ser>
          <c:idx val="1"/>
          <c:order val="1"/>
          <c:tx>
            <c:strRef>
              <c:f>'[Base Case - Pet Food.xlsx]Base Vs downside'!$A$7</c:f>
              <c:strCache>
                <c:ptCount val="1"/>
                <c:pt idx="0">
                  <c:v>Downside Case</c:v>
                </c:pt>
              </c:strCache>
            </c:strRef>
          </c:tx>
          <c:spPr>
            <a:ln w="28575" cap="rnd">
              <a:solidFill>
                <a:srgbClr val="FF0000"/>
              </a:solidFill>
              <a:prstDash val="solid"/>
              <a:round/>
            </a:ln>
            <a:effectLst/>
          </c:spPr>
          <c:marker>
            <c:symbol val="none"/>
          </c:marker>
          <c:dLbls>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'[Base Case - Pet Food.xlsx]Base Vs downside'!B1:F1</c:f>
              <c:numCache>
                <c:formatCode>General</c:formatCode>
                <c:ptCount val="5"/>
                <c:pt idx="0">
                  <c:v>2025</c:v>
                </c:pt>
                <c:pt idx="1">
                  <c:v>2026</c:v>
                </c:pt>
                <c:pt idx="2">
                  <c:v>2027</c:v>
                </c:pt>
                <c:pt idx="3">
                  <c:v>2028</c:v>
                </c:pt>
                <c:pt idx="4">
                  <c:v>2029</c:v>
                </c:pt>
              </c:numCache>
            </c:numRef>
          </c:cat>
          <c:val>
            <c:numRef>
              <c:f>'[Base Case - Pet Food.xlsx]Base Vs downside'!$B$7:$F$7</c:f>
              <c:numCache>
                <c:formatCode>"$"#,##0</c:formatCode>
                <c:ptCount val="5"/>
                <c:pt idx="0">
                  <c:v>55.985116072208129</c:v>
                </c:pt>
                <c:pt idx="1">
                  <c:v>56.317720506475467</c:v>
                </c:pt>
                <c:pt idx="2">
                  <c:v>56.498812078236426</c:v>
                </c:pt>
                <c:pt idx="3">
                  <c:v>57.263756330936914</c:v>
                </c:pt>
                <c:pt idx="4">
                  <c:v>58.629852396343189</c:v>
                </c:pt>
              </c:numCache>
            </c:numRef>
          </c:val>
          <c:smooth val="0"/>
          <c:extLst>
            <c:ext xmlns:c16="http://schemas.microsoft.com/office/drawing/2014/chart" uri="{C3380CC4-5D6E-409C-BE32-E72D297353CC}">
              <c16:uniqueId val="{00000001-1090-4611-8BF7-2DF042382A91}"/>
            </c:ext>
          </c:extLst>
        </c:ser>
        <c:dLbls>
          <c:showLegendKey val="0"/>
          <c:showVal val="0"/>
          <c:showCatName val="0"/>
          <c:showSerName val="0"/>
          <c:showPercent val="0"/>
          <c:showBubbleSize val="0"/>
        </c:dLbls>
        <c:smooth val="0"/>
        <c:axId val="401957896"/>
        <c:axId val="401959944"/>
      </c:lineChart>
      <c:catAx>
        <c:axId val="401957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959944"/>
        <c:crosses val="autoZero"/>
        <c:auto val="1"/>
        <c:lblAlgn val="ctr"/>
        <c:lblOffset val="100"/>
        <c:noMultiLvlLbl val="0"/>
      </c:catAx>
      <c:valAx>
        <c:axId val="401959944"/>
        <c:scaling>
          <c:orientation val="minMax"/>
          <c:min val="40"/>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957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57153319740981E-2"/>
          <c:y val="0.10772405369392489"/>
          <c:w val="0.98584284668025901"/>
          <c:h val="0.78455189261215019"/>
        </c:manualLayout>
      </c:layout>
      <c:barChart>
        <c:barDir val="bar"/>
        <c:grouping val="percentStacked"/>
        <c:varyColors val="0"/>
        <c:ser>
          <c:idx val="0"/>
          <c:order val="0"/>
          <c:tx>
            <c:strRef>
              <c:f>Sheet1!$B$1</c:f>
              <c:strCache>
                <c:ptCount val="1"/>
                <c:pt idx="0">
                  <c:v>Dog</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0.57999999999999996</c:v>
                </c:pt>
              </c:numCache>
            </c:numRef>
          </c:val>
          <c:extLst>
            <c:ext xmlns:c16="http://schemas.microsoft.com/office/drawing/2014/chart" uri="{C3380CC4-5D6E-409C-BE32-E72D297353CC}">
              <c16:uniqueId val="{00000000-751D-464E-8C78-9B944F25B3F5}"/>
            </c:ext>
          </c:extLst>
        </c:ser>
        <c:ser>
          <c:idx val="1"/>
          <c:order val="1"/>
          <c:tx>
            <c:strRef>
              <c:f>Sheet1!$C$1</c:f>
              <c:strCache>
                <c:ptCount val="1"/>
                <c:pt idx="0">
                  <c:v>Cat</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0.34</c:v>
                </c:pt>
              </c:numCache>
            </c:numRef>
          </c:val>
          <c:extLst>
            <c:ext xmlns:c16="http://schemas.microsoft.com/office/drawing/2014/chart" uri="{C3380CC4-5D6E-409C-BE32-E72D297353CC}">
              <c16:uniqueId val="{00000001-751D-464E-8C78-9B944F25B3F5}"/>
            </c:ext>
          </c:extLst>
        </c:ser>
        <c:ser>
          <c:idx val="2"/>
          <c:order val="2"/>
          <c:tx>
            <c:strRef>
              <c:f>Sheet1!$D$1</c:f>
              <c:strCache>
                <c:ptCount val="1"/>
                <c:pt idx="0">
                  <c:v>Other</c:v>
                </c:pt>
              </c:strCache>
            </c:strRef>
          </c:tx>
          <c:spPr>
            <a:solidFill>
              <a:schemeClr val="bg1">
                <a:lumMod val="95000"/>
              </a:schemeClr>
            </a:solidFill>
            <a:ln>
              <a:noFill/>
            </a:ln>
            <a:effectLst/>
          </c:spPr>
          <c:invertIfNegative val="0"/>
          <c:dLbls>
            <c:dLbl>
              <c:idx val="0"/>
              <c:layout>
                <c:manualLayout>
                  <c:x val="0"/>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51D-464E-8C78-9B944F25B3F5}"/>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0.08</c:v>
                </c:pt>
              </c:numCache>
            </c:numRef>
          </c:val>
          <c:extLst>
            <c:ext xmlns:c16="http://schemas.microsoft.com/office/drawing/2014/chart" uri="{C3380CC4-5D6E-409C-BE32-E72D297353CC}">
              <c16:uniqueId val="{00000002-751D-464E-8C78-9B944F25B3F5}"/>
            </c:ext>
          </c:extLst>
        </c:ser>
        <c:dLbls>
          <c:dLblPos val="ctr"/>
          <c:showLegendKey val="0"/>
          <c:showVal val="1"/>
          <c:showCatName val="0"/>
          <c:showSerName val="0"/>
          <c:showPercent val="0"/>
          <c:showBubbleSize val="0"/>
        </c:dLbls>
        <c:gapWidth val="150"/>
        <c:overlap val="100"/>
        <c:axId val="143864575"/>
        <c:axId val="1770431919"/>
      </c:barChart>
      <c:catAx>
        <c:axId val="143864575"/>
        <c:scaling>
          <c:orientation val="minMax"/>
        </c:scaling>
        <c:delete val="1"/>
        <c:axPos val="l"/>
        <c:numFmt formatCode="General" sourceLinked="1"/>
        <c:majorTickMark val="none"/>
        <c:minorTickMark val="none"/>
        <c:tickLblPos val="nextTo"/>
        <c:crossAx val="1770431919"/>
        <c:crosses val="autoZero"/>
        <c:auto val="1"/>
        <c:lblAlgn val="ctr"/>
        <c:lblOffset val="100"/>
        <c:noMultiLvlLbl val="0"/>
      </c:catAx>
      <c:valAx>
        <c:axId val="1770431919"/>
        <c:scaling>
          <c:orientation val="minMax"/>
        </c:scaling>
        <c:delete val="1"/>
        <c:axPos val="b"/>
        <c:numFmt formatCode="0%" sourceLinked="1"/>
        <c:majorTickMark val="none"/>
        <c:minorTickMark val="none"/>
        <c:tickLblPos val="nextTo"/>
        <c:crossAx val="14386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57153319740981E-2"/>
          <c:y val="0.10772405369392489"/>
          <c:w val="0.98584284668025901"/>
          <c:h val="0.78455189261215019"/>
        </c:manualLayout>
      </c:layout>
      <c:barChart>
        <c:barDir val="bar"/>
        <c:grouping val="percentStacked"/>
        <c:varyColors val="0"/>
        <c:ser>
          <c:idx val="0"/>
          <c:order val="0"/>
          <c:tx>
            <c:strRef>
              <c:f>Sheet1!$B$1</c:f>
              <c:strCache>
                <c:ptCount val="1"/>
                <c:pt idx="0">
                  <c:v>Dog</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0.27</c:v>
                </c:pt>
              </c:numCache>
            </c:numRef>
          </c:val>
          <c:extLst>
            <c:ext xmlns:c16="http://schemas.microsoft.com/office/drawing/2014/chart" uri="{C3380CC4-5D6E-409C-BE32-E72D297353CC}">
              <c16:uniqueId val="{00000000-6A73-4174-99BF-A93225E03797}"/>
            </c:ext>
          </c:extLst>
        </c:ser>
        <c:ser>
          <c:idx val="1"/>
          <c:order val="1"/>
          <c:tx>
            <c:strRef>
              <c:f>Sheet1!$C$1</c:f>
              <c:strCache>
                <c:ptCount val="1"/>
                <c:pt idx="0">
                  <c:v>Cat</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0.61</c:v>
                </c:pt>
              </c:numCache>
            </c:numRef>
          </c:val>
          <c:extLst>
            <c:ext xmlns:c16="http://schemas.microsoft.com/office/drawing/2014/chart" uri="{C3380CC4-5D6E-409C-BE32-E72D297353CC}">
              <c16:uniqueId val="{00000001-6A73-4174-99BF-A93225E03797}"/>
            </c:ext>
          </c:extLst>
        </c:ser>
        <c:ser>
          <c:idx val="2"/>
          <c:order val="2"/>
          <c:tx>
            <c:strRef>
              <c:f>Sheet1!$D$1</c:f>
              <c:strCache>
                <c:ptCount val="1"/>
                <c:pt idx="0">
                  <c:v>Other</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0.12</c:v>
                </c:pt>
              </c:numCache>
            </c:numRef>
          </c:val>
          <c:extLst>
            <c:ext xmlns:c16="http://schemas.microsoft.com/office/drawing/2014/chart" uri="{C3380CC4-5D6E-409C-BE32-E72D297353CC}">
              <c16:uniqueId val="{00000002-6A73-4174-99BF-A93225E03797}"/>
            </c:ext>
          </c:extLst>
        </c:ser>
        <c:dLbls>
          <c:dLblPos val="ctr"/>
          <c:showLegendKey val="0"/>
          <c:showVal val="1"/>
          <c:showCatName val="0"/>
          <c:showSerName val="0"/>
          <c:showPercent val="0"/>
          <c:showBubbleSize val="0"/>
        </c:dLbls>
        <c:gapWidth val="150"/>
        <c:overlap val="100"/>
        <c:axId val="143864575"/>
        <c:axId val="1770431919"/>
      </c:barChart>
      <c:catAx>
        <c:axId val="143864575"/>
        <c:scaling>
          <c:orientation val="minMax"/>
        </c:scaling>
        <c:delete val="1"/>
        <c:axPos val="l"/>
        <c:numFmt formatCode="General" sourceLinked="1"/>
        <c:majorTickMark val="none"/>
        <c:minorTickMark val="none"/>
        <c:tickLblPos val="nextTo"/>
        <c:crossAx val="1770431919"/>
        <c:crosses val="autoZero"/>
        <c:auto val="1"/>
        <c:lblAlgn val="ctr"/>
        <c:lblOffset val="100"/>
        <c:noMultiLvlLbl val="0"/>
      </c:catAx>
      <c:valAx>
        <c:axId val="1770431919"/>
        <c:scaling>
          <c:orientation val="minMax"/>
        </c:scaling>
        <c:delete val="1"/>
        <c:axPos val="b"/>
        <c:numFmt formatCode="0%" sourceLinked="1"/>
        <c:majorTickMark val="none"/>
        <c:minorTickMark val="none"/>
        <c:tickLblPos val="nextTo"/>
        <c:crossAx val="14386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157153319740981E-2"/>
          <c:y val="0.10772405369392489"/>
          <c:w val="0.98584284668025901"/>
          <c:h val="0.78455189261215019"/>
        </c:manualLayout>
      </c:layout>
      <c:barChart>
        <c:barDir val="bar"/>
        <c:grouping val="percentStacked"/>
        <c:varyColors val="0"/>
        <c:ser>
          <c:idx val="0"/>
          <c:order val="0"/>
          <c:tx>
            <c:strRef>
              <c:f>Sheet1!$B$1</c:f>
              <c:strCache>
                <c:ptCount val="1"/>
                <c:pt idx="0">
                  <c:v>Dog</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0.65</c:v>
                </c:pt>
              </c:numCache>
            </c:numRef>
          </c:val>
          <c:extLst>
            <c:ext xmlns:c16="http://schemas.microsoft.com/office/drawing/2014/chart" uri="{C3380CC4-5D6E-409C-BE32-E72D297353CC}">
              <c16:uniqueId val="{00000000-2E94-4175-B8A1-0C7309A1679F}"/>
            </c:ext>
          </c:extLst>
        </c:ser>
        <c:ser>
          <c:idx val="1"/>
          <c:order val="1"/>
          <c:tx>
            <c:strRef>
              <c:f>Sheet1!$C$1</c:f>
              <c:strCache>
                <c:ptCount val="1"/>
                <c:pt idx="0">
                  <c:v>Cat</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0.25</c:v>
                </c:pt>
              </c:numCache>
            </c:numRef>
          </c:val>
          <c:extLst>
            <c:ext xmlns:c16="http://schemas.microsoft.com/office/drawing/2014/chart" uri="{C3380CC4-5D6E-409C-BE32-E72D297353CC}">
              <c16:uniqueId val="{00000001-2E94-4175-B8A1-0C7309A1679F}"/>
            </c:ext>
          </c:extLst>
        </c:ser>
        <c:ser>
          <c:idx val="2"/>
          <c:order val="2"/>
          <c:tx>
            <c:strRef>
              <c:f>Sheet1!$D$1</c:f>
              <c:strCache>
                <c:ptCount val="1"/>
                <c:pt idx="0">
                  <c:v>Other</c:v>
                </c:pt>
              </c:strCache>
            </c:strRef>
          </c:tx>
          <c:spPr>
            <a:solidFill>
              <a:schemeClr val="bg1">
                <a:lumMod val="95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0.14681291333547791"/>
                      <c:h val="0.27003541862851199"/>
                    </c:manualLayout>
                  </c15:layout>
                </c:ext>
                <c:ext xmlns:c16="http://schemas.microsoft.com/office/drawing/2014/chart" uri="{C3380CC4-5D6E-409C-BE32-E72D297353CC}">
                  <c16:uniqueId val="{00000003-2E94-4175-B8A1-0C7309A1679F}"/>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0.1</c:v>
                </c:pt>
              </c:numCache>
            </c:numRef>
          </c:val>
          <c:extLst>
            <c:ext xmlns:c16="http://schemas.microsoft.com/office/drawing/2014/chart" uri="{C3380CC4-5D6E-409C-BE32-E72D297353CC}">
              <c16:uniqueId val="{00000002-2E94-4175-B8A1-0C7309A1679F}"/>
            </c:ext>
          </c:extLst>
        </c:ser>
        <c:dLbls>
          <c:dLblPos val="ctr"/>
          <c:showLegendKey val="0"/>
          <c:showVal val="1"/>
          <c:showCatName val="0"/>
          <c:showSerName val="0"/>
          <c:showPercent val="0"/>
          <c:showBubbleSize val="0"/>
        </c:dLbls>
        <c:gapWidth val="150"/>
        <c:overlap val="100"/>
        <c:axId val="143864575"/>
        <c:axId val="1770431919"/>
      </c:barChart>
      <c:catAx>
        <c:axId val="143864575"/>
        <c:scaling>
          <c:orientation val="minMax"/>
        </c:scaling>
        <c:delete val="1"/>
        <c:axPos val="l"/>
        <c:numFmt formatCode="General" sourceLinked="1"/>
        <c:majorTickMark val="none"/>
        <c:minorTickMark val="none"/>
        <c:tickLblPos val="nextTo"/>
        <c:crossAx val="1770431919"/>
        <c:crosses val="autoZero"/>
        <c:auto val="1"/>
        <c:lblAlgn val="ctr"/>
        <c:lblOffset val="100"/>
        <c:noMultiLvlLbl val="0"/>
      </c:catAx>
      <c:valAx>
        <c:axId val="1770431919"/>
        <c:scaling>
          <c:orientation val="minMax"/>
        </c:scaling>
        <c:delete val="1"/>
        <c:axPos val="b"/>
        <c:numFmt formatCode="0%" sourceLinked="1"/>
        <c:majorTickMark val="none"/>
        <c:minorTickMark val="none"/>
        <c:tickLblPos val="nextTo"/>
        <c:crossAx val="14386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400" b="1">
                <a:solidFill>
                  <a:schemeClr val="tx1"/>
                </a:solidFill>
                <a:latin typeface="+mn-lt"/>
              </a:rPr>
              <a:t>YoY Sales and EBITDA</a:t>
            </a:r>
          </a:p>
        </c:rich>
      </c:tx>
      <c:layout>
        <c:manualLayout>
          <c:xMode val="edge"/>
          <c:yMode val="edge"/>
          <c:x val="0.37872169884565415"/>
          <c:y val="0"/>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7951764879939915E-2"/>
          <c:y val="0"/>
          <c:w val="0.96708843105344344"/>
          <c:h val="0.69442828786053679"/>
        </c:manualLayout>
      </c:layout>
      <c:lineChart>
        <c:grouping val="standard"/>
        <c:varyColors val="0"/>
        <c:ser>
          <c:idx val="0"/>
          <c:order val="0"/>
          <c:tx>
            <c:strRef>
              <c:f>Sheet1!$B$1</c:f>
              <c:strCache>
                <c:ptCount val="1"/>
                <c:pt idx="0">
                  <c:v> Sales </c:v>
                </c:pt>
              </c:strCache>
            </c:strRef>
          </c:tx>
          <c:spPr>
            <a:ln w="22225" cap="rnd">
              <a:solidFill>
                <a:schemeClr val="dk1">
                  <a:tint val="88500"/>
                </a:schemeClr>
              </a:solidFill>
              <a:round/>
            </a:ln>
            <a:effectLst/>
          </c:spPr>
          <c:marker>
            <c:symbol val="diamond"/>
            <c:size val="6"/>
            <c:spPr>
              <a:solidFill>
                <a:schemeClr val="dk1">
                  <a:tint val="88500"/>
                </a:schemeClr>
              </a:solidFill>
              <a:ln w="9525">
                <a:solidFill>
                  <a:schemeClr val="dk1">
                    <a:tint val="88500"/>
                  </a:schemeClr>
                </a:solidFill>
                <a:round/>
              </a:ln>
              <a:effectLst/>
            </c:spPr>
          </c:marker>
          <c:dLbls>
            <c:dLbl>
              <c:idx val="0"/>
              <c:layout>
                <c:manualLayout>
                  <c:x val="-3.2232439031199475E-2"/>
                  <c:y val="-0.28734282185290888"/>
                </c:manualLayout>
              </c:layout>
              <c:tx>
                <c:rich>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mn-lt"/>
                        <a:ea typeface="+mn-ea"/>
                        <a:cs typeface="+mn-cs"/>
                      </a:defRPr>
                    </a:pPr>
                    <a:r>
                      <a:rPr lang="en-US" b="1">
                        <a:solidFill>
                          <a:srgbClr val="FF0000"/>
                        </a:solidFill>
                      </a:rPr>
                      <a:t>Mass Chinese Recall</a:t>
                    </a:r>
                  </a:p>
                </c:rich>
              </c:tx>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showDataLabelsRange val="0"/>
                </c:ext>
                <c:ext xmlns:c16="http://schemas.microsoft.com/office/drawing/2014/chart" uri="{C3380CC4-5D6E-409C-BE32-E72D297353CC}">
                  <c16:uniqueId val="{0000000A-4E2D-41ED-9D68-EF146349EDAB}"/>
                </c:ext>
              </c:extLst>
            </c:dLbl>
            <c:dLbl>
              <c:idx val="1"/>
              <c:layout>
                <c:manualLayout>
                  <c:x val="-8.6441541038216801E-2"/>
                  <c:y val="0.17127310077701724"/>
                </c:manualLayout>
              </c:layout>
              <c:tx>
                <c:rich>
                  <a:bodyPr/>
                  <a:lstStyle/>
                  <a:p>
                    <a:r>
                      <a:rPr lang="en-US">
                        <a:solidFill>
                          <a:schemeClr val="tx1"/>
                        </a:solidFill>
                      </a:rPr>
                      <a:t>Rapid Growth</a:t>
                    </a:r>
                    <a:r>
                      <a:rPr lang="en-US" baseline="0">
                        <a:solidFill>
                          <a:schemeClr val="tx1"/>
                        </a:solidFill>
                      </a:rPr>
                      <a:t> of Premium</a:t>
                    </a:r>
                    <a:endParaRPr lang="en-US">
                      <a:solidFill>
                        <a:schemeClr val="tx1"/>
                      </a:solidFill>
                    </a:endParaRP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E2D-41ED-9D68-EF146349EDAB}"/>
                </c:ext>
              </c:extLst>
            </c:dLbl>
            <c:dLbl>
              <c:idx val="2"/>
              <c:delete val="1"/>
              <c:extLst>
                <c:ext xmlns:c15="http://schemas.microsoft.com/office/drawing/2012/chart" uri="{CE6537A1-D6FC-4f65-9D91-7224C49458BB}"/>
                <c:ext xmlns:c16="http://schemas.microsoft.com/office/drawing/2014/chart" uri="{C3380CC4-5D6E-409C-BE32-E72D297353CC}">
                  <c16:uniqueId val="{00000010-4E2D-41ED-9D68-EF146349EDAB}"/>
                </c:ext>
              </c:extLst>
            </c:dLbl>
            <c:dLbl>
              <c:idx val="3"/>
              <c:layout>
                <c:manualLayout>
                  <c:x val="-2.1976662975817855E-2"/>
                  <c:y val="-9.9577384172684469E-2"/>
                </c:manualLayout>
              </c:layout>
              <c:tx>
                <c:rich>
                  <a:bodyPr/>
                  <a:lstStyle/>
                  <a:p>
                    <a:r>
                      <a:rPr lang="en-US">
                        <a:solidFill>
                          <a:schemeClr val="tx1"/>
                        </a:solidFill>
                      </a:rPr>
                      <a:t>Mass</a:t>
                    </a:r>
                    <a:r>
                      <a:rPr lang="en-US" baseline="0">
                        <a:solidFill>
                          <a:schemeClr val="tx1"/>
                        </a:solidFill>
                      </a:rPr>
                      <a:t> Introduction of Raw &amp; Freeze-dried Diets</a:t>
                    </a:r>
                    <a:endParaRPr lang="en-US">
                      <a:solidFill>
                        <a:schemeClr val="tx1"/>
                      </a:solidFill>
                    </a:endParaRP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4E2D-41ED-9D68-EF146349EDAB}"/>
                </c:ext>
              </c:extLst>
            </c:dLbl>
            <c:dLbl>
              <c:idx val="4"/>
              <c:layout>
                <c:manualLayout>
                  <c:x val="-3.369754989625403E-2"/>
                  <c:y val="8.5045026341663679E-2"/>
                </c:manualLayout>
              </c:layout>
              <c:tx>
                <c:rich>
                  <a:bodyPr/>
                  <a:lstStyle/>
                  <a:p>
                    <a:r>
                      <a:rPr lang="en-US" b="1">
                        <a:solidFill>
                          <a:srgbClr val="FF0000"/>
                        </a:solidFill>
                      </a:rPr>
                      <a:t>TargetCo’s Product Recall</a:t>
                    </a:r>
                  </a:p>
                </c:rich>
              </c:tx>
              <c:showLegendKey val="0"/>
              <c:showVal val="1"/>
              <c:showCatName val="0"/>
              <c:showSerName val="0"/>
              <c:showPercent val="0"/>
              <c:showBubbleSize val="0"/>
              <c:extLst>
                <c:ext xmlns:c15="http://schemas.microsoft.com/office/drawing/2012/chart" uri="{CE6537A1-D6FC-4f65-9D91-7224C49458BB}">
                  <c15:layout>
                    <c:manualLayout>
                      <c:w val="0.21237508776244807"/>
                      <c:h val="5.3795135685518906E-2"/>
                    </c:manualLayout>
                  </c15:layout>
                  <c15:showDataLabelsRange val="0"/>
                </c:ext>
                <c:ext xmlns:c16="http://schemas.microsoft.com/office/drawing/2014/chart" uri="{C3380CC4-5D6E-409C-BE32-E72D297353CC}">
                  <c16:uniqueId val="{0000000F-4E2D-41ED-9D68-EF146349EDAB}"/>
                </c:ext>
              </c:extLst>
            </c:dLbl>
            <c:dLbl>
              <c:idx val="5"/>
              <c:delete val="1"/>
              <c:extLst>
                <c:ext xmlns:c15="http://schemas.microsoft.com/office/drawing/2012/chart" uri="{CE6537A1-D6FC-4f65-9D91-7224C49458BB}"/>
                <c:ext xmlns:c16="http://schemas.microsoft.com/office/drawing/2014/chart" uri="{C3380CC4-5D6E-409C-BE32-E72D297353CC}">
                  <c16:uniqueId val="{0000000E-4E2D-41ED-9D68-EF146349EDAB}"/>
                </c:ext>
              </c:extLst>
            </c:dLbl>
            <c:dLbl>
              <c:idx val="6"/>
              <c:delete val="1"/>
              <c:extLst>
                <c:ext xmlns:c15="http://schemas.microsoft.com/office/drawing/2012/chart" uri="{CE6537A1-D6FC-4f65-9D91-7224C49458BB}"/>
                <c:ext xmlns:c16="http://schemas.microsoft.com/office/drawing/2014/chart" uri="{C3380CC4-5D6E-409C-BE32-E72D297353CC}">
                  <c16:uniqueId val="{0000000D-4E2D-41ED-9D68-EF146349EDAB}"/>
                </c:ext>
              </c:extLst>
            </c:dLbl>
            <c:dLbl>
              <c:idx val="7"/>
              <c:delete val="1"/>
              <c:extLst>
                <c:ext xmlns:c15="http://schemas.microsoft.com/office/drawing/2012/chart" uri="{CE6537A1-D6FC-4f65-9D91-7224C49458BB}"/>
                <c:ext xmlns:c16="http://schemas.microsoft.com/office/drawing/2014/chart" uri="{C3380CC4-5D6E-409C-BE32-E72D297353CC}">
                  <c16:uniqueId val="{0000000C-4E2D-41ED-9D68-EF146349EDAB}"/>
                </c:ext>
              </c:extLst>
            </c:dLbl>
            <c:dLbl>
              <c:idx val="8"/>
              <c:layout>
                <c:manualLayout>
                  <c:x val="-8.204620844305327E-2"/>
                  <c:y val="-0.14339143320866563"/>
                </c:manualLayout>
              </c:layout>
              <c:tx>
                <c:rich>
                  <a:bodyPr/>
                  <a:lstStyle/>
                  <a:p>
                    <a:r>
                      <a:rPr lang="en-US">
                        <a:solidFill>
                          <a:schemeClr val="tx1"/>
                        </a:solidFill>
                      </a:rPr>
                      <a:t>Online Platforms</a:t>
                    </a:r>
                    <a:r>
                      <a:rPr lang="en-US" baseline="0">
                        <a:solidFill>
                          <a:schemeClr val="tx1"/>
                        </a:solidFill>
                      </a:rPr>
                      <a:t> Surge</a:t>
                    </a:r>
                    <a:endParaRPr lang="en-US">
                      <a:solidFill>
                        <a:schemeClr val="tx1"/>
                      </a:solidFill>
                    </a:endParaRP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4E2D-41ED-9D68-EF146349EDAB}"/>
                </c:ext>
              </c:extLst>
            </c:dLbl>
            <c:dLbl>
              <c:idx val="9"/>
              <c:layout>
                <c:manualLayout>
                  <c:x val="8.7906651903271304E-3"/>
                  <c:y val="0.11152667027340649"/>
                </c:manualLayout>
              </c:layout>
              <c:tx>
                <c:rich>
                  <a:bodyPr/>
                  <a:lstStyle/>
                  <a:p>
                    <a:r>
                      <a:rPr lang="en-US">
                        <a:solidFill>
                          <a:schemeClr val="tx1"/>
                        </a:solidFill>
                      </a:rPr>
                      <a:t>General Mill acquires Blue Buffalo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4E2D-41ED-9D68-EF146349EDAB}"/>
                </c:ext>
              </c:extLst>
            </c:dLbl>
            <c:dLbl>
              <c:idx val="10"/>
              <c:layout>
                <c:manualLayout>
                  <c:x val="1.1720886920436066E-2"/>
                  <c:y val="-0.19915476834536885"/>
                </c:manualLayout>
              </c:layout>
              <c:tx>
                <c:rich>
                  <a:bodyPr/>
                  <a:lstStyle/>
                  <a:p>
                    <a:r>
                      <a:rPr lang="en-US">
                        <a:solidFill>
                          <a:schemeClr val="tx1"/>
                        </a:solidFill>
                      </a:rPr>
                      <a:t>FDA DCM Investigation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4E2D-41ED-9D68-EF146349EDAB}"/>
                </c:ext>
              </c:extLst>
            </c:dLbl>
            <c:dLbl>
              <c:idx val="11"/>
              <c:delete val="1"/>
              <c:extLst>
                <c:ext xmlns:c15="http://schemas.microsoft.com/office/drawing/2012/chart" uri="{CE6537A1-D6FC-4f65-9D91-7224C49458BB}"/>
                <c:ext xmlns:c16="http://schemas.microsoft.com/office/drawing/2014/chart" uri="{C3380CC4-5D6E-409C-BE32-E72D297353CC}">
                  <c16:uniqueId val="{00000007-4E2D-41ED-9D68-EF146349EDAB}"/>
                </c:ext>
              </c:extLst>
            </c:dLbl>
            <c:dLbl>
              <c:idx val="12"/>
              <c:layout>
                <c:manualLayout>
                  <c:x val="4.834865854679922E-2"/>
                  <c:y val="5.9746430503610663E-2"/>
                </c:manualLayout>
              </c:layout>
              <c:tx>
                <c:rich>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mn-cs"/>
                      </a:defRPr>
                    </a:pPr>
                    <a:r>
                      <a:rPr lang="en-US" b="1">
                        <a:solidFill>
                          <a:schemeClr val="tx1"/>
                        </a:solidFill>
                      </a:rPr>
                      <a:t>COVID-19 begins</a:t>
                    </a:r>
                  </a:p>
                </c:rich>
              </c:tx>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showDataLabelsRange val="0"/>
                </c:ext>
                <c:ext xmlns:c16="http://schemas.microsoft.com/office/drawing/2014/chart" uri="{C3380CC4-5D6E-409C-BE32-E72D297353CC}">
                  <c16:uniqueId val="{00000006-4E2D-41ED-9D68-EF146349EDAB}"/>
                </c:ext>
              </c:extLst>
            </c:dLbl>
            <c:dLbl>
              <c:idx val="13"/>
              <c:delete val="1"/>
              <c:extLst>
                <c:ext xmlns:c15="http://schemas.microsoft.com/office/drawing/2012/chart" uri="{CE6537A1-D6FC-4f65-9D91-7224C49458BB}"/>
                <c:ext xmlns:c16="http://schemas.microsoft.com/office/drawing/2014/chart" uri="{C3380CC4-5D6E-409C-BE32-E72D297353CC}">
                  <c16:uniqueId val="{00000005-4E2D-41ED-9D68-EF146349EDAB}"/>
                </c:ext>
              </c:extLst>
            </c:dLbl>
            <c:dLbl>
              <c:idx val="14"/>
              <c:delete val="1"/>
              <c:extLst>
                <c:ext xmlns:c15="http://schemas.microsoft.com/office/drawing/2012/chart" uri="{CE6537A1-D6FC-4f65-9D91-7224C49458BB}"/>
                <c:ext xmlns:c16="http://schemas.microsoft.com/office/drawing/2014/chart" uri="{C3380CC4-5D6E-409C-BE32-E72D297353CC}">
                  <c16:uniqueId val="{00000004-4E2D-41ED-9D68-EF146349EDAB}"/>
                </c:ext>
              </c:extLst>
            </c:dLbl>
            <c:dLbl>
              <c:idx val="15"/>
              <c:layout>
                <c:manualLayout>
                  <c:x val="-0.16262730602105202"/>
                  <c:y val="-8.3645002705054927E-2"/>
                </c:manualLayout>
              </c:layout>
              <c:tx>
                <c:rich>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mn-cs"/>
                      </a:defRPr>
                    </a:pPr>
                    <a:r>
                      <a:rPr lang="en-US" b="1">
                        <a:solidFill>
                          <a:schemeClr val="tx1"/>
                        </a:solidFill>
                      </a:rPr>
                      <a:t>Inflationary</a:t>
                    </a:r>
                    <a:r>
                      <a:rPr lang="en-US" b="1" baseline="0">
                        <a:solidFill>
                          <a:schemeClr val="tx1"/>
                        </a:solidFill>
                      </a:rPr>
                      <a:t> Pressure</a:t>
                    </a:r>
                    <a:endParaRPr lang="en-US" b="1">
                      <a:solidFill>
                        <a:schemeClr val="tx1"/>
                      </a:solidFill>
                    </a:endParaRPr>
                  </a:p>
                </c:rich>
              </c:tx>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showDataLabelsRange val="0"/>
                </c:ext>
                <c:ext xmlns:c16="http://schemas.microsoft.com/office/drawing/2014/chart" uri="{C3380CC4-5D6E-409C-BE32-E72D297353CC}">
                  <c16:uniqueId val="{00000003-4E2D-41ED-9D68-EF146349EDAB}"/>
                </c:ext>
              </c:extLst>
            </c:dLbl>
            <c:dLbl>
              <c:idx val="16"/>
              <c:delete val="1"/>
              <c:extLst>
                <c:ext xmlns:c15="http://schemas.microsoft.com/office/drawing/2012/chart" uri="{CE6537A1-D6FC-4f65-9D91-7224C49458BB}"/>
                <c:ext xmlns:c16="http://schemas.microsoft.com/office/drawing/2014/chart" uri="{C3380CC4-5D6E-409C-BE32-E72D297353CC}">
                  <c16:uniqueId val="{00000002-4E2D-41ED-9D68-EF146349EDAB}"/>
                </c:ext>
              </c:extLst>
            </c:dLbl>
            <c:dLbl>
              <c:idx val="17"/>
              <c:delete val="1"/>
              <c:extLst>
                <c:ext xmlns:c15="http://schemas.microsoft.com/office/drawing/2012/chart" uri="{CE6537A1-D6FC-4f65-9D91-7224C49458BB}"/>
                <c:ext xmlns:c16="http://schemas.microsoft.com/office/drawing/2014/chart" uri="{C3380CC4-5D6E-409C-BE32-E72D297353CC}">
                  <c16:uniqueId val="{00000001-4E2D-41ED-9D68-EF146349EDAB}"/>
                </c:ext>
              </c:extLst>
            </c:dLbl>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numRef>
              <c:f>Sheet1!$A$2:$A$19</c:f>
              <c:numCache>
                <c:formatCode>@</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Sheet1!$B$2:$B$19</c:f>
              <c:numCache>
                <c:formatCode>_(* #,##0.0_);_(* \(#,##0.0\);_(* "-"??_);_(@_)</c:formatCode>
                <c:ptCount val="18"/>
                <c:pt idx="0">
                  <c:v>257.12899437301127</c:v>
                </c:pt>
                <c:pt idx="1">
                  <c:v>301.54333792223611</c:v>
                </c:pt>
                <c:pt idx="2">
                  <c:v>345.10732287406051</c:v>
                </c:pt>
                <c:pt idx="3">
                  <c:v>362.4381452896904</c:v>
                </c:pt>
                <c:pt idx="4">
                  <c:v>259.93287654692909</c:v>
                </c:pt>
                <c:pt idx="5">
                  <c:v>252.12895703305469</c:v>
                </c:pt>
                <c:pt idx="6">
                  <c:v>247.22447181674909</c:v>
                </c:pt>
                <c:pt idx="7">
                  <c:v>251.17740057875653</c:v>
                </c:pt>
                <c:pt idx="8">
                  <c:v>257.86411115409095</c:v>
                </c:pt>
                <c:pt idx="9">
                  <c:v>260.35569153499182</c:v>
                </c:pt>
                <c:pt idx="10">
                  <c:v>267.5743115767466</c:v>
                </c:pt>
                <c:pt idx="11">
                  <c:v>282.71327552063468</c:v>
                </c:pt>
                <c:pt idx="12">
                  <c:v>326.03868690270161</c:v>
                </c:pt>
                <c:pt idx="13">
                  <c:v>378.1085420714154</c:v>
                </c:pt>
                <c:pt idx="14">
                  <c:v>450.54694611669885</c:v>
                </c:pt>
                <c:pt idx="15">
                  <c:v>508.33681518203736</c:v>
                </c:pt>
                <c:pt idx="16">
                  <c:v>564.20273431152725</c:v>
                </c:pt>
                <c:pt idx="17">
                  <c:v>589.25891340822227</c:v>
                </c:pt>
              </c:numCache>
            </c:numRef>
          </c:val>
          <c:smooth val="0"/>
          <c:extLst>
            <c:ext xmlns:c16="http://schemas.microsoft.com/office/drawing/2014/chart" uri="{C3380CC4-5D6E-409C-BE32-E72D297353CC}">
              <c16:uniqueId val="{00000000-A55D-414E-8438-29A8D982AD8C}"/>
            </c:ext>
          </c:extLst>
        </c:ser>
        <c:ser>
          <c:idx val="1"/>
          <c:order val="1"/>
          <c:tx>
            <c:strRef>
              <c:f>Sheet1!$C$1</c:f>
              <c:strCache>
                <c:ptCount val="1"/>
                <c:pt idx="0">
                  <c:v> EBITDA </c:v>
                </c:pt>
              </c:strCache>
            </c:strRef>
          </c:tx>
          <c:spPr>
            <a:ln w="22225" cap="rnd">
              <a:solidFill>
                <a:schemeClr val="dk1">
                  <a:tint val="55000"/>
                </a:schemeClr>
              </a:solidFill>
              <a:round/>
            </a:ln>
            <a:effectLst/>
          </c:spPr>
          <c:marker>
            <c:symbol val="square"/>
            <c:size val="6"/>
            <c:spPr>
              <a:solidFill>
                <a:schemeClr val="dk1">
                  <a:tint val="55000"/>
                </a:schemeClr>
              </a:solidFill>
              <a:ln w="9525">
                <a:solidFill>
                  <a:schemeClr val="dk1">
                    <a:tint val="55000"/>
                  </a:schemeClr>
                </a:solidFill>
                <a:round/>
              </a:ln>
              <a:effectLst/>
            </c:spPr>
          </c:marker>
          <c:cat>
            <c:numRef>
              <c:f>Sheet1!$A$2:$A$19</c:f>
              <c:numCache>
                <c:formatCode>@</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Sheet1!$C$2:$C$19</c:f>
              <c:numCache>
                <c:formatCode>_(* #,##0.0_);_(* \(#,##0.0\);_(* "-"??_);_(@_)</c:formatCode>
                <c:ptCount val="18"/>
                <c:pt idx="0">
                  <c:v>17.269680492660221</c:v>
                </c:pt>
                <c:pt idx="1">
                  <c:v>16.503336793110698</c:v>
                </c:pt>
                <c:pt idx="2">
                  <c:v>17.10688979123017</c:v>
                </c:pt>
                <c:pt idx="3">
                  <c:v>20.771485458531796</c:v>
                </c:pt>
                <c:pt idx="4">
                  <c:v>7.9455400945999877</c:v>
                </c:pt>
                <c:pt idx="5">
                  <c:v>11.90731067861352</c:v>
                </c:pt>
                <c:pt idx="6">
                  <c:v>11.220721228070062</c:v>
                </c:pt>
                <c:pt idx="7">
                  <c:v>12.760509647817535</c:v>
                </c:pt>
                <c:pt idx="8">
                  <c:v>14.117136939502647</c:v>
                </c:pt>
                <c:pt idx="9">
                  <c:v>14.746609699553051</c:v>
                </c:pt>
                <c:pt idx="10">
                  <c:v>17.877904250477442</c:v>
                </c:pt>
                <c:pt idx="11">
                  <c:v>20.035772872892508</c:v>
                </c:pt>
                <c:pt idx="12">
                  <c:v>22.476568835087619</c:v>
                </c:pt>
                <c:pt idx="13">
                  <c:v>32.027093387920488</c:v>
                </c:pt>
                <c:pt idx="14">
                  <c:v>42.836666501502876</c:v>
                </c:pt>
                <c:pt idx="15">
                  <c:v>47.389552688600446</c:v>
                </c:pt>
                <c:pt idx="16">
                  <c:v>54.797208465905683</c:v>
                </c:pt>
                <c:pt idx="17">
                  <c:v>58.755974353376658</c:v>
                </c:pt>
              </c:numCache>
            </c:numRef>
          </c:val>
          <c:smooth val="0"/>
          <c:extLst>
            <c:ext xmlns:c16="http://schemas.microsoft.com/office/drawing/2014/chart" uri="{C3380CC4-5D6E-409C-BE32-E72D297353CC}">
              <c16:uniqueId val="{00000001-A55D-414E-8438-29A8D982AD8C}"/>
            </c:ext>
          </c:extLst>
        </c:ser>
        <c:dLbls>
          <c:showLegendKey val="0"/>
          <c:showVal val="0"/>
          <c:showCatName val="0"/>
          <c:showSerName val="0"/>
          <c:showPercent val="0"/>
          <c:showBubbleSize val="0"/>
        </c:dLbls>
        <c:marker val="1"/>
        <c:smooth val="0"/>
        <c:axId val="228661008"/>
        <c:axId val="228660048"/>
      </c:lineChart>
      <c:catAx>
        <c:axId val="228661008"/>
        <c:scaling>
          <c:orientation val="minMax"/>
        </c:scaling>
        <c:delete val="0"/>
        <c:axPos val="b"/>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28660048"/>
        <c:crosses val="autoZero"/>
        <c:auto val="1"/>
        <c:lblAlgn val="ctr"/>
        <c:lblOffset val="100"/>
        <c:noMultiLvlLbl val="0"/>
      </c:catAx>
      <c:valAx>
        <c:axId val="228660048"/>
        <c:scaling>
          <c:orientation val="minMax"/>
        </c:scaling>
        <c:delete val="1"/>
        <c:axPos val="l"/>
        <c:numFmt formatCode="_(* #,##0.0_);_(* \(#,##0.0\);_(* &quot;-&quot;??_);_(@_)" sourceLinked="1"/>
        <c:majorTickMark val="none"/>
        <c:minorTickMark val="none"/>
        <c:tickLblPos val="nextTo"/>
        <c:crossAx val="228661008"/>
        <c:crosses val="autoZero"/>
        <c:crossBetween val="between"/>
      </c:valAx>
      <c:spPr>
        <a:noFill/>
        <a:ln w="25400">
          <a:noFill/>
        </a:ln>
        <a:effectLst/>
      </c:spPr>
    </c:plotArea>
    <c:legend>
      <c:legendPos val="t"/>
      <c:layout>
        <c:manualLayout>
          <c:xMode val="edge"/>
          <c:yMode val="edge"/>
          <c:x val="0.39545222665703467"/>
          <c:y val="9.5952767388798738E-2"/>
          <c:w val="0.20909554668593075"/>
          <c:h val="8.150981268474741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b" anchorCtr="1"/>
          <a:lstStyle/>
          <a:p>
            <a:pPr>
              <a:defRPr sz="1862" b="0" i="0" u="sng" strike="noStrike" kern="1200" spc="0" baseline="0">
                <a:solidFill>
                  <a:schemeClr val="tx1">
                    <a:lumMod val="65000"/>
                    <a:lumOff val="35000"/>
                  </a:schemeClr>
                </a:solidFill>
                <a:latin typeface="+mn-lt"/>
                <a:ea typeface="+mn-ea"/>
                <a:cs typeface="+mn-cs"/>
              </a:defRPr>
            </a:pPr>
            <a:r>
              <a:rPr lang="en-US" sz="1400" b="1" u="sng">
                <a:solidFill>
                  <a:schemeClr val="tx1"/>
                </a:solidFill>
              </a:rPr>
              <a:t>2025 Pet Food Market Share </a:t>
            </a:r>
          </a:p>
        </c:rich>
      </c:tx>
      <c:layout>
        <c:manualLayout>
          <c:xMode val="edge"/>
          <c:yMode val="edge"/>
          <c:x val="3.6204012678159587E-3"/>
          <c:y val="2.3938237967178321E-2"/>
        </c:manualLayout>
      </c:layout>
      <c:overlay val="0"/>
      <c:spPr>
        <a:noFill/>
        <a:ln>
          <a:noFill/>
        </a:ln>
        <a:effectLst/>
      </c:spPr>
      <c:txPr>
        <a:bodyPr rot="0" spcFirstLastPara="1" vertOverflow="ellipsis" vert="horz" wrap="square" anchor="b" anchorCtr="1"/>
        <a:lstStyle/>
        <a:p>
          <a:pPr>
            <a:defRPr sz="1862" b="0"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65125591972252472"/>
          <c:y val="0.15987489582804421"/>
          <c:w val="0.19598660447944102"/>
          <c:h val="0.76321603807907146"/>
        </c:manualLayout>
      </c:layout>
      <c:pieChart>
        <c:varyColors val="1"/>
        <c:ser>
          <c:idx val="0"/>
          <c:order val="0"/>
          <c:tx>
            <c:strRef>
              <c:f>Sheet1!$B$1</c:f>
              <c:strCache>
                <c:ptCount val="1"/>
                <c:pt idx="0">
                  <c:v>Sales</c:v>
                </c:pt>
              </c:strCache>
            </c:strRef>
          </c:tx>
          <c:dPt>
            <c:idx val="0"/>
            <c:bubble3D val="0"/>
            <c:spPr>
              <a:solidFill>
                <a:schemeClr val="tx1"/>
              </a:solidFill>
              <a:ln w="19050">
                <a:solidFill>
                  <a:schemeClr val="lt1"/>
                </a:solidFill>
              </a:ln>
              <a:effectLst/>
            </c:spPr>
            <c:extLst>
              <c:ext xmlns:c16="http://schemas.microsoft.com/office/drawing/2014/chart" uri="{C3380CC4-5D6E-409C-BE32-E72D297353CC}">
                <c16:uniqueId val="{00000001-833F-48AC-B40B-A18D5FA49E7C}"/>
              </c:ext>
            </c:extLst>
          </c:dPt>
          <c:dPt>
            <c:idx val="1"/>
            <c:bubble3D val="0"/>
            <c:spPr>
              <a:solidFill>
                <a:schemeClr val="tx1">
                  <a:lumMod val="65000"/>
                  <a:lumOff val="35000"/>
                </a:schemeClr>
              </a:solidFill>
              <a:ln w="19050">
                <a:solidFill>
                  <a:schemeClr val="lt1"/>
                </a:solidFill>
              </a:ln>
              <a:effectLst/>
            </c:spPr>
            <c:extLst>
              <c:ext xmlns:c16="http://schemas.microsoft.com/office/drawing/2014/chart" uri="{C3380CC4-5D6E-409C-BE32-E72D297353CC}">
                <c16:uniqueId val="{00000002-833F-48AC-B40B-A18D5FA49E7C}"/>
              </c:ext>
            </c:extLst>
          </c:dPt>
          <c:dPt>
            <c:idx val="2"/>
            <c:bubble3D val="0"/>
            <c:spPr>
              <a:solidFill>
                <a:srgbClr val="5E7C9E"/>
              </a:solidFill>
              <a:ln w="19050">
                <a:solidFill>
                  <a:schemeClr val="lt1"/>
                </a:solidFill>
              </a:ln>
              <a:effectLst/>
            </c:spPr>
            <c:extLst>
              <c:ext xmlns:c16="http://schemas.microsoft.com/office/drawing/2014/chart" uri="{C3380CC4-5D6E-409C-BE32-E72D297353CC}">
                <c16:uniqueId val="{00000003-833F-48AC-B40B-A18D5FA49E7C}"/>
              </c:ext>
            </c:extLst>
          </c:dPt>
          <c:dPt>
            <c:idx val="3"/>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5-833F-48AC-B40B-A18D5FA49E7C}"/>
              </c:ext>
            </c:extLst>
          </c:dPt>
          <c:dPt>
            <c:idx val="4"/>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6-833F-48AC-B40B-A18D5FA49E7C}"/>
              </c:ext>
            </c:extLst>
          </c:dPt>
          <c:dPt>
            <c:idx val="5"/>
            <c:bubble3D val="0"/>
            <c:spPr>
              <a:solidFill>
                <a:srgbClr val="A6A6A6"/>
              </a:solidFill>
              <a:ln w="19050">
                <a:solidFill>
                  <a:schemeClr val="lt1"/>
                </a:solidFill>
              </a:ln>
              <a:effectLst/>
            </c:spPr>
            <c:extLst>
              <c:ext xmlns:c16="http://schemas.microsoft.com/office/drawing/2014/chart" uri="{C3380CC4-5D6E-409C-BE32-E72D297353CC}">
                <c16:uniqueId val="{00000008-833F-48AC-B40B-A18D5FA49E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833F-48AC-B40B-A18D5FA49E7C}"/>
              </c:ext>
            </c:extLst>
          </c:dPt>
          <c:dPt>
            <c:idx val="7"/>
            <c:bubble3D val="0"/>
            <c:spPr>
              <a:solidFill>
                <a:schemeClr val="bg2"/>
              </a:solidFill>
              <a:ln w="19050">
                <a:solidFill>
                  <a:schemeClr val="lt1"/>
                </a:solidFill>
              </a:ln>
              <a:effectLst/>
            </c:spPr>
            <c:extLst>
              <c:ext xmlns:c16="http://schemas.microsoft.com/office/drawing/2014/chart" uri="{C3380CC4-5D6E-409C-BE32-E72D297353CC}">
                <c16:uniqueId val="{00000009-833F-48AC-B40B-A18D5FA49E7C}"/>
              </c:ext>
            </c:extLst>
          </c:dPt>
          <c:dPt>
            <c:idx val="8"/>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4-833F-48AC-B40B-A18D5FA49E7C}"/>
              </c:ext>
            </c:extLst>
          </c:dPt>
          <c:dLbls>
            <c:dLbl>
              <c:idx val="0"/>
              <c:layout>
                <c:manualLayout>
                  <c:x val="1.8648370430624804E-2"/>
                  <c:y val="-8.4092869067116053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3F-48AC-B40B-A18D5FA49E7C}"/>
                </c:ext>
              </c:extLst>
            </c:dLbl>
            <c:dLbl>
              <c:idx val="1"/>
              <c:layout>
                <c:manualLayout>
                  <c:x val="-4.9444822387401229E-2"/>
                  <c:y val="-6.11168097473636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33F-48AC-B40B-A18D5FA49E7C}"/>
                </c:ext>
              </c:extLst>
            </c:dLbl>
            <c:dLbl>
              <c:idx val="2"/>
              <c:layout>
                <c:manualLayout>
                  <c:x val="-3.160046819759469E-2"/>
                  <c:y val="0.1589309452973482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33F-48AC-B40B-A18D5FA49E7C}"/>
                </c:ext>
              </c:extLst>
            </c:dLbl>
            <c:dLbl>
              <c:idx val="3"/>
              <c:layout>
                <c:manualLayout>
                  <c:x val="-6.0037613626989034E-2"/>
                  <c:y val="0.1573419479688499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33F-48AC-B40B-A18D5FA49E7C}"/>
                </c:ext>
              </c:extLst>
            </c:dLbl>
            <c:dLbl>
              <c:idx val="4"/>
              <c:layout>
                <c:manualLayout>
                  <c:x val="-0.19611677685733159"/>
                  <c:y val="0.1866961756489406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611650557691322"/>
                      <c:h val="0.15742694221012712"/>
                    </c:manualLayout>
                  </c15:layout>
                </c:ext>
                <c:ext xmlns:c16="http://schemas.microsoft.com/office/drawing/2014/chart" uri="{C3380CC4-5D6E-409C-BE32-E72D297353CC}">
                  <c16:uniqueId val="{00000006-833F-48AC-B40B-A18D5FA49E7C}"/>
                </c:ext>
              </c:extLst>
            </c:dLbl>
            <c:dLbl>
              <c:idx val="5"/>
              <c:layout>
                <c:manualLayout>
                  <c:x val="-0.16101872431698272"/>
                  <c:y val="6.938283153001526E-2"/>
                </c:manualLayout>
              </c:layout>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8584144648666487"/>
                      <c:h val="0.13946005303278583"/>
                    </c:manualLayout>
                  </c15:layout>
                </c:ext>
                <c:ext xmlns:c16="http://schemas.microsoft.com/office/drawing/2014/chart" uri="{C3380CC4-5D6E-409C-BE32-E72D297353CC}">
                  <c16:uniqueId val="{00000008-833F-48AC-B40B-A18D5FA49E7C}"/>
                </c:ext>
              </c:extLst>
            </c:dLbl>
            <c:dLbl>
              <c:idx val="6"/>
              <c:layout>
                <c:manualLayout>
                  <c:x val="-8.6191877321708923E-2"/>
                  <c:y val="-9.0174652560532045E-2"/>
                </c:manualLayout>
              </c:layout>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6055985241493596"/>
                      <c:h val="0.19351433715402067"/>
                    </c:manualLayout>
                  </c15:layout>
                </c:ext>
                <c:ext xmlns:c16="http://schemas.microsoft.com/office/drawing/2014/chart" uri="{C3380CC4-5D6E-409C-BE32-E72D297353CC}">
                  <c16:uniqueId val="{00000007-833F-48AC-B40B-A18D5FA49E7C}"/>
                </c:ext>
              </c:extLst>
            </c:dLbl>
            <c:dLbl>
              <c:idx val="7"/>
              <c:layout>
                <c:manualLayout>
                  <c:x val="6.6337665137453346E-3"/>
                  <c:y val="-2.7479036340116021E-2"/>
                </c:manualLayout>
              </c:layout>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33F-48AC-B40B-A18D5FA49E7C}"/>
                </c:ext>
              </c:extLst>
            </c:dLbl>
            <c:dLbl>
              <c:idx val="8"/>
              <c:layout>
                <c:manualLayout>
                  <c:x val="8.047594509319117E-2"/>
                  <c:y val="2.4024126276104365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33F-48AC-B40B-A18D5FA49E7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Mars Petcare</c:v>
                </c:pt>
                <c:pt idx="1">
                  <c:v>Nestle Purina</c:v>
                </c:pt>
                <c:pt idx="2">
                  <c:v>Hill's Pet Nutrition</c:v>
                </c:pt>
                <c:pt idx="3">
                  <c:v>J.M. Smucker</c:v>
                </c:pt>
                <c:pt idx="4">
                  <c:v>General Mills</c:v>
                </c:pt>
                <c:pt idx="5">
                  <c:v>Diamond Pet Food</c:v>
                </c:pt>
                <c:pt idx="6">
                  <c:v>Simmons Pet Food</c:v>
                </c:pt>
                <c:pt idx="7">
                  <c:v>Alphia</c:v>
                </c:pt>
                <c:pt idx="8">
                  <c:v>Other</c:v>
                </c:pt>
              </c:strCache>
            </c:strRef>
          </c:cat>
          <c:val>
            <c:numRef>
              <c:f>Sheet1!$B$2:$B$10</c:f>
              <c:numCache>
                <c:formatCode>0.00%</c:formatCode>
                <c:ptCount val="9"/>
                <c:pt idx="0" formatCode="0%">
                  <c:v>0.37</c:v>
                </c:pt>
                <c:pt idx="1">
                  <c:v>0.36699999999999999</c:v>
                </c:pt>
                <c:pt idx="2" formatCode="0%">
                  <c:v>7.0000000000000007E-2</c:v>
                </c:pt>
                <c:pt idx="3">
                  <c:v>5.1999999999999998E-2</c:v>
                </c:pt>
                <c:pt idx="4">
                  <c:v>4.3999999999999997E-2</c:v>
                </c:pt>
                <c:pt idx="5">
                  <c:v>2.9000000000000001E-2</c:v>
                </c:pt>
                <c:pt idx="6">
                  <c:v>2.1000000000000001E-2</c:v>
                </c:pt>
                <c:pt idx="7">
                  <c:v>1.7000000000000001E-2</c:v>
                </c:pt>
                <c:pt idx="8" formatCode="0%">
                  <c:v>0.03</c:v>
                </c:pt>
              </c:numCache>
            </c:numRef>
          </c:val>
          <c:extLst>
            <c:ext xmlns:c16="http://schemas.microsoft.com/office/drawing/2014/chart" uri="{C3380CC4-5D6E-409C-BE32-E72D297353CC}">
              <c16:uniqueId val="{00000000-833F-48AC-B40B-A18D5FA49E7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8.8516639872723863E-3"/>
          <c:y val="0.16073156313600792"/>
          <c:w val="0.16733032340106901"/>
          <c:h val="0.726397977165786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0.18049</cdr:x>
      <cdr:y>0.29319</cdr:y>
    </cdr:from>
    <cdr:to>
      <cdr:x>0.18778</cdr:x>
      <cdr:y>0.31811</cdr:y>
    </cdr:to>
    <cdr:sp macro="" textlink="">
      <cdr:nvSpPr>
        <cdr:cNvPr id="2" name="Oval 1">
          <a:extLst xmlns:a="http://schemas.openxmlformats.org/drawingml/2006/main">
            <a:ext uri="{FF2B5EF4-FFF2-40B4-BE49-F238E27FC236}">
              <a16:creationId xmlns:a16="http://schemas.microsoft.com/office/drawing/2014/main" id="{A2092F04-2AFD-1EFB-B714-8EB3216502CA}"/>
            </a:ext>
          </a:extLst>
        </cdr:cNvPr>
        <cdr:cNvSpPr/>
      </cdr:nvSpPr>
      <cdr:spPr>
        <a:xfrm xmlns:a="http://schemas.openxmlformats.org/drawingml/2006/main">
          <a:off x="1509598" y="657531"/>
          <a:ext cx="60960" cy="55880"/>
        </a:xfrm>
        <a:prstGeom xmlns:a="http://schemas.openxmlformats.org/drawingml/2006/main" prst="ellipse">
          <a:avLst/>
        </a:prstGeom>
        <a:solidFill xmlns:a="http://schemas.openxmlformats.org/drawingml/2006/main">
          <a:schemeClr val="bg1">
            <a:lumMod val="85000"/>
          </a:schemeClr>
        </a:solidFill>
        <a:ln xmlns:a="http://schemas.openxmlformats.org/drawingml/2006/main" w="635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kern="1200"/>
        </a:p>
      </cdr:txBody>
    </cdr:sp>
  </cdr:relSizeAnchor>
  <cdr:relSizeAnchor xmlns:cdr="http://schemas.openxmlformats.org/drawingml/2006/chartDrawing">
    <cdr:from>
      <cdr:x>0.34777</cdr:x>
      <cdr:y>0.42155</cdr:y>
    </cdr:from>
    <cdr:to>
      <cdr:x>0.35505</cdr:x>
      <cdr:y>0.44647</cdr:y>
    </cdr:to>
    <cdr:sp macro="" textlink="">
      <cdr:nvSpPr>
        <cdr:cNvPr id="3" name="Oval 2">
          <a:extLst xmlns:a="http://schemas.openxmlformats.org/drawingml/2006/main">
            <a:ext uri="{FF2B5EF4-FFF2-40B4-BE49-F238E27FC236}">
              <a16:creationId xmlns:a16="http://schemas.microsoft.com/office/drawing/2014/main" id="{73269E0E-D2D7-B2AC-604B-CD6F58C0ECF6}"/>
            </a:ext>
          </a:extLst>
        </cdr:cNvPr>
        <cdr:cNvSpPr/>
      </cdr:nvSpPr>
      <cdr:spPr>
        <a:xfrm xmlns:a="http://schemas.openxmlformats.org/drawingml/2006/main">
          <a:off x="2908714" y="945397"/>
          <a:ext cx="60960" cy="55880"/>
        </a:xfrm>
        <a:prstGeom xmlns:a="http://schemas.openxmlformats.org/drawingml/2006/main" prst="ellipse">
          <a:avLst/>
        </a:prstGeom>
        <a:solidFill xmlns:a="http://schemas.openxmlformats.org/drawingml/2006/main">
          <a:schemeClr val="bg1">
            <a:lumMod val="85000"/>
          </a:schemeClr>
        </a:solidFill>
        <a:ln xmlns:a="http://schemas.openxmlformats.org/drawingml/2006/main" w="635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0.51403</cdr:x>
      <cdr:y>0.41683</cdr:y>
    </cdr:from>
    <cdr:to>
      <cdr:x>0.52132</cdr:x>
      <cdr:y>0.44175</cdr:y>
    </cdr:to>
    <cdr:sp macro="" textlink="">
      <cdr:nvSpPr>
        <cdr:cNvPr id="4" name="Oval 3">
          <a:extLst xmlns:a="http://schemas.openxmlformats.org/drawingml/2006/main">
            <a:ext uri="{FF2B5EF4-FFF2-40B4-BE49-F238E27FC236}">
              <a16:creationId xmlns:a16="http://schemas.microsoft.com/office/drawing/2014/main" id="{1DF23007-FBB1-999D-E0BB-E9BA834AA593}"/>
            </a:ext>
          </a:extLst>
        </cdr:cNvPr>
        <cdr:cNvSpPr/>
      </cdr:nvSpPr>
      <cdr:spPr>
        <a:xfrm xmlns:a="http://schemas.openxmlformats.org/drawingml/2006/main">
          <a:off x="4299364" y="934813"/>
          <a:ext cx="60960" cy="55880"/>
        </a:xfrm>
        <a:prstGeom xmlns:a="http://schemas.openxmlformats.org/drawingml/2006/main" prst="ellipse">
          <a:avLst/>
        </a:prstGeom>
        <a:solidFill xmlns:a="http://schemas.openxmlformats.org/drawingml/2006/main">
          <a:schemeClr val="bg1">
            <a:lumMod val="85000"/>
          </a:schemeClr>
        </a:solidFill>
        <a:ln xmlns:a="http://schemas.openxmlformats.org/drawingml/2006/main" w="635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0.6765</cdr:x>
      <cdr:y>0.32163</cdr:y>
    </cdr:from>
    <cdr:to>
      <cdr:x>0.68379</cdr:x>
      <cdr:y>0.34654</cdr:y>
    </cdr:to>
    <cdr:sp macro="" textlink="">
      <cdr:nvSpPr>
        <cdr:cNvPr id="5" name="Oval 4">
          <a:extLst xmlns:a="http://schemas.openxmlformats.org/drawingml/2006/main">
            <a:ext uri="{FF2B5EF4-FFF2-40B4-BE49-F238E27FC236}">
              <a16:creationId xmlns:a16="http://schemas.microsoft.com/office/drawing/2014/main" id="{B5285A98-17D0-B003-0615-F71CE2E6392B}"/>
            </a:ext>
          </a:extLst>
        </cdr:cNvPr>
        <cdr:cNvSpPr/>
      </cdr:nvSpPr>
      <cdr:spPr>
        <a:xfrm xmlns:a="http://schemas.openxmlformats.org/drawingml/2006/main">
          <a:off x="5658264" y="721300"/>
          <a:ext cx="60960" cy="55880"/>
        </a:xfrm>
        <a:prstGeom xmlns:a="http://schemas.openxmlformats.org/drawingml/2006/main" prst="ellipse">
          <a:avLst/>
        </a:prstGeom>
        <a:solidFill xmlns:a="http://schemas.openxmlformats.org/drawingml/2006/main">
          <a:schemeClr val="bg1">
            <a:lumMod val="85000"/>
          </a:schemeClr>
        </a:solidFill>
        <a:ln xmlns:a="http://schemas.openxmlformats.org/drawingml/2006/main" w="635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0.84252</cdr:x>
      <cdr:y>0.37354</cdr:y>
    </cdr:from>
    <cdr:to>
      <cdr:x>0.8498</cdr:x>
      <cdr:y>0.39845</cdr:y>
    </cdr:to>
    <cdr:sp macro="" textlink="">
      <cdr:nvSpPr>
        <cdr:cNvPr id="6" name="Oval 5">
          <a:extLst xmlns:a="http://schemas.openxmlformats.org/drawingml/2006/main">
            <a:ext uri="{FF2B5EF4-FFF2-40B4-BE49-F238E27FC236}">
              <a16:creationId xmlns:a16="http://schemas.microsoft.com/office/drawing/2014/main" id="{98D66362-7F82-0007-3879-6EE964A17001}"/>
            </a:ext>
          </a:extLst>
        </cdr:cNvPr>
        <cdr:cNvSpPr/>
      </cdr:nvSpPr>
      <cdr:spPr>
        <a:xfrm xmlns:a="http://schemas.openxmlformats.org/drawingml/2006/main">
          <a:off x="7046797" y="837716"/>
          <a:ext cx="60960" cy="55880"/>
        </a:xfrm>
        <a:prstGeom xmlns:a="http://schemas.openxmlformats.org/drawingml/2006/main" prst="ellipse">
          <a:avLst/>
        </a:prstGeom>
        <a:solidFill xmlns:a="http://schemas.openxmlformats.org/drawingml/2006/main">
          <a:schemeClr val="bg1">
            <a:lumMod val="85000"/>
          </a:schemeClr>
        </a:solidFill>
        <a:ln xmlns:a="http://schemas.openxmlformats.org/drawingml/2006/main" w="635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userShapes>
</file>

<file path=ppt/drawings/drawing2.xml><?xml version="1.0" encoding="utf-8"?>
<c:userShapes xmlns:c="http://schemas.openxmlformats.org/drawingml/2006/chart">
  <cdr:relSizeAnchor xmlns:cdr="http://schemas.openxmlformats.org/drawingml/2006/chartDrawing">
    <cdr:from>
      <cdr:x>0.85546</cdr:x>
      <cdr:y>0.08337</cdr:y>
    </cdr:from>
    <cdr:to>
      <cdr:x>0.85546</cdr:x>
      <cdr:y>0.91663</cdr:y>
    </cdr:to>
    <cdr:cxnSp macro="">
      <cdr:nvCxnSpPr>
        <cdr:cNvPr id="3" name="Straight Connector 2">
          <a:extLst xmlns:a="http://schemas.openxmlformats.org/drawingml/2006/main">
            <a:ext uri="{FF2B5EF4-FFF2-40B4-BE49-F238E27FC236}">
              <a16:creationId xmlns:a16="http://schemas.microsoft.com/office/drawing/2014/main" id="{8FD949A5-D63C-9F6C-EFA5-3EFAECE547B6}"/>
            </a:ext>
          </a:extLst>
        </cdr:cNvPr>
        <cdr:cNvCxnSpPr/>
      </cdr:nvCxnSpPr>
      <cdr:spPr>
        <a:xfrm xmlns:a="http://schemas.openxmlformats.org/drawingml/2006/main">
          <a:off x="4686924" y="201268"/>
          <a:ext cx="0" cy="2011680"/>
        </a:xfrm>
        <a:prstGeom xmlns:a="http://schemas.openxmlformats.org/drawingml/2006/main" prst="line">
          <a:avLst/>
        </a:prstGeom>
        <a:ln xmlns:a="http://schemas.openxmlformats.org/drawingml/2006/main" w="28575">
          <a:solidFill>
            <a:srgbClr val="113D6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0.85546</cdr:x>
      <cdr:y>0.08337</cdr:y>
    </cdr:from>
    <cdr:to>
      <cdr:x>0.85546</cdr:x>
      <cdr:y>0.91663</cdr:y>
    </cdr:to>
    <cdr:cxnSp macro="">
      <cdr:nvCxnSpPr>
        <cdr:cNvPr id="3" name="Straight Connector 2">
          <a:extLst xmlns:a="http://schemas.openxmlformats.org/drawingml/2006/main">
            <a:ext uri="{FF2B5EF4-FFF2-40B4-BE49-F238E27FC236}">
              <a16:creationId xmlns:a16="http://schemas.microsoft.com/office/drawing/2014/main" id="{8FD949A5-D63C-9F6C-EFA5-3EFAECE547B6}"/>
            </a:ext>
          </a:extLst>
        </cdr:cNvPr>
        <cdr:cNvCxnSpPr/>
      </cdr:nvCxnSpPr>
      <cdr:spPr>
        <a:xfrm xmlns:a="http://schemas.openxmlformats.org/drawingml/2006/main">
          <a:off x="4686924" y="201268"/>
          <a:ext cx="0" cy="2011680"/>
        </a:xfrm>
        <a:prstGeom xmlns:a="http://schemas.openxmlformats.org/drawingml/2006/main" prst="line">
          <a:avLst/>
        </a:prstGeom>
        <a:ln xmlns:a="http://schemas.openxmlformats.org/drawingml/2006/main" w="28575">
          <a:solidFill>
            <a:srgbClr val="113D63"/>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0.04392</cdr:x>
      <cdr:y>0.92137</cdr:y>
    </cdr:from>
    <cdr:to>
      <cdr:x>0.46</cdr:x>
      <cdr:y>1</cdr:y>
    </cdr:to>
    <cdr:sp macro="" textlink="">
      <cdr:nvSpPr>
        <cdr:cNvPr id="3" name="TextBox 2">
          <a:extLst xmlns:a="http://schemas.openxmlformats.org/drawingml/2006/main">
            <a:ext uri="{FF2B5EF4-FFF2-40B4-BE49-F238E27FC236}">
              <a16:creationId xmlns:a16="http://schemas.microsoft.com/office/drawing/2014/main" id="{0A7DABE7-D6CF-B1F9-BE03-0DC1FD7AD5D7}"/>
            </a:ext>
          </a:extLst>
        </cdr:cNvPr>
        <cdr:cNvSpPr txBox="1"/>
      </cdr:nvSpPr>
      <cdr:spPr>
        <a:xfrm xmlns:a="http://schemas.openxmlformats.org/drawingml/2006/main">
          <a:off x="364203" y="2086484"/>
          <a:ext cx="3450211" cy="1780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userShapes>
</file>

<file path=ppt/drawings/drawing5.xml><?xml version="1.0" encoding="utf-8"?>
<c:userShapes xmlns:c="http://schemas.openxmlformats.org/drawingml/2006/chart">
  <cdr:relSizeAnchor xmlns:cdr="http://schemas.openxmlformats.org/drawingml/2006/chartDrawing">
    <cdr:from>
      <cdr:x>0.11939</cdr:x>
      <cdr:y>0.27883</cdr:y>
    </cdr:from>
    <cdr:to>
      <cdr:x>0.13543</cdr:x>
      <cdr:y>0.31426</cdr:y>
    </cdr:to>
    <cdr:sp macro="" textlink="">
      <cdr:nvSpPr>
        <cdr:cNvPr id="2" name="Oval 1">
          <a:extLst xmlns:a="http://schemas.openxmlformats.org/drawingml/2006/main">
            <a:ext uri="{FF2B5EF4-FFF2-40B4-BE49-F238E27FC236}">
              <a16:creationId xmlns:a16="http://schemas.microsoft.com/office/drawing/2014/main" id="{6647E1AB-D8F2-A68D-ACB5-026AA27E9FA7}"/>
            </a:ext>
          </a:extLst>
        </cdr:cNvPr>
        <cdr:cNvSpPr/>
      </cdr:nvSpPr>
      <cdr:spPr>
        <a:xfrm xmlns:a="http://schemas.openxmlformats.org/drawingml/2006/main">
          <a:off x="539221" y="566423"/>
          <a:ext cx="72468" cy="71968"/>
        </a:xfrm>
        <a:prstGeom xmlns:a="http://schemas.openxmlformats.org/drawingml/2006/main" prst="ellipse">
          <a:avLst/>
        </a:prstGeom>
        <a:solidFill xmlns:a="http://schemas.openxmlformats.org/drawingml/2006/main">
          <a:schemeClr val="accent1"/>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kern="1200"/>
        </a:p>
      </cdr:txBody>
    </cdr:sp>
  </cdr:relSizeAnchor>
  <cdr:relSizeAnchor xmlns:cdr="http://schemas.openxmlformats.org/drawingml/2006/chartDrawing">
    <cdr:from>
      <cdr:x>0.23524</cdr:x>
      <cdr:y>0.27133</cdr:y>
    </cdr:from>
    <cdr:to>
      <cdr:x>0.25128</cdr:x>
      <cdr:y>0.30676</cdr:y>
    </cdr:to>
    <cdr:sp macro="" textlink="">
      <cdr:nvSpPr>
        <cdr:cNvPr id="3" name="Oval 2">
          <a:extLst xmlns:a="http://schemas.openxmlformats.org/drawingml/2006/main">
            <a:ext uri="{FF2B5EF4-FFF2-40B4-BE49-F238E27FC236}">
              <a16:creationId xmlns:a16="http://schemas.microsoft.com/office/drawing/2014/main" id="{9FFD7260-835F-16CB-5180-FD19C0279294}"/>
            </a:ext>
          </a:extLst>
        </cdr:cNvPr>
        <cdr:cNvSpPr/>
      </cdr:nvSpPr>
      <cdr:spPr>
        <a:xfrm xmlns:a="http://schemas.openxmlformats.org/drawingml/2006/main">
          <a:off x="1062461" y="551183"/>
          <a:ext cx="72468" cy="71968"/>
        </a:xfrm>
        <a:prstGeom xmlns:a="http://schemas.openxmlformats.org/drawingml/2006/main" prst="ellipse">
          <a:avLst/>
        </a:prstGeom>
        <a:solidFill xmlns:a="http://schemas.openxmlformats.org/drawingml/2006/main">
          <a:schemeClr val="accent1"/>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0.34996</cdr:x>
      <cdr:y>0.26633</cdr:y>
    </cdr:from>
    <cdr:to>
      <cdr:x>0.36601</cdr:x>
      <cdr:y>0.30176</cdr:y>
    </cdr:to>
    <cdr:sp macro="" textlink="">
      <cdr:nvSpPr>
        <cdr:cNvPr id="4" name="Oval 3">
          <a:extLst xmlns:a="http://schemas.openxmlformats.org/drawingml/2006/main">
            <a:ext uri="{FF2B5EF4-FFF2-40B4-BE49-F238E27FC236}">
              <a16:creationId xmlns:a16="http://schemas.microsoft.com/office/drawing/2014/main" id="{FE2547B0-4EA3-017B-E1FA-6FB448D4E3E5}"/>
            </a:ext>
          </a:extLst>
        </cdr:cNvPr>
        <cdr:cNvSpPr/>
      </cdr:nvSpPr>
      <cdr:spPr>
        <a:xfrm xmlns:a="http://schemas.openxmlformats.org/drawingml/2006/main">
          <a:off x="1580621" y="541023"/>
          <a:ext cx="72468" cy="71968"/>
        </a:xfrm>
        <a:prstGeom xmlns:a="http://schemas.openxmlformats.org/drawingml/2006/main" prst="ellipse">
          <a:avLst/>
        </a:prstGeom>
        <a:solidFill xmlns:a="http://schemas.openxmlformats.org/drawingml/2006/main">
          <a:schemeClr val="accent1"/>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0.47031</cdr:x>
      <cdr:y>0.25883</cdr:y>
    </cdr:from>
    <cdr:to>
      <cdr:x>0.48636</cdr:x>
      <cdr:y>0.29426</cdr:y>
    </cdr:to>
    <cdr:sp macro="" textlink="">
      <cdr:nvSpPr>
        <cdr:cNvPr id="5" name="Oval 4">
          <a:extLst xmlns:a="http://schemas.openxmlformats.org/drawingml/2006/main">
            <a:ext uri="{FF2B5EF4-FFF2-40B4-BE49-F238E27FC236}">
              <a16:creationId xmlns:a16="http://schemas.microsoft.com/office/drawing/2014/main" id="{2CF78054-5272-BBE1-4BD5-EAD28FA11C09}"/>
            </a:ext>
          </a:extLst>
        </cdr:cNvPr>
        <cdr:cNvSpPr/>
      </cdr:nvSpPr>
      <cdr:spPr>
        <a:xfrm xmlns:a="http://schemas.openxmlformats.org/drawingml/2006/main">
          <a:off x="2124181" y="525783"/>
          <a:ext cx="72468" cy="71968"/>
        </a:xfrm>
        <a:prstGeom xmlns:a="http://schemas.openxmlformats.org/drawingml/2006/main" prst="ellipse">
          <a:avLst/>
        </a:prstGeom>
        <a:solidFill xmlns:a="http://schemas.openxmlformats.org/drawingml/2006/main">
          <a:schemeClr val="accent1"/>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0.58391</cdr:x>
      <cdr:y>0.25883</cdr:y>
    </cdr:from>
    <cdr:to>
      <cdr:x>0.59996</cdr:x>
      <cdr:y>0.29426</cdr:y>
    </cdr:to>
    <cdr:sp macro="" textlink="">
      <cdr:nvSpPr>
        <cdr:cNvPr id="6" name="Oval 5">
          <a:extLst xmlns:a="http://schemas.openxmlformats.org/drawingml/2006/main">
            <a:ext uri="{FF2B5EF4-FFF2-40B4-BE49-F238E27FC236}">
              <a16:creationId xmlns:a16="http://schemas.microsoft.com/office/drawing/2014/main" id="{64B1648B-89E3-10C5-C43F-03996BA48F3D}"/>
            </a:ext>
          </a:extLst>
        </cdr:cNvPr>
        <cdr:cNvSpPr/>
      </cdr:nvSpPr>
      <cdr:spPr>
        <a:xfrm xmlns:a="http://schemas.openxmlformats.org/drawingml/2006/main">
          <a:off x="2637261" y="525783"/>
          <a:ext cx="72468" cy="71968"/>
        </a:xfrm>
        <a:prstGeom xmlns:a="http://schemas.openxmlformats.org/drawingml/2006/main" prst="ellipse">
          <a:avLst/>
        </a:prstGeom>
        <a:solidFill xmlns:a="http://schemas.openxmlformats.org/drawingml/2006/main">
          <a:schemeClr val="accent1"/>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0.12051</cdr:x>
      <cdr:y>0.72798</cdr:y>
    </cdr:from>
    <cdr:to>
      <cdr:x>0.13656</cdr:x>
      <cdr:y>0.76341</cdr:y>
    </cdr:to>
    <cdr:sp macro="" textlink="">
      <cdr:nvSpPr>
        <cdr:cNvPr id="7" name="Oval 6">
          <a:extLst xmlns:a="http://schemas.openxmlformats.org/drawingml/2006/main">
            <a:ext uri="{FF2B5EF4-FFF2-40B4-BE49-F238E27FC236}">
              <a16:creationId xmlns:a16="http://schemas.microsoft.com/office/drawing/2014/main" id="{20722104-4E47-7469-B1B1-A236E696A5D1}"/>
            </a:ext>
          </a:extLst>
        </cdr:cNvPr>
        <cdr:cNvSpPr/>
      </cdr:nvSpPr>
      <cdr:spPr>
        <a:xfrm xmlns:a="http://schemas.openxmlformats.org/drawingml/2006/main">
          <a:off x="544301" y="1478808"/>
          <a:ext cx="72468" cy="71968"/>
        </a:xfrm>
        <a:prstGeom xmlns:a="http://schemas.openxmlformats.org/drawingml/2006/main" prst="ellipse">
          <a:avLst/>
        </a:prstGeom>
        <a:solidFill xmlns:a="http://schemas.openxmlformats.org/drawingml/2006/main">
          <a:srgbClr val="17375E"/>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0.23158</cdr:x>
      <cdr:y>0.72641</cdr:y>
    </cdr:from>
    <cdr:to>
      <cdr:x>0.24763</cdr:x>
      <cdr:y>0.76184</cdr:y>
    </cdr:to>
    <cdr:sp macro="" textlink="">
      <cdr:nvSpPr>
        <cdr:cNvPr id="8" name="Oval 7">
          <a:extLst xmlns:a="http://schemas.openxmlformats.org/drawingml/2006/main">
            <a:ext uri="{FF2B5EF4-FFF2-40B4-BE49-F238E27FC236}">
              <a16:creationId xmlns:a16="http://schemas.microsoft.com/office/drawing/2014/main" id="{F21D5C1B-F77F-8A33-3D6E-B44A3D03BF9C}"/>
            </a:ext>
          </a:extLst>
        </cdr:cNvPr>
        <cdr:cNvSpPr/>
      </cdr:nvSpPr>
      <cdr:spPr>
        <a:xfrm xmlns:a="http://schemas.openxmlformats.org/drawingml/2006/main">
          <a:off x="1045951" y="1475633"/>
          <a:ext cx="72468" cy="71968"/>
        </a:xfrm>
        <a:prstGeom xmlns:a="http://schemas.openxmlformats.org/drawingml/2006/main" prst="ellipse">
          <a:avLst/>
        </a:prstGeom>
        <a:solidFill xmlns:a="http://schemas.openxmlformats.org/drawingml/2006/main">
          <a:srgbClr val="17375E"/>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0.35003</cdr:x>
      <cdr:y>0.72641</cdr:y>
    </cdr:from>
    <cdr:to>
      <cdr:x>0.36608</cdr:x>
      <cdr:y>0.76184</cdr:y>
    </cdr:to>
    <cdr:sp macro="" textlink="">
      <cdr:nvSpPr>
        <cdr:cNvPr id="9" name="Oval 8">
          <a:extLst xmlns:a="http://schemas.openxmlformats.org/drawingml/2006/main">
            <a:ext uri="{FF2B5EF4-FFF2-40B4-BE49-F238E27FC236}">
              <a16:creationId xmlns:a16="http://schemas.microsoft.com/office/drawing/2014/main" id="{28EE8A7B-6D08-74F8-9235-69695520BF6A}"/>
            </a:ext>
          </a:extLst>
        </cdr:cNvPr>
        <cdr:cNvSpPr/>
      </cdr:nvSpPr>
      <cdr:spPr>
        <a:xfrm xmlns:a="http://schemas.openxmlformats.org/drawingml/2006/main">
          <a:off x="1580939" y="1475633"/>
          <a:ext cx="72468" cy="71968"/>
        </a:xfrm>
        <a:prstGeom xmlns:a="http://schemas.openxmlformats.org/drawingml/2006/main" prst="ellipse">
          <a:avLst/>
        </a:prstGeom>
        <a:solidFill xmlns:a="http://schemas.openxmlformats.org/drawingml/2006/main">
          <a:srgbClr val="17375E"/>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0.46813</cdr:x>
      <cdr:y>0.72563</cdr:y>
    </cdr:from>
    <cdr:to>
      <cdr:x>0.48418</cdr:x>
      <cdr:y>0.76106</cdr:y>
    </cdr:to>
    <cdr:sp macro="" textlink="">
      <cdr:nvSpPr>
        <cdr:cNvPr id="10" name="Oval 9">
          <a:extLst xmlns:a="http://schemas.openxmlformats.org/drawingml/2006/main">
            <a:ext uri="{FF2B5EF4-FFF2-40B4-BE49-F238E27FC236}">
              <a16:creationId xmlns:a16="http://schemas.microsoft.com/office/drawing/2014/main" id="{E69D5C85-5B3A-4334-DC74-AF305180E36D}"/>
            </a:ext>
          </a:extLst>
        </cdr:cNvPr>
        <cdr:cNvSpPr/>
      </cdr:nvSpPr>
      <cdr:spPr>
        <a:xfrm xmlns:a="http://schemas.openxmlformats.org/drawingml/2006/main">
          <a:off x="2114339" y="1474045"/>
          <a:ext cx="72468" cy="71968"/>
        </a:xfrm>
        <a:prstGeom xmlns:a="http://schemas.openxmlformats.org/drawingml/2006/main" prst="ellipse">
          <a:avLst/>
        </a:prstGeom>
        <a:solidFill xmlns:a="http://schemas.openxmlformats.org/drawingml/2006/main">
          <a:srgbClr val="17375E"/>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0.58377</cdr:x>
      <cdr:y>0.72407</cdr:y>
    </cdr:from>
    <cdr:to>
      <cdr:x>0.59981</cdr:x>
      <cdr:y>0.7595</cdr:y>
    </cdr:to>
    <cdr:sp macro="" textlink="">
      <cdr:nvSpPr>
        <cdr:cNvPr id="11" name="Oval 10">
          <a:extLst xmlns:a="http://schemas.openxmlformats.org/drawingml/2006/main">
            <a:ext uri="{FF2B5EF4-FFF2-40B4-BE49-F238E27FC236}">
              <a16:creationId xmlns:a16="http://schemas.microsoft.com/office/drawing/2014/main" id="{5FF6C1A4-D6DD-6638-9668-F0FE0B953C61}"/>
            </a:ext>
          </a:extLst>
        </cdr:cNvPr>
        <cdr:cNvSpPr/>
      </cdr:nvSpPr>
      <cdr:spPr>
        <a:xfrm xmlns:a="http://schemas.openxmlformats.org/drawingml/2006/main">
          <a:off x="2636627" y="1470870"/>
          <a:ext cx="72468" cy="71968"/>
        </a:xfrm>
        <a:prstGeom xmlns:a="http://schemas.openxmlformats.org/drawingml/2006/main" prst="ellipse">
          <a:avLst/>
        </a:prstGeom>
        <a:solidFill xmlns:a="http://schemas.openxmlformats.org/drawingml/2006/main">
          <a:srgbClr val="17375E"/>
        </a:solidFill>
        <a:ln xmlns:a="http://schemas.openxmlformats.org/drawingml/2006/main" w="63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4F84A3-A6DE-4D63-AAD1-9AAB6655C8E9}" type="datetimeFigureOut">
              <a:rPr lang="en-US"/>
              <a:pPr>
                <a:defRPr/>
              </a:pPr>
              <a:t>5/23/2025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B817BC3-1AEF-4F46-9182-7B6BE7877705}" type="slidenum">
              <a:rPr lang="en-US"/>
              <a:pPr>
                <a:defRPr/>
              </a:pPr>
              <a:t>‹#›</a:t>
            </a:fld>
            <a:endParaRPr lang="en-US"/>
          </a:p>
        </p:txBody>
      </p:sp>
    </p:spTree>
    <p:extLst>
      <p:ext uri="{BB962C8B-B14F-4D97-AF65-F5344CB8AC3E}">
        <p14:creationId xmlns:p14="http://schemas.microsoft.com/office/powerpoint/2010/main" val="530340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itchFamily="34" charset="0"/>
              </a:defRPr>
            </a:lvl1pPr>
          </a:lstStyle>
          <a:p>
            <a:pPr>
              <a:defRPr/>
            </a:pPr>
            <a:fld id="{984C4D41-D2A7-4BED-9AA5-9E9A39D58907}" type="datetimeFigureOut">
              <a:rPr lang="en-US"/>
              <a:pPr>
                <a:defRPr/>
              </a:pPr>
              <a:t>5/23/2025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defRPr>
            </a:lvl1pPr>
          </a:lstStyle>
          <a:p>
            <a:pPr>
              <a:defRPr/>
            </a:pPr>
            <a:fld id="{005A3BF0-9162-4A6A-A845-C85B6C14AEDE}" type="slidenum">
              <a:rPr lang="en-US"/>
              <a:pPr>
                <a:defRPr/>
              </a:pPr>
              <a:t>‹#›</a:t>
            </a:fld>
            <a:endParaRPr lang="en-US"/>
          </a:p>
        </p:txBody>
      </p:sp>
    </p:spTree>
    <p:extLst>
      <p:ext uri="{BB962C8B-B14F-4D97-AF65-F5344CB8AC3E}">
        <p14:creationId xmlns:p14="http://schemas.microsoft.com/office/powerpoint/2010/main" val="3210695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ciencedirect.com/science/article/pii/S0362028X2306883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buFont typeface="Arial" panose="020B0604020202020204" pitchFamily="34" charset="0"/>
              <a:buChar char="•"/>
            </a:pPr>
            <a:r>
              <a:rPr lang="en-US" b="1"/>
              <a:t>2007: Melamine Pet Food Recall</a:t>
            </a:r>
            <a:br>
              <a:rPr lang="en-US"/>
            </a:br>
            <a:r>
              <a:rPr lang="en-US"/>
              <a:t>A massive recall rocked the pet food industry when melamine-tainted wheat gluten from China, used in both branded and private label wet and dry pet foods, led to thousands of pet illnesses and deaths. Over 150 brands, including private label products from Menu Foods (a major contract manufacturer), were affected. This event eroded trust in pet food safety, prompting stricter regulations and boosting demand for transparency, which private labels later capitalized on with “value plus quality” messaging.</a:t>
            </a:r>
          </a:p>
          <a:p>
            <a:pPr>
              <a:buFont typeface="Arial" panose="020B0604020202020204" pitchFamily="34" charset="0"/>
              <a:buChar char="•"/>
            </a:pPr>
            <a:r>
              <a:rPr lang="en-US" b="1"/>
              <a:t>2008-2009: Great Recession Boosts Private Label Adoption</a:t>
            </a:r>
            <a:br>
              <a:rPr lang="en-US"/>
            </a:br>
            <a:r>
              <a:rPr lang="en-US"/>
              <a:t>The global financial crisis shifted consumer spending toward cost-effective options. Private label pet foods, especially dry kibble (e.g., Kroger’s Pet Pride), saw increased sales as pet owners sought affordable alternatives to premium brands. Wet pet food private labels also gained traction, with retailers like Walmart expanding offerings. This period marked a turning point, with private label usage rates beginning to climb (e.g., dry dog food usage rose from 9% in 2017, suggesting earlier growth from 2009).</a:t>
            </a:r>
          </a:p>
          <a:p>
            <a:pPr>
              <a:buFont typeface="Arial" panose="020B0604020202020204" pitchFamily="34" charset="0"/>
              <a:buChar char="•"/>
            </a:pPr>
            <a:r>
              <a:rPr lang="en-US" b="1"/>
              <a:t>2011: Simmons Pet Food Expands Private Label Capacity</a:t>
            </a:r>
            <a:br>
              <a:rPr lang="en-US"/>
            </a:br>
            <a:r>
              <a:rPr lang="en-US"/>
              <a:t>Simmons Pet Food, a leading North American private label wet pet food manufacturer, opened a new facility in Emporia, Kansas, enhancing its ability to produce canned and pouched products for retailers. This expansion reflected growing retailer investment in private label wet pet food, capitalizing on demand for convenient, value-driven options.</a:t>
            </a:r>
          </a:p>
          <a:p>
            <a:pPr>
              <a:buFont typeface="Arial" panose="020B0604020202020204" pitchFamily="34" charset="0"/>
              <a:buChar char="•"/>
            </a:pPr>
            <a:r>
              <a:rPr lang="en-US" b="1"/>
              <a:t>2013: PetSmart Acquires Authority Brand Development</a:t>
            </a:r>
            <a:br>
              <a:rPr lang="en-US"/>
            </a:br>
            <a:r>
              <a:rPr lang="en-US"/>
              <a:t>PetSmart bolstered its private label portfolio, including Authority wet and dry pet foods, by investing in in-house development. This move solidified private labels as a competitive force against national brands, with Authority becoming a flagship offering in over 1,000 stores, blending quality and affordability.</a:t>
            </a:r>
          </a:p>
          <a:p>
            <a:pPr>
              <a:buFont typeface="Arial" panose="020B0604020202020204" pitchFamily="34" charset="0"/>
              <a:buChar char="•"/>
            </a:pPr>
            <a:r>
              <a:rPr lang="en-US" b="1"/>
              <a:t>2015: J.M. Smucker Sells Private Label Business</a:t>
            </a:r>
            <a:br>
              <a:rPr lang="en-US"/>
            </a:br>
            <a:r>
              <a:rPr lang="en-US"/>
              <a:t>J.M. Smucker sold its private label dry pet food business to Diamond Pet Foods for $33 million, signaling a strategic shift among large manufacturers. Diamond, a key private label producer, used this acquisition to expand its dry pet food output for retailers, reinforcing the segment’s growth amid rising pet ownership.</a:t>
            </a:r>
          </a:p>
          <a:p>
            <a:pPr>
              <a:buFont typeface="Arial" panose="020B0604020202020204" pitchFamily="34" charset="0"/>
              <a:buChar char="•"/>
            </a:pPr>
            <a:r>
              <a:rPr lang="en-US" b="1"/>
              <a:t>2017: </a:t>
            </a:r>
            <a:r>
              <a:rPr lang="en-US" b="1" err="1"/>
              <a:t>Chewy’s</a:t>
            </a:r>
            <a:r>
              <a:rPr lang="en-US" b="1"/>
              <a:t> IPO Highlights Private Label Potential</a:t>
            </a:r>
            <a:br>
              <a:rPr lang="en-US"/>
            </a:br>
            <a:r>
              <a:rPr lang="en-US"/>
              <a:t>PetSmart’s Chewy went public with a $14.3 billion valuation, spotlighting its private label brands like American Journey (dry and wet pet food). Though Chewy operated separately, this event underscored how private labels could compete with premium brands online, influencing retailers to enhance their own offerings.</a:t>
            </a:r>
          </a:p>
          <a:p>
            <a:pPr>
              <a:buFont typeface="Arial" panose="020B0604020202020204" pitchFamily="34" charset="0"/>
              <a:buChar char="•"/>
            </a:pPr>
            <a:r>
              <a:rPr lang="en-US" b="1"/>
              <a:t>2020: COVID-19 Pet Boom Accelerates Private Label Sales</a:t>
            </a:r>
            <a:br>
              <a:rPr lang="en-US"/>
            </a:br>
            <a:r>
              <a:rPr lang="en-US"/>
              <a:t>The pandemic drove a surge in pet adoptions (66% of U.S. households owned pets by 2020-2021, per APPA), boosting demand for affordable pet food. Private label dry dog food usage hit 10.1% by 2022 (up from 9% in 2017, per Packaged Facts), and wet cat food usage rose to 59% from 49% in 2006-2007. Retailers like Aldi and Lidl expanded private label lines (e.g., Heart to Tail), leveraging supply chain control.</a:t>
            </a:r>
          </a:p>
          <a:p>
            <a:pPr>
              <a:buFont typeface="Arial" panose="020B0604020202020204" pitchFamily="34" charset="0"/>
              <a:buChar char="•"/>
            </a:pPr>
            <a:r>
              <a:rPr lang="en-US" b="1"/>
              <a:t>2021: Alphia Formed Through Merger</a:t>
            </a:r>
            <a:br>
              <a:rPr lang="en-US"/>
            </a:br>
            <a:r>
              <a:rPr lang="en-US"/>
              <a:t>The merger of C.J. Foods and American Nutrition created Alphia, a powerhouse in private label pet food production. With facilities producing both wet and dry products, Alphia became a go-to partner for retailers like Costco (Kirkland Signature), amplifying private label scale and quality in North America.</a:t>
            </a:r>
          </a:p>
          <a:p>
            <a:pPr>
              <a:buFont typeface="Arial" panose="020B0604020202020204" pitchFamily="34" charset="0"/>
              <a:buChar char="•"/>
            </a:pPr>
            <a:r>
              <a:rPr lang="en-US" b="1"/>
              <a:t>2022: Inflation Drives Private Label Surge</a:t>
            </a:r>
            <a:br>
              <a:rPr lang="en-US"/>
            </a:br>
            <a:r>
              <a:rPr lang="en-US"/>
              <a:t>Pet food inflation soared (e.g., consumer price index flipped from -1.1% in January 2025 to +0.4% in February, per later trends), pushing consumers toward private labels. Sales of private label dry and wet pet foods grew as 73% of pet owners sought lower-priced options (Packaged Facts, 2024 survey), with Europe at 25% private label share and the U.S. at 20% (Mintel, 2023).</a:t>
            </a:r>
          </a:p>
          <a:p>
            <a:pPr>
              <a:buFont typeface="Arial" panose="020B0604020202020204" pitchFamily="34" charset="0"/>
              <a:buChar char="•"/>
            </a:pPr>
            <a:r>
              <a:rPr lang="en-US" b="1"/>
              <a:t>2023: PAI Partners Acquires Alphia</a:t>
            </a:r>
            <a:br>
              <a:rPr lang="en-US"/>
            </a:br>
            <a:r>
              <a:rPr lang="en-US"/>
              <a:t>PAI Partners bought Alphia for approximately $1 billion, reflecting private equity’s bullish outlook on private label pet food. This deal, one of the largest in the segment, highlighted the profitability of wet and dry private label production, driven by demand for value and retailer branding.</a:t>
            </a:r>
          </a:p>
          <a:p>
            <a:pPr>
              <a:buFont typeface="Arial" panose="020B0604020202020204" pitchFamily="34" charset="0"/>
              <a:buChar char="•"/>
            </a:pPr>
            <a:r>
              <a:rPr lang="en-US" b="1"/>
              <a:t>2024: Kemin Opens Wet Pet Food Pilot Plant</a:t>
            </a:r>
            <a:br>
              <a:rPr lang="en-US"/>
            </a:br>
            <a:r>
              <a:rPr lang="en-US"/>
              <a:t>Kemin </a:t>
            </a:r>
            <a:r>
              <a:rPr lang="en-US" err="1"/>
              <a:t>Nutrisurance</a:t>
            </a:r>
            <a:r>
              <a:rPr lang="en-US"/>
              <a:t> launched its first wet pet food pilot plant in Kansas, aimed at innovating private label formulations. This facility supported retailers in developing premium-like wet pet foods, aligning with trends toward humanization and quality, even in value segments.</a:t>
            </a:r>
          </a:p>
          <a:p>
            <a:endParaRPr lang="en-US"/>
          </a:p>
        </p:txBody>
      </p:sp>
      <p:sp>
        <p:nvSpPr>
          <p:cNvPr id="4" name="Slide Number Placeholder 3"/>
          <p:cNvSpPr>
            <a:spLocks noGrp="1"/>
          </p:cNvSpPr>
          <p:nvPr>
            <p:ph type="sldNum" sz="quarter" idx="5"/>
          </p:nvPr>
        </p:nvSpPr>
        <p:spPr/>
        <p:txBody>
          <a:bodyPr/>
          <a:lstStyle/>
          <a:p>
            <a:pPr>
              <a:defRPr/>
            </a:pPr>
            <a:fld id="{005A3BF0-9162-4A6A-A845-C85B6C14AEDE}" type="slidenum">
              <a:rPr lang="en-US" smtClean="0"/>
              <a:pPr>
                <a:defRPr/>
              </a:pPr>
              <a:t>4</a:t>
            </a:fld>
            <a:endParaRPr lang="en-US"/>
          </a:p>
        </p:txBody>
      </p:sp>
    </p:spTree>
    <p:extLst>
      <p:ext uri="{BB962C8B-B14F-4D97-AF65-F5344CB8AC3E}">
        <p14:creationId xmlns:p14="http://schemas.microsoft.com/office/powerpoint/2010/main" val="2423905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5BB45-5428-9CED-D585-2ED7D69B9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37997-F3EE-4B42-BA18-D5F55EB4B2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E48B4E-7214-E3BC-326A-4ADF5CB502BC}"/>
              </a:ext>
            </a:extLst>
          </p:cNvPr>
          <p:cNvSpPr>
            <a:spLocks noGrp="1"/>
          </p:cNvSpPr>
          <p:nvPr>
            <p:ph type="body" idx="1"/>
          </p:nvPr>
        </p:nvSpPr>
        <p:spPr/>
        <p:txBody>
          <a:bodyPr/>
          <a:lstStyle/>
          <a:p>
            <a:r>
              <a:rPr lang="en-US"/>
              <a:t>https://www.petfoodprocessing.net/articles/17534-purina-grows-through-cost-inflation-capacity-constraints</a:t>
            </a:r>
          </a:p>
          <a:p>
            <a:r>
              <a:rPr lang="en-US"/>
              <a:t>https://www.dailydot.com/news/blue-buffalo-dog-food-inflation/</a:t>
            </a:r>
          </a:p>
          <a:p>
            <a:r>
              <a:rPr lang="en-US"/>
              <a:t>https://sso.cobank.com/documents/7714906/75983926/KED-PrivateLabel-Sep24.pdf/54187ea0-7d98-af04-d184-d39544a27725?t=1726250165488#:~:text=Amid%20elevated%20demand%20for%20food,in%20the%20past%20several%20months.</a:t>
            </a:r>
          </a:p>
          <a:p>
            <a:r>
              <a:rPr lang="en-US"/>
              <a:t>https://www.jpmorgan.com/insights/global-research/economy/inflation-cost-of-living#:~:text=Due%20to%20higher%20inflation%2C%20consumers,as%20a%20consequence%20of%20inflation.</a:t>
            </a:r>
          </a:p>
          <a:p>
            <a:endParaRPr lang="en-US"/>
          </a:p>
        </p:txBody>
      </p:sp>
      <p:sp>
        <p:nvSpPr>
          <p:cNvPr id="4" name="Slide Number Placeholder 3">
            <a:extLst>
              <a:ext uri="{FF2B5EF4-FFF2-40B4-BE49-F238E27FC236}">
                <a16:creationId xmlns:a16="http://schemas.microsoft.com/office/drawing/2014/main" id="{9EAB343D-A9BF-5EBA-E752-45A15EA38C65}"/>
              </a:ext>
            </a:extLst>
          </p:cNvPr>
          <p:cNvSpPr>
            <a:spLocks noGrp="1"/>
          </p:cNvSpPr>
          <p:nvPr>
            <p:ph type="sldNum" sz="quarter" idx="5"/>
          </p:nvPr>
        </p:nvSpPr>
        <p:spPr/>
        <p:txBody>
          <a:bodyPr/>
          <a:lstStyle/>
          <a:p>
            <a:pPr>
              <a:defRPr/>
            </a:pPr>
            <a:fld id="{005A3BF0-9162-4A6A-A845-C85B6C14AEDE}" type="slidenum">
              <a:rPr lang="en-US" smtClean="0"/>
              <a:pPr>
                <a:defRPr/>
              </a:pPr>
              <a:t>16</a:t>
            </a:fld>
            <a:endParaRPr lang="en-US"/>
          </a:p>
        </p:txBody>
      </p:sp>
    </p:spTree>
    <p:extLst>
      <p:ext uri="{BB962C8B-B14F-4D97-AF65-F5344CB8AC3E}">
        <p14:creationId xmlns:p14="http://schemas.microsoft.com/office/powerpoint/2010/main" val="20378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4B988-25D2-1CC2-2EF9-69CF6C1F0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4BE43-9BFD-5F07-9BBB-49AA72BDA5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15D85-8741-1845-9C44-EF55BEF70C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1D2D4A-B7AC-AA3D-7631-FF7BE136ABB4}"/>
              </a:ext>
            </a:extLst>
          </p:cNvPr>
          <p:cNvSpPr>
            <a:spLocks noGrp="1"/>
          </p:cNvSpPr>
          <p:nvPr>
            <p:ph type="sldNum" sz="quarter" idx="10"/>
          </p:nvPr>
        </p:nvSpPr>
        <p:spPr/>
        <p:txBody>
          <a:bodyPr/>
          <a:lstStyle/>
          <a:p>
            <a:pPr>
              <a:defRPr/>
            </a:pPr>
            <a:fld id="{005A3BF0-9162-4A6A-A845-C85B6C14AEDE}" type="slidenum">
              <a:rPr lang="en-US" smtClean="0"/>
              <a:pPr>
                <a:defRPr/>
              </a:pPr>
              <a:t>17</a:t>
            </a:fld>
            <a:endParaRPr lang="en-US"/>
          </a:p>
        </p:txBody>
      </p:sp>
    </p:spTree>
    <p:extLst>
      <p:ext uri="{BB962C8B-B14F-4D97-AF65-F5344CB8AC3E}">
        <p14:creationId xmlns:p14="http://schemas.microsoft.com/office/powerpoint/2010/main" val="25475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3772-CABB-2AD7-4456-6CA0CDBF36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A8A8D-F9F6-A941-0FC9-C357FC6F6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15BD3C-D0FB-3F9F-B6E1-B21CAAA13F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76CD03-793E-06CD-F6C2-B656E5F61FCD}"/>
              </a:ext>
            </a:extLst>
          </p:cNvPr>
          <p:cNvSpPr>
            <a:spLocks noGrp="1"/>
          </p:cNvSpPr>
          <p:nvPr>
            <p:ph type="sldNum" sz="quarter" idx="10"/>
          </p:nvPr>
        </p:nvSpPr>
        <p:spPr/>
        <p:txBody>
          <a:bodyPr/>
          <a:lstStyle/>
          <a:p>
            <a:pPr>
              <a:defRPr/>
            </a:pPr>
            <a:fld id="{005A3BF0-9162-4A6A-A845-C85B6C14AEDE}" type="slidenum">
              <a:rPr lang="en-US" smtClean="0"/>
              <a:pPr>
                <a:defRPr/>
              </a:pPr>
              <a:t>18</a:t>
            </a:fld>
            <a:endParaRPr lang="en-US"/>
          </a:p>
        </p:txBody>
      </p:sp>
    </p:spTree>
    <p:extLst>
      <p:ext uri="{BB962C8B-B14F-4D97-AF65-F5344CB8AC3E}">
        <p14:creationId xmlns:p14="http://schemas.microsoft.com/office/powerpoint/2010/main" val="516156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BC82A-4BFB-2485-9A9E-3DC04B15BA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E59FE-96B6-A893-AE2D-47857DF81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8023C-3A73-32AD-542A-96AF5B98697B}"/>
              </a:ext>
            </a:extLst>
          </p:cNvPr>
          <p:cNvSpPr>
            <a:spLocks noGrp="1"/>
          </p:cNvSpPr>
          <p:nvPr>
            <p:ph type="body" idx="1"/>
          </p:nvPr>
        </p:nvSpPr>
        <p:spPr/>
        <p:txBody>
          <a:bodyPr/>
          <a:lstStyle/>
          <a:p>
            <a:r>
              <a:rPr lang="en-US">
                <a:hlinkClick r:id="rId3"/>
              </a:rPr>
              <a:t>A Review of Pet Food Recalls from 2003 Through 2022 – ScienceDirect</a:t>
            </a:r>
            <a:endParaRPr lang="en-US"/>
          </a:p>
          <a:p>
            <a:r>
              <a:rPr lang="en-US"/>
              <a:t>https://truthaboutpetfood.com/971-pet-food-complaints-reported-to-fda-january-2024/</a:t>
            </a:r>
          </a:p>
          <a:p>
            <a:r>
              <a:rPr lang="en-US"/>
              <a:t>https://truthaboutpetfood.com/2024-pet-food-in-review/</a:t>
            </a:r>
          </a:p>
        </p:txBody>
      </p:sp>
      <p:sp>
        <p:nvSpPr>
          <p:cNvPr id="4" name="Slide Number Placeholder 3">
            <a:extLst>
              <a:ext uri="{FF2B5EF4-FFF2-40B4-BE49-F238E27FC236}">
                <a16:creationId xmlns:a16="http://schemas.microsoft.com/office/drawing/2014/main" id="{793DD041-F62F-D240-4189-6B76926BB403}"/>
              </a:ext>
            </a:extLst>
          </p:cNvPr>
          <p:cNvSpPr>
            <a:spLocks noGrp="1"/>
          </p:cNvSpPr>
          <p:nvPr>
            <p:ph type="sldNum" sz="quarter" idx="5"/>
          </p:nvPr>
        </p:nvSpPr>
        <p:spPr/>
        <p:txBody>
          <a:bodyPr/>
          <a:lstStyle/>
          <a:p>
            <a:pPr>
              <a:defRPr/>
            </a:pPr>
            <a:fld id="{005A3BF0-9162-4A6A-A845-C85B6C14AEDE}" type="slidenum">
              <a:rPr lang="en-US" smtClean="0"/>
              <a:pPr>
                <a:defRPr/>
              </a:pPr>
              <a:t>19</a:t>
            </a:fld>
            <a:endParaRPr lang="en-US"/>
          </a:p>
        </p:txBody>
      </p:sp>
    </p:spTree>
    <p:extLst>
      <p:ext uri="{BB962C8B-B14F-4D97-AF65-F5344CB8AC3E}">
        <p14:creationId xmlns:p14="http://schemas.microsoft.com/office/powerpoint/2010/main" val="2768331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37879F26-4BBA-1AED-2F41-E6BA2043E273}"/>
            </a:ext>
          </a:extLst>
        </p:cNvPr>
        <p:cNvGrpSpPr/>
        <p:nvPr/>
      </p:nvGrpSpPr>
      <p:grpSpPr>
        <a:xfrm>
          <a:off x="0" y="0"/>
          <a:ext cx="0" cy="0"/>
          <a:chOff x="0" y="0"/>
          <a:chExt cx="0" cy="0"/>
        </a:xfrm>
      </p:grpSpPr>
      <p:sp>
        <p:nvSpPr>
          <p:cNvPr id="84" name="Google Shape;84;p2:notes">
            <a:extLst>
              <a:ext uri="{FF2B5EF4-FFF2-40B4-BE49-F238E27FC236}">
                <a16:creationId xmlns:a16="http://schemas.microsoft.com/office/drawing/2014/main" id="{5D8CAB28-82DA-0D59-C586-ECB625C849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2:notes">
            <a:extLst>
              <a:ext uri="{FF2B5EF4-FFF2-40B4-BE49-F238E27FC236}">
                <a16:creationId xmlns:a16="http://schemas.microsoft.com/office/drawing/2014/main" id="{405D9D18-FDBB-FC66-163C-0E8E6FDBDDD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087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46DD2-6849-CA76-1AAF-CCE7056B2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FFF6D-8F60-5C0E-E6A7-78D5ED914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95E7B-FD9F-C4A7-59AA-CF5073D3404A}"/>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err="1">
                <a:solidFill>
                  <a:schemeClr val="dk1"/>
                </a:solidFill>
                <a:latin typeface="Arial" panose="020B0604020202020204" pitchFamily="34" charset="0"/>
                <a:cs typeface="Arial" panose="020B0604020202020204" pitchFamily="34" charset="0"/>
                <a:sym typeface="Arial"/>
              </a:rPr>
              <a:t>foafd</a:t>
            </a:r>
            <a:endParaRPr lang="en-US" sz="1200">
              <a:latin typeface="Arial" charset="0"/>
            </a:endParaRPr>
          </a:p>
        </p:txBody>
      </p:sp>
      <p:sp>
        <p:nvSpPr>
          <p:cNvPr id="4" name="Slide Number Placeholder 3">
            <a:extLst>
              <a:ext uri="{FF2B5EF4-FFF2-40B4-BE49-F238E27FC236}">
                <a16:creationId xmlns:a16="http://schemas.microsoft.com/office/drawing/2014/main" id="{4BC95814-565F-F996-9089-27A42B4E97B2}"/>
              </a:ext>
            </a:extLst>
          </p:cNvPr>
          <p:cNvSpPr>
            <a:spLocks noGrp="1"/>
          </p:cNvSpPr>
          <p:nvPr>
            <p:ph type="sldNum" sz="quarter" idx="10"/>
          </p:nvPr>
        </p:nvSpPr>
        <p:spPr/>
        <p:txBody>
          <a:bodyPr/>
          <a:lstStyle/>
          <a:p>
            <a:pPr>
              <a:defRPr/>
            </a:pPr>
            <a:fld id="{005A3BF0-9162-4A6A-A845-C85B6C14AEDE}" type="slidenum">
              <a:rPr lang="en-US" smtClean="0"/>
              <a:pPr>
                <a:defRPr/>
              </a:pPr>
              <a:t>21</a:t>
            </a:fld>
            <a:endParaRPr lang="en-US"/>
          </a:p>
        </p:txBody>
      </p:sp>
    </p:spTree>
    <p:extLst>
      <p:ext uri="{BB962C8B-B14F-4D97-AF65-F5344CB8AC3E}">
        <p14:creationId xmlns:p14="http://schemas.microsoft.com/office/powerpoint/2010/main" val="2893926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 funds successfully executed the buy and build strategy</a:t>
            </a:r>
          </a:p>
        </p:txBody>
      </p:sp>
      <p:sp>
        <p:nvSpPr>
          <p:cNvPr id="4" name="Slide Number Placeholder 3"/>
          <p:cNvSpPr>
            <a:spLocks noGrp="1"/>
          </p:cNvSpPr>
          <p:nvPr>
            <p:ph type="sldNum" sz="quarter" idx="5"/>
          </p:nvPr>
        </p:nvSpPr>
        <p:spPr/>
        <p:txBody>
          <a:bodyPr/>
          <a:lstStyle/>
          <a:p>
            <a:pPr>
              <a:defRPr/>
            </a:pPr>
            <a:fld id="{005A3BF0-9162-4A6A-A845-C85B6C14AEDE}" type="slidenum">
              <a:rPr lang="en-US" smtClean="0"/>
              <a:pPr>
                <a:defRPr/>
              </a:pPr>
              <a:t>23</a:t>
            </a:fld>
            <a:endParaRPr lang="en-US"/>
          </a:p>
        </p:txBody>
      </p:sp>
    </p:spTree>
    <p:extLst>
      <p:ext uri="{BB962C8B-B14F-4D97-AF65-F5344CB8AC3E}">
        <p14:creationId xmlns:p14="http://schemas.microsoft.com/office/powerpoint/2010/main" val="1086415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3EF42-421E-4574-E134-A13EDE0C2C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974066-BB72-7E2B-F42E-1795CACA0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2C0894-37DA-2AF8-BF08-76B8295281B5}"/>
              </a:ext>
            </a:extLst>
          </p:cNvPr>
          <p:cNvSpPr>
            <a:spLocks noGrp="1"/>
          </p:cNvSpPr>
          <p:nvPr>
            <p:ph type="body" idx="1"/>
          </p:nvPr>
        </p:nvSpPr>
        <p:spPr/>
        <p:txBody>
          <a:bodyPr/>
          <a:lstStyle/>
          <a:p>
            <a:r>
              <a:rPr lang="en-US"/>
              <a:t>PE funds successfully executed the buy and build strategy</a:t>
            </a:r>
          </a:p>
        </p:txBody>
      </p:sp>
      <p:sp>
        <p:nvSpPr>
          <p:cNvPr id="4" name="Slide Number Placeholder 3">
            <a:extLst>
              <a:ext uri="{FF2B5EF4-FFF2-40B4-BE49-F238E27FC236}">
                <a16:creationId xmlns:a16="http://schemas.microsoft.com/office/drawing/2014/main" id="{8CEC9869-1D68-2393-2DEB-3C2318ECB617}"/>
              </a:ext>
            </a:extLst>
          </p:cNvPr>
          <p:cNvSpPr>
            <a:spLocks noGrp="1"/>
          </p:cNvSpPr>
          <p:nvPr>
            <p:ph type="sldNum" sz="quarter" idx="5"/>
          </p:nvPr>
        </p:nvSpPr>
        <p:spPr/>
        <p:txBody>
          <a:bodyPr/>
          <a:lstStyle/>
          <a:p>
            <a:pPr>
              <a:defRPr/>
            </a:pPr>
            <a:fld id="{005A3BF0-9162-4A6A-A845-C85B6C14AEDE}" type="slidenum">
              <a:rPr lang="en-US" smtClean="0"/>
              <a:pPr>
                <a:defRPr/>
              </a:pPr>
              <a:t>24</a:t>
            </a:fld>
            <a:endParaRPr lang="en-US"/>
          </a:p>
        </p:txBody>
      </p:sp>
    </p:spTree>
    <p:extLst>
      <p:ext uri="{BB962C8B-B14F-4D97-AF65-F5344CB8AC3E}">
        <p14:creationId xmlns:p14="http://schemas.microsoft.com/office/powerpoint/2010/main" val="1686319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E8651-B05D-D653-0069-79D11FF46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C057F6-A9CD-FF55-A8C0-33EA76E03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5B2E49-6CA2-84AF-DB1D-AAE25272917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88F058-BAFD-FB63-5556-FA4B27711CF4}"/>
              </a:ext>
            </a:extLst>
          </p:cNvPr>
          <p:cNvSpPr>
            <a:spLocks noGrp="1"/>
          </p:cNvSpPr>
          <p:nvPr>
            <p:ph type="sldNum" sz="quarter" idx="10"/>
          </p:nvPr>
        </p:nvSpPr>
        <p:spPr/>
        <p:txBody>
          <a:bodyPr/>
          <a:lstStyle/>
          <a:p>
            <a:pPr>
              <a:defRPr/>
            </a:pPr>
            <a:fld id="{005A3BF0-9162-4A6A-A845-C85B6C14AEDE}" type="slidenum">
              <a:rPr lang="en-US" smtClean="0"/>
              <a:pPr>
                <a:defRPr/>
              </a:pPr>
              <a:t>26</a:t>
            </a:fld>
            <a:endParaRPr lang="en-US"/>
          </a:p>
        </p:txBody>
      </p:sp>
    </p:spTree>
    <p:extLst>
      <p:ext uri="{BB962C8B-B14F-4D97-AF65-F5344CB8AC3E}">
        <p14:creationId xmlns:p14="http://schemas.microsoft.com/office/powerpoint/2010/main" val="304805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DDC40-6A49-9BB5-F6C3-9F7E1FB3AC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CF800-0A80-B240-F532-99873CBC2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B52EEC-9F94-E73C-A21C-155BB286652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DBE0887-D5F7-8ACE-8CA6-AEEC445C3924}"/>
              </a:ext>
            </a:extLst>
          </p:cNvPr>
          <p:cNvSpPr>
            <a:spLocks noGrp="1"/>
          </p:cNvSpPr>
          <p:nvPr>
            <p:ph type="sldNum" sz="quarter" idx="5"/>
          </p:nvPr>
        </p:nvSpPr>
        <p:spPr/>
        <p:txBody>
          <a:bodyPr/>
          <a:lstStyle/>
          <a:p>
            <a:pPr>
              <a:defRPr/>
            </a:pPr>
            <a:fld id="{005A3BF0-9162-4A6A-A845-C85B6C14AEDE}" type="slidenum">
              <a:rPr lang="en-US" smtClean="0"/>
              <a:pPr>
                <a:defRPr/>
              </a:pPr>
              <a:t>6</a:t>
            </a:fld>
            <a:endParaRPr lang="en-US"/>
          </a:p>
        </p:txBody>
      </p:sp>
    </p:spTree>
    <p:extLst>
      <p:ext uri="{BB962C8B-B14F-4D97-AF65-F5344CB8AC3E}">
        <p14:creationId xmlns:p14="http://schemas.microsoft.com/office/powerpoint/2010/main" val="3329277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14548-3A45-26FB-79F3-E971FCA10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80B9F1-B496-859A-529B-E25A39F211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9727E9-455A-9FAE-9218-4C3520D01C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3A0B7D-3B69-0049-2F6D-D05F0E537460}"/>
              </a:ext>
            </a:extLst>
          </p:cNvPr>
          <p:cNvSpPr>
            <a:spLocks noGrp="1"/>
          </p:cNvSpPr>
          <p:nvPr>
            <p:ph type="sldNum" sz="quarter" idx="10"/>
          </p:nvPr>
        </p:nvSpPr>
        <p:spPr/>
        <p:txBody>
          <a:bodyPr/>
          <a:lstStyle/>
          <a:p>
            <a:pPr>
              <a:defRPr/>
            </a:pPr>
            <a:fld id="{005A3BF0-9162-4A6A-A845-C85B6C14AEDE}" type="slidenum">
              <a:rPr lang="en-US" smtClean="0"/>
              <a:pPr>
                <a:defRPr/>
              </a:pPr>
              <a:t>33</a:t>
            </a:fld>
            <a:endParaRPr lang="en-US"/>
          </a:p>
        </p:txBody>
      </p:sp>
    </p:spTree>
    <p:extLst>
      <p:ext uri="{BB962C8B-B14F-4D97-AF65-F5344CB8AC3E}">
        <p14:creationId xmlns:p14="http://schemas.microsoft.com/office/powerpoint/2010/main" val="3412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E305D-04CE-192D-7DFC-0F33C353BF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985C03-A311-673E-FC89-28A046BC0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9DBA7D-0579-EC15-5D83-CB1EB9A2AAF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979E42-37CB-58A4-CBF0-2CFAD124A8C9}"/>
              </a:ext>
            </a:extLst>
          </p:cNvPr>
          <p:cNvSpPr>
            <a:spLocks noGrp="1"/>
          </p:cNvSpPr>
          <p:nvPr>
            <p:ph type="sldNum" sz="quarter" idx="10"/>
          </p:nvPr>
        </p:nvSpPr>
        <p:spPr/>
        <p:txBody>
          <a:bodyPr/>
          <a:lstStyle/>
          <a:p>
            <a:pPr>
              <a:defRPr/>
            </a:pPr>
            <a:fld id="{005A3BF0-9162-4A6A-A845-C85B6C14AEDE}" type="slidenum">
              <a:rPr lang="en-US" smtClean="0"/>
              <a:pPr>
                <a:defRPr/>
              </a:pPr>
              <a:t>34</a:t>
            </a:fld>
            <a:endParaRPr lang="en-US"/>
          </a:p>
        </p:txBody>
      </p:sp>
    </p:spTree>
    <p:extLst>
      <p:ext uri="{BB962C8B-B14F-4D97-AF65-F5344CB8AC3E}">
        <p14:creationId xmlns:p14="http://schemas.microsoft.com/office/powerpoint/2010/main" val="403376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1AE65-1A69-67C0-5B2F-D416EF0D1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10424-D357-93A9-D2C7-9DB48A25F5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684F8-4147-0CCA-609B-2C2341EC12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D9B84D6-2196-0FAB-1339-49A97D99EE29}"/>
              </a:ext>
            </a:extLst>
          </p:cNvPr>
          <p:cNvSpPr>
            <a:spLocks noGrp="1"/>
          </p:cNvSpPr>
          <p:nvPr>
            <p:ph type="sldNum" sz="quarter" idx="10"/>
          </p:nvPr>
        </p:nvSpPr>
        <p:spPr/>
        <p:txBody>
          <a:bodyPr/>
          <a:lstStyle/>
          <a:p>
            <a:pPr>
              <a:defRPr/>
            </a:pPr>
            <a:fld id="{005A3BF0-9162-4A6A-A845-C85B6C14AEDE}" type="slidenum">
              <a:rPr lang="en-US" smtClean="0"/>
              <a:pPr>
                <a:defRPr/>
              </a:pPr>
              <a:t>35</a:t>
            </a:fld>
            <a:endParaRPr lang="en-US"/>
          </a:p>
        </p:txBody>
      </p:sp>
    </p:spTree>
    <p:extLst>
      <p:ext uri="{BB962C8B-B14F-4D97-AF65-F5344CB8AC3E}">
        <p14:creationId xmlns:p14="http://schemas.microsoft.com/office/powerpoint/2010/main" val="296714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294FE-A2F7-826D-DFAD-65774CD286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36D7B0-52CD-4DFA-5599-EE5C4C924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88B1E-1CFD-407A-9F37-39C9F007BA5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2DB9369-D349-A8E3-D2AD-A5FE68C3EDCD}"/>
              </a:ext>
            </a:extLst>
          </p:cNvPr>
          <p:cNvSpPr>
            <a:spLocks noGrp="1"/>
          </p:cNvSpPr>
          <p:nvPr>
            <p:ph type="sldNum" sz="quarter" idx="5"/>
          </p:nvPr>
        </p:nvSpPr>
        <p:spPr/>
        <p:txBody>
          <a:bodyPr/>
          <a:lstStyle/>
          <a:p>
            <a:pPr>
              <a:defRPr/>
            </a:pPr>
            <a:fld id="{005A3BF0-9162-4A6A-A845-C85B6C14AEDE}" type="slidenum">
              <a:rPr lang="en-US" smtClean="0"/>
              <a:pPr>
                <a:defRPr/>
              </a:pPr>
              <a:t>7</a:t>
            </a:fld>
            <a:endParaRPr lang="en-US"/>
          </a:p>
        </p:txBody>
      </p:sp>
    </p:spTree>
    <p:extLst>
      <p:ext uri="{BB962C8B-B14F-4D97-AF65-F5344CB8AC3E}">
        <p14:creationId xmlns:p14="http://schemas.microsoft.com/office/powerpoint/2010/main" val="291266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D2B19-DF34-E5D0-FFEF-BC928B425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7513D-DC90-01DC-071D-F3AEAC04A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FED5B9-1766-0E0A-C8C0-AE38F78090F6}"/>
              </a:ext>
            </a:extLst>
          </p:cNvPr>
          <p:cNvSpPr>
            <a:spLocks noGrp="1"/>
          </p:cNvSpPr>
          <p:nvPr>
            <p:ph type="body" idx="1"/>
          </p:nvPr>
        </p:nvSpPr>
        <p:spPr/>
        <p:txBody>
          <a:bodyPr/>
          <a:lstStyle/>
          <a:p>
            <a:r>
              <a:rPr lang="en-US"/>
              <a:t>https://investor.chewy.com/news-and-events/news/news-details/2017/PetSmart-Completes-Acquisition-of-Chewy/default.aspx</a:t>
            </a:r>
          </a:p>
          <a:p>
            <a:r>
              <a:rPr lang="en-US"/>
              <a:t>https://www.whitecase.com/insight-alert/president-trump-expands-steel-and-aluminum-tariffs-all-countries-effective-march-12</a:t>
            </a:r>
          </a:p>
          <a:p>
            <a:endParaRPr lang="en-US"/>
          </a:p>
        </p:txBody>
      </p:sp>
      <p:sp>
        <p:nvSpPr>
          <p:cNvPr id="4" name="Slide Number Placeholder 3">
            <a:extLst>
              <a:ext uri="{FF2B5EF4-FFF2-40B4-BE49-F238E27FC236}">
                <a16:creationId xmlns:a16="http://schemas.microsoft.com/office/drawing/2014/main" id="{084A7C2E-8FCA-48BC-CCF5-9D3B32CCA081}"/>
              </a:ext>
            </a:extLst>
          </p:cNvPr>
          <p:cNvSpPr>
            <a:spLocks noGrp="1"/>
          </p:cNvSpPr>
          <p:nvPr>
            <p:ph type="sldNum" sz="quarter" idx="10"/>
          </p:nvPr>
        </p:nvSpPr>
        <p:spPr/>
        <p:txBody>
          <a:bodyPr/>
          <a:lstStyle/>
          <a:p>
            <a:pPr>
              <a:defRPr/>
            </a:pPr>
            <a:fld id="{005A3BF0-9162-4A6A-A845-C85B6C14AEDE}" type="slidenum">
              <a:rPr lang="en-US" smtClean="0"/>
              <a:pPr>
                <a:defRPr/>
              </a:pPr>
              <a:t>10</a:t>
            </a:fld>
            <a:endParaRPr lang="en-US"/>
          </a:p>
        </p:txBody>
      </p:sp>
    </p:spTree>
    <p:extLst>
      <p:ext uri="{BB962C8B-B14F-4D97-AF65-F5344CB8AC3E}">
        <p14:creationId xmlns:p14="http://schemas.microsoft.com/office/powerpoint/2010/main" val="425052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6022B-2D75-BD56-A2EE-CCF8C1421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682D9-09CB-A8FB-4E15-56F1EBE704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CE63B-CEB3-1553-0EB9-3D3BE4879132}"/>
              </a:ext>
            </a:extLst>
          </p:cNvPr>
          <p:cNvSpPr>
            <a:spLocks noGrp="1"/>
          </p:cNvSpPr>
          <p:nvPr>
            <p:ph type="body" idx="1"/>
          </p:nvPr>
        </p:nvSpPr>
        <p:spPr/>
        <p:txBody>
          <a:bodyPr/>
          <a:lstStyle/>
          <a:p>
            <a:r>
              <a:rPr lang="en-US"/>
              <a:t>Insulated by blah blah</a:t>
            </a:r>
          </a:p>
        </p:txBody>
      </p:sp>
      <p:sp>
        <p:nvSpPr>
          <p:cNvPr id="4" name="Slide Number Placeholder 3">
            <a:extLst>
              <a:ext uri="{FF2B5EF4-FFF2-40B4-BE49-F238E27FC236}">
                <a16:creationId xmlns:a16="http://schemas.microsoft.com/office/drawing/2014/main" id="{3F039BA7-FCDC-8672-C741-FF22B0FCD604}"/>
              </a:ext>
            </a:extLst>
          </p:cNvPr>
          <p:cNvSpPr>
            <a:spLocks noGrp="1"/>
          </p:cNvSpPr>
          <p:nvPr>
            <p:ph type="sldNum" sz="quarter" idx="5"/>
          </p:nvPr>
        </p:nvSpPr>
        <p:spPr/>
        <p:txBody>
          <a:bodyPr/>
          <a:lstStyle/>
          <a:p>
            <a:pPr>
              <a:defRPr/>
            </a:pPr>
            <a:fld id="{005A3BF0-9162-4A6A-A845-C85B6C14AEDE}" type="slidenum">
              <a:rPr lang="en-US" smtClean="0"/>
              <a:pPr>
                <a:defRPr/>
              </a:pPr>
              <a:t>11</a:t>
            </a:fld>
            <a:endParaRPr lang="en-US"/>
          </a:p>
        </p:txBody>
      </p:sp>
    </p:spTree>
    <p:extLst>
      <p:ext uri="{BB962C8B-B14F-4D97-AF65-F5344CB8AC3E}">
        <p14:creationId xmlns:p14="http://schemas.microsoft.com/office/powerpoint/2010/main" val="14201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5ACAE-661D-BB10-8C9C-34FA9F6CA4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7783A1-B81F-2563-2B61-348CB489A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CEF880-ABC2-2A60-79C9-10E29B15E960}"/>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Growing PMA acceptance attracts new customers</a:t>
            </a:r>
          </a:p>
          <a:p>
            <a:pPr eaLnBrk="1" hangingPunct="1">
              <a:spcAft>
                <a:spcPts val="1000"/>
              </a:spcAft>
            </a:pPr>
            <a:endParaRPr lang="en-US" sz="1200">
              <a:latin typeface="Arial" charset="0"/>
            </a:endParaRPr>
          </a:p>
          <a:p>
            <a:pPr eaLnBrk="1" hangingPunct="1">
              <a:spcAft>
                <a:spcPts val="1000"/>
              </a:spcAft>
            </a:pPr>
            <a:endParaRPr lang="en-US" sz="1200">
              <a:latin typeface="Arial" charset="0"/>
            </a:endParaRPr>
          </a:p>
          <a:p>
            <a:pPr eaLnBrk="1" hangingPunct="1">
              <a:spcAft>
                <a:spcPts val="1000"/>
              </a:spcAft>
            </a:pPr>
            <a:r>
              <a:rPr lang="en-US" sz="1200">
                <a:latin typeface="Arial" charset="0"/>
              </a:rPr>
              <a:t>PMA approvals by the FAA have grown in recent years, with 2011 - 2015 versus 2006 - 2010 volume increasing by approximately 39%</a:t>
            </a:r>
          </a:p>
        </p:txBody>
      </p:sp>
      <p:sp>
        <p:nvSpPr>
          <p:cNvPr id="4" name="Slide Number Placeholder 3">
            <a:extLst>
              <a:ext uri="{FF2B5EF4-FFF2-40B4-BE49-F238E27FC236}">
                <a16:creationId xmlns:a16="http://schemas.microsoft.com/office/drawing/2014/main" id="{3E60E6BA-4792-C7CE-A754-D876AB1C51E9}"/>
              </a:ext>
            </a:extLst>
          </p:cNvPr>
          <p:cNvSpPr>
            <a:spLocks noGrp="1"/>
          </p:cNvSpPr>
          <p:nvPr>
            <p:ph type="sldNum" sz="quarter" idx="10"/>
          </p:nvPr>
        </p:nvSpPr>
        <p:spPr/>
        <p:txBody>
          <a:bodyPr/>
          <a:lstStyle/>
          <a:p>
            <a:pPr>
              <a:defRPr/>
            </a:pPr>
            <a:fld id="{005A3BF0-9162-4A6A-A845-C85B6C14AEDE}" type="slidenum">
              <a:rPr lang="en-US" smtClean="0"/>
              <a:pPr>
                <a:defRPr/>
              </a:pPr>
              <a:t>12</a:t>
            </a:fld>
            <a:endParaRPr lang="en-US"/>
          </a:p>
        </p:txBody>
      </p:sp>
    </p:spTree>
    <p:extLst>
      <p:ext uri="{BB962C8B-B14F-4D97-AF65-F5344CB8AC3E}">
        <p14:creationId xmlns:p14="http://schemas.microsoft.com/office/powerpoint/2010/main" val="375816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3DE7B-7777-6F34-D802-B068294BF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878A17-DA6B-4B40-7334-89C0B82E5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6C54F-4375-516C-102A-BB206C01C203}"/>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https://www.investopedia.com/financial-edge/0512/the-5-largest-food-recalls-in-history.aspx</a:t>
            </a:r>
          </a:p>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https://www.allaboutfeed.net/animal-feed/feed-additives/recall-of-60-million-pet-food-cans/</a:t>
            </a:r>
          </a:p>
          <a:p>
            <a:pPr marL="0" marR="0" lvl="0" indent="0" algn="l" defTabSz="914400" rtl="0" eaLnBrk="1" fontAlgn="base" latinLnBrk="0" hangingPunct="1">
              <a:lnSpc>
                <a:spcPct val="100000"/>
              </a:lnSpc>
              <a:spcBef>
                <a:spcPct val="30000"/>
              </a:spcBef>
              <a:spcAft>
                <a:spcPts val="1000"/>
              </a:spcAft>
              <a:buClrTx/>
              <a:buSzTx/>
              <a:buFontTx/>
              <a:buNone/>
              <a:tabLst/>
              <a:defRPr/>
            </a:pPr>
            <a:endParaRPr lang="en-US" sz="1200" b="1" i="0" u="none" strike="noStrike" cap="none">
              <a:solidFill>
                <a:schemeClr val="dk1"/>
              </a:solidFill>
              <a:latin typeface="Arial" panose="020B0604020202020204" pitchFamily="34" charset="0"/>
              <a:ea typeface="Arial"/>
              <a:cs typeface="Arial" panose="020B0604020202020204" pitchFamily="34" charset="0"/>
              <a:sym typeface="Arial"/>
            </a:endParaRPr>
          </a:p>
          <a:p>
            <a:pPr marL="0" marR="0" lvl="0" indent="0" algn="l" defTabSz="914400" rtl="0" eaLnBrk="1" fontAlgn="base" latinLnBrk="0" hangingPunct="1">
              <a:lnSpc>
                <a:spcPct val="100000"/>
              </a:lnSpc>
              <a:spcBef>
                <a:spcPct val="30000"/>
              </a:spcBef>
              <a:spcAft>
                <a:spcPts val="1000"/>
              </a:spcAft>
              <a:buClrTx/>
              <a:buSzTx/>
              <a:buFontTx/>
              <a:buNone/>
              <a:tabLst/>
              <a:defRPr/>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https://www.ebsco.com/research-starters/politics-and-government/manufacturer-recalls-pet-food-killed-thousands-american#:~:text=In%20March%202007%2C%20Menu%20Foods,for%20both%20pets%20and%20humans.</a:t>
            </a:r>
          </a:p>
          <a:p>
            <a:pPr eaLnBrk="1" hangingPunct="1">
              <a:spcAft>
                <a:spcPts val="1000"/>
              </a:spcAft>
            </a:pPr>
            <a:endParaRPr lang="en-US" sz="1200">
              <a:latin typeface="Arial" charset="0"/>
            </a:endParaRPr>
          </a:p>
          <a:p>
            <a:pPr eaLnBrk="1" hangingPunct="1">
              <a:spcAft>
                <a:spcPts val="1000"/>
              </a:spcAft>
            </a:pPr>
            <a:endParaRPr lang="en-US" sz="1200">
              <a:latin typeface="Arial" charset="0"/>
            </a:endParaRPr>
          </a:p>
          <a:p>
            <a:pPr eaLnBrk="1" hangingPunct="1">
              <a:spcAft>
                <a:spcPts val="1000"/>
              </a:spcAft>
            </a:pPr>
            <a:r>
              <a:rPr lang="en-US" sz="1200">
                <a:latin typeface="Arial" charset="0"/>
              </a:rPr>
              <a:t>PMA approvals by the FAA have grown in recent years, with 2011 - 2015 versus 2006 - 2010 volume increasing by approximately 39%</a:t>
            </a:r>
          </a:p>
        </p:txBody>
      </p:sp>
      <p:sp>
        <p:nvSpPr>
          <p:cNvPr id="4" name="Slide Number Placeholder 3">
            <a:extLst>
              <a:ext uri="{FF2B5EF4-FFF2-40B4-BE49-F238E27FC236}">
                <a16:creationId xmlns:a16="http://schemas.microsoft.com/office/drawing/2014/main" id="{6F8981A8-ABA9-F65F-F370-08E5D26B25A9}"/>
              </a:ext>
            </a:extLst>
          </p:cNvPr>
          <p:cNvSpPr>
            <a:spLocks noGrp="1"/>
          </p:cNvSpPr>
          <p:nvPr>
            <p:ph type="sldNum" sz="quarter" idx="10"/>
          </p:nvPr>
        </p:nvSpPr>
        <p:spPr/>
        <p:txBody>
          <a:bodyPr/>
          <a:lstStyle/>
          <a:p>
            <a:pPr>
              <a:defRPr/>
            </a:pPr>
            <a:fld id="{005A3BF0-9162-4A6A-A845-C85B6C14AEDE}" type="slidenum">
              <a:rPr lang="en-US" smtClean="0"/>
              <a:pPr>
                <a:defRPr/>
              </a:pPr>
              <a:t>13</a:t>
            </a:fld>
            <a:endParaRPr lang="en-US"/>
          </a:p>
        </p:txBody>
      </p:sp>
    </p:spTree>
    <p:extLst>
      <p:ext uri="{BB962C8B-B14F-4D97-AF65-F5344CB8AC3E}">
        <p14:creationId xmlns:p14="http://schemas.microsoft.com/office/powerpoint/2010/main" val="231111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BB500-5508-1451-4BD7-FD194F8A6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B6529A-EE12-86B3-7AD4-648FBEFA63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E1EDCC-00EA-0F15-DEC1-B863A6EFD23F}"/>
              </a:ext>
            </a:extLst>
          </p:cNvPr>
          <p:cNvSpPr>
            <a:spLocks noGrp="1"/>
          </p:cNvSpPr>
          <p:nvPr>
            <p:ph type="body" idx="1"/>
          </p:nvPr>
        </p:nvSpPr>
        <p:spPr/>
        <p:txBody>
          <a:bodyPr/>
          <a:lstStyle/>
          <a:p>
            <a:r>
              <a:rPr lang="en-US"/>
              <a:t>https://www-statista-com.proxy.lib.umich.edu/statistics/274255/market-share-of-the-leading-retailers-in-us-e-commerce/</a:t>
            </a:r>
          </a:p>
          <a:p>
            <a:r>
              <a:rPr lang="en-US"/>
              <a:t>https://www.digitalcommerce360.com/article/walmart-online-sales/</a:t>
            </a:r>
          </a:p>
          <a:p>
            <a:r>
              <a:rPr lang="en-US"/>
              <a:t>https://bluebuffalo.com/store-locator/</a:t>
            </a:r>
          </a:p>
          <a:p>
            <a:r>
              <a:rPr lang="en-US"/>
              <a:t>https://assets.ctfassets.net/pn8wbiqtnzw9/2ye3HlWNQ3zecZcaHmqgRJ/91620c1366dd6985ed6fb59e4704fc50/US___Canada_Report_-_Pet_Market_Overview.pdf</a:t>
            </a:r>
          </a:p>
          <a:p>
            <a:r>
              <a:rPr lang="en-US"/>
              <a:t>https://pro.similarweb.com/#/digitalsuite/websiteanalysis/overview/website-performance/*/999/3m?webSource=Total&amp;key=petsmart.com</a:t>
            </a:r>
          </a:p>
        </p:txBody>
      </p:sp>
      <p:sp>
        <p:nvSpPr>
          <p:cNvPr id="4" name="Slide Number Placeholder 3">
            <a:extLst>
              <a:ext uri="{FF2B5EF4-FFF2-40B4-BE49-F238E27FC236}">
                <a16:creationId xmlns:a16="http://schemas.microsoft.com/office/drawing/2014/main" id="{957E50DA-D543-FA99-D89C-07F28AE39389}"/>
              </a:ext>
            </a:extLst>
          </p:cNvPr>
          <p:cNvSpPr>
            <a:spLocks noGrp="1"/>
          </p:cNvSpPr>
          <p:nvPr>
            <p:ph type="sldNum" sz="quarter" idx="5"/>
          </p:nvPr>
        </p:nvSpPr>
        <p:spPr/>
        <p:txBody>
          <a:bodyPr/>
          <a:lstStyle/>
          <a:p>
            <a:pPr>
              <a:defRPr/>
            </a:pPr>
            <a:fld id="{005A3BF0-9162-4A6A-A845-C85B6C14AEDE}" type="slidenum">
              <a:rPr lang="en-US" smtClean="0"/>
              <a:pPr>
                <a:defRPr/>
              </a:pPr>
              <a:t>14</a:t>
            </a:fld>
            <a:endParaRPr lang="en-US"/>
          </a:p>
        </p:txBody>
      </p:sp>
    </p:spTree>
    <p:extLst>
      <p:ext uri="{BB962C8B-B14F-4D97-AF65-F5344CB8AC3E}">
        <p14:creationId xmlns:p14="http://schemas.microsoft.com/office/powerpoint/2010/main" val="18215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08A3C-35F0-CD8A-F75D-EDBEE863E8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0C7CD-6BD0-79C7-1E87-2725E6CF9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9180E0-47DA-8B5D-ABC2-29A91FA507E2}"/>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0" u="none" strike="noStrike" cap="none">
                <a:solidFill>
                  <a:schemeClr val="lt1"/>
                </a:solidFill>
                <a:latin typeface="Garamond" panose="02020404030301010803" pitchFamily="18" charset="0"/>
                <a:ea typeface="Arial"/>
                <a:cs typeface="Arial"/>
                <a:sym typeface="Arial"/>
              </a:rPr>
              <a:t>The large number of parked operating Increased will create upward pressure on airframes and engine maintenance that Target </a:t>
            </a:r>
          </a:p>
          <a:p>
            <a:endParaRPr lang="en-US"/>
          </a:p>
        </p:txBody>
      </p:sp>
      <p:sp>
        <p:nvSpPr>
          <p:cNvPr id="4" name="Slide Number Placeholder 3">
            <a:extLst>
              <a:ext uri="{FF2B5EF4-FFF2-40B4-BE49-F238E27FC236}">
                <a16:creationId xmlns:a16="http://schemas.microsoft.com/office/drawing/2014/main" id="{62E4CFAC-BD1B-5B03-27F8-E58B8464BD0E}"/>
              </a:ext>
            </a:extLst>
          </p:cNvPr>
          <p:cNvSpPr>
            <a:spLocks noGrp="1"/>
          </p:cNvSpPr>
          <p:nvPr>
            <p:ph type="sldNum" sz="quarter" idx="10"/>
          </p:nvPr>
        </p:nvSpPr>
        <p:spPr/>
        <p:txBody>
          <a:bodyPr/>
          <a:lstStyle/>
          <a:p>
            <a:pPr>
              <a:defRPr/>
            </a:pPr>
            <a:fld id="{005A3BF0-9162-4A6A-A845-C85B6C14AEDE}" type="slidenum">
              <a:rPr lang="en-US" smtClean="0"/>
              <a:pPr>
                <a:defRPr/>
              </a:pPr>
              <a:t>15</a:t>
            </a:fld>
            <a:endParaRPr lang="en-US"/>
          </a:p>
        </p:txBody>
      </p:sp>
    </p:spTree>
    <p:extLst>
      <p:ext uri="{BB962C8B-B14F-4D97-AF65-F5344CB8AC3E}">
        <p14:creationId xmlns:p14="http://schemas.microsoft.com/office/powerpoint/2010/main" val="122255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80771"/>
            <a:ext cx="7772400" cy="369332"/>
          </a:xfrm>
        </p:spPr>
        <p:txBody>
          <a:bodyPr wrap="square">
            <a:spAutoFit/>
          </a:bodyPr>
          <a:lstStyle>
            <a:lvl1pPr algn="l">
              <a:defRPr sz="2400"/>
            </a:lvl1pPr>
          </a:lstStyle>
          <a:p>
            <a:r>
              <a:rPr lang="en-US" noProof="0"/>
              <a:t>Click to edit Master title style</a:t>
            </a:r>
          </a:p>
        </p:txBody>
      </p:sp>
      <p:sp>
        <p:nvSpPr>
          <p:cNvPr id="3" name="Subtitle 2"/>
          <p:cNvSpPr>
            <a:spLocks noGrp="1"/>
          </p:cNvSpPr>
          <p:nvPr>
            <p:ph type="subTitle" idx="1"/>
          </p:nvPr>
        </p:nvSpPr>
        <p:spPr>
          <a:xfrm>
            <a:off x="381000" y="3352800"/>
            <a:ext cx="6400800" cy="215444"/>
          </a:xfrm>
        </p:spPr>
        <p:txBody>
          <a:bodyPr tIns="0" bIns="0">
            <a:spAutoFit/>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8" name="Footer Placeholder 4"/>
          <p:cNvSpPr>
            <a:spLocks noGrp="1"/>
          </p:cNvSpPr>
          <p:nvPr>
            <p:ph type="ftr" sz="quarter" idx="11"/>
          </p:nvPr>
        </p:nvSpPr>
        <p:spPr/>
        <p:txBody>
          <a:bodyPr/>
          <a:lstStyle>
            <a:lvl1pPr>
              <a:defRPr/>
            </a:lvl1pPr>
          </a:lstStyle>
          <a:p>
            <a:pPr>
              <a:defRPr/>
            </a:pPr>
            <a:r>
              <a:rPr lang="en-US" noProof="0"/>
              <a:t>Test Footer</a:t>
            </a:r>
          </a:p>
        </p:txBody>
      </p:sp>
      <p:sp>
        <p:nvSpPr>
          <p:cNvPr id="9" name="Slide Number Placeholder 5"/>
          <p:cNvSpPr>
            <a:spLocks noGrp="1"/>
          </p:cNvSpPr>
          <p:nvPr>
            <p:ph type="sldNum" sz="quarter" idx="12"/>
          </p:nvPr>
        </p:nvSpPr>
        <p:spPr>
          <a:xfrm>
            <a:off x="6553200" y="6567587"/>
            <a:ext cx="2133600" cy="153888"/>
          </a:xfrm>
        </p:spPr>
        <p:txBody>
          <a:bodyPr/>
          <a:lstStyle>
            <a:lvl1pPr>
              <a:defRPr/>
            </a:lvl1pPr>
          </a:lstStyle>
          <a:p>
            <a:pPr>
              <a:defRPr/>
            </a:pPr>
            <a:fld id="{F3061CA0-25DC-4820-AE0E-3088C346EE0F}" type="slidenum">
              <a:rPr lang="en-US" noProof="0" smtClean="0"/>
              <a:pPr>
                <a:defRPr/>
              </a:pPr>
              <a:t>‹#›</a:t>
            </a:fld>
            <a:endParaRPr lang="en-US" noProof="0"/>
          </a:p>
        </p:txBody>
      </p:sp>
      <p:cxnSp>
        <p:nvCxnSpPr>
          <p:cNvPr id="12" name="Straight Connector 11"/>
          <p:cNvCxnSpPr/>
          <p:nvPr userDrawn="1"/>
        </p:nvCxnSpPr>
        <p:spPr>
          <a:xfrm>
            <a:off x="0" y="838200"/>
            <a:ext cx="9144000" cy="1588"/>
          </a:xfrm>
          <a:prstGeom prst="line">
            <a:avLst/>
          </a:prstGeom>
          <a:ln w="22225" cmpd="sng">
            <a:solidFill>
              <a:srgbClr val="113D6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838200"/>
            <a:ext cx="155448" cy="374904"/>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latin typeface="Arial" panose="020B0604020202020204" pitchFamily="34" charset="0"/>
            </a:endParaRPr>
          </a:p>
        </p:txBody>
      </p:sp>
      <p:sp>
        <p:nvSpPr>
          <p:cNvPr id="14" name="TextBox 13"/>
          <p:cNvSpPr txBox="1"/>
          <p:nvPr userDrawn="1"/>
        </p:nvSpPr>
        <p:spPr>
          <a:xfrm>
            <a:off x="7315200" y="561975"/>
            <a:ext cx="1371600" cy="184666"/>
          </a:xfrm>
          <a:prstGeom prst="rect">
            <a:avLst/>
          </a:prstGeom>
          <a:noFill/>
        </p:spPr>
        <p:txBody>
          <a:bodyPr lIns="0" tIns="0" rIns="0" bIns="0">
            <a:spAutoFit/>
          </a:bodyPr>
          <a:lstStyle/>
          <a:p>
            <a:pPr algn="r">
              <a:defRPr/>
            </a:pPr>
            <a:r>
              <a:rPr lang="en-US" sz="1200" noProof="0"/>
              <a:t>Confidential Draft</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300" y="1646238"/>
            <a:ext cx="9136380" cy="1341906"/>
          </a:xfrm>
        </p:spPr>
        <p:txBody>
          <a:bodyPr>
            <a:spAutoFit/>
          </a:bodyPr>
          <a:lstStyle>
            <a:lvl1pPr marL="173038" indent="-173038">
              <a:buClrTx/>
              <a:buFont typeface="Wingdings" panose="05000000000000000000" pitchFamily="2" charset="2"/>
              <a:buChar char="§"/>
              <a:defRPr b="0" i="0" u="none"/>
            </a:lvl1pPr>
            <a:lvl2pPr marL="346075" indent="-173038">
              <a:buClrTx/>
              <a:buSzPct val="120000"/>
              <a:buFont typeface="Arial" panose="020B0604020202020204" pitchFamily="34" charset="0"/>
              <a:buChar char="•"/>
              <a:defRPr/>
            </a:lvl2pPr>
            <a:lvl3pPr marL="568325" indent="-222250">
              <a:buClrTx/>
              <a:buFont typeface="Wingdings" panose="05000000000000000000" pitchFamily="2" charset="2"/>
              <a:buChar char="Ø"/>
              <a:defRPr/>
            </a:lvl3pPr>
            <a:lvl4pPr marL="803275" indent="-234950">
              <a:buClrTx/>
              <a:buSzPct val="120000"/>
              <a:defRPr/>
            </a:lvl4pPr>
            <a:lvl5pPr marL="1025525" indent="-222250">
              <a:buClrTx/>
              <a:buSzPct val="12000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4"/>
          <p:cNvSpPr>
            <a:spLocks noGrp="1"/>
          </p:cNvSpPr>
          <p:nvPr>
            <p:ph type="ftr" sz="quarter" idx="11"/>
          </p:nvPr>
        </p:nvSpPr>
        <p:spPr/>
        <p:txBody>
          <a:bodyPr/>
          <a:lstStyle>
            <a:lvl1pPr>
              <a:defRPr b="1">
                <a:solidFill>
                  <a:schemeClr val="tx1"/>
                </a:solidFill>
              </a:defRPr>
            </a:lvl1pPr>
          </a:lstStyle>
          <a:p>
            <a:pPr>
              <a:defRPr/>
            </a:pPr>
            <a:r>
              <a:rPr lang="en-US"/>
              <a:t>Sources: </a:t>
            </a:r>
          </a:p>
        </p:txBody>
      </p:sp>
      <p:sp>
        <p:nvSpPr>
          <p:cNvPr id="7" name="Slide Number Placeholder 5"/>
          <p:cNvSpPr>
            <a:spLocks noGrp="1"/>
          </p:cNvSpPr>
          <p:nvPr>
            <p:ph type="sldNum" sz="quarter" idx="12"/>
          </p:nvPr>
        </p:nvSpPr>
        <p:spPr/>
        <p:txBody>
          <a:bodyPr/>
          <a:lstStyle>
            <a:lvl1pPr>
              <a:defRPr/>
            </a:lvl1pPr>
          </a:lstStyle>
          <a:p>
            <a:pPr>
              <a:defRPr/>
            </a:pPr>
            <a:fld id="{995B7867-EB00-4675-821B-66D3FE8CD564}" type="slidenum">
              <a:rPr lang="en-US" noProof="0" smtClean="0"/>
              <a:pPr>
                <a:defRPr/>
              </a:pPr>
              <a:t>‹#›</a:t>
            </a:fld>
            <a:endParaRPr lang="en-US" noProof="0"/>
          </a:p>
        </p:txBody>
      </p:sp>
      <p:sp>
        <p:nvSpPr>
          <p:cNvPr id="5" name="Title 4"/>
          <p:cNvSpPr>
            <a:spLocks noGrp="1"/>
          </p:cNvSpPr>
          <p:nvPr>
            <p:ph type="title"/>
          </p:nvPr>
        </p:nvSpPr>
        <p:spPr/>
        <p:txBody>
          <a:bodyPr>
            <a:spAutoFit/>
          </a:bodyPr>
          <a:lstStyle/>
          <a:p>
            <a:r>
              <a:rPr lang="en-US" noProof="0"/>
              <a:t>Click to edit Master title style</a:t>
            </a:r>
          </a:p>
        </p:txBody>
      </p:sp>
      <p:cxnSp>
        <p:nvCxnSpPr>
          <p:cNvPr id="10" name="Straight Connector 9"/>
          <p:cNvCxnSpPr/>
          <p:nvPr userDrawn="1"/>
        </p:nvCxnSpPr>
        <p:spPr>
          <a:xfrm>
            <a:off x="0" y="838200"/>
            <a:ext cx="9144000" cy="1588"/>
          </a:xfrm>
          <a:prstGeom prst="line">
            <a:avLst/>
          </a:prstGeom>
          <a:ln w="22225" cmpd="sng">
            <a:solidFill>
              <a:srgbClr val="113D63"/>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838200"/>
            <a:ext cx="155448" cy="374904"/>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latin typeface="Arial" panose="020B0604020202020204" pitchFamily="34" charset="0"/>
            </a:endParaRPr>
          </a:p>
        </p:txBody>
      </p:sp>
      <p:cxnSp>
        <p:nvCxnSpPr>
          <p:cNvPr id="12" name="Straight Connector 11"/>
          <p:cNvCxnSpPr/>
          <p:nvPr userDrawn="1"/>
        </p:nvCxnSpPr>
        <p:spPr>
          <a:xfrm>
            <a:off x="0" y="6354762"/>
            <a:ext cx="9144000" cy="1588"/>
          </a:xfrm>
          <a:prstGeom prst="line">
            <a:avLst/>
          </a:prstGeom>
          <a:ln w="22225">
            <a:solidFill>
              <a:srgbClr val="113D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41004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noProof="0"/>
              <a:t>Click To Edit Master Title Style</a:t>
            </a:r>
          </a:p>
        </p:txBody>
      </p:sp>
      <p:sp>
        <p:nvSpPr>
          <p:cNvPr id="6147" name="Text Placeholder 2"/>
          <p:cNvSpPr>
            <a:spLocks noGrp="1"/>
          </p:cNvSpPr>
          <p:nvPr>
            <p:ph type="body" idx="1"/>
          </p:nvPr>
        </p:nvSpPr>
        <p:spPr bwMode="auto">
          <a:xfrm>
            <a:off x="381000" y="1646238"/>
            <a:ext cx="8305800" cy="1341906"/>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defRPr>
            </a:lvl1pPr>
          </a:lstStyle>
          <a:p>
            <a:pPr>
              <a:defRPr/>
            </a:pPr>
            <a:r>
              <a:rPr lang="en-US" noProof="0"/>
              <a:t>Test Footer</a:t>
            </a:r>
          </a:p>
        </p:txBody>
      </p:sp>
      <p:sp>
        <p:nvSpPr>
          <p:cNvPr id="6" name="Slide Number Placeholder 5"/>
          <p:cNvSpPr>
            <a:spLocks noGrp="1"/>
          </p:cNvSpPr>
          <p:nvPr>
            <p:ph type="sldNum" sz="quarter" idx="4"/>
          </p:nvPr>
        </p:nvSpPr>
        <p:spPr>
          <a:xfrm>
            <a:off x="6553200" y="6567587"/>
            <a:ext cx="2133600" cy="153888"/>
          </a:xfrm>
          <a:prstGeom prst="rect">
            <a:avLst/>
          </a:prstGeom>
        </p:spPr>
        <p:txBody>
          <a:bodyPr vert="horz" lIns="0" tIns="0" rIns="0" bIns="0" rtlCol="0" anchor="b" anchorCtr="0">
            <a:spAutoFit/>
          </a:bodyPr>
          <a:lstStyle>
            <a:lvl1pPr algn="r" fontAlgn="auto">
              <a:spcBef>
                <a:spcPts val="0"/>
              </a:spcBef>
              <a:spcAft>
                <a:spcPts val="0"/>
              </a:spcAft>
              <a:defRPr sz="1000">
                <a:solidFill>
                  <a:schemeClr val="tx1"/>
                </a:solidFill>
                <a:latin typeface="Arial" pitchFamily="34" charset="0"/>
              </a:defRPr>
            </a:lvl1pPr>
          </a:lstStyle>
          <a:p>
            <a:pPr>
              <a:defRPr/>
            </a:pPr>
            <a:fld id="{540F1DE4-2AA3-4921-8669-9831BE04B3EC}" type="slidenum">
              <a:rPr lang="en-US" noProof="0" smtClean="0"/>
              <a:pPr>
                <a:defRPr/>
              </a:pPr>
              <a:t>‹#›</a:t>
            </a:fld>
            <a:endParaRPr lang="en-US" noProof="0"/>
          </a:p>
        </p:txBody>
      </p:sp>
      <p:sp>
        <p:nvSpPr>
          <p:cNvPr id="8" name="TextBox 7"/>
          <p:cNvSpPr txBox="1"/>
          <p:nvPr userDrawn="1"/>
        </p:nvSpPr>
        <p:spPr>
          <a:xfrm>
            <a:off x="-3429000" y="386834"/>
            <a:ext cx="3200400" cy="138499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600"/>
              </a:spcBef>
              <a:spcAft>
                <a:spcPts val="600"/>
              </a:spcAft>
            </a:pPr>
            <a:r>
              <a:rPr lang="en-US" sz="2400" b="1">
                <a:solidFill>
                  <a:prstClr val="black"/>
                </a:solidFill>
                <a:latin typeface="Arial" panose="020B0604020202020204" pitchFamily="34" charset="0"/>
                <a:cs typeface="Arial" panose="020B0604020202020204" pitchFamily="34" charset="0"/>
              </a:rPr>
              <a:t>Arial Slide</a:t>
            </a:r>
            <a:r>
              <a:rPr lang="en-US" sz="2400" b="1" baseline="0">
                <a:solidFill>
                  <a:prstClr val="black"/>
                </a:solidFill>
                <a:latin typeface="Arial" panose="020B0604020202020204" pitchFamily="34" charset="0"/>
                <a:cs typeface="Arial" panose="020B0604020202020204" pitchFamily="34" charset="0"/>
              </a:rPr>
              <a:t> </a:t>
            </a:r>
            <a:r>
              <a:rPr lang="en-US" sz="2400" b="1">
                <a:solidFill>
                  <a:prstClr val="black"/>
                </a:solidFill>
                <a:latin typeface="Arial" panose="020B0604020202020204" pitchFamily="34" charset="0"/>
                <a:cs typeface="Arial" panose="020B0604020202020204" pitchFamily="34" charset="0"/>
              </a:rPr>
              <a:t>Title – 24</a:t>
            </a:r>
            <a:endParaRPr lang="en-US">
              <a:solidFill>
                <a:prstClr val="black"/>
              </a:solidFill>
              <a:latin typeface="Arial" panose="020B0604020202020204" pitchFamily="34" charset="0"/>
              <a:cs typeface="Arial" panose="020B0604020202020204" pitchFamily="34" charset="0"/>
            </a:endParaRPr>
          </a:p>
          <a:p>
            <a:pPr algn="r">
              <a:spcBef>
                <a:spcPts val="600"/>
              </a:spcBef>
              <a:spcAft>
                <a:spcPts val="600"/>
              </a:spcAft>
              <a:defRPr/>
            </a:pPr>
            <a:r>
              <a:rPr lang="en-US" sz="1400">
                <a:solidFill>
                  <a:prstClr val="black"/>
                </a:solidFill>
                <a:latin typeface="Arial" panose="020B0604020202020204" pitchFamily="34" charset="0"/>
                <a:cs typeface="Arial" panose="020B0604020202020204" pitchFamily="34" charset="0"/>
              </a:rPr>
              <a:t>Content</a:t>
            </a:r>
            <a:r>
              <a:rPr lang="en-US" sz="1400" baseline="0">
                <a:solidFill>
                  <a:prstClr val="black"/>
                </a:solidFill>
                <a:latin typeface="Arial" panose="020B0604020202020204" pitchFamily="34" charset="0"/>
                <a:cs typeface="Arial" panose="020B0604020202020204" pitchFamily="34" charset="0"/>
              </a:rPr>
              <a:t>/Section Title </a:t>
            </a:r>
            <a:r>
              <a:rPr lang="en-US" sz="1400">
                <a:solidFill>
                  <a:prstClr val="black"/>
                </a:solidFill>
                <a:latin typeface="Arial" panose="020B0604020202020204" pitchFamily="34" charset="0"/>
                <a:cs typeface="Arial" panose="020B0604020202020204" pitchFamily="34" charset="0"/>
              </a:rPr>
              <a:t>Text – 14</a:t>
            </a:r>
          </a:p>
          <a:p>
            <a:pPr algn="r">
              <a:spcBef>
                <a:spcPts val="600"/>
              </a:spcBef>
              <a:spcAft>
                <a:spcPts val="600"/>
              </a:spcAft>
              <a:defRPr/>
            </a:pPr>
            <a:r>
              <a:rPr lang="en-US" sz="1200">
                <a:solidFill>
                  <a:prstClr val="black"/>
                </a:solidFill>
                <a:latin typeface="Arial" panose="020B0604020202020204" pitchFamily="34" charset="0"/>
                <a:cs typeface="Arial" panose="020B0604020202020204" pitchFamily="34" charset="0"/>
              </a:rPr>
              <a:t>Bullet</a:t>
            </a:r>
            <a:r>
              <a:rPr lang="en-US" sz="1200" baseline="0">
                <a:solidFill>
                  <a:prstClr val="black"/>
                </a:solidFill>
                <a:latin typeface="Arial" panose="020B0604020202020204" pitchFamily="34" charset="0"/>
                <a:cs typeface="Arial" panose="020B0604020202020204" pitchFamily="34" charset="0"/>
              </a:rPr>
              <a:t> and Subtitle Text</a:t>
            </a:r>
            <a:r>
              <a:rPr lang="en-US" sz="1200">
                <a:solidFill>
                  <a:prstClr val="black"/>
                </a:solidFill>
                <a:latin typeface="Arial" panose="020B0604020202020204" pitchFamily="34" charset="0"/>
                <a:cs typeface="Arial" panose="020B0604020202020204" pitchFamily="34" charset="0"/>
              </a:rPr>
              <a:t> – 12</a:t>
            </a:r>
          </a:p>
          <a:p>
            <a:pPr algn="r">
              <a:spcBef>
                <a:spcPts val="600"/>
              </a:spcBef>
              <a:spcAft>
                <a:spcPts val="600"/>
              </a:spcAft>
              <a:defRPr/>
            </a:pPr>
            <a:r>
              <a:rPr lang="en-US" sz="1000">
                <a:solidFill>
                  <a:prstClr val="black"/>
                </a:solidFill>
                <a:latin typeface="Arial" panose="020B0604020202020204" pitchFamily="34" charset="0"/>
                <a:cs typeface="Arial" panose="020B0604020202020204" pitchFamily="34" charset="0"/>
              </a:rPr>
              <a:t>Chart</a:t>
            </a:r>
            <a:r>
              <a:rPr lang="en-US" sz="1000" baseline="0">
                <a:solidFill>
                  <a:prstClr val="black"/>
                </a:solidFill>
                <a:latin typeface="Arial" panose="020B0604020202020204" pitchFamily="34" charset="0"/>
                <a:cs typeface="Arial" panose="020B0604020202020204" pitchFamily="34" charset="0"/>
              </a:rPr>
              <a:t>, </a:t>
            </a:r>
            <a:r>
              <a:rPr lang="en-US" sz="1000">
                <a:solidFill>
                  <a:prstClr val="black"/>
                </a:solidFill>
                <a:latin typeface="Arial" panose="020B0604020202020204" pitchFamily="34" charset="0"/>
                <a:cs typeface="Arial" panose="020B0604020202020204" pitchFamily="34" charset="0"/>
              </a:rPr>
              <a:t>Profile,</a:t>
            </a:r>
            <a:r>
              <a:rPr lang="en-US" sz="1000" baseline="0">
                <a:solidFill>
                  <a:prstClr val="black"/>
                </a:solidFill>
                <a:latin typeface="Arial" panose="020B0604020202020204" pitchFamily="34" charset="0"/>
                <a:cs typeface="Arial" panose="020B0604020202020204" pitchFamily="34" charset="0"/>
              </a:rPr>
              <a:t> and Currency </a:t>
            </a:r>
            <a:r>
              <a:rPr lang="en-US" sz="1000">
                <a:solidFill>
                  <a:prstClr val="black"/>
                </a:solidFill>
                <a:latin typeface="Arial" panose="020B0604020202020204" pitchFamily="34" charset="0"/>
                <a:cs typeface="Arial" panose="020B0604020202020204" pitchFamily="34" charset="0"/>
              </a:rPr>
              <a:t>Text – 10</a:t>
            </a:r>
          </a:p>
        </p:txBody>
      </p:sp>
      <p:sp>
        <p:nvSpPr>
          <p:cNvPr id="9" name="Rectangle 8"/>
          <p:cNvSpPr/>
          <p:nvPr userDrawn="1"/>
        </p:nvSpPr>
        <p:spPr>
          <a:xfrm>
            <a:off x="-2186151" y="2659942"/>
            <a:ext cx="1957551" cy="463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200" noProof="0">
                <a:solidFill>
                  <a:prstClr val="black"/>
                </a:solidFill>
                <a:latin typeface="Arial" panose="020B0604020202020204" pitchFamily="34" charset="0"/>
                <a:cs typeface="Arial" panose="020B0604020202020204" pitchFamily="34" charset="0"/>
              </a:rPr>
              <a:t>Outline: black, ½ pt.</a:t>
            </a:r>
          </a:p>
        </p:txBody>
      </p:sp>
      <p:sp>
        <p:nvSpPr>
          <p:cNvPr id="3" name="Rectangle 2"/>
          <p:cNvSpPr/>
          <p:nvPr userDrawn="1"/>
        </p:nvSpPr>
        <p:spPr>
          <a:xfrm>
            <a:off x="-2186151" y="3383473"/>
            <a:ext cx="1957551" cy="466344"/>
          </a:xfrm>
          <a:prstGeom prst="rect">
            <a:avLst/>
          </a:prstGeom>
          <a:solidFill>
            <a:srgbClr val="CC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solidFill>
                  <a:schemeClr val="tx1"/>
                </a:solidFill>
                <a:latin typeface="Arial" panose="020B0604020202020204" pitchFamily="34" charset="0"/>
                <a:cs typeface="Arial" panose="020B0604020202020204" pitchFamily="34" charset="0"/>
              </a:rPr>
              <a:t>204</a:t>
            </a:r>
            <a:r>
              <a:rPr lang="en-GB" sz="1200" baseline="0" noProof="0">
                <a:solidFill>
                  <a:schemeClr val="tx1"/>
                </a:solidFill>
                <a:latin typeface="Arial" panose="020B0604020202020204" pitchFamily="34" charset="0"/>
                <a:cs typeface="Arial" panose="020B0604020202020204" pitchFamily="34" charset="0"/>
              </a:rPr>
              <a:t> – 209 – 215</a:t>
            </a:r>
            <a:endParaRPr lang="en-GB" sz="1200" noProof="0">
              <a:solidFill>
                <a:schemeClr val="tx1"/>
              </a:solidFill>
              <a:latin typeface="Arial" panose="020B0604020202020204" pitchFamily="34" charset="0"/>
              <a:cs typeface="Arial" panose="020B0604020202020204" pitchFamily="34" charset="0"/>
            </a:endParaRPr>
          </a:p>
        </p:txBody>
      </p:sp>
      <p:sp>
        <p:nvSpPr>
          <p:cNvPr id="12" name="Rectangle 11"/>
          <p:cNvSpPr/>
          <p:nvPr userDrawn="1"/>
        </p:nvSpPr>
        <p:spPr>
          <a:xfrm>
            <a:off x="-2186151" y="4109848"/>
            <a:ext cx="1957551" cy="466344"/>
          </a:xfrm>
          <a:prstGeom prst="rect">
            <a:avLst/>
          </a:prstGeom>
          <a:solidFill>
            <a:srgbClr val="485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latin typeface="Arial" panose="020B0604020202020204" pitchFamily="34" charset="0"/>
                <a:cs typeface="Arial" panose="020B0604020202020204" pitchFamily="34" charset="0"/>
              </a:rPr>
              <a:t>72 – 80 – 89</a:t>
            </a:r>
            <a:r>
              <a:rPr lang="en-GB" sz="1200" baseline="0" noProof="0">
                <a:latin typeface="Arial" panose="020B0604020202020204" pitchFamily="34" charset="0"/>
                <a:cs typeface="Arial" panose="020B0604020202020204" pitchFamily="34" charset="0"/>
              </a:rPr>
              <a:t> </a:t>
            </a:r>
            <a:endParaRPr lang="en-GB" sz="1200" noProof="0">
              <a:latin typeface="Arial" panose="020B0604020202020204" pitchFamily="34" charset="0"/>
              <a:cs typeface="Arial" panose="020B0604020202020204" pitchFamily="34" charset="0"/>
            </a:endParaRPr>
          </a:p>
        </p:txBody>
      </p:sp>
      <p:sp>
        <p:nvSpPr>
          <p:cNvPr id="13" name="Rectangle 12"/>
          <p:cNvSpPr/>
          <p:nvPr userDrawn="1"/>
        </p:nvSpPr>
        <p:spPr>
          <a:xfrm>
            <a:off x="-2186151" y="4836223"/>
            <a:ext cx="1957551" cy="466344"/>
          </a:xfrm>
          <a:prstGeom prst="rect">
            <a:avLst/>
          </a:prstGeom>
          <a:solidFill>
            <a:srgbClr val="5E7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latin typeface="Arial" panose="020B0604020202020204" pitchFamily="34" charset="0"/>
                <a:cs typeface="Arial" panose="020B0604020202020204" pitchFamily="34" charset="0"/>
              </a:rPr>
              <a:t>94 – 124</a:t>
            </a:r>
            <a:r>
              <a:rPr lang="en-GB" sz="1200" baseline="0" noProof="0">
                <a:latin typeface="Arial" panose="020B0604020202020204" pitchFamily="34" charset="0"/>
                <a:cs typeface="Arial" panose="020B0604020202020204" pitchFamily="34" charset="0"/>
              </a:rPr>
              <a:t> – 158</a:t>
            </a:r>
            <a:endParaRPr lang="en-GB" sz="1200" noProof="0">
              <a:latin typeface="Arial" panose="020B0604020202020204" pitchFamily="34" charset="0"/>
              <a:cs typeface="Arial" panose="020B0604020202020204" pitchFamily="34" charset="0"/>
            </a:endParaRPr>
          </a:p>
        </p:txBody>
      </p:sp>
      <p:sp>
        <p:nvSpPr>
          <p:cNvPr id="14" name="Rectangle 13"/>
          <p:cNvSpPr/>
          <p:nvPr userDrawn="1"/>
        </p:nvSpPr>
        <p:spPr>
          <a:xfrm>
            <a:off x="-2186151" y="5562600"/>
            <a:ext cx="1957551" cy="466344"/>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noProof="0">
                <a:latin typeface="Arial" panose="020B0604020202020204" pitchFamily="34" charset="0"/>
                <a:cs typeface="Arial" panose="020B0604020202020204" pitchFamily="34" charset="0"/>
              </a:rPr>
              <a:t>17 – 61 – 99</a:t>
            </a:r>
          </a:p>
        </p:txBody>
      </p:sp>
      <p:sp>
        <p:nvSpPr>
          <p:cNvPr id="15" name="Rectangle 14"/>
          <p:cNvSpPr/>
          <p:nvPr userDrawn="1"/>
        </p:nvSpPr>
        <p:spPr>
          <a:xfrm>
            <a:off x="-2186151" y="1936411"/>
            <a:ext cx="1957551" cy="463500"/>
          </a:xfrm>
          <a:prstGeom prst="rect">
            <a:avLst/>
          </a:prstGeom>
          <a:solidFill>
            <a:srgbClr val="113D6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lgn="l">
              <a:buFont typeface="Wingdings" panose="05000000000000000000" pitchFamily="2" charset="2"/>
              <a:buChar char="§"/>
            </a:pPr>
            <a:r>
              <a:rPr lang="en-GB" sz="1200" noProof="0">
                <a:solidFill>
                  <a:schemeClr val="bg1"/>
                </a:solidFill>
                <a:latin typeface="Arial" panose="020B0604020202020204" pitchFamily="34" charset="0"/>
                <a:cs typeface="Arial" panose="020B0604020202020204" pitchFamily="34" charset="0"/>
              </a:rPr>
              <a:t>Normal shapes w/ text</a:t>
            </a: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6" r:id="rId3"/>
  </p:sldLayoutIdLst>
  <p:hf hdr="0" ftr="0" dt="0"/>
  <p:txStyles>
    <p:title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1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16.xml.rels><?xml version="1.0" encoding="UTF-8" standalone="yes"?>
<Relationships xmlns="http://schemas.openxmlformats.org/package/2006/relationships"><Relationship Id="rId3" Type="http://schemas.openxmlformats.org/officeDocument/2006/relationships/chart" Target="../charts/chart22.xml"/><Relationship Id="rId7" Type="http://schemas.openxmlformats.org/officeDocument/2006/relationships/chart" Target="../charts/chart2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chart" Target="../charts/chart23.xml"/></Relationships>
</file>

<file path=ppt/slides/_rels/slide1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30.xml"/></Relationships>
</file>

<file path=ppt/slides/_rels/slide21.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34.xml"/><Relationship Id="rId4" Type="http://schemas.openxmlformats.org/officeDocument/2006/relationships/chart" Target="../charts/chart33.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hart" Target="../charts/chart35.xml"/><Relationship Id="rId7"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hart" Target="../charts/chart3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2.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chart" Target="../charts/chart43.xml"/></Relationships>
</file>

<file path=ppt/slides/_rels/slide29.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chart" Target="../charts/chart4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hyperlink" Target="https://www.petfoodprocessing.net/articles/16048-is-inflation-impacting-pet-food-spending" TargetMode="External"/><Relationship Id="rId13" Type="http://schemas.openxmlformats.org/officeDocument/2006/relationships/hyperlink" Target="https://www.oliverwyman.com/our-expertise/insights/2024/may/5-strategies-for-success-changing-pet-food-market.html" TargetMode="External"/><Relationship Id="rId18" Type="http://schemas.openxmlformats.org/officeDocument/2006/relationships/hyperlink" Target="https://www.circana.com/post/private-labels-take-a-bite-out-of-europe-s-pet-food-market-giving-retailers-34-share-of-10-8-billi" TargetMode="External"/><Relationship Id="rId26" Type="http://schemas.openxmlformats.org/officeDocument/2006/relationships/hyperlink" Target="https://www.emarketer.com/content/how-pet-industry-addressing-inflation-convenience-health-wellness-5-charts" TargetMode="External"/><Relationship Id="rId3" Type="http://schemas.openxmlformats.org/officeDocument/2006/relationships/image" Target="../media/image20.png"/><Relationship Id="rId21" Type="http://schemas.openxmlformats.org/officeDocument/2006/relationships/hyperlink" Target="https://www.cbsnews.com/news/inflation-trump-tariffs-economists-forecast-2025/" TargetMode="External"/><Relationship Id="rId7" Type="http://schemas.openxmlformats.org/officeDocument/2006/relationships/hyperlink" Target="https://ksvdl.org/resources/news/diagnostic_insights/january2021/aflatoxin-pet-food-recall.html" TargetMode="External"/><Relationship Id="rId12" Type="http://schemas.openxmlformats.org/officeDocument/2006/relationships/hyperlink" Target="https://www.postholdings.com/wp-content/uploads/2025/02/Post-Investor-Presentation-1Q25-FINAL.pdf" TargetMode="External"/><Relationship Id="rId17" Type="http://schemas.openxmlformats.org/officeDocument/2006/relationships/hyperlink" Target="https://plma.com/sites/default/files/files/2024-02/yearend-report2024-final.pdf" TargetMode="External"/><Relationship Id="rId25" Type="http://schemas.openxmlformats.org/officeDocument/2006/relationships/hyperlink" Target="https://www.forbes.com/sites/joanverdon/2019/07/19/profitability-chewy-has-a-plan-for-that/?sh=6ac2b9bd7b3a" TargetMode="External"/><Relationship Id="rId2" Type="http://schemas.openxmlformats.org/officeDocument/2006/relationships/notesSlide" Target="../notesSlides/notesSlide22.xml"/><Relationship Id="rId16" Type="http://schemas.openxmlformats.org/officeDocument/2006/relationships/hyperlink" Target="https://www.cascadiacapital.com/wp-content/uploads/2023/06/Pet-Industry-Overview_Spring-2023.pdf" TargetMode="External"/><Relationship Id="rId20" Type="http://schemas.openxmlformats.org/officeDocument/2006/relationships/hyperlink" Target="https://assets.ctfassets.net/xpbu77rkft4z/QizvhbNFPOWpkKAk5wUMk/e445e5986e70d4896c5c039924ae1ee1/Opportunities_and_New_Frontiers_in_Pet_-_Harris_Williams_and_OC_C__January_2023_.pdf" TargetMode="External"/><Relationship Id="rId1" Type="http://schemas.openxmlformats.org/officeDocument/2006/relationships/slideLayout" Target="../slideLayouts/slideLayout2.xml"/><Relationship Id="rId6" Type="http://schemas.openxmlformats.org/officeDocument/2006/relationships/hyperlink" Target="https://smartfoodsafe.com/pet-food-manufacturing/" TargetMode="External"/><Relationship Id="rId11" Type="http://schemas.openxmlformats.org/officeDocument/2006/relationships/hyperlink" Target="https://www.petfoodindustry.com/pet-food-market/article/15468345/wet-dry-and-treat-pet-food-usage-a-birdseye-view" TargetMode="External"/><Relationship Id="rId24" Type="http://schemas.openxmlformats.org/officeDocument/2006/relationships/hyperlink" Target="https://www.iopp.org/files/PMMI-Pet_Food_Market_Webinar-pmmibranded.pdf" TargetMode="External"/><Relationship Id="rId5" Type="http://schemas.openxmlformats.org/officeDocument/2006/relationships/hyperlink" Target="https://seamerco.co/the-complex-process-of-producing-pet-food-inside-the-factory/" TargetMode="External"/><Relationship Id="rId15" Type="http://schemas.openxmlformats.org/officeDocument/2006/relationships/hyperlink" Target="https://www.capstonepartners.com/wp-content/uploads/2023/08/Capstone-Partners-Pet-MA-Coverage-Report_July-2023.pdf" TargetMode="External"/><Relationship Id="rId23" Type="http://schemas.openxmlformats.org/officeDocument/2006/relationships/hyperlink" Target="https://www.petfoodprocessing.net/articles/18446-slideshow-alphia-shepherds-pet-food-treat-industry-through-growth" TargetMode="External"/><Relationship Id="rId10" Type="http://schemas.openxmlformats.org/officeDocument/2006/relationships/hyperlink" Target="https://scalescorporation.co.nz/wp-content/uploads/2024/06/Global-Proteins-Presentation.pdf" TargetMode="External"/><Relationship Id="rId19" Type="http://schemas.openxmlformats.org/officeDocument/2006/relationships/hyperlink" Target="https://s3.amazonaws.com/attachment.mergentassets.com/investext-full/single_113773667067faa0ddca9dd.pdf?X-Amz-Content-Sha256=UNSIGNED-PAYLOAD&amp;X-Amz-Security-Token=FwoGZXIvYXdzEHMaDPTtTuQ9GiMDHkINIiLGBDdhT2QSz71%2BHgabwR1Zu9XI5nC3Pkdl4eizFHrE4nmiVY4zRTLcEv47Kzsl3B8nZEqrYRIjQyvFJ0zSlRrn4U611yy7vw6p6SAlSnbjG1C%2FO4JNuq%2F00hZeVkz66NyxC5gfZrDuobdMp9BfF1ERi4gntoiQU8S5XP0AAjn2DBiUFcX2UuVHhQbfQlc1RuyysmmNmuAROs%2FOYdXsya5CdITb%2FVOvB3fFvR0B6tMYFcXZdE7eJ6%2Fuu9qz6ax8uOpMBQrxhBZqEHgLfXRqmsCwl9masKGZwkP00ylSVuYZv5lVeNKYjHqtPrbOD%2Bol%2BVxcvGo8mGO524jERTbJ4bTK6tcuBNgvCeYok1v6oRLMK8qST4vCJo07AGeLNxdQEnMRbELSb4m0cT4zZYqfOff7ZqyKQhC7OS4w%2By4LuEt1EOSJKsap%2B1q0jlz791sKpP%2BFuCHTsNUe%2Bby%2BWYjgP%2Bphclr7GhThjZvfhKyCujclybaLYBpgpGIsPO3ygxSLBJM7raPyh0xXFtor5dmOZU4G67RowO2lF3ZAAmKK9f42b6Bh%2BerrvfZhrIQWqgcbmdWfRbEm4LC%2B7OKP2qJtpJjWeaRZgl1pzLi2K3TEn62VvgqukzHvmnEhFcNbrUgYfnPwFIT1o1GHOkDAcNYPdhCVAbi4U6WoHFIBOQ5YzdylyAR3qmAcGt2LKI8lgVnFovvUYq4o7G00ctwg2zcvVR%2FUWCcITS7tTzezWOM8Fc7YUeS3fyTTsJTX95i2dszeoue7icLpMUIvzij%2FvOq%2FBjJBPWqbPibvMnG3XPMFiMoCoCy%2BUfwEKSRncAKLmd%2BZBi2ohV%2Bo6%2FM9k1BDm2tFxQk7M5qBkso8y8XR6OppwPpMZzQ%3D&amp;X-Amz-Algorithm=AWS4-HMAC-SHA256&amp;X-Amz-Credential=ASIAVUZYQLBHWPINAYYE%2F20250412%2Fus-east-1%2Fs3%2Faws4_request&amp;X-Amz-Date=20250412T172029Z&amp;X-Amz-SignedHeaders=host&amp;X-Amz-Expires=86400&amp;X-Amz-Signature=136c4ef02e1f49f39605bf048b41127f03a857c9bd95daaf1fb05473c39c9a49" TargetMode="External"/><Relationship Id="rId4" Type="http://schemas.openxmlformats.org/officeDocument/2006/relationships/hyperlink" Target="https://www.petfoodprocessing.net/articles/16526-pet-nutrition-demand-fuels-more-than-2-billion-in-facility-investments" TargetMode="External"/><Relationship Id="rId9" Type="http://schemas.openxmlformats.org/officeDocument/2006/relationships/hyperlink" Target="https://www.iastatedigitalpress.com/mmb/article/id/14397/" TargetMode="External"/><Relationship Id="rId14" Type="http://schemas.openxmlformats.org/officeDocument/2006/relationships/hyperlink" Target="https://www.aaha.org/wp-content/uploads/globalassets/05-pet-health-resources/veterinary-ecommerce_2019_secure.pdf" TargetMode="External"/><Relationship Id="rId22" Type="http://schemas.openxmlformats.org/officeDocument/2006/relationships/hyperlink" Target="https://www.fanniemae.com/research-and-insights/forecast/economic-developments-february-2025"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higan Ross Logo Usage - Ross Brand Style Guide">
            <a:extLst>
              <a:ext uri="{FF2B5EF4-FFF2-40B4-BE49-F238E27FC236}">
                <a16:creationId xmlns:a16="http://schemas.microsoft.com/office/drawing/2014/main" id="{ADF8F9C6-049D-2FC5-FBF3-FB308A369A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499" y="650245"/>
            <a:ext cx="4953000" cy="5557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CDF2C2-4922-DBF9-A6F7-909137E52CCF}"/>
              </a:ext>
            </a:extLst>
          </p:cNvPr>
          <p:cNvSpPr txBox="1"/>
          <p:nvPr/>
        </p:nvSpPr>
        <p:spPr>
          <a:xfrm flipH="1">
            <a:off x="1989282" y="5607589"/>
            <a:ext cx="5165433" cy="830997"/>
          </a:xfrm>
          <a:prstGeom prst="rect">
            <a:avLst/>
          </a:prstGeom>
          <a:noFill/>
        </p:spPr>
        <p:txBody>
          <a:bodyPr wrap="square" lIns="91440" tIns="45720" rIns="91440" bIns="45720" rtlCol="0" anchor="t">
            <a:spAutoFit/>
          </a:bodyPr>
          <a:lstStyle/>
          <a:p>
            <a:pPr algn="ctr"/>
            <a:r>
              <a:rPr lang="en-US" sz="2400" b="1">
                <a:latin typeface="Arial"/>
                <a:cs typeface="Arial"/>
              </a:rPr>
              <a:t>Eric Qiao, Nicolas Newberry, </a:t>
            </a:r>
            <a:r>
              <a:rPr lang="en-US" sz="2400" b="1" err="1">
                <a:latin typeface="Arial"/>
                <a:cs typeface="Arial"/>
              </a:rPr>
              <a:t>Ferdaous</a:t>
            </a:r>
            <a:r>
              <a:rPr lang="en-US" sz="2400" b="1">
                <a:latin typeface="Arial"/>
                <a:cs typeface="Arial"/>
              </a:rPr>
              <a:t> </a:t>
            </a:r>
            <a:r>
              <a:rPr lang="en-US" sz="2400" b="1" err="1">
                <a:latin typeface="Arial"/>
                <a:cs typeface="Arial"/>
              </a:rPr>
              <a:t>Hellara</a:t>
            </a:r>
            <a:r>
              <a:rPr lang="en-US" sz="2400" b="1">
                <a:latin typeface="Arial"/>
                <a:cs typeface="Arial"/>
              </a:rPr>
              <a:t>, Cyprian </a:t>
            </a:r>
            <a:r>
              <a:rPr lang="en-US" sz="2400" b="1" err="1">
                <a:latin typeface="Arial"/>
                <a:cs typeface="Arial"/>
              </a:rPr>
              <a:t>Bekha</a:t>
            </a:r>
            <a:endParaRPr lang="en-US" sz="2400" b="1" err="1"/>
          </a:p>
        </p:txBody>
      </p:sp>
      <p:pic>
        <p:nvPicPr>
          <p:cNvPr id="7" name="Picture 6">
            <a:extLst>
              <a:ext uri="{FF2B5EF4-FFF2-40B4-BE49-F238E27FC236}">
                <a16:creationId xmlns:a16="http://schemas.microsoft.com/office/drawing/2014/main" id="{565DB03A-452F-E38C-6767-27FCA4885BAB}"/>
              </a:ext>
            </a:extLst>
          </p:cNvPr>
          <p:cNvPicPr>
            <a:picLocks noChangeAspect="1"/>
          </p:cNvPicPr>
          <p:nvPr/>
        </p:nvPicPr>
        <p:blipFill>
          <a:blip r:embed="rId3"/>
          <a:stretch>
            <a:fillRect/>
          </a:stretch>
        </p:blipFill>
        <p:spPr>
          <a:xfrm>
            <a:off x="304800" y="6339109"/>
            <a:ext cx="1828800" cy="500418"/>
          </a:xfrm>
          <a:prstGeom prst="rect">
            <a:avLst/>
          </a:prstGeom>
        </p:spPr>
      </p:pic>
    </p:spTree>
    <p:extLst>
      <p:ext uri="{BB962C8B-B14F-4D97-AF65-F5344CB8AC3E}">
        <p14:creationId xmlns:p14="http://schemas.microsoft.com/office/powerpoint/2010/main" val="84623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A7DE-09DB-C7ED-1D3D-FB85F8F2A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86D50-7E11-9F85-717D-173A650E700B}"/>
              </a:ext>
            </a:extLst>
          </p:cNvPr>
          <p:cNvSpPr>
            <a:spLocks noGrp="1"/>
          </p:cNvSpPr>
          <p:nvPr>
            <p:ph type="title"/>
          </p:nvPr>
        </p:nvSpPr>
        <p:spPr>
          <a:xfrm>
            <a:off x="381000" y="392668"/>
            <a:ext cx="9220200" cy="369332"/>
          </a:xfrm>
        </p:spPr>
        <p:txBody>
          <a:bodyPr/>
          <a:lstStyle/>
          <a:p>
            <a:r>
              <a:rPr lang="en-US">
                <a:latin typeface="Arial"/>
                <a:cs typeface="Arial"/>
              </a:rPr>
              <a:t>Merits Summary</a:t>
            </a:r>
            <a:endParaRPr lang="en-US"/>
          </a:p>
        </p:txBody>
      </p:sp>
      <p:sp>
        <p:nvSpPr>
          <p:cNvPr id="7" name="Slide Number Placeholder 6">
            <a:extLst>
              <a:ext uri="{FF2B5EF4-FFF2-40B4-BE49-F238E27FC236}">
                <a16:creationId xmlns:a16="http://schemas.microsoft.com/office/drawing/2014/main" id="{423BC14A-87E2-4027-6CE6-3463EEC1A225}"/>
              </a:ext>
            </a:extLst>
          </p:cNvPr>
          <p:cNvSpPr>
            <a:spLocks noGrp="1"/>
          </p:cNvSpPr>
          <p:nvPr>
            <p:ph type="sldNum" sz="quarter" idx="12"/>
          </p:nvPr>
        </p:nvSpPr>
        <p:spPr/>
        <p:txBody>
          <a:bodyPr/>
          <a:lstStyle/>
          <a:p>
            <a:pPr>
              <a:defRPr/>
            </a:pPr>
            <a:fld id="{995B7867-EB00-4675-821B-66D3FE8CD564}" type="slidenum">
              <a:rPr lang="en-US" smtClean="0"/>
              <a:pPr>
                <a:defRPr/>
              </a:pPr>
              <a:t>10</a:t>
            </a:fld>
            <a:endParaRPr lang="en-US"/>
          </a:p>
        </p:txBody>
      </p:sp>
      <p:sp>
        <p:nvSpPr>
          <p:cNvPr id="24" name="TextBox 23">
            <a:extLst>
              <a:ext uri="{FF2B5EF4-FFF2-40B4-BE49-F238E27FC236}">
                <a16:creationId xmlns:a16="http://schemas.microsoft.com/office/drawing/2014/main" id="{E6E461DB-9F17-D831-8843-C3EF34A23546}"/>
              </a:ext>
            </a:extLst>
          </p:cNvPr>
          <p:cNvSpPr txBox="1"/>
          <p:nvPr/>
        </p:nvSpPr>
        <p:spPr>
          <a:xfrm>
            <a:off x="233731" y="1529536"/>
            <a:ext cx="8805507" cy="577081"/>
          </a:xfrm>
          <a:prstGeom prst="rect">
            <a:avLst/>
          </a:prstGeom>
          <a:solidFill>
            <a:srgbClr val="E8F0FA"/>
          </a:solidFill>
          <a:ln>
            <a:solidFill>
              <a:schemeClr val="tx2"/>
            </a:solidFill>
          </a:ln>
        </p:spPr>
        <p:txBody>
          <a:bodyPr wrap="square" lIns="91440" tIns="45720" rIns="91440" bIns="45720" anchor="t">
            <a:spAutoFit/>
          </a:bodyPr>
          <a:lstStyle/>
          <a:p>
            <a:r>
              <a:rPr lang="en-US" sz="1050" b="1">
                <a:latin typeface="Arial"/>
                <a:cs typeface="Arial"/>
              </a:rPr>
              <a:t>2. High Barriers to Entry: </a:t>
            </a:r>
            <a:r>
              <a:rPr lang="en-US" sz="1050">
                <a:latin typeface="Arial"/>
                <a:cs typeface="Arial"/>
              </a:rPr>
              <a:t>The pet food industry is characterized by high entry barriers, including strict regulatory oversight (FDA audits &amp; HAACP compliance standards), a complex and costly supply chain, and substantial capital expenditure, factory construction alone requires an investment of tens of millions. As a result, market access remains highly restricted.</a:t>
            </a:r>
          </a:p>
        </p:txBody>
      </p:sp>
      <p:sp>
        <p:nvSpPr>
          <p:cNvPr id="28" name="TextBox 27">
            <a:extLst>
              <a:ext uri="{FF2B5EF4-FFF2-40B4-BE49-F238E27FC236}">
                <a16:creationId xmlns:a16="http://schemas.microsoft.com/office/drawing/2014/main" id="{56E244CB-2C27-AE5E-CC1B-BB8FA185E892}"/>
              </a:ext>
            </a:extLst>
          </p:cNvPr>
          <p:cNvSpPr txBox="1"/>
          <p:nvPr/>
        </p:nvSpPr>
        <p:spPr>
          <a:xfrm>
            <a:off x="233731" y="2161523"/>
            <a:ext cx="8799209" cy="900246"/>
          </a:xfrm>
          <a:prstGeom prst="rect">
            <a:avLst/>
          </a:prstGeom>
          <a:solidFill>
            <a:srgbClr val="E8F0FA"/>
          </a:solidFill>
          <a:ln>
            <a:solidFill>
              <a:schemeClr val="tx2"/>
            </a:solidFill>
          </a:ln>
        </p:spPr>
        <p:txBody>
          <a:bodyPr wrap="square" lIns="91440" tIns="45720" rIns="91440" bIns="45720" anchor="t">
            <a:spAutoFit/>
          </a:bodyPr>
          <a:lstStyle/>
          <a:p>
            <a:r>
              <a:rPr lang="en-US" sz="1050" b="1">
                <a:latin typeface="Arial"/>
                <a:cs typeface="Arial"/>
              </a:rPr>
              <a:t>3. Customer Switching Costs:</a:t>
            </a:r>
            <a:r>
              <a:rPr lang="en-US" sz="1050">
                <a:latin typeface="Arial"/>
                <a:cs typeface="Arial"/>
              </a:rPr>
              <a:t> In recent history, pet food retailers have suffered through a variety of devastating recalls that have caused serious damage to their business including </a:t>
            </a:r>
            <a:r>
              <a:rPr lang="en-US" sz="1050" b="1">
                <a:latin typeface="Arial"/>
                <a:cs typeface="Arial"/>
              </a:rPr>
              <a:t>2007 Menu Food’s Recall, Mid America 2023 Pet Food Recall, Gravy Train Recall (2018), and Mars Petcare Pedigree 2024 Recall. </a:t>
            </a:r>
            <a:r>
              <a:rPr lang="en-US" sz="1050">
                <a:latin typeface="Arial"/>
                <a:cs typeface="Arial"/>
              </a:rPr>
              <a:t>The risk of product recalls and their potential impact on brand reputation and sales makes it difficult for customers to switch suppliers. Retailers are willing to pay extra on price to avoid the potential </a:t>
            </a:r>
            <a:r>
              <a:rPr lang="en-US" sz="1050" b="1">
                <a:latin typeface="Arial"/>
                <a:cs typeface="Arial"/>
              </a:rPr>
              <a:t>legal liabilities, supply chain issues, and brand damage that come with a devastating recall</a:t>
            </a:r>
            <a:r>
              <a:rPr lang="en-US" sz="1050">
                <a:latin typeface="Arial"/>
                <a:cs typeface="Arial"/>
              </a:rPr>
              <a:t>.</a:t>
            </a:r>
            <a:endParaRPr lang="en-US" sz="1050" b="1">
              <a:latin typeface="Arial"/>
              <a:cs typeface="Arial"/>
            </a:endParaRPr>
          </a:p>
        </p:txBody>
      </p:sp>
      <p:sp>
        <p:nvSpPr>
          <p:cNvPr id="32" name="TextBox 31">
            <a:extLst>
              <a:ext uri="{FF2B5EF4-FFF2-40B4-BE49-F238E27FC236}">
                <a16:creationId xmlns:a16="http://schemas.microsoft.com/office/drawing/2014/main" id="{3F235452-8F1C-D0EE-F1F8-CEBBDE238FD7}"/>
              </a:ext>
            </a:extLst>
          </p:cNvPr>
          <p:cNvSpPr txBox="1"/>
          <p:nvPr/>
        </p:nvSpPr>
        <p:spPr>
          <a:xfrm>
            <a:off x="221136" y="3116675"/>
            <a:ext cx="8805507" cy="919138"/>
          </a:xfrm>
          <a:prstGeom prst="rect">
            <a:avLst/>
          </a:prstGeom>
          <a:solidFill>
            <a:srgbClr val="E8F0FA"/>
          </a:solidFill>
          <a:ln>
            <a:solidFill>
              <a:schemeClr val="tx2"/>
            </a:solidFill>
          </a:ln>
        </p:spPr>
        <p:txBody>
          <a:bodyPr wrap="square" lIns="91440" tIns="45720" rIns="91440" bIns="45720" anchor="t">
            <a:spAutoFit/>
          </a:bodyPr>
          <a:lstStyle/>
          <a:p>
            <a:r>
              <a:rPr lang="en-US" sz="1050" b="1">
                <a:latin typeface="Arial"/>
                <a:cs typeface="Arial"/>
              </a:rPr>
              <a:t>4. E-commerce Shift: </a:t>
            </a:r>
            <a:r>
              <a:rPr lang="en-US" sz="1050"/>
              <a:t>Consumers are increasingly shifting spending to online platforms, expanding the total addressable market for pet food. </a:t>
            </a:r>
            <a:r>
              <a:rPr lang="en-US" sz="1050" err="1"/>
              <a:t>Chewy’s</a:t>
            </a:r>
            <a:r>
              <a:rPr lang="en-US" sz="1050"/>
              <a:t> rapid rise illustrates this trend, after </a:t>
            </a:r>
            <a:r>
              <a:rPr lang="en-US" sz="1050" b="1"/>
              <a:t>acquired by PetSmart for $3.35B in 2017</a:t>
            </a:r>
            <a:r>
              <a:rPr lang="en-US" sz="1050"/>
              <a:t>, it has since </a:t>
            </a:r>
            <a:r>
              <a:rPr lang="en-US" sz="1050" b="1"/>
              <a:t>grown to an enterprise value of ~$14.8B</a:t>
            </a:r>
            <a:r>
              <a:rPr lang="en-US" sz="1050"/>
              <a:t>, reflecting a </a:t>
            </a:r>
            <a:r>
              <a:rPr lang="en-US" sz="1050" b="1"/>
              <a:t>~20% 8-year CAGR</a:t>
            </a:r>
            <a:r>
              <a:rPr lang="en-US" sz="1050"/>
              <a:t>. Online players like Chewy benefit from strong recurring revenue streams through subscriptions that </a:t>
            </a:r>
            <a:r>
              <a:rPr lang="en-US" sz="1050" b="1"/>
              <a:t>simplify food delivery for pet owners and makes pet food more accessible</a:t>
            </a:r>
            <a:r>
              <a:rPr lang="en-US" sz="1050"/>
              <a:t>. The online pet food market is projected to grow at a </a:t>
            </a:r>
            <a:r>
              <a:rPr lang="en-US" sz="1050" b="1"/>
              <a:t>7.8% CAGR from 2025 to 2030</a:t>
            </a:r>
            <a:r>
              <a:rPr lang="en-US" sz="1050"/>
              <a:t>. Existing relationships with major e-commerce retailers such as Amazon and Chewy position </a:t>
            </a:r>
            <a:r>
              <a:rPr lang="en-US" sz="1050" err="1"/>
              <a:t>TargetCo</a:t>
            </a:r>
            <a:r>
              <a:rPr lang="en-US" sz="1050"/>
              <a:t> for further growth.</a:t>
            </a:r>
            <a:endParaRPr lang="en-US" sz="1050">
              <a:cs typeface="Arial"/>
            </a:endParaRPr>
          </a:p>
        </p:txBody>
      </p:sp>
      <p:sp>
        <p:nvSpPr>
          <p:cNvPr id="3" name="TextBox 2">
            <a:extLst>
              <a:ext uri="{FF2B5EF4-FFF2-40B4-BE49-F238E27FC236}">
                <a16:creationId xmlns:a16="http://schemas.microsoft.com/office/drawing/2014/main" id="{F5BCF05D-8273-6669-0539-18C8AD334D13}"/>
              </a:ext>
            </a:extLst>
          </p:cNvPr>
          <p:cNvSpPr txBox="1"/>
          <p:nvPr/>
        </p:nvSpPr>
        <p:spPr>
          <a:xfrm>
            <a:off x="227433" y="877888"/>
            <a:ext cx="8805508" cy="596742"/>
          </a:xfrm>
          <a:prstGeom prst="rect">
            <a:avLst/>
          </a:prstGeom>
          <a:solidFill>
            <a:srgbClr val="E8F0FA"/>
          </a:solidFill>
          <a:ln>
            <a:solidFill>
              <a:schemeClr val="tx2"/>
            </a:solidFill>
          </a:ln>
        </p:spPr>
        <p:txBody>
          <a:bodyPr wrap="square" lIns="91440" tIns="45720" rIns="91440" bIns="45720" anchor="t">
            <a:spAutoFit/>
          </a:bodyPr>
          <a:lstStyle/>
          <a:p>
            <a:r>
              <a:rPr lang="en-US" sz="1050" b="1">
                <a:latin typeface="Arial"/>
                <a:cs typeface="Arial"/>
              </a:rPr>
              <a:t>1. Strong Financial Performance:</a:t>
            </a:r>
            <a:r>
              <a:rPr lang="en-US" sz="1050">
                <a:latin typeface="Arial"/>
                <a:cs typeface="Arial"/>
              </a:rPr>
              <a:t> </a:t>
            </a:r>
            <a:r>
              <a:rPr lang="en-US" sz="1050" err="1">
                <a:latin typeface="Arial"/>
                <a:cs typeface="Arial"/>
              </a:rPr>
              <a:t>TargetCo</a:t>
            </a:r>
            <a:r>
              <a:rPr lang="en-US" sz="1050">
                <a:latin typeface="Arial"/>
                <a:cs typeface="Arial"/>
              </a:rPr>
              <a:t> has displayed promising free cash flow growth, growing from </a:t>
            </a:r>
            <a:r>
              <a:rPr lang="en-US" sz="1050" b="1">
                <a:latin typeface="Arial"/>
                <a:cs typeface="Arial"/>
              </a:rPr>
              <a:t>$20M in 2020 to $47M in 2024</a:t>
            </a:r>
            <a:r>
              <a:rPr lang="en-US" sz="1050">
                <a:latin typeface="Arial"/>
                <a:cs typeface="Arial"/>
              </a:rPr>
              <a:t>. </a:t>
            </a:r>
            <a:r>
              <a:rPr lang="en-US" sz="1050" err="1">
                <a:latin typeface="Arial"/>
                <a:cs typeface="Arial"/>
              </a:rPr>
              <a:t>TargetCo</a:t>
            </a:r>
            <a:r>
              <a:rPr lang="en-US" sz="1050">
                <a:latin typeface="Arial"/>
                <a:cs typeface="Arial"/>
              </a:rPr>
              <a:t> has proved to be a recession resistant business with revenues growing </a:t>
            </a:r>
            <a:r>
              <a:rPr lang="en-US" sz="1050" b="1">
                <a:latin typeface="Arial"/>
                <a:cs typeface="Arial"/>
              </a:rPr>
              <a:t>16% in 2020 and 19% in 2021 </a:t>
            </a:r>
            <a:r>
              <a:rPr lang="en-US" sz="1050">
                <a:latin typeface="Arial"/>
                <a:cs typeface="Arial"/>
              </a:rPr>
              <a:t>in the midst of the Covid-19 pandemic. Additionally, </a:t>
            </a:r>
            <a:r>
              <a:rPr lang="en-US" sz="1050" err="1">
                <a:latin typeface="Arial"/>
                <a:cs typeface="Arial"/>
              </a:rPr>
              <a:t>TargetCo</a:t>
            </a:r>
            <a:r>
              <a:rPr lang="en-US" sz="1050">
                <a:latin typeface="Arial"/>
                <a:cs typeface="Arial"/>
              </a:rPr>
              <a:t> has strong pricing power </a:t>
            </a:r>
            <a:r>
              <a:rPr lang="en-US" sz="1050" b="1">
                <a:latin typeface="Arial"/>
                <a:cs typeface="Arial"/>
              </a:rPr>
              <a:t>maintaining</a:t>
            </a:r>
            <a:r>
              <a:rPr lang="en-US" sz="1050">
                <a:latin typeface="Arial"/>
                <a:cs typeface="Arial"/>
              </a:rPr>
              <a:t> </a:t>
            </a:r>
            <a:r>
              <a:rPr lang="en-US" sz="1050" b="1">
                <a:latin typeface="Arial"/>
                <a:cs typeface="Arial"/>
              </a:rPr>
              <a:t>very stable margins of ~15% </a:t>
            </a:r>
            <a:r>
              <a:rPr lang="en-US" sz="1050">
                <a:latin typeface="Arial"/>
                <a:cs typeface="Arial"/>
              </a:rPr>
              <a:t>throughout this period.</a:t>
            </a:r>
            <a:endParaRPr lang="en-US"/>
          </a:p>
        </p:txBody>
      </p:sp>
      <p:sp>
        <p:nvSpPr>
          <p:cNvPr id="5" name="TextBox 4">
            <a:extLst>
              <a:ext uri="{FF2B5EF4-FFF2-40B4-BE49-F238E27FC236}">
                <a16:creationId xmlns:a16="http://schemas.microsoft.com/office/drawing/2014/main" id="{C50B5825-0E75-4912-0F20-23F1237052D7}"/>
              </a:ext>
            </a:extLst>
          </p:cNvPr>
          <p:cNvSpPr txBox="1"/>
          <p:nvPr/>
        </p:nvSpPr>
        <p:spPr>
          <a:xfrm>
            <a:off x="221135" y="4090719"/>
            <a:ext cx="8792913" cy="577081"/>
          </a:xfrm>
          <a:prstGeom prst="rect">
            <a:avLst/>
          </a:prstGeom>
          <a:solidFill>
            <a:srgbClr val="E8F0FA"/>
          </a:solidFill>
          <a:ln>
            <a:solidFill>
              <a:schemeClr val="tx2"/>
            </a:solidFill>
          </a:ln>
        </p:spPr>
        <p:txBody>
          <a:bodyPr wrap="square" lIns="91440" tIns="45720" rIns="91440" bIns="45720" anchor="t">
            <a:spAutoFit/>
          </a:bodyPr>
          <a:lstStyle/>
          <a:p>
            <a:r>
              <a:rPr lang="en-US" sz="1050" b="1">
                <a:latin typeface="Arial"/>
                <a:cs typeface="Arial"/>
              </a:rPr>
              <a:t>5. Premiumization &amp; Humanization – Pets Become Family: </a:t>
            </a:r>
            <a:r>
              <a:rPr lang="en-US" sz="1050" b="1"/>
              <a:t>Over 70% of pet owners value their pets’ well-being as much as that of their family</a:t>
            </a:r>
            <a:r>
              <a:rPr lang="en-US" sz="1050"/>
              <a:t>, fueling demand for healthier, premium products. This humanization trend, combined with rising human and pet populations, directly benefits </a:t>
            </a:r>
            <a:r>
              <a:rPr lang="en-US" sz="1050" err="1"/>
              <a:t>TargetCo</a:t>
            </a:r>
            <a:r>
              <a:rPr lang="en-US" sz="1050"/>
              <a:t>, whose focus on nutrient-dense wet dog food aligns with shifting consumer preferences for higher-quality nutrition</a:t>
            </a:r>
            <a:endParaRPr lang="en-US">
              <a:cs typeface="Arial" charset="0"/>
            </a:endParaRPr>
          </a:p>
        </p:txBody>
      </p:sp>
      <p:sp>
        <p:nvSpPr>
          <p:cNvPr id="8" name="TextBox 7">
            <a:extLst>
              <a:ext uri="{FF2B5EF4-FFF2-40B4-BE49-F238E27FC236}">
                <a16:creationId xmlns:a16="http://schemas.microsoft.com/office/drawing/2014/main" id="{8F9975C7-67C5-1B58-42F9-6215F9A98CDC}"/>
              </a:ext>
            </a:extLst>
          </p:cNvPr>
          <p:cNvSpPr txBox="1"/>
          <p:nvPr/>
        </p:nvSpPr>
        <p:spPr>
          <a:xfrm>
            <a:off x="227434" y="4722706"/>
            <a:ext cx="8799209" cy="738664"/>
          </a:xfrm>
          <a:prstGeom prst="rect">
            <a:avLst/>
          </a:prstGeom>
          <a:solidFill>
            <a:srgbClr val="E8F0FA"/>
          </a:solidFill>
          <a:ln>
            <a:solidFill>
              <a:schemeClr val="tx2"/>
            </a:solidFill>
          </a:ln>
        </p:spPr>
        <p:txBody>
          <a:bodyPr wrap="square" lIns="91440" tIns="45720" rIns="91440" bIns="45720" anchor="t">
            <a:spAutoFit/>
          </a:bodyPr>
          <a:lstStyle/>
          <a:p>
            <a:r>
              <a:rPr lang="en-US" sz="1050" b="1">
                <a:latin typeface="Arial"/>
                <a:cs typeface="Arial"/>
              </a:rPr>
              <a:t>6. Inflation Drives Revenue Growth: </a:t>
            </a:r>
            <a:r>
              <a:rPr lang="en-US" sz="1050">
                <a:latin typeface="Arial"/>
                <a:cs typeface="Arial"/>
              </a:rPr>
              <a:t>In a resilient Industry, despite global economic uncertainty, inflationary pressures have been successfully passed through to end consumers without impacting demand. Inflationary pressure has allowed Target, and its competitors, to charge more. It has been a strong growth driver for the business. Increasing inflation is expected in the future with the </a:t>
            </a:r>
            <a:r>
              <a:rPr lang="en-US" sz="1050" b="1">
                <a:latin typeface="Arial"/>
                <a:cs typeface="Arial"/>
              </a:rPr>
              <a:t>onset of Trump’s tariffs, </a:t>
            </a:r>
            <a:r>
              <a:rPr lang="en-US" sz="1050">
                <a:latin typeface="Arial"/>
                <a:cs typeface="Arial"/>
              </a:rPr>
              <a:t>including </a:t>
            </a:r>
            <a:r>
              <a:rPr lang="en-US" sz="1050" b="1">
                <a:latin typeface="Arial"/>
                <a:cs typeface="Arial"/>
              </a:rPr>
              <a:t>a 25% tariff on aluminum.</a:t>
            </a:r>
            <a:endParaRPr lang="en-US" sz="1050" b="1">
              <a:cs typeface="Arial"/>
            </a:endParaRPr>
          </a:p>
        </p:txBody>
      </p:sp>
      <p:sp>
        <p:nvSpPr>
          <p:cNvPr id="9" name="TextBox 8">
            <a:extLst>
              <a:ext uri="{FF2B5EF4-FFF2-40B4-BE49-F238E27FC236}">
                <a16:creationId xmlns:a16="http://schemas.microsoft.com/office/drawing/2014/main" id="{FE8F8537-E7BA-CE49-2590-1A4DE3F19DDF}"/>
              </a:ext>
            </a:extLst>
          </p:cNvPr>
          <p:cNvSpPr txBox="1"/>
          <p:nvPr/>
        </p:nvSpPr>
        <p:spPr>
          <a:xfrm>
            <a:off x="221136" y="5516275"/>
            <a:ext cx="8799210" cy="757556"/>
          </a:xfrm>
          <a:prstGeom prst="rect">
            <a:avLst/>
          </a:prstGeom>
          <a:solidFill>
            <a:schemeClr val="accent1">
              <a:lumMod val="20000"/>
              <a:lumOff val="80000"/>
            </a:schemeClr>
          </a:solidFill>
          <a:ln>
            <a:solidFill>
              <a:schemeClr val="tx2"/>
            </a:solidFill>
          </a:ln>
        </p:spPr>
        <p:txBody>
          <a:bodyPr wrap="square" lIns="91440" tIns="45720" rIns="91440" bIns="45720" anchor="t">
            <a:spAutoFit/>
          </a:bodyPr>
          <a:lstStyle/>
          <a:p>
            <a:r>
              <a:rPr lang="en-US" sz="1050" b="1">
                <a:latin typeface="Arial"/>
                <a:cs typeface="Arial"/>
              </a:rPr>
              <a:t>7. Private Label Industry is Gaining Momentum:</a:t>
            </a:r>
            <a:r>
              <a:rPr lang="en-US" sz="1050">
                <a:latin typeface="Arial"/>
                <a:cs typeface="Arial"/>
              </a:rPr>
              <a:t> With a weaker consumer and increased recessionary risk, consumers are shifting their spending preferences to private label over traditional brands. </a:t>
            </a:r>
            <a:r>
              <a:rPr lang="en-US" sz="1050" err="1">
                <a:latin typeface="Arial"/>
                <a:cs typeface="Arial"/>
              </a:rPr>
              <a:t>TargetCos</a:t>
            </a:r>
            <a:r>
              <a:rPr lang="en-US" sz="1050">
                <a:latin typeface="Arial"/>
                <a:cs typeface="Arial"/>
              </a:rPr>
              <a:t> positioning in the private label market, </a:t>
            </a:r>
            <a:r>
              <a:rPr lang="en-US" sz="1050" b="1">
                <a:latin typeface="Arial"/>
                <a:cs typeface="Arial"/>
              </a:rPr>
              <a:t>servicing ~70% of the wet food market</a:t>
            </a:r>
            <a:r>
              <a:rPr lang="en-US" sz="1050">
                <a:latin typeface="Arial"/>
                <a:cs typeface="Arial"/>
              </a:rPr>
              <a:t> and </a:t>
            </a:r>
            <a:r>
              <a:rPr lang="en-US" sz="1050" b="1">
                <a:latin typeface="Arial"/>
                <a:cs typeface="Arial"/>
              </a:rPr>
              <a:t>~25% of the dry food market </a:t>
            </a:r>
            <a:r>
              <a:rPr lang="en-US" sz="1050">
                <a:latin typeface="Arial"/>
                <a:cs typeface="Arial"/>
              </a:rPr>
              <a:t>makes it ideally positioned to experience growth in a recessionary environment where consumers choose to trade down to cheaper private label products.</a:t>
            </a:r>
            <a:endParaRPr lang="en-US" sz="1050">
              <a:cs typeface="Arial"/>
            </a:endParaRPr>
          </a:p>
        </p:txBody>
      </p:sp>
    </p:spTree>
    <p:extLst>
      <p:ext uri="{BB962C8B-B14F-4D97-AF65-F5344CB8AC3E}">
        <p14:creationId xmlns:p14="http://schemas.microsoft.com/office/powerpoint/2010/main" val="160725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C53C3-9715-690D-E873-DC8D4BA7E1B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F9B68B-6AA9-94AB-B7BD-2F6245F18B4E}"/>
              </a:ext>
            </a:extLst>
          </p:cNvPr>
          <p:cNvSpPr>
            <a:spLocks noGrp="1"/>
          </p:cNvSpPr>
          <p:nvPr>
            <p:ph type="sldNum" sz="quarter" idx="12"/>
          </p:nvPr>
        </p:nvSpPr>
        <p:spPr/>
        <p:txBody>
          <a:bodyPr/>
          <a:lstStyle/>
          <a:p>
            <a:pPr>
              <a:defRPr/>
            </a:pPr>
            <a:fld id="{995B7867-EB00-4675-821B-66D3FE8CD564}" type="slidenum">
              <a:rPr lang="en-US" noProof="0" smtClean="0"/>
              <a:pPr>
                <a:defRPr/>
              </a:pPr>
              <a:t>11</a:t>
            </a:fld>
            <a:endParaRPr lang="en-US" noProof="0"/>
          </a:p>
        </p:txBody>
      </p:sp>
      <p:sp>
        <p:nvSpPr>
          <p:cNvPr id="4" name="Title 3">
            <a:extLst>
              <a:ext uri="{FF2B5EF4-FFF2-40B4-BE49-F238E27FC236}">
                <a16:creationId xmlns:a16="http://schemas.microsoft.com/office/drawing/2014/main" id="{E58AA8E7-6839-D197-FA7D-DDAEBB41F004}"/>
              </a:ext>
            </a:extLst>
          </p:cNvPr>
          <p:cNvSpPr>
            <a:spLocks noGrp="1"/>
          </p:cNvSpPr>
          <p:nvPr>
            <p:ph type="title"/>
          </p:nvPr>
        </p:nvSpPr>
        <p:spPr>
          <a:xfrm>
            <a:off x="304450" y="374332"/>
            <a:ext cx="8305800" cy="369332"/>
          </a:xfrm>
        </p:spPr>
        <p:txBody>
          <a:bodyPr/>
          <a:lstStyle/>
          <a:p>
            <a:r>
              <a:rPr lang="en-US"/>
              <a:t>Sustained Strong Financial Performance</a:t>
            </a:r>
            <a:endParaRPr lang="en-US">
              <a:latin typeface="Arial"/>
              <a:cs typeface="Arial"/>
            </a:endParaRPr>
          </a:p>
        </p:txBody>
      </p:sp>
      <p:sp>
        <p:nvSpPr>
          <p:cNvPr id="5" name="Text Placeholder 4">
            <a:extLst>
              <a:ext uri="{FF2B5EF4-FFF2-40B4-BE49-F238E27FC236}">
                <a16:creationId xmlns:a16="http://schemas.microsoft.com/office/drawing/2014/main" id="{9029F995-1F95-1E3C-D67C-EA6E0A9D3EB8}"/>
              </a:ext>
            </a:extLst>
          </p:cNvPr>
          <p:cNvSpPr txBox="1">
            <a:spLocks/>
          </p:cNvSpPr>
          <p:nvPr/>
        </p:nvSpPr>
        <p:spPr>
          <a:xfrm>
            <a:off x="305090" y="942698"/>
            <a:ext cx="8533820" cy="276999"/>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High Cash Generation </a:t>
            </a:r>
            <a:r>
              <a:rPr lang="en-US" sz="1200">
                <a:solidFill>
                  <a:schemeClr val="bg1"/>
                </a:solidFill>
                <a:latin typeface="Arial"/>
                <a:cs typeface="Arial"/>
              </a:rPr>
              <a:t>creates flexibility for strategic investments and debt paydown.</a:t>
            </a:r>
            <a:endParaRPr lang="fr-FR">
              <a:solidFill>
                <a:schemeClr val="bg1"/>
              </a:solidFill>
              <a:latin typeface="Arial"/>
              <a:cs typeface="Arial"/>
            </a:endParaRPr>
          </a:p>
          <a:p>
            <a:pPr marL="0" indent="0" algn="ctr">
              <a:buNone/>
            </a:pPr>
            <a:endParaRPr lang="fr-FR"/>
          </a:p>
        </p:txBody>
      </p:sp>
      <p:sp>
        <p:nvSpPr>
          <p:cNvPr id="12" name="Google Shape;91;p2">
            <a:extLst>
              <a:ext uri="{FF2B5EF4-FFF2-40B4-BE49-F238E27FC236}">
                <a16:creationId xmlns:a16="http://schemas.microsoft.com/office/drawing/2014/main" id="{1B5FAD3E-0A4D-0084-FD76-F8B0DF33710A}"/>
              </a:ext>
            </a:extLst>
          </p:cNvPr>
          <p:cNvSpPr/>
          <p:nvPr/>
        </p:nvSpPr>
        <p:spPr>
          <a:xfrm>
            <a:off x="304450" y="1304238"/>
            <a:ext cx="3965625" cy="1030589"/>
          </a:xfrm>
          <a:prstGeom prst="rect">
            <a:avLst/>
          </a:prstGeom>
          <a:solidFill>
            <a:schemeClr val="lt1"/>
          </a:solidFill>
          <a:ln w="9525" cap="flat" cmpd="sng">
            <a:solidFill>
              <a:srgbClr val="A6A6A6"/>
            </a:solidFill>
            <a:prstDash val="dash"/>
            <a:round/>
            <a:headEnd type="none" w="sm" len="sm"/>
            <a:tailEnd type="none" w="sm" len="sm"/>
          </a:ln>
        </p:spPr>
        <p:txBody>
          <a:bodyPr spcFirstLastPara="1" wrap="square" lIns="91425" tIns="45700" rIns="91425" bIns="45700" anchor="ctr" anchorCtr="0">
            <a:noAutofit/>
          </a:bodyPr>
          <a:lstStyle/>
          <a:p>
            <a:pPr marL="171450" indent="-171450">
              <a:spcBef>
                <a:spcPts val="0"/>
              </a:spcBef>
              <a:spcAft>
                <a:spcPts val="0"/>
              </a:spcAft>
              <a:buFont typeface="Wingdings" panose="05000000000000000000" pitchFamily="2" charset="2"/>
              <a:buChar char="§"/>
            </a:pPr>
            <a:r>
              <a:rPr lang="en-US" sz="1200">
                <a:latin typeface="Arial"/>
                <a:ea typeface="DeepSeek-CJK-patch"/>
                <a:cs typeface="DeepSeek-CJK-patch"/>
              </a:rPr>
              <a:t>TargetCo’s </a:t>
            </a:r>
            <a:r>
              <a:rPr lang="en-US" sz="1200" b="1">
                <a:latin typeface="Arial"/>
                <a:ea typeface="DeepSeek-CJK-patch"/>
                <a:cs typeface="DeepSeek-CJK-patch"/>
              </a:rPr>
              <a:t>FCF has seen significant growth in recent years, in part because of </a:t>
            </a:r>
            <a:r>
              <a:rPr lang="en-US" sz="1200" b="1" err="1">
                <a:latin typeface="Arial"/>
                <a:ea typeface="DeepSeek-CJK-patch"/>
                <a:cs typeface="DeepSeek-CJK-patch"/>
              </a:rPr>
              <a:t>PetFlation</a:t>
            </a:r>
            <a:r>
              <a:rPr lang="en-US" sz="1200">
                <a:latin typeface="Arial"/>
                <a:ea typeface="DeepSeek-CJK-patch"/>
                <a:cs typeface="DeepSeek-CJK-patch"/>
              </a:rPr>
              <a:t>, with the value increasing from $20M to $47M between 2020 – 2024. 2023 saw a 67% growth.</a:t>
            </a:r>
          </a:p>
        </p:txBody>
      </p:sp>
      <p:sp>
        <p:nvSpPr>
          <p:cNvPr id="13" name="Google Shape;91;p2">
            <a:extLst>
              <a:ext uri="{FF2B5EF4-FFF2-40B4-BE49-F238E27FC236}">
                <a16:creationId xmlns:a16="http://schemas.microsoft.com/office/drawing/2014/main" id="{4A5BEDCB-ED82-7179-8FA8-1C66C847F5E2}"/>
              </a:ext>
            </a:extLst>
          </p:cNvPr>
          <p:cNvSpPr/>
          <p:nvPr/>
        </p:nvSpPr>
        <p:spPr>
          <a:xfrm>
            <a:off x="135772" y="4481024"/>
            <a:ext cx="2771053" cy="1661370"/>
          </a:xfrm>
          <a:prstGeom prst="rect">
            <a:avLst/>
          </a:prstGeom>
          <a:solidFill>
            <a:schemeClr val="lt1"/>
          </a:solidFill>
          <a:ln w="9525" cap="flat" cmpd="sng">
            <a:solidFill>
              <a:srgbClr val="A6A6A6"/>
            </a:solidFill>
            <a:prstDash val="dash"/>
            <a:round/>
            <a:headEnd type="none" w="sm" len="sm"/>
            <a:tailEnd type="none" w="sm" len="sm"/>
          </a:ln>
        </p:spPr>
        <p:txBody>
          <a:bodyPr spcFirstLastPara="1" wrap="square" lIns="91425" tIns="45700" rIns="91425" bIns="45700" anchor="ctr" anchorCtr="0">
            <a:noAutofit/>
          </a:bodyPr>
          <a:lstStyle/>
          <a:p>
            <a:pPr marL="171450" indent="-171450">
              <a:buFont typeface="Wingdings" panose="05000000000000000000" pitchFamily="2" charset="2"/>
              <a:buChar char="§"/>
            </a:pPr>
            <a:r>
              <a:rPr lang="fr-FR" sz="1200" noProof="1">
                <a:solidFill>
                  <a:srgbClr val="404040"/>
                </a:solidFill>
                <a:latin typeface="Arial"/>
              </a:rPr>
              <a:t>TargetCo continues to demonstrate </a:t>
            </a:r>
            <a:r>
              <a:rPr lang="fr-FR" sz="1200" b="1" noProof="1">
                <a:solidFill>
                  <a:srgbClr val="404040"/>
                </a:solidFill>
                <a:latin typeface="Arial"/>
              </a:rPr>
              <a:t>consistent EBITDA growth</a:t>
            </a:r>
            <a:r>
              <a:rPr lang="fr-FR" sz="1200" noProof="1">
                <a:solidFill>
                  <a:srgbClr val="404040"/>
                </a:solidFill>
                <a:latin typeface="Arial"/>
              </a:rPr>
              <a:t>, increasing from $32M in 2020 to $59M in 2024.</a:t>
            </a:r>
          </a:p>
          <a:p>
            <a:pPr marL="171450" indent="-171450">
              <a:buFont typeface="Wingdings" panose="05000000000000000000" pitchFamily="2" charset="2"/>
              <a:buChar char="§"/>
            </a:pPr>
            <a:r>
              <a:rPr lang="fr-FR" sz="1200" noProof="1">
                <a:solidFill>
                  <a:srgbClr val="404040"/>
                </a:solidFill>
                <a:latin typeface="Arial"/>
              </a:rPr>
              <a:t>Margin expanded from 8.5% to 10% over the same period, reflecting </a:t>
            </a:r>
            <a:r>
              <a:rPr lang="fr-FR" sz="1200" b="1" noProof="1">
                <a:solidFill>
                  <a:srgbClr val="404040"/>
                </a:solidFill>
                <a:latin typeface="Arial"/>
              </a:rPr>
              <a:t>TargetCo’s resiliency during recessions</a:t>
            </a:r>
            <a:r>
              <a:rPr lang="fr-FR" sz="1200" noProof="1">
                <a:solidFill>
                  <a:srgbClr val="404040"/>
                </a:solidFill>
                <a:latin typeface="Arial"/>
              </a:rPr>
              <a:t>.</a:t>
            </a:r>
            <a:endParaRPr lang="fr-FR" sz="1200" noProof="1">
              <a:solidFill>
                <a:srgbClr val="404040"/>
              </a:solidFill>
              <a:latin typeface="Arial"/>
              <a:cs typeface="Arial"/>
            </a:endParaRPr>
          </a:p>
        </p:txBody>
      </p:sp>
      <p:sp>
        <p:nvSpPr>
          <p:cNvPr id="14" name="Text Placeholder 4">
            <a:extLst>
              <a:ext uri="{FF2B5EF4-FFF2-40B4-BE49-F238E27FC236}">
                <a16:creationId xmlns:a16="http://schemas.microsoft.com/office/drawing/2014/main" id="{F5896D01-81AE-A6E1-CF33-6811730F58AC}"/>
              </a:ext>
            </a:extLst>
          </p:cNvPr>
          <p:cNvSpPr txBox="1">
            <a:spLocks/>
          </p:cNvSpPr>
          <p:nvPr/>
        </p:nvSpPr>
        <p:spPr>
          <a:xfrm>
            <a:off x="135774" y="2441528"/>
            <a:ext cx="2771055" cy="276999"/>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EBITDA</a:t>
            </a:r>
            <a:endParaRPr lang="en-US" sz="1200" b="1">
              <a:solidFill>
                <a:schemeClr val="bg1"/>
              </a:solidFill>
              <a:cs typeface="Arial"/>
            </a:endParaRPr>
          </a:p>
        </p:txBody>
      </p:sp>
      <p:sp>
        <p:nvSpPr>
          <p:cNvPr id="9" name="Google Shape;91;p2">
            <a:extLst>
              <a:ext uri="{FF2B5EF4-FFF2-40B4-BE49-F238E27FC236}">
                <a16:creationId xmlns:a16="http://schemas.microsoft.com/office/drawing/2014/main" id="{B26ADBCF-AC22-C391-0737-4D12A8D74B25}"/>
              </a:ext>
            </a:extLst>
          </p:cNvPr>
          <p:cNvSpPr/>
          <p:nvPr/>
        </p:nvSpPr>
        <p:spPr>
          <a:xfrm>
            <a:off x="3179078" y="4492124"/>
            <a:ext cx="2771053" cy="1639170"/>
          </a:xfrm>
          <a:prstGeom prst="rect">
            <a:avLst/>
          </a:prstGeom>
          <a:solidFill>
            <a:schemeClr val="lt1"/>
          </a:solidFill>
          <a:ln w="9525" cap="flat" cmpd="sng">
            <a:solidFill>
              <a:srgbClr val="A6A6A6"/>
            </a:solidFill>
            <a:prstDash val="dash"/>
            <a:round/>
            <a:headEnd type="none" w="sm" len="sm"/>
            <a:tailEnd type="none" w="sm" len="sm"/>
          </a:ln>
        </p:spPr>
        <p:txBody>
          <a:bodyPr spcFirstLastPara="1" wrap="square" lIns="91425" tIns="45700" rIns="91425" bIns="45700" anchor="ctr" anchorCtr="0">
            <a:noAutofit/>
          </a:bodyPr>
          <a:lstStyle/>
          <a:p>
            <a:pPr marL="171450" indent="-171450">
              <a:buFont typeface="Wingdings" panose="05000000000000000000" pitchFamily="2" charset="2"/>
              <a:buChar char="§"/>
            </a:pPr>
            <a:r>
              <a:rPr lang="fr-FR" sz="1200" noProof="1">
                <a:latin typeface="Arial"/>
                <a:cs typeface="Arial"/>
              </a:rPr>
              <a:t>TargetCo has </a:t>
            </a:r>
            <a:r>
              <a:rPr lang="fr-FR" sz="1200" b="1" noProof="1">
                <a:latin typeface="Arial"/>
                <a:cs typeface="Arial"/>
              </a:rPr>
              <a:t>historically</a:t>
            </a:r>
            <a:r>
              <a:rPr lang="fr-FR" sz="1200" noProof="1">
                <a:latin typeface="Arial"/>
                <a:cs typeface="Arial"/>
              </a:rPr>
              <a:t> maintained </a:t>
            </a:r>
            <a:r>
              <a:rPr lang="fr-FR" sz="1200" b="1" noProof="1">
                <a:latin typeface="Arial"/>
                <a:cs typeface="Arial"/>
              </a:rPr>
              <a:t>low, steady CAPEX</a:t>
            </a:r>
            <a:r>
              <a:rPr lang="fr-FR" sz="1200" noProof="1">
                <a:latin typeface="Arial"/>
                <a:cs typeface="Arial"/>
              </a:rPr>
              <a:t>, as the firm emerged as an efficient, market leader.</a:t>
            </a:r>
          </a:p>
          <a:p>
            <a:pPr marL="171450" indent="-171450">
              <a:buFont typeface="Wingdings" panose="05000000000000000000" pitchFamily="2" charset="2"/>
              <a:buChar char="§"/>
            </a:pPr>
            <a:r>
              <a:rPr lang="fr-FR" sz="1200" b="1" noProof="1">
                <a:latin typeface="Arial"/>
                <a:cs typeface="Arial"/>
              </a:rPr>
              <a:t>S</a:t>
            </a:r>
            <a:r>
              <a:rPr lang="en-US" sz="1200" b="1" err="1">
                <a:latin typeface="Arial"/>
                <a:cs typeface="Arial"/>
              </a:rPr>
              <a:t>trategic</a:t>
            </a:r>
            <a:r>
              <a:rPr lang="en-US" sz="1200" b="1">
                <a:latin typeface="Arial"/>
                <a:cs typeface="Arial"/>
              </a:rPr>
              <a:t> investments</a:t>
            </a:r>
            <a:r>
              <a:rPr lang="en-US" sz="1200">
                <a:latin typeface="Arial"/>
                <a:cs typeface="Arial"/>
              </a:rPr>
              <a:t> were made in 2018 and 2022 to </a:t>
            </a:r>
            <a:r>
              <a:rPr lang="en-US" sz="1200" b="1">
                <a:latin typeface="Arial"/>
                <a:cs typeface="Arial"/>
              </a:rPr>
              <a:t>enter the dry and treat markets</a:t>
            </a:r>
            <a:r>
              <a:rPr lang="en-US" sz="1200">
                <a:latin typeface="Arial"/>
                <a:cs typeface="Arial"/>
              </a:rPr>
              <a:t>, which explains the temporary CAPEX increase.</a:t>
            </a:r>
          </a:p>
        </p:txBody>
      </p:sp>
      <p:graphicFrame>
        <p:nvGraphicFramePr>
          <p:cNvPr id="21" name="Chart 20">
            <a:extLst>
              <a:ext uri="{FF2B5EF4-FFF2-40B4-BE49-F238E27FC236}">
                <a16:creationId xmlns:a16="http://schemas.microsoft.com/office/drawing/2014/main" id="{64860633-EFC7-3F0B-10CD-3ED0ED6E2E8A}"/>
              </a:ext>
            </a:extLst>
          </p:cNvPr>
          <p:cNvGraphicFramePr/>
          <p:nvPr>
            <p:extLst>
              <p:ext uri="{D42A27DB-BD31-4B8C-83A1-F6EECF244321}">
                <p14:modId xmlns:p14="http://schemas.microsoft.com/office/powerpoint/2010/main" val="2495442394"/>
              </p:ext>
            </p:extLst>
          </p:nvPr>
        </p:nvGraphicFramePr>
        <p:xfrm>
          <a:off x="4270075" y="1219696"/>
          <a:ext cx="4560818" cy="1211955"/>
        </p:xfrm>
        <a:graphic>
          <a:graphicData uri="http://schemas.openxmlformats.org/drawingml/2006/chart">
            <c:chart xmlns:c="http://schemas.openxmlformats.org/drawingml/2006/chart" xmlns:r="http://schemas.openxmlformats.org/officeDocument/2006/relationships" r:id="rId3"/>
          </a:graphicData>
        </a:graphic>
      </p:graphicFrame>
      <p:cxnSp>
        <p:nvCxnSpPr>
          <p:cNvPr id="22" name="Straight Arrow Connector 21">
            <a:extLst>
              <a:ext uri="{FF2B5EF4-FFF2-40B4-BE49-F238E27FC236}">
                <a16:creationId xmlns:a16="http://schemas.microsoft.com/office/drawing/2014/main" id="{456ACB5D-8A1D-752C-DC9D-A9F7B99434EA}"/>
              </a:ext>
            </a:extLst>
          </p:cNvPr>
          <p:cNvCxnSpPr>
            <a:cxnSpLocks/>
          </p:cNvCxnSpPr>
          <p:nvPr/>
        </p:nvCxnSpPr>
        <p:spPr>
          <a:xfrm flipV="1">
            <a:off x="6553200" y="1752600"/>
            <a:ext cx="891941" cy="15609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5764211-746D-8C4D-CE58-FE832EB098AC}"/>
              </a:ext>
            </a:extLst>
          </p:cNvPr>
          <p:cNvPicPr>
            <a:picLocks noChangeAspect="1"/>
          </p:cNvPicPr>
          <p:nvPr/>
        </p:nvPicPr>
        <p:blipFill>
          <a:blip r:embed="rId4"/>
          <a:stretch>
            <a:fillRect/>
          </a:stretch>
        </p:blipFill>
        <p:spPr>
          <a:xfrm>
            <a:off x="135773" y="2718527"/>
            <a:ext cx="2771055" cy="1756219"/>
          </a:xfrm>
          <a:prstGeom prst="rect">
            <a:avLst/>
          </a:prstGeom>
          <a:ln>
            <a:solidFill>
              <a:srgbClr val="A6A6A6"/>
            </a:solidFill>
            <a:prstDash val="dash"/>
          </a:ln>
        </p:spPr>
      </p:pic>
      <p:sp>
        <p:nvSpPr>
          <p:cNvPr id="10" name="Text Placeholder 4">
            <a:extLst>
              <a:ext uri="{FF2B5EF4-FFF2-40B4-BE49-F238E27FC236}">
                <a16:creationId xmlns:a16="http://schemas.microsoft.com/office/drawing/2014/main" id="{887E0401-266A-FC99-F93E-55E4F2A313C0}"/>
              </a:ext>
            </a:extLst>
          </p:cNvPr>
          <p:cNvSpPr txBox="1">
            <a:spLocks/>
          </p:cNvSpPr>
          <p:nvPr/>
        </p:nvSpPr>
        <p:spPr>
          <a:xfrm>
            <a:off x="3179078" y="2441528"/>
            <a:ext cx="2771055" cy="286877"/>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CAPEX</a:t>
            </a:r>
            <a:endParaRPr lang="en-US" sz="1200" b="1">
              <a:solidFill>
                <a:schemeClr val="bg1"/>
              </a:solidFill>
              <a:cs typeface="Arial"/>
            </a:endParaRPr>
          </a:p>
        </p:txBody>
      </p:sp>
      <p:sp>
        <p:nvSpPr>
          <p:cNvPr id="17" name="Google Shape;91;p2">
            <a:extLst>
              <a:ext uri="{FF2B5EF4-FFF2-40B4-BE49-F238E27FC236}">
                <a16:creationId xmlns:a16="http://schemas.microsoft.com/office/drawing/2014/main" id="{A3395ECF-8C7B-1D6C-460F-4DF140A7E665}"/>
              </a:ext>
            </a:extLst>
          </p:cNvPr>
          <p:cNvSpPr/>
          <p:nvPr/>
        </p:nvSpPr>
        <p:spPr>
          <a:xfrm>
            <a:off x="6207856" y="4484623"/>
            <a:ext cx="2771055" cy="1639170"/>
          </a:xfrm>
          <a:prstGeom prst="rect">
            <a:avLst/>
          </a:prstGeom>
          <a:solidFill>
            <a:schemeClr val="lt1"/>
          </a:solidFill>
          <a:ln w="9525" cap="flat" cmpd="sng">
            <a:solidFill>
              <a:srgbClr val="A6A6A6"/>
            </a:solidFill>
            <a:prstDash val="dash"/>
            <a:round/>
            <a:headEnd type="none" w="sm" len="sm"/>
            <a:tailEnd type="none" w="sm" len="sm"/>
          </a:ln>
        </p:spPr>
        <p:txBody>
          <a:bodyPr spcFirstLastPara="1" wrap="square" lIns="91425" tIns="45700" rIns="91425" bIns="45700" anchor="ctr" anchorCtr="0">
            <a:noAutofit/>
          </a:bodyPr>
          <a:lstStyle/>
          <a:p>
            <a:r>
              <a:rPr lang="en-US" sz="1200">
                <a:latin typeface="Arial"/>
                <a:cs typeface="Arial"/>
              </a:rPr>
              <a:t>TargetCo</a:t>
            </a:r>
            <a:r>
              <a:rPr lang="en-US" sz="1200" b="1">
                <a:latin typeface="Arial"/>
                <a:cs typeface="Arial"/>
              </a:rPr>
              <a:t> revenue grew from $378M to 589M</a:t>
            </a:r>
            <a:r>
              <a:rPr lang="en-US" sz="1200">
                <a:latin typeface="Arial"/>
                <a:cs typeface="Arial"/>
              </a:rPr>
              <a:t>, driven by:</a:t>
            </a:r>
            <a:endParaRPr lang="fr-FR" sz="1200">
              <a:latin typeface="Arial"/>
              <a:cs typeface="Arial"/>
            </a:endParaRPr>
          </a:p>
          <a:p>
            <a:pPr marL="171450" indent="-171450">
              <a:buFont typeface="Arial"/>
              <a:buChar char="•"/>
            </a:pPr>
            <a:r>
              <a:rPr lang="en-US" sz="1200" b="1">
                <a:latin typeface="Arial"/>
                <a:cs typeface="Arial"/>
              </a:rPr>
              <a:t>Wet Food: </a:t>
            </a:r>
            <a:r>
              <a:rPr lang="en-US" sz="1200">
                <a:latin typeface="Arial"/>
                <a:cs typeface="Arial"/>
              </a:rPr>
              <a:t>Stable 9% and 4% CAGR in private label and contract</a:t>
            </a:r>
            <a:endParaRPr lang="en-US" sz="1200" b="1">
              <a:latin typeface="Arial"/>
              <a:cs typeface="Arial"/>
            </a:endParaRPr>
          </a:p>
          <a:p>
            <a:pPr marL="171450" indent="-171450">
              <a:buFont typeface="Arial"/>
              <a:buChar char="•"/>
            </a:pPr>
            <a:r>
              <a:rPr lang="en-US" sz="1200" b="1">
                <a:latin typeface="Arial"/>
                <a:cs typeface="Arial"/>
              </a:rPr>
              <a:t>Dry Food:</a:t>
            </a:r>
            <a:r>
              <a:rPr lang="en-US" sz="1200">
                <a:latin typeface="Arial"/>
                <a:cs typeface="Arial"/>
              </a:rPr>
              <a:t> 24% CAGR since 2018 launch, now $141M</a:t>
            </a:r>
            <a:endParaRPr lang="en-US" sz="1200">
              <a:cs typeface="Arial"/>
            </a:endParaRPr>
          </a:p>
          <a:p>
            <a:pPr marL="171450" indent="-171450">
              <a:buFont typeface="Arial"/>
              <a:buChar char="•"/>
            </a:pPr>
            <a:r>
              <a:rPr lang="en-US" sz="1200" b="1">
                <a:latin typeface="Arial"/>
                <a:cs typeface="Arial"/>
              </a:rPr>
              <a:t>Treats Segment: </a:t>
            </a:r>
            <a:r>
              <a:rPr lang="en-US" sz="1200">
                <a:latin typeface="Arial"/>
                <a:cs typeface="Arial"/>
              </a:rPr>
              <a:t>Rapid scaling from $0 to $9.1M </a:t>
            </a:r>
            <a:endParaRPr lang="en-US" sz="1200">
              <a:cs typeface="Arial" charset="0"/>
            </a:endParaRPr>
          </a:p>
        </p:txBody>
      </p:sp>
      <p:sp>
        <p:nvSpPr>
          <p:cNvPr id="19" name="Text Placeholder 4">
            <a:extLst>
              <a:ext uri="{FF2B5EF4-FFF2-40B4-BE49-F238E27FC236}">
                <a16:creationId xmlns:a16="http://schemas.microsoft.com/office/drawing/2014/main" id="{07615765-2639-1932-2059-AC7564E3E5EC}"/>
              </a:ext>
            </a:extLst>
          </p:cNvPr>
          <p:cNvSpPr txBox="1">
            <a:spLocks/>
          </p:cNvSpPr>
          <p:nvPr/>
        </p:nvSpPr>
        <p:spPr>
          <a:xfrm>
            <a:off x="6207856" y="2441528"/>
            <a:ext cx="2771055" cy="286876"/>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Diverse Revenue Growth</a:t>
            </a:r>
            <a:endParaRPr lang="en-US" sz="1200" b="1">
              <a:solidFill>
                <a:schemeClr val="bg1"/>
              </a:solidFill>
              <a:cs typeface="Arial"/>
            </a:endParaRPr>
          </a:p>
        </p:txBody>
      </p:sp>
      <p:pic>
        <p:nvPicPr>
          <p:cNvPr id="23" name="Picture 22">
            <a:extLst>
              <a:ext uri="{FF2B5EF4-FFF2-40B4-BE49-F238E27FC236}">
                <a16:creationId xmlns:a16="http://schemas.microsoft.com/office/drawing/2014/main" id="{25B9917E-2AF3-5E74-C087-B5596660D55E}"/>
              </a:ext>
            </a:extLst>
          </p:cNvPr>
          <p:cNvPicPr>
            <a:picLocks noChangeAspect="1"/>
          </p:cNvPicPr>
          <p:nvPr/>
        </p:nvPicPr>
        <p:blipFill>
          <a:blip r:embed="rId5"/>
          <a:stretch>
            <a:fillRect/>
          </a:stretch>
        </p:blipFill>
        <p:spPr>
          <a:xfrm>
            <a:off x="6207856" y="2718527"/>
            <a:ext cx="2771055" cy="1756219"/>
          </a:xfrm>
          <a:prstGeom prst="rect">
            <a:avLst/>
          </a:prstGeom>
          <a:ln>
            <a:solidFill>
              <a:srgbClr val="A6A6A6"/>
            </a:solidFill>
            <a:prstDash val="dash"/>
          </a:ln>
        </p:spPr>
      </p:pic>
      <p:pic>
        <p:nvPicPr>
          <p:cNvPr id="7" name="Picture 6">
            <a:extLst>
              <a:ext uri="{FF2B5EF4-FFF2-40B4-BE49-F238E27FC236}">
                <a16:creationId xmlns:a16="http://schemas.microsoft.com/office/drawing/2014/main" id="{1CE8B6CD-8711-3D8D-5967-EDB775CE1D84}"/>
              </a:ext>
            </a:extLst>
          </p:cNvPr>
          <p:cNvPicPr>
            <a:picLocks noChangeAspect="1"/>
          </p:cNvPicPr>
          <p:nvPr/>
        </p:nvPicPr>
        <p:blipFill>
          <a:blip r:embed="rId6"/>
          <a:stretch>
            <a:fillRect/>
          </a:stretch>
        </p:blipFill>
        <p:spPr>
          <a:xfrm>
            <a:off x="3179078" y="2728404"/>
            <a:ext cx="2771053" cy="1763720"/>
          </a:xfrm>
          <a:prstGeom prst="rect">
            <a:avLst/>
          </a:prstGeom>
          <a:ln>
            <a:solidFill>
              <a:srgbClr val="A6A6A6"/>
            </a:solidFill>
            <a:prstDash val="dash"/>
          </a:ln>
        </p:spPr>
      </p:pic>
    </p:spTree>
    <p:extLst>
      <p:ext uri="{BB962C8B-B14F-4D97-AF65-F5344CB8AC3E}">
        <p14:creationId xmlns:p14="http://schemas.microsoft.com/office/powerpoint/2010/main" val="256914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01179-7FFD-AEC6-4DF5-376D171F19D7}"/>
            </a:ext>
          </a:extLst>
        </p:cNvPr>
        <p:cNvGrpSpPr/>
        <p:nvPr/>
      </p:nvGrpSpPr>
      <p:grpSpPr>
        <a:xfrm>
          <a:off x="0" y="0"/>
          <a:ext cx="0" cy="0"/>
          <a:chOff x="0" y="0"/>
          <a:chExt cx="0" cy="0"/>
        </a:xfrm>
      </p:grpSpPr>
      <p:sp>
        <p:nvSpPr>
          <p:cNvPr id="22" name="TextBox 7">
            <a:extLst>
              <a:ext uri="{FF2B5EF4-FFF2-40B4-BE49-F238E27FC236}">
                <a16:creationId xmlns:a16="http://schemas.microsoft.com/office/drawing/2014/main" id="{FD454615-84E1-9B1B-CDBB-BA11AA0532DB}"/>
              </a:ext>
            </a:extLst>
          </p:cNvPr>
          <p:cNvSpPr txBox="1"/>
          <p:nvPr/>
        </p:nvSpPr>
        <p:spPr>
          <a:xfrm>
            <a:off x="4646889" y="1711249"/>
            <a:ext cx="4181440" cy="1200329"/>
          </a:xfrm>
          <a:prstGeom prst="rect">
            <a:avLst/>
          </a:prstGeom>
          <a:no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The pet food industry is </a:t>
            </a:r>
            <a:r>
              <a:rPr lang="en-US" sz="1200" b="1">
                <a:latin typeface="Arial"/>
                <a:cs typeface="Arial"/>
              </a:rPr>
              <a:t>subject to strict FDA, USDA, and EPA regulations</a:t>
            </a:r>
            <a:r>
              <a:rPr lang="en-US" sz="1200">
                <a:latin typeface="Arial"/>
                <a:cs typeface="Arial"/>
              </a:rPr>
              <a:t>, requiring manufacturers to implement…</a:t>
            </a:r>
          </a:p>
          <a:p>
            <a:pPr marL="171450" indent="-171450">
              <a:buFont typeface="Wingdings" panose="05000000000000000000" pitchFamily="2" charset="2"/>
              <a:buChar char="§"/>
            </a:pPr>
            <a:r>
              <a:rPr lang="en-US" sz="1200" b="1">
                <a:latin typeface="Arial"/>
                <a:cs typeface="Arial"/>
              </a:rPr>
              <a:t>HAACP-based controls</a:t>
            </a:r>
            <a:r>
              <a:rPr lang="en-US" sz="1200">
                <a:latin typeface="Arial"/>
                <a:cs typeface="Arial"/>
              </a:rPr>
              <a:t>,</a:t>
            </a:r>
          </a:p>
          <a:p>
            <a:pPr marL="171450" indent="-171450">
              <a:buFont typeface="Wingdings" panose="05000000000000000000" pitchFamily="2" charset="2"/>
              <a:buChar char="§"/>
            </a:pPr>
            <a:r>
              <a:rPr lang="en-US" sz="1200">
                <a:latin typeface="Arial"/>
                <a:cs typeface="Arial"/>
              </a:rPr>
              <a:t>Daily </a:t>
            </a:r>
            <a:r>
              <a:rPr lang="en-US" sz="1200" b="1">
                <a:latin typeface="Arial"/>
                <a:cs typeface="Arial"/>
              </a:rPr>
              <a:t>pathogen tests </a:t>
            </a:r>
            <a:r>
              <a:rPr lang="en-US" sz="1200">
                <a:latin typeface="Arial"/>
                <a:cs typeface="Arial"/>
              </a:rPr>
              <a:t>[e.g. for Salmonella and aflatoxins], and</a:t>
            </a:r>
          </a:p>
          <a:p>
            <a:pPr marL="171450" indent="-171450">
              <a:buFont typeface="Wingdings" panose="05000000000000000000" pitchFamily="2" charset="2"/>
              <a:buChar char="§"/>
            </a:pPr>
            <a:r>
              <a:rPr lang="en-US" sz="1200">
                <a:latin typeface="Arial"/>
                <a:cs typeface="Arial"/>
              </a:rPr>
              <a:t>Regular </a:t>
            </a:r>
            <a:r>
              <a:rPr lang="en-US" sz="1200" b="1">
                <a:latin typeface="Arial"/>
                <a:cs typeface="Arial"/>
              </a:rPr>
              <a:t>facility audits.</a:t>
            </a:r>
          </a:p>
        </p:txBody>
      </p:sp>
      <p:sp>
        <p:nvSpPr>
          <p:cNvPr id="4" name="Slide Number Placeholder 3">
            <a:extLst>
              <a:ext uri="{FF2B5EF4-FFF2-40B4-BE49-F238E27FC236}">
                <a16:creationId xmlns:a16="http://schemas.microsoft.com/office/drawing/2014/main" id="{723A9822-2AAC-6BD0-06B5-878B96E7ECE4}"/>
              </a:ext>
            </a:extLst>
          </p:cNvPr>
          <p:cNvSpPr>
            <a:spLocks noGrp="1"/>
          </p:cNvSpPr>
          <p:nvPr>
            <p:ph type="sldNum" sz="quarter" idx="12"/>
          </p:nvPr>
        </p:nvSpPr>
        <p:spPr/>
        <p:txBody>
          <a:bodyPr/>
          <a:lstStyle/>
          <a:p>
            <a:pPr>
              <a:defRPr/>
            </a:pPr>
            <a:fld id="{995B7867-EB00-4675-821B-66D3FE8CD564}" type="slidenum">
              <a:rPr lang="en-US" smtClean="0"/>
              <a:pPr>
                <a:defRPr/>
              </a:pPr>
              <a:t>12</a:t>
            </a:fld>
            <a:endParaRPr lang="en-US"/>
          </a:p>
        </p:txBody>
      </p:sp>
      <p:sp>
        <p:nvSpPr>
          <p:cNvPr id="8" name="TextBox 7">
            <a:extLst>
              <a:ext uri="{FF2B5EF4-FFF2-40B4-BE49-F238E27FC236}">
                <a16:creationId xmlns:a16="http://schemas.microsoft.com/office/drawing/2014/main" id="{E0CB2F9F-0269-D538-A829-2C26C0F3ECAE}"/>
              </a:ext>
            </a:extLst>
          </p:cNvPr>
          <p:cNvSpPr txBox="1"/>
          <p:nvPr/>
        </p:nvSpPr>
        <p:spPr>
          <a:xfrm>
            <a:off x="356197" y="1711249"/>
            <a:ext cx="4086846" cy="2308324"/>
          </a:xfrm>
          <a:prstGeom prst="rect">
            <a:avLst/>
          </a:prstGeom>
          <a:no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New wet pet food facilities are expensive to build due to </a:t>
            </a:r>
            <a:r>
              <a:rPr lang="en-US" sz="1200" b="1">
                <a:latin typeface="Arial"/>
                <a:cs typeface="Arial"/>
              </a:rPr>
              <a:t>sterilization, canning, and strict safety controls</a:t>
            </a:r>
            <a:r>
              <a:rPr lang="en-US" sz="1200">
                <a:latin typeface="Arial"/>
                <a:cs typeface="Arial"/>
              </a:rPr>
              <a:t>…</a:t>
            </a:r>
          </a:p>
          <a:p>
            <a:endParaRPr lang="en-US" sz="1200">
              <a:latin typeface="Arial"/>
              <a:cs typeface="Arial"/>
            </a:endParaRPr>
          </a:p>
          <a:p>
            <a:r>
              <a:rPr lang="en-US" sz="1200">
                <a:latin typeface="Arial"/>
                <a:cs typeface="Arial"/>
              </a:rPr>
              <a:t>Competitor investments confirm high costs:</a:t>
            </a:r>
          </a:p>
          <a:p>
            <a:pPr marL="228600" indent="-228600">
              <a:buFont typeface="Wingdings" panose="05000000000000000000" pitchFamily="2" charset="2"/>
              <a:buChar char="§"/>
            </a:pPr>
            <a:r>
              <a:rPr lang="en-US" sz="1200" b="1">
                <a:latin typeface="Arial"/>
                <a:cs typeface="Arial"/>
              </a:rPr>
              <a:t>Simmons Pet Food</a:t>
            </a:r>
            <a:r>
              <a:rPr lang="en-US" sz="1200">
                <a:latin typeface="Arial"/>
                <a:cs typeface="Arial"/>
              </a:rPr>
              <a:t> invested </a:t>
            </a:r>
            <a:r>
              <a:rPr lang="en-US" sz="1200" b="1">
                <a:latin typeface="Arial"/>
                <a:cs typeface="Arial"/>
              </a:rPr>
              <a:t>$115M</a:t>
            </a:r>
            <a:r>
              <a:rPr lang="en-US" sz="1200">
                <a:latin typeface="Arial"/>
                <a:cs typeface="Arial"/>
              </a:rPr>
              <a:t> in wet &amp; dry food production (2022).</a:t>
            </a:r>
          </a:p>
          <a:p>
            <a:pPr marL="228600" indent="-228600">
              <a:buFont typeface="Wingdings" panose="05000000000000000000" pitchFamily="2" charset="2"/>
              <a:buChar char="§"/>
            </a:pPr>
            <a:r>
              <a:rPr lang="en-US" sz="1200" b="1">
                <a:latin typeface="Arial"/>
                <a:cs typeface="Arial"/>
              </a:rPr>
              <a:t>Mars Petcare</a:t>
            </a:r>
            <a:r>
              <a:rPr lang="en-US" sz="1200">
                <a:latin typeface="Arial"/>
                <a:cs typeface="Arial"/>
              </a:rPr>
              <a:t> invested </a:t>
            </a:r>
            <a:r>
              <a:rPr lang="en-US" sz="1200" b="1">
                <a:latin typeface="Arial"/>
                <a:cs typeface="Arial"/>
              </a:rPr>
              <a:t>$82M</a:t>
            </a:r>
            <a:r>
              <a:rPr lang="en-US" sz="1200">
                <a:latin typeface="Arial"/>
                <a:cs typeface="Arial"/>
              </a:rPr>
              <a:t> to expand its pet treat facility in Kansas City.</a:t>
            </a:r>
            <a:endParaRPr lang="en-US" sz="1200">
              <a:cs typeface="Arial" charset="0"/>
            </a:endParaRPr>
          </a:p>
          <a:p>
            <a:pPr marL="228600" indent="-228600">
              <a:buFont typeface="Wingdings" panose="05000000000000000000" pitchFamily="2" charset="2"/>
              <a:buChar char="§"/>
            </a:pPr>
            <a:r>
              <a:rPr lang="en-US" sz="1200" b="1">
                <a:latin typeface="Arial"/>
                <a:cs typeface="Arial"/>
              </a:rPr>
              <a:t>Nestlé Purina </a:t>
            </a:r>
            <a:r>
              <a:rPr lang="en-US" sz="1200">
                <a:latin typeface="Arial"/>
                <a:cs typeface="Arial"/>
              </a:rPr>
              <a:t>committed </a:t>
            </a:r>
            <a:r>
              <a:rPr lang="en-US" sz="1200" b="1">
                <a:latin typeface="Arial"/>
                <a:cs typeface="Arial"/>
              </a:rPr>
              <a:t>$99M</a:t>
            </a:r>
            <a:r>
              <a:rPr lang="en-US" sz="1200">
                <a:latin typeface="Arial"/>
                <a:cs typeface="Arial"/>
              </a:rPr>
              <a:t> for two new production lines in Silao, Mexico (2022)</a:t>
            </a:r>
            <a:endParaRPr lang="en-US" sz="1200">
              <a:cs typeface="Arial" charset="0"/>
            </a:endParaRPr>
          </a:p>
          <a:p>
            <a:pPr marL="228600" indent="-228600">
              <a:buFont typeface="Wingdings" panose="05000000000000000000" pitchFamily="2" charset="2"/>
              <a:buChar char="§"/>
            </a:pPr>
            <a:r>
              <a:rPr lang="en-US" sz="1200" b="1">
                <a:latin typeface="Arial"/>
                <a:cs typeface="Arial"/>
              </a:rPr>
              <a:t>Diamond Pet Foods</a:t>
            </a:r>
            <a:r>
              <a:rPr lang="en-US" sz="1200">
                <a:latin typeface="Arial"/>
                <a:cs typeface="Arial"/>
              </a:rPr>
              <a:t> built a </a:t>
            </a:r>
            <a:r>
              <a:rPr lang="en-US" sz="1200" b="1">
                <a:latin typeface="Arial"/>
                <a:cs typeface="Arial"/>
              </a:rPr>
              <a:t>$259M</a:t>
            </a:r>
            <a:r>
              <a:rPr lang="en-US" sz="1200">
                <a:latin typeface="Arial"/>
                <a:cs typeface="Arial"/>
              </a:rPr>
              <a:t> facility in Indiana for dry &amp; wet food manufacturing (2022).</a:t>
            </a:r>
          </a:p>
        </p:txBody>
      </p:sp>
      <p:sp>
        <p:nvSpPr>
          <p:cNvPr id="3" name="Text Placeholder 4">
            <a:extLst>
              <a:ext uri="{FF2B5EF4-FFF2-40B4-BE49-F238E27FC236}">
                <a16:creationId xmlns:a16="http://schemas.microsoft.com/office/drawing/2014/main" id="{7A9857AE-3059-C21C-CBBF-E9071D0796CB}"/>
              </a:ext>
            </a:extLst>
          </p:cNvPr>
          <p:cNvSpPr txBox="1">
            <a:spLocks/>
          </p:cNvSpPr>
          <p:nvPr/>
        </p:nvSpPr>
        <p:spPr>
          <a:xfrm>
            <a:off x="350022" y="1441610"/>
            <a:ext cx="4093021" cy="262162"/>
          </a:xfrm>
          <a:prstGeom prst="rect">
            <a:avLst/>
          </a:prstGeom>
          <a:solidFill>
            <a:srgbClr val="5E7C9E"/>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High Capital Requirements</a:t>
            </a:r>
            <a:endParaRPr lang="en-US" sz="1200" b="1">
              <a:solidFill>
                <a:schemeClr val="bg1"/>
              </a:solidFill>
              <a:cs typeface="Arial" panose="020B0604020202020204" pitchFamily="34" charset="0"/>
            </a:endParaRPr>
          </a:p>
        </p:txBody>
      </p:sp>
      <p:sp>
        <p:nvSpPr>
          <p:cNvPr id="2" name="Title 1">
            <a:extLst>
              <a:ext uri="{FF2B5EF4-FFF2-40B4-BE49-F238E27FC236}">
                <a16:creationId xmlns:a16="http://schemas.microsoft.com/office/drawing/2014/main" id="{BC2272EC-60D3-1081-7BD6-AB7389FDA1E6}"/>
              </a:ext>
            </a:extLst>
          </p:cNvPr>
          <p:cNvSpPr txBox="1">
            <a:spLocks/>
          </p:cNvSpPr>
          <p:nvPr/>
        </p:nvSpPr>
        <p:spPr bwMode="auto">
          <a:xfrm>
            <a:off x="381000" y="392668"/>
            <a:ext cx="82296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Structural Barriers Limit New Entrants</a:t>
            </a:r>
            <a:endParaRPr lang="fr-FR">
              <a:latin typeface="Arial"/>
              <a:cs typeface="Arial"/>
            </a:endParaRPr>
          </a:p>
        </p:txBody>
      </p:sp>
      <p:sp>
        <p:nvSpPr>
          <p:cNvPr id="13" name="TextBox 12">
            <a:extLst>
              <a:ext uri="{FF2B5EF4-FFF2-40B4-BE49-F238E27FC236}">
                <a16:creationId xmlns:a16="http://schemas.microsoft.com/office/drawing/2014/main" id="{8CC34F48-5663-3A7E-3EE8-921BF74346C5}"/>
              </a:ext>
            </a:extLst>
          </p:cNvPr>
          <p:cNvSpPr txBox="1"/>
          <p:nvPr/>
        </p:nvSpPr>
        <p:spPr>
          <a:xfrm>
            <a:off x="1081053" y="6414882"/>
            <a:ext cx="7131671" cy="307777"/>
          </a:xfrm>
          <a:prstGeom prst="rect">
            <a:avLst/>
          </a:prstGeom>
          <a:noFill/>
        </p:spPr>
        <p:txBody>
          <a:bodyPr wrap="square" lIns="0" tIns="0" rIns="0" bIns="0" rtlCol="0" anchor="t">
            <a:spAutoFit/>
          </a:bodyPr>
          <a:lstStyle/>
          <a:p>
            <a:r>
              <a:rPr lang="en-US" sz="1000" b="1">
                <a:latin typeface="Arial"/>
                <a:cs typeface="Arial"/>
              </a:rPr>
              <a:t>Sources: </a:t>
            </a:r>
            <a:r>
              <a:rPr lang="en-US" sz="1000">
                <a:latin typeface="Arial"/>
                <a:cs typeface="Arial"/>
              </a:rPr>
              <a:t>Essential ingredients to Enhance the Safety of Pet Food Manufacturing, </a:t>
            </a:r>
            <a:r>
              <a:rPr lang="en-US" sz="1000" err="1">
                <a:latin typeface="Arial"/>
                <a:cs typeface="Arial"/>
              </a:rPr>
              <a:t>Arundhathy</a:t>
            </a:r>
            <a:r>
              <a:rPr lang="en-US" sz="1000">
                <a:latin typeface="Arial"/>
                <a:cs typeface="Arial"/>
              </a:rPr>
              <a:t> Shabu, Oct 10, 2023</a:t>
            </a:r>
            <a:endParaRPr lang="en-US">
              <a:cs typeface="Arial"/>
            </a:endParaRPr>
          </a:p>
          <a:p>
            <a:r>
              <a:rPr lang="en-US" sz="1000">
                <a:latin typeface="Arial"/>
                <a:cs typeface="Arial"/>
              </a:rPr>
              <a:t>Pet Food Recalled for Potentially Fatal Levels of Aflatoxin, Dr. Scott Fritz</a:t>
            </a:r>
          </a:p>
        </p:txBody>
      </p:sp>
      <p:sp>
        <p:nvSpPr>
          <p:cNvPr id="11" name="Text Placeholder 4">
            <a:extLst>
              <a:ext uri="{FF2B5EF4-FFF2-40B4-BE49-F238E27FC236}">
                <a16:creationId xmlns:a16="http://schemas.microsoft.com/office/drawing/2014/main" id="{90E5C856-69CA-C00E-C676-05A33E69C41D}"/>
              </a:ext>
            </a:extLst>
          </p:cNvPr>
          <p:cNvSpPr txBox="1">
            <a:spLocks/>
          </p:cNvSpPr>
          <p:nvPr/>
        </p:nvSpPr>
        <p:spPr>
          <a:xfrm>
            <a:off x="320958" y="4153330"/>
            <a:ext cx="8533820" cy="253613"/>
          </a:xfrm>
          <a:prstGeom prst="rect">
            <a:avLst/>
          </a:prstGeom>
          <a:solidFill>
            <a:srgbClr val="5E7C9E"/>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Operational Complexity</a:t>
            </a:r>
            <a:br>
              <a:rPr lang="en-US" sz="1200" b="1">
                <a:solidFill>
                  <a:schemeClr val="bg1"/>
                </a:solidFill>
                <a:latin typeface="Arial"/>
                <a:cs typeface="Arial"/>
              </a:rPr>
            </a:br>
            <a:endParaRPr lang="en-US" sz="1200">
              <a:solidFill>
                <a:srgbClr val="FFFFFF"/>
              </a:solidFill>
              <a:latin typeface="Arial"/>
              <a:cs typeface="Arial"/>
            </a:endParaRPr>
          </a:p>
          <a:p>
            <a:pPr marL="172720" indent="-172720" algn="ctr">
              <a:buNone/>
            </a:pPr>
            <a:endParaRPr lang="en-US" sz="1200">
              <a:solidFill>
                <a:srgbClr val="FFFFFF"/>
              </a:solidFill>
              <a:cs typeface="Arial"/>
            </a:endParaRPr>
          </a:p>
        </p:txBody>
      </p:sp>
      <p:sp>
        <p:nvSpPr>
          <p:cNvPr id="16" name="Text Placeholder 4">
            <a:extLst>
              <a:ext uri="{FF2B5EF4-FFF2-40B4-BE49-F238E27FC236}">
                <a16:creationId xmlns:a16="http://schemas.microsoft.com/office/drawing/2014/main" id="{6B69266C-7D53-8315-341E-0EF44061550A}"/>
              </a:ext>
            </a:extLst>
          </p:cNvPr>
          <p:cNvSpPr txBox="1">
            <a:spLocks/>
          </p:cNvSpPr>
          <p:nvPr/>
        </p:nvSpPr>
        <p:spPr>
          <a:xfrm>
            <a:off x="343536" y="927426"/>
            <a:ext cx="8533820" cy="442252"/>
          </a:xfrm>
          <a:prstGeom prst="rect">
            <a:avLst/>
          </a:prstGeom>
          <a:solidFill>
            <a:schemeClr val="tx2">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a:solidFill>
                  <a:schemeClr val="bg1"/>
                </a:solidFill>
                <a:latin typeface="Arial"/>
                <a:cs typeface="Arial"/>
              </a:rPr>
              <a:t>The pet food </a:t>
            </a:r>
            <a:r>
              <a:rPr lang="en-US" sz="1200" b="1">
                <a:solidFill>
                  <a:schemeClr val="bg1"/>
                </a:solidFill>
                <a:latin typeface="Arial"/>
                <a:cs typeface="Arial"/>
              </a:rPr>
              <a:t>manufacturing process is highly complex</a:t>
            </a:r>
            <a:r>
              <a:rPr lang="en-US" sz="1200">
                <a:solidFill>
                  <a:schemeClr val="bg1"/>
                </a:solidFill>
                <a:latin typeface="Arial"/>
                <a:cs typeface="Arial"/>
              </a:rPr>
              <a:t>, requiring specialized equipment, compliant infrastructure, digital monitoring systems, quality controls, and technical expertise – creating substantial barriers to enter and scale.</a:t>
            </a:r>
          </a:p>
        </p:txBody>
      </p:sp>
      <p:sp>
        <p:nvSpPr>
          <p:cNvPr id="18" name="TextBox 7">
            <a:extLst>
              <a:ext uri="{FF2B5EF4-FFF2-40B4-BE49-F238E27FC236}">
                <a16:creationId xmlns:a16="http://schemas.microsoft.com/office/drawing/2014/main" id="{523B5930-6DC6-615A-1611-E382263C07D7}"/>
              </a:ext>
            </a:extLst>
          </p:cNvPr>
          <p:cNvSpPr txBox="1"/>
          <p:nvPr/>
        </p:nvSpPr>
        <p:spPr>
          <a:xfrm>
            <a:off x="320958" y="4406943"/>
            <a:ext cx="4093021" cy="1754326"/>
          </a:xfrm>
          <a:prstGeom prst="rect">
            <a:avLst/>
          </a:prstGeom>
          <a:no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Pet food production is a complex process involving several key challenges:</a:t>
            </a:r>
            <a:endParaRPr lang="fr-FR" sz="1200">
              <a:latin typeface="Arial"/>
              <a:cs typeface="Arial"/>
            </a:endParaRPr>
          </a:p>
          <a:p>
            <a:pPr marL="285750" indent="-285750">
              <a:buFont typeface="Wingdings" panose="05000000000000000000" pitchFamily="2" charset="2"/>
              <a:buChar char="§"/>
            </a:pPr>
            <a:r>
              <a:rPr lang="en-US" sz="1200" b="1">
                <a:latin typeface="Arial"/>
                <a:cs typeface="Arial"/>
              </a:rPr>
              <a:t>Ingredient sourcing</a:t>
            </a:r>
            <a:r>
              <a:rPr lang="en-US" sz="1200">
                <a:latin typeface="Arial"/>
                <a:cs typeface="Arial"/>
              </a:rPr>
              <a:t> must ensure high-quality and ethically produced raw materials to provide nutrition.</a:t>
            </a:r>
          </a:p>
          <a:p>
            <a:pPr marL="285750" indent="-285750">
              <a:buFont typeface="Wingdings" panose="05000000000000000000" pitchFamily="2" charset="2"/>
              <a:buChar char="§"/>
            </a:pPr>
            <a:r>
              <a:rPr lang="en-US" sz="1200" b="1">
                <a:latin typeface="Arial"/>
                <a:cs typeface="Arial"/>
              </a:rPr>
              <a:t>Packaging </a:t>
            </a:r>
            <a:r>
              <a:rPr lang="en-US" sz="1200">
                <a:latin typeface="Arial"/>
                <a:cs typeface="Arial"/>
              </a:rPr>
              <a:t>must protect the product’s freshness and meet regulatory labeling requirements.</a:t>
            </a:r>
          </a:p>
          <a:p>
            <a:pPr marL="285750" indent="-285750">
              <a:buFont typeface="Wingdings" panose="05000000000000000000" pitchFamily="2" charset="2"/>
              <a:buChar char="§"/>
            </a:pPr>
            <a:r>
              <a:rPr lang="en-US" sz="1200" b="1">
                <a:latin typeface="Arial"/>
                <a:cs typeface="Arial"/>
              </a:rPr>
              <a:t>Nutritional requirements</a:t>
            </a:r>
            <a:r>
              <a:rPr lang="en-US" sz="1200">
                <a:latin typeface="Arial"/>
                <a:cs typeface="Arial"/>
              </a:rPr>
              <a:t> must be met, tailoring formulas to pets' specific needs based on their species, life stage, and health conditions.</a:t>
            </a:r>
          </a:p>
        </p:txBody>
      </p:sp>
      <p:sp>
        <p:nvSpPr>
          <p:cNvPr id="12" name="Text Placeholder 4">
            <a:extLst>
              <a:ext uri="{FF2B5EF4-FFF2-40B4-BE49-F238E27FC236}">
                <a16:creationId xmlns:a16="http://schemas.microsoft.com/office/drawing/2014/main" id="{FDFF9AA0-42E3-4ECC-349F-0263BCC22724}"/>
              </a:ext>
            </a:extLst>
          </p:cNvPr>
          <p:cNvSpPr txBox="1">
            <a:spLocks/>
          </p:cNvSpPr>
          <p:nvPr/>
        </p:nvSpPr>
        <p:spPr>
          <a:xfrm>
            <a:off x="4646889" y="1446924"/>
            <a:ext cx="4230467" cy="262162"/>
          </a:xfrm>
          <a:prstGeom prst="rect">
            <a:avLst/>
          </a:prstGeom>
          <a:solidFill>
            <a:srgbClr val="5E7C9E"/>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Strict Regulations</a:t>
            </a:r>
          </a:p>
          <a:p>
            <a:pPr marL="172720" indent="-172720" algn="ctr">
              <a:buNone/>
            </a:pPr>
            <a:endParaRPr lang="en-US" sz="1200">
              <a:solidFill>
                <a:schemeClr val="bg1"/>
              </a:solidFill>
              <a:cs typeface="Arial" panose="020B0604020202020204" pitchFamily="34" charset="0"/>
            </a:endParaRPr>
          </a:p>
        </p:txBody>
      </p:sp>
      <p:pic>
        <p:nvPicPr>
          <p:cNvPr id="2052" name="Picture 4" descr="Process flow diagram for wet pet food. | Download Scientific Diagram">
            <a:extLst>
              <a:ext uri="{FF2B5EF4-FFF2-40B4-BE49-F238E27FC236}">
                <a16:creationId xmlns:a16="http://schemas.microsoft.com/office/drawing/2014/main" id="{F56040BA-01CC-6722-5D7B-45DF2C3EB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689008"/>
            <a:ext cx="4305356" cy="1472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0A17C9-2A6B-7B81-E065-1070B4DFE59C}"/>
              </a:ext>
            </a:extLst>
          </p:cNvPr>
          <p:cNvSpPr txBox="1"/>
          <p:nvPr/>
        </p:nvSpPr>
        <p:spPr>
          <a:xfrm>
            <a:off x="5294415" y="4412009"/>
            <a:ext cx="2860527" cy="276999"/>
          </a:xfrm>
          <a:prstGeom prst="rect">
            <a:avLst/>
          </a:prstGeom>
          <a:noFill/>
        </p:spPr>
        <p:txBody>
          <a:bodyPr wrap="none" rtlCol="0">
            <a:spAutoFit/>
          </a:bodyPr>
          <a:lstStyle/>
          <a:p>
            <a:r>
              <a:rPr lang="en-US" sz="1200" b="1" u="sng"/>
              <a:t>Wet Pet Food Process Flow Diagram</a:t>
            </a:r>
          </a:p>
        </p:txBody>
      </p:sp>
      <p:sp>
        <p:nvSpPr>
          <p:cNvPr id="10" name="Rectangle 9">
            <a:extLst>
              <a:ext uri="{FF2B5EF4-FFF2-40B4-BE49-F238E27FC236}">
                <a16:creationId xmlns:a16="http://schemas.microsoft.com/office/drawing/2014/main" id="{C60B37FF-F6DC-BE47-BEBD-2F332BDBA2F2}"/>
              </a:ext>
            </a:extLst>
          </p:cNvPr>
          <p:cNvSpPr/>
          <p:nvPr/>
        </p:nvSpPr>
        <p:spPr>
          <a:xfrm>
            <a:off x="4646889" y="3008250"/>
            <a:ext cx="737647" cy="1011323"/>
          </a:xfrm>
          <a:prstGeom prst="rect">
            <a:avLst/>
          </a:prstGeom>
          <a:solidFill>
            <a:srgbClr val="CCD1D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200" b="1">
                <a:solidFill>
                  <a:schemeClr val="tx1"/>
                </a:solidFill>
                <a:latin typeface="Arial" panose="020B0604020202020204" pitchFamily="34" charset="0"/>
                <a:cs typeface="Arial" panose="020B0604020202020204" pitchFamily="34" charset="0"/>
              </a:rPr>
              <a:t>Pet Food Safety Criteria</a:t>
            </a:r>
          </a:p>
        </p:txBody>
      </p:sp>
      <p:sp>
        <p:nvSpPr>
          <p:cNvPr id="15" name="TextBox 14">
            <a:extLst>
              <a:ext uri="{FF2B5EF4-FFF2-40B4-BE49-F238E27FC236}">
                <a16:creationId xmlns:a16="http://schemas.microsoft.com/office/drawing/2014/main" id="{CB563BCA-54DC-2BEA-CD6E-8FADB00C7BAA}"/>
              </a:ext>
            </a:extLst>
          </p:cNvPr>
          <p:cNvSpPr txBox="1"/>
          <p:nvPr/>
        </p:nvSpPr>
        <p:spPr>
          <a:xfrm>
            <a:off x="5404261" y="3014772"/>
            <a:ext cx="1713015" cy="261610"/>
          </a:xfrm>
          <a:prstGeom prst="rect">
            <a:avLst/>
          </a:prstGeom>
          <a:noFill/>
        </p:spPr>
        <p:txBody>
          <a:bodyPr wrap="square" rtlCol="0">
            <a:spAutoFit/>
          </a:bodyPr>
          <a:lstStyle/>
          <a:p>
            <a:pPr algn="ctr"/>
            <a:r>
              <a:rPr lang="en-US" sz="1100"/>
              <a:t>Allergen Management</a:t>
            </a:r>
          </a:p>
        </p:txBody>
      </p:sp>
      <p:sp>
        <p:nvSpPr>
          <p:cNvPr id="19" name="TextBox 18">
            <a:extLst>
              <a:ext uri="{FF2B5EF4-FFF2-40B4-BE49-F238E27FC236}">
                <a16:creationId xmlns:a16="http://schemas.microsoft.com/office/drawing/2014/main" id="{A60EBA58-C7D1-841C-4DA8-614B84BA18E0}"/>
              </a:ext>
            </a:extLst>
          </p:cNvPr>
          <p:cNvSpPr txBox="1"/>
          <p:nvPr/>
        </p:nvSpPr>
        <p:spPr>
          <a:xfrm>
            <a:off x="5404261" y="3227027"/>
            <a:ext cx="1713015" cy="430887"/>
          </a:xfrm>
          <a:prstGeom prst="rect">
            <a:avLst/>
          </a:prstGeom>
          <a:noFill/>
        </p:spPr>
        <p:txBody>
          <a:bodyPr wrap="square" rtlCol="0">
            <a:spAutoFit/>
          </a:bodyPr>
          <a:lstStyle/>
          <a:p>
            <a:pPr algn="ctr"/>
            <a:r>
              <a:rPr lang="en-US" sz="1100"/>
              <a:t>Traceability &amp; Recall Systems</a:t>
            </a:r>
          </a:p>
        </p:txBody>
      </p:sp>
      <p:sp>
        <p:nvSpPr>
          <p:cNvPr id="20" name="TextBox 19">
            <a:extLst>
              <a:ext uri="{FF2B5EF4-FFF2-40B4-BE49-F238E27FC236}">
                <a16:creationId xmlns:a16="http://schemas.microsoft.com/office/drawing/2014/main" id="{E37D32A4-49B1-6C51-7FAB-25FD7AA801F8}"/>
              </a:ext>
            </a:extLst>
          </p:cNvPr>
          <p:cNvSpPr txBox="1"/>
          <p:nvPr/>
        </p:nvSpPr>
        <p:spPr>
          <a:xfrm>
            <a:off x="7137000" y="3227026"/>
            <a:ext cx="1713015" cy="430887"/>
          </a:xfrm>
          <a:prstGeom prst="rect">
            <a:avLst/>
          </a:prstGeom>
          <a:noFill/>
        </p:spPr>
        <p:txBody>
          <a:bodyPr wrap="square" rtlCol="0">
            <a:spAutoFit/>
          </a:bodyPr>
          <a:lstStyle/>
          <a:p>
            <a:pPr algn="ctr"/>
            <a:r>
              <a:rPr lang="en-US" sz="1100"/>
              <a:t>Hazard Analysis &amp; Critical Control Points</a:t>
            </a:r>
          </a:p>
        </p:txBody>
      </p:sp>
      <p:sp>
        <p:nvSpPr>
          <p:cNvPr id="23" name="TextBox 22">
            <a:extLst>
              <a:ext uri="{FF2B5EF4-FFF2-40B4-BE49-F238E27FC236}">
                <a16:creationId xmlns:a16="http://schemas.microsoft.com/office/drawing/2014/main" id="{D6644048-DE21-EB83-7976-32A33651F540}"/>
              </a:ext>
            </a:extLst>
          </p:cNvPr>
          <p:cNvSpPr txBox="1"/>
          <p:nvPr/>
        </p:nvSpPr>
        <p:spPr>
          <a:xfrm>
            <a:off x="7137000" y="3018793"/>
            <a:ext cx="1713015" cy="261610"/>
          </a:xfrm>
          <a:prstGeom prst="rect">
            <a:avLst/>
          </a:prstGeom>
          <a:noFill/>
        </p:spPr>
        <p:txBody>
          <a:bodyPr wrap="square" rtlCol="0">
            <a:spAutoFit/>
          </a:bodyPr>
          <a:lstStyle/>
          <a:p>
            <a:pPr algn="ctr"/>
            <a:r>
              <a:rPr lang="en-US" sz="1100"/>
              <a:t>Supplier Audits</a:t>
            </a:r>
          </a:p>
        </p:txBody>
      </p:sp>
      <p:sp>
        <p:nvSpPr>
          <p:cNvPr id="24" name="TextBox 23">
            <a:extLst>
              <a:ext uri="{FF2B5EF4-FFF2-40B4-BE49-F238E27FC236}">
                <a16:creationId xmlns:a16="http://schemas.microsoft.com/office/drawing/2014/main" id="{1E2B61E0-D9EC-0D9D-1BAA-4C42B5E1B1FD}"/>
              </a:ext>
            </a:extLst>
          </p:cNvPr>
          <p:cNvSpPr txBox="1"/>
          <p:nvPr/>
        </p:nvSpPr>
        <p:spPr>
          <a:xfrm>
            <a:off x="5404261" y="3585801"/>
            <a:ext cx="1713015" cy="430887"/>
          </a:xfrm>
          <a:prstGeom prst="rect">
            <a:avLst/>
          </a:prstGeom>
          <a:noFill/>
        </p:spPr>
        <p:txBody>
          <a:bodyPr wrap="square" rtlCol="0">
            <a:spAutoFit/>
          </a:bodyPr>
          <a:lstStyle/>
          <a:p>
            <a:pPr algn="ctr"/>
            <a:r>
              <a:rPr lang="en-US" sz="1100"/>
              <a:t>Packaging &amp; Labeling Control</a:t>
            </a:r>
          </a:p>
        </p:txBody>
      </p:sp>
      <p:sp>
        <p:nvSpPr>
          <p:cNvPr id="25" name="TextBox 24">
            <a:extLst>
              <a:ext uri="{FF2B5EF4-FFF2-40B4-BE49-F238E27FC236}">
                <a16:creationId xmlns:a16="http://schemas.microsoft.com/office/drawing/2014/main" id="{592CFB5D-3E48-8E9D-F126-176B6F4F3014}"/>
              </a:ext>
            </a:extLst>
          </p:cNvPr>
          <p:cNvSpPr txBox="1"/>
          <p:nvPr/>
        </p:nvSpPr>
        <p:spPr>
          <a:xfrm>
            <a:off x="7137000" y="3598478"/>
            <a:ext cx="1713015" cy="430887"/>
          </a:xfrm>
          <a:prstGeom prst="rect">
            <a:avLst/>
          </a:prstGeom>
          <a:noFill/>
        </p:spPr>
        <p:txBody>
          <a:bodyPr wrap="square" rtlCol="0">
            <a:spAutoFit/>
          </a:bodyPr>
          <a:lstStyle/>
          <a:p>
            <a:pPr algn="ctr"/>
            <a:r>
              <a:rPr lang="en-US" sz="1100"/>
              <a:t>Good Manufacturing Practices [GMPs]</a:t>
            </a:r>
          </a:p>
        </p:txBody>
      </p:sp>
      <p:sp>
        <p:nvSpPr>
          <p:cNvPr id="26" name="TextBox 25">
            <a:extLst>
              <a:ext uri="{FF2B5EF4-FFF2-40B4-BE49-F238E27FC236}">
                <a16:creationId xmlns:a16="http://schemas.microsoft.com/office/drawing/2014/main" id="{EC89727A-3321-EB14-7D4D-0CC6576710F4}"/>
              </a:ext>
            </a:extLst>
          </p:cNvPr>
          <p:cNvSpPr txBox="1"/>
          <p:nvPr/>
        </p:nvSpPr>
        <p:spPr>
          <a:xfrm>
            <a:off x="5404259" y="3009706"/>
            <a:ext cx="3383543" cy="1014933"/>
          </a:xfrm>
          <a:prstGeom prst="rect">
            <a:avLst/>
          </a:prstGeom>
          <a:no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solidFill>
                <a:srgbClr val="404040"/>
              </a:solidFill>
              <a:latin typeface="Arial"/>
              <a:cs typeface="Arial"/>
            </a:endParaRPr>
          </a:p>
        </p:txBody>
      </p:sp>
    </p:spTree>
    <p:extLst>
      <p:ext uri="{BB962C8B-B14F-4D97-AF65-F5344CB8AC3E}">
        <p14:creationId xmlns:p14="http://schemas.microsoft.com/office/powerpoint/2010/main" val="401743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560DE-2CC5-1432-9CA0-50320667ED2E}"/>
            </a:ext>
          </a:extLst>
        </p:cNvPr>
        <p:cNvGrpSpPr/>
        <p:nvPr/>
      </p:nvGrpSpPr>
      <p:grpSpPr>
        <a:xfrm>
          <a:off x="0" y="0"/>
          <a:ext cx="0" cy="0"/>
          <a:chOff x="0" y="0"/>
          <a:chExt cx="0" cy="0"/>
        </a:xfrm>
      </p:grpSpPr>
      <p:sp>
        <p:nvSpPr>
          <p:cNvPr id="38" name="Arrow: Chevron 37">
            <a:extLst>
              <a:ext uri="{FF2B5EF4-FFF2-40B4-BE49-F238E27FC236}">
                <a16:creationId xmlns:a16="http://schemas.microsoft.com/office/drawing/2014/main" id="{6C133C8F-DCB4-B5B0-954B-9CC11FD84C80}"/>
              </a:ext>
            </a:extLst>
          </p:cNvPr>
          <p:cNvSpPr/>
          <p:nvPr/>
        </p:nvSpPr>
        <p:spPr>
          <a:xfrm>
            <a:off x="5760075" y="1790161"/>
            <a:ext cx="1021137" cy="4274879"/>
          </a:xfrm>
          <a:prstGeom prst="chevron">
            <a:avLst/>
          </a:prstGeom>
          <a:solidFill>
            <a:schemeClr val="bg1">
              <a:lumMod val="65000"/>
              <a:alpha val="28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27EF5E-3990-413C-47E4-2750179F8429}"/>
              </a:ext>
            </a:extLst>
          </p:cNvPr>
          <p:cNvSpPr>
            <a:spLocks noGrp="1"/>
          </p:cNvSpPr>
          <p:nvPr>
            <p:ph type="sldNum" sz="quarter" idx="12"/>
          </p:nvPr>
        </p:nvSpPr>
        <p:spPr/>
        <p:txBody>
          <a:bodyPr/>
          <a:lstStyle/>
          <a:p>
            <a:pPr>
              <a:defRPr/>
            </a:pPr>
            <a:fld id="{995B7867-EB00-4675-821B-66D3FE8CD564}" type="slidenum">
              <a:rPr lang="en-US" smtClean="0"/>
              <a:pPr>
                <a:defRPr/>
              </a:pPr>
              <a:t>13</a:t>
            </a:fld>
            <a:endParaRPr lang="en-US"/>
          </a:p>
        </p:txBody>
      </p:sp>
      <p:sp>
        <p:nvSpPr>
          <p:cNvPr id="13" name="TextBox 12">
            <a:extLst>
              <a:ext uri="{FF2B5EF4-FFF2-40B4-BE49-F238E27FC236}">
                <a16:creationId xmlns:a16="http://schemas.microsoft.com/office/drawing/2014/main" id="{A773AB0D-981E-8A5F-FBD3-F63F8018940C}"/>
              </a:ext>
            </a:extLst>
          </p:cNvPr>
          <p:cNvSpPr txBox="1"/>
          <p:nvPr/>
        </p:nvSpPr>
        <p:spPr>
          <a:xfrm>
            <a:off x="2432195" y="6493969"/>
            <a:ext cx="4279610" cy="153888"/>
          </a:xfrm>
          <a:prstGeom prst="rect">
            <a:avLst/>
          </a:prstGeom>
          <a:noFill/>
        </p:spPr>
        <p:txBody>
          <a:bodyPr wrap="square" lIns="0" tIns="0" rIns="0" bIns="0" rtlCol="0" anchor="t">
            <a:spAutoFit/>
          </a:bodyPr>
          <a:lstStyle/>
          <a:p>
            <a:r>
              <a:rPr lang="en-US" sz="1000" b="1">
                <a:latin typeface="Arial"/>
                <a:cs typeface="Arial"/>
              </a:rPr>
              <a:t>Sources: </a:t>
            </a:r>
            <a:r>
              <a:rPr lang="en-US" sz="1000">
                <a:latin typeface="Arial"/>
                <a:cs typeface="Arial"/>
              </a:rPr>
              <a:t>avma.org, Investopedia, EBSCO, </a:t>
            </a:r>
            <a:r>
              <a:rPr lang="en-US" sz="1000" err="1">
                <a:latin typeface="Arial"/>
                <a:cs typeface="Arial"/>
              </a:rPr>
              <a:t>foodbusinessnews</a:t>
            </a:r>
            <a:endParaRPr lang="en-US" sz="1000">
              <a:latin typeface="Arial"/>
              <a:cs typeface="Arial"/>
            </a:endParaRPr>
          </a:p>
        </p:txBody>
      </p:sp>
      <p:sp>
        <p:nvSpPr>
          <p:cNvPr id="6" name="TextBox 5">
            <a:extLst>
              <a:ext uri="{FF2B5EF4-FFF2-40B4-BE49-F238E27FC236}">
                <a16:creationId xmlns:a16="http://schemas.microsoft.com/office/drawing/2014/main" id="{A5EFAAB2-354D-EF69-E3FB-20CC227527C4}"/>
              </a:ext>
            </a:extLst>
          </p:cNvPr>
          <p:cNvSpPr txBox="1"/>
          <p:nvPr/>
        </p:nvSpPr>
        <p:spPr>
          <a:xfrm>
            <a:off x="317084" y="1551985"/>
            <a:ext cx="5575962" cy="1015663"/>
          </a:xfrm>
          <a:prstGeom prst="rect">
            <a:avLst/>
          </a:prstGeom>
          <a:solidFill>
            <a:srgbClr val="5E7C9E"/>
          </a:solid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latin typeface="Arial"/>
                <a:cs typeface="Arial"/>
              </a:rPr>
              <a:t>Menu Food’s Recall (2007):</a:t>
            </a:r>
          </a:p>
          <a:p>
            <a:r>
              <a:rPr lang="en-US" sz="1200">
                <a:solidFill>
                  <a:schemeClr val="bg1"/>
                </a:solidFill>
              </a:rPr>
              <a:t>Menu Foods, a major contract manufacturer for brands, including private label retailers like Wal-Mart, initiated a recall of over </a:t>
            </a:r>
            <a:r>
              <a:rPr lang="en-US" sz="1200" b="1">
                <a:solidFill>
                  <a:schemeClr val="bg1"/>
                </a:solidFill>
              </a:rPr>
              <a:t>60 million containers of wet pet food</a:t>
            </a:r>
            <a:r>
              <a:rPr lang="en-US" sz="1200">
                <a:solidFill>
                  <a:schemeClr val="bg1"/>
                </a:solidFill>
              </a:rPr>
              <a:t>. Due to a melamine contamination, the recall resulted in kidney failure and </a:t>
            </a:r>
            <a:r>
              <a:rPr lang="en-US" sz="1200" b="1">
                <a:solidFill>
                  <a:schemeClr val="bg1"/>
                </a:solidFill>
              </a:rPr>
              <a:t>deaths for 1,000+</a:t>
            </a:r>
            <a:r>
              <a:rPr lang="en-US" sz="1200">
                <a:solidFill>
                  <a:schemeClr val="bg1"/>
                </a:solidFill>
              </a:rPr>
              <a:t> pets. </a:t>
            </a:r>
            <a:r>
              <a:rPr lang="en-US" sz="1200" b="1">
                <a:solidFill>
                  <a:schemeClr val="bg1"/>
                </a:solidFill>
              </a:rPr>
              <a:t>&gt;50 dog, and &gt;40 cat food brands</a:t>
            </a:r>
            <a:r>
              <a:rPr lang="en-US" sz="1200">
                <a:solidFill>
                  <a:schemeClr val="bg1"/>
                </a:solidFill>
              </a:rPr>
              <a:t>.</a:t>
            </a:r>
            <a:endParaRPr lang="en-US" sz="1200">
              <a:solidFill>
                <a:schemeClr val="bg1"/>
              </a:solidFill>
              <a:latin typeface="Arial"/>
              <a:cs typeface="Arial"/>
            </a:endParaRPr>
          </a:p>
        </p:txBody>
      </p:sp>
      <p:sp>
        <p:nvSpPr>
          <p:cNvPr id="15" name="TextBox 14">
            <a:extLst>
              <a:ext uri="{FF2B5EF4-FFF2-40B4-BE49-F238E27FC236}">
                <a16:creationId xmlns:a16="http://schemas.microsoft.com/office/drawing/2014/main" id="{B9374BC1-F281-F0CE-9ACF-BCDF65DAE9F3}"/>
              </a:ext>
            </a:extLst>
          </p:cNvPr>
          <p:cNvSpPr txBox="1"/>
          <p:nvPr/>
        </p:nvSpPr>
        <p:spPr>
          <a:xfrm>
            <a:off x="310722" y="2627205"/>
            <a:ext cx="5582323" cy="1200329"/>
          </a:xfrm>
          <a:prstGeom prst="rect">
            <a:avLst/>
          </a:prstGeom>
          <a:solidFill>
            <a:srgbClr val="5E7C9E"/>
          </a:solid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latin typeface="Arial"/>
                <a:cs typeface="Arial"/>
              </a:rPr>
              <a:t>Mid America Pet Food Recall (2023):</a:t>
            </a:r>
          </a:p>
          <a:p>
            <a:r>
              <a:rPr lang="en-US" sz="1200">
                <a:solidFill>
                  <a:schemeClr val="bg1"/>
                </a:solidFill>
                <a:latin typeface="Arial"/>
                <a:cs typeface="Arial"/>
              </a:rPr>
              <a:t>Occurred in September/November of 2023. Expanded to all products with best-by dates before 10/31/2024 due to salmonella. Salmonella contamination spread beyond just pet food, affected </a:t>
            </a:r>
            <a:r>
              <a:rPr lang="en-US" sz="1200" b="1">
                <a:solidFill>
                  <a:schemeClr val="bg1"/>
                </a:solidFill>
                <a:latin typeface="Arial"/>
                <a:cs typeface="Arial"/>
              </a:rPr>
              <a:t>~100,000+ units</a:t>
            </a:r>
            <a:r>
              <a:rPr lang="en-US" sz="1200">
                <a:solidFill>
                  <a:schemeClr val="bg1"/>
                </a:solidFill>
                <a:latin typeface="Arial"/>
                <a:cs typeface="Arial"/>
              </a:rPr>
              <a:t>, linked to </a:t>
            </a:r>
            <a:r>
              <a:rPr lang="en-US" sz="1200" b="1">
                <a:solidFill>
                  <a:schemeClr val="bg1"/>
                </a:solidFill>
                <a:latin typeface="Arial"/>
                <a:cs typeface="Arial"/>
              </a:rPr>
              <a:t>seven human cases (six in children). Impacted multiple brands (Victor, Wayne Feeds, Member’s Mark), </a:t>
            </a:r>
            <a:r>
              <a:rPr lang="en-US" sz="1200">
                <a:solidFill>
                  <a:schemeClr val="bg1"/>
                </a:solidFill>
                <a:latin typeface="Arial"/>
                <a:cs typeface="Arial"/>
              </a:rPr>
              <a:t>dry dog/cat food, sold at Walmart, Sam’s Club, Amazon</a:t>
            </a:r>
            <a:r>
              <a:rPr lang="en-US" sz="1200">
                <a:solidFill>
                  <a:schemeClr val="bg1"/>
                </a:solidFill>
              </a:rPr>
              <a:t>.</a:t>
            </a:r>
            <a:endParaRPr lang="en-US" sz="1200">
              <a:solidFill>
                <a:schemeClr val="bg1"/>
              </a:solidFill>
              <a:latin typeface="Arial"/>
              <a:cs typeface="Arial"/>
            </a:endParaRPr>
          </a:p>
        </p:txBody>
      </p:sp>
      <p:sp>
        <p:nvSpPr>
          <p:cNvPr id="25" name="TextBox 24">
            <a:extLst>
              <a:ext uri="{FF2B5EF4-FFF2-40B4-BE49-F238E27FC236}">
                <a16:creationId xmlns:a16="http://schemas.microsoft.com/office/drawing/2014/main" id="{7DA52EE9-8AD4-A68E-2C96-445DC98072F3}"/>
              </a:ext>
            </a:extLst>
          </p:cNvPr>
          <p:cNvSpPr txBox="1"/>
          <p:nvPr/>
        </p:nvSpPr>
        <p:spPr>
          <a:xfrm>
            <a:off x="6376350" y="2747478"/>
            <a:ext cx="2485883" cy="1015663"/>
          </a:xfrm>
          <a:prstGeom prst="rect">
            <a:avLst/>
          </a:prstGeom>
          <a:solidFill>
            <a:schemeClr val="tx1"/>
          </a:solidFill>
          <a:ln>
            <a:solidFill>
              <a:schemeClr val="tx1"/>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bg1"/>
                </a:solidFill>
                <a:latin typeface="Arial"/>
                <a:cs typeface="Arial"/>
              </a:rPr>
              <a:t>Industry leading services with major retailers </a:t>
            </a:r>
            <a:r>
              <a:rPr lang="en-US" sz="1200">
                <a:solidFill>
                  <a:schemeClr val="bg1"/>
                </a:solidFill>
                <a:latin typeface="Arial"/>
                <a:cs typeface="Arial"/>
              </a:rPr>
              <a:t>puts TargetCo in an ideal position for retaining current customer base and attracting new business. </a:t>
            </a:r>
            <a:endParaRPr lang="en-US" sz="1200">
              <a:solidFill>
                <a:schemeClr val="bg1"/>
              </a:solidFill>
              <a:cs typeface="Arial"/>
            </a:endParaRPr>
          </a:p>
        </p:txBody>
      </p:sp>
      <p:sp>
        <p:nvSpPr>
          <p:cNvPr id="3" name="TextBox 2">
            <a:extLst>
              <a:ext uri="{FF2B5EF4-FFF2-40B4-BE49-F238E27FC236}">
                <a16:creationId xmlns:a16="http://schemas.microsoft.com/office/drawing/2014/main" id="{095AA51D-B1B3-2B8E-0974-13466E1FB318}"/>
              </a:ext>
            </a:extLst>
          </p:cNvPr>
          <p:cNvSpPr txBox="1"/>
          <p:nvPr/>
        </p:nvSpPr>
        <p:spPr>
          <a:xfrm>
            <a:off x="317083" y="4113672"/>
            <a:ext cx="5575962" cy="2123658"/>
          </a:xfrm>
          <a:prstGeom prst="rect">
            <a:avLst/>
          </a:prstGeom>
          <a:noFill/>
          <a:ln>
            <a:solidFill>
              <a:schemeClr val="bg1">
                <a:lumMod val="65000"/>
              </a:schemeClr>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20B0604020202020204" pitchFamily="34" charset="0"/>
              <a:buChar char="§"/>
            </a:pPr>
            <a:r>
              <a:rPr lang="en-US" sz="1200" b="1">
                <a:latin typeface="Arial"/>
                <a:cs typeface="Arial"/>
              </a:rPr>
              <a:t>Reputational Risk: </a:t>
            </a:r>
            <a:r>
              <a:rPr lang="en-US" sz="1200">
                <a:latin typeface="Arial"/>
                <a:cs typeface="Arial"/>
              </a:rPr>
              <a:t>Retailers have invested millions into their private label brands such as for advertising. For instance, </a:t>
            </a:r>
            <a:r>
              <a:rPr lang="en-US" sz="1200" err="1">
                <a:latin typeface="Arial"/>
                <a:cs typeface="Arial"/>
              </a:rPr>
              <a:t>TargetCo</a:t>
            </a:r>
            <a:r>
              <a:rPr lang="en-US" sz="1200">
                <a:latin typeface="Arial"/>
                <a:cs typeface="Arial"/>
              </a:rPr>
              <a:t> recently valued their private label brand, Good &amp; Gather at </a:t>
            </a:r>
            <a:r>
              <a:rPr lang="en-US" sz="1200" b="1">
                <a:latin typeface="Arial"/>
                <a:cs typeface="Arial"/>
              </a:rPr>
              <a:t>~$2B. </a:t>
            </a:r>
            <a:r>
              <a:rPr lang="en-US" sz="1200">
                <a:latin typeface="Arial"/>
                <a:cs typeface="Arial"/>
              </a:rPr>
              <a:t>This is a place where retailers are looking to expand aggressively, requiring a solid supply base to do so.</a:t>
            </a:r>
            <a:endParaRPr lang="en-US" sz="1200" b="1">
              <a:latin typeface="Arial"/>
              <a:cs typeface="Arial"/>
            </a:endParaRPr>
          </a:p>
          <a:p>
            <a:pPr marL="171450" indent="-171450">
              <a:buFont typeface="Wingdings" panose="020B0604020202020204" pitchFamily="34" charset="0"/>
              <a:buChar char="§"/>
            </a:pPr>
            <a:r>
              <a:rPr lang="en-US" sz="1200" b="1">
                <a:latin typeface="Arial"/>
                <a:cs typeface="Arial"/>
              </a:rPr>
              <a:t>Legal Liability Costs:</a:t>
            </a:r>
            <a:r>
              <a:rPr lang="en-US" sz="1200">
                <a:latin typeface="Arial"/>
                <a:cs typeface="Arial"/>
              </a:rPr>
              <a:t> Estimated cost of </a:t>
            </a:r>
            <a:r>
              <a:rPr lang="en-US" sz="1200" b="1">
                <a:latin typeface="Arial"/>
                <a:cs typeface="Arial"/>
              </a:rPr>
              <a:t>$30M</a:t>
            </a:r>
            <a:r>
              <a:rPr lang="en-US" sz="1200">
                <a:latin typeface="Arial"/>
                <a:cs typeface="Arial"/>
              </a:rPr>
              <a:t> in direct lawsuits from Menu Food’s 2007 Recall, which targeted pet food manufacturers and retailers.</a:t>
            </a:r>
            <a:endParaRPr lang="en-US" sz="1200" b="1">
              <a:latin typeface="Arial"/>
              <a:cs typeface="Arial"/>
            </a:endParaRPr>
          </a:p>
          <a:p>
            <a:pPr marL="171450" indent="-171450">
              <a:buFont typeface="Wingdings" panose="020B0604020202020204" pitchFamily="34" charset="0"/>
              <a:buChar char="§"/>
            </a:pPr>
            <a:r>
              <a:rPr lang="en-US" sz="1200" b="1">
                <a:latin typeface="Arial"/>
                <a:cs typeface="Arial"/>
              </a:rPr>
              <a:t>Damaged Brand Value: </a:t>
            </a:r>
            <a:r>
              <a:rPr lang="en-US" sz="1200">
                <a:latin typeface="Arial"/>
                <a:cs typeface="Arial"/>
              </a:rPr>
              <a:t>Retailers invest millions in marketing brands to attract customers. Many pet owners love their pets and would likely ditch a retailer with past recall issues.</a:t>
            </a:r>
          </a:p>
          <a:p>
            <a:pPr marL="171450" indent="-171450">
              <a:buFont typeface="Wingdings" panose="020B0604020202020204" pitchFamily="34" charset="0"/>
              <a:buChar char="§"/>
            </a:pPr>
            <a:r>
              <a:rPr lang="en-US" sz="1200" b="1">
                <a:latin typeface="Arial"/>
                <a:cs typeface="Arial"/>
              </a:rPr>
              <a:t>Supply Chain Disruptions &amp; Indirect Costs: </a:t>
            </a:r>
            <a:r>
              <a:rPr lang="en-US" sz="1200">
                <a:latin typeface="Arial"/>
                <a:cs typeface="Arial"/>
              </a:rPr>
              <a:t>Other long-term damages include supply chain disruptions, lost revenue, and replacement/refund costs.</a:t>
            </a:r>
            <a:endParaRPr lang="en-US" sz="1200" b="1">
              <a:latin typeface="Arial"/>
              <a:cs typeface="Arial"/>
            </a:endParaRPr>
          </a:p>
        </p:txBody>
      </p:sp>
      <p:sp>
        <p:nvSpPr>
          <p:cNvPr id="14" name="TextBox 13">
            <a:extLst>
              <a:ext uri="{FF2B5EF4-FFF2-40B4-BE49-F238E27FC236}">
                <a16:creationId xmlns:a16="http://schemas.microsoft.com/office/drawing/2014/main" id="{AA5D73A3-CEB8-D584-95BF-687350116B89}"/>
              </a:ext>
            </a:extLst>
          </p:cNvPr>
          <p:cNvSpPr txBox="1"/>
          <p:nvPr/>
        </p:nvSpPr>
        <p:spPr>
          <a:xfrm>
            <a:off x="287253" y="899567"/>
            <a:ext cx="8574980" cy="461665"/>
          </a:xfrm>
          <a:prstGeom prst="rect">
            <a:avLst/>
          </a:prstGeom>
          <a:solidFill>
            <a:srgbClr val="132E57"/>
          </a:solidFill>
        </p:spPr>
        <p:txBody>
          <a:bodyPr wrap="square" rtlCol="0">
            <a:spAutoFit/>
          </a:bodyPr>
          <a:lstStyle/>
          <a:p>
            <a:pPr marL="12700" algn="ctr">
              <a:spcBef>
                <a:spcPts val="0"/>
              </a:spcBef>
              <a:spcAft>
                <a:spcPts val="0"/>
              </a:spcAft>
            </a:pPr>
            <a:r>
              <a:rPr lang="en-US" sz="1200">
                <a:solidFill>
                  <a:schemeClr val="bg1"/>
                </a:solidFill>
                <a:cs typeface="Arial"/>
              </a:rPr>
              <a:t>Most private label customers are large, multinational consumer-facing brands. When a recall occurs, the </a:t>
            </a:r>
            <a:r>
              <a:rPr lang="en-US" sz="1200" b="1">
                <a:solidFill>
                  <a:schemeClr val="bg1"/>
                </a:solidFill>
                <a:cs typeface="Arial"/>
              </a:rPr>
              <a:t>retailer will face the most reputational damage</a:t>
            </a:r>
            <a:r>
              <a:rPr lang="en-US" sz="1200">
                <a:solidFill>
                  <a:schemeClr val="bg1"/>
                </a:solidFill>
                <a:cs typeface="Arial"/>
              </a:rPr>
              <a:t>, </a:t>
            </a:r>
            <a:r>
              <a:rPr lang="en-US" sz="1200" b="1">
                <a:solidFill>
                  <a:schemeClr val="bg1"/>
                </a:solidFill>
                <a:cs typeface="Arial"/>
              </a:rPr>
              <a:t>dissuading switches to unproven manufacturers.</a:t>
            </a:r>
          </a:p>
        </p:txBody>
      </p:sp>
      <p:sp>
        <p:nvSpPr>
          <p:cNvPr id="17" name="Google Shape;157;p4">
            <a:extLst>
              <a:ext uri="{FF2B5EF4-FFF2-40B4-BE49-F238E27FC236}">
                <a16:creationId xmlns:a16="http://schemas.microsoft.com/office/drawing/2014/main" id="{859FDF23-FB22-2D84-CE7C-D9565F0D6B83}"/>
              </a:ext>
            </a:extLst>
          </p:cNvPr>
          <p:cNvSpPr txBox="1"/>
          <p:nvPr/>
        </p:nvSpPr>
        <p:spPr>
          <a:xfrm>
            <a:off x="317083" y="1346339"/>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Past Pet-Related Product Recalls </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sp>
        <p:nvSpPr>
          <p:cNvPr id="21" name="Google Shape;157;p4">
            <a:extLst>
              <a:ext uri="{FF2B5EF4-FFF2-40B4-BE49-F238E27FC236}">
                <a16:creationId xmlns:a16="http://schemas.microsoft.com/office/drawing/2014/main" id="{F1AC46A5-0186-E02F-B86A-E7816BEB351D}"/>
              </a:ext>
            </a:extLst>
          </p:cNvPr>
          <p:cNvSpPr txBox="1"/>
          <p:nvPr/>
        </p:nvSpPr>
        <p:spPr>
          <a:xfrm>
            <a:off x="310722" y="3858126"/>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a:solidFill>
                  <a:schemeClr val="dk1"/>
                </a:solidFill>
                <a:latin typeface="Arial" panose="020B0604020202020204" pitchFamily="34" charset="0"/>
                <a:ea typeface="Arial"/>
                <a:cs typeface="Arial" panose="020B0604020202020204" pitchFamily="34" charset="0"/>
                <a:sym typeface="Arial"/>
              </a:rPr>
              <a:t>Associated Damages</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22" name="Google Shape;158;p4">
            <a:extLst>
              <a:ext uri="{FF2B5EF4-FFF2-40B4-BE49-F238E27FC236}">
                <a16:creationId xmlns:a16="http://schemas.microsoft.com/office/drawing/2014/main" id="{74E3A69E-55E0-0777-B3BF-16386505BD1F}"/>
              </a:ext>
            </a:extLst>
          </p:cNvPr>
          <p:cNvCxnSpPr>
            <a:cxnSpLocks/>
          </p:cNvCxnSpPr>
          <p:nvPr/>
        </p:nvCxnSpPr>
        <p:spPr>
          <a:xfrm flipV="1">
            <a:off x="317083" y="4085516"/>
            <a:ext cx="2743200" cy="1462"/>
          </a:xfrm>
          <a:prstGeom prst="straightConnector1">
            <a:avLst/>
          </a:prstGeom>
          <a:noFill/>
          <a:ln w="9525" cap="flat" cmpd="sng">
            <a:solidFill>
              <a:schemeClr val="dk1"/>
            </a:solidFill>
            <a:prstDash val="solid"/>
            <a:round/>
            <a:headEnd type="none" w="sm" len="sm"/>
            <a:tailEnd type="none" w="sm" len="sm"/>
          </a:ln>
        </p:spPr>
      </p:cxnSp>
      <p:sp>
        <p:nvSpPr>
          <p:cNvPr id="26" name="TextBox 25">
            <a:extLst>
              <a:ext uri="{FF2B5EF4-FFF2-40B4-BE49-F238E27FC236}">
                <a16:creationId xmlns:a16="http://schemas.microsoft.com/office/drawing/2014/main" id="{0F98CA31-640F-8E71-A020-EBF9837D072D}"/>
              </a:ext>
            </a:extLst>
          </p:cNvPr>
          <p:cNvSpPr txBox="1"/>
          <p:nvPr/>
        </p:nvSpPr>
        <p:spPr>
          <a:xfrm>
            <a:off x="6376350" y="4080856"/>
            <a:ext cx="2485883" cy="830997"/>
          </a:xfrm>
          <a:prstGeom prst="rect">
            <a:avLst/>
          </a:prstGeom>
          <a:solidFill>
            <a:schemeClr val="tx1"/>
          </a:solidFill>
          <a:ln>
            <a:solidFill>
              <a:schemeClr val="tx1"/>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bg1"/>
                </a:solidFill>
                <a:latin typeface="Arial"/>
                <a:cs typeface="Arial"/>
              </a:rPr>
              <a:t>Switching </a:t>
            </a:r>
            <a:r>
              <a:rPr lang="en-US" sz="1200">
                <a:solidFill>
                  <a:schemeClr val="bg1"/>
                </a:solidFill>
                <a:latin typeface="Arial"/>
                <a:cs typeface="Arial"/>
              </a:rPr>
              <a:t>a supplier is far </a:t>
            </a:r>
            <a:r>
              <a:rPr lang="en-US" sz="1200" b="1">
                <a:solidFill>
                  <a:schemeClr val="bg1"/>
                </a:solidFill>
                <a:latin typeface="Arial"/>
                <a:cs typeface="Arial"/>
              </a:rPr>
              <a:t>too risky </a:t>
            </a:r>
            <a:r>
              <a:rPr lang="en-US" sz="1200">
                <a:solidFill>
                  <a:schemeClr val="bg1"/>
                </a:solidFill>
                <a:latin typeface="Arial"/>
                <a:cs typeface="Arial"/>
              </a:rPr>
              <a:t>for customers given the high costs involved in product recalls…</a:t>
            </a:r>
            <a:endParaRPr lang="en-US" sz="1200" b="1">
              <a:solidFill>
                <a:schemeClr val="bg1"/>
              </a:solidFill>
              <a:cs typeface="Arial"/>
            </a:endParaRPr>
          </a:p>
        </p:txBody>
      </p:sp>
      <p:sp>
        <p:nvSpPr>
          <p:cNvPr id="27" name="TextBox 26">
            <a:extLst>
              <a:ext uri="{FF2B5EF4-FFF2-40B4-BE49-F238E27FC236}">
                <a16:creationId xmlns:a16="http://schemas.microsoft.com/office/drawing/2014/main" id="{4EC8A5E3-DEA5-8F03-A985-BBB3065C6156}"/>
              </a:ext>
            </a:extLst>
          </p:cNvPr>
          <p:cNvSpPr txBox="1"/>
          <p:nvPr/>
        </p:nvSpPr>
        <p:spPr>
          <a:xfrm>
            <a:off x="6376350" y="5234043"/>
            <a:ext cx="2485883" cy="830997"/>
          </a:xfrm>
          <a:prstGeom prst="rect">
            <a:avLst/>
          </a:prstGeom>
          <a:solidFill>
            <a:schemeClr val="tx1"/>
          </a:solidFill>
          <a:ln>
            <a:solidFill>
              <a:schemeClr val="tx1"/>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bg1"/>
                </a:solidFill>
                <a:latin typeface="Arial"/>
                <a:cs typeface="Arial"/>
              </a:rPr>
              <a:t>… combined with a concentrated market </a:t>
            </a:r>
            <a:r>
              <a:rPr lang="en-US" sz="1200">
                <a:solidFill>
                  <a:schemeClr val="bg1"/>
                </a:solidFill>
                <a:latin typeface="Arial"/>
                <a:cs typeface="Arial"/>
              </a:rPr>
              <a:t>makes it </a:t>
            </a:r>
            <a:r>
              <a:rPr lang="en-US" sz="1200" b="1">
                <a:solidFill>
                  <a:schemeClr val="bg1"/>
                </a:solidFill>
                <a:latin typeface="Arial"/>
                <a:cs typeface="Arial"/>
              </a:rPr>
              <a:t>difficult </a:t>
            </a:r>
            <a:r>
              <a:rPr lang="en-US" sz="1200">
                <a:solidFill>
                  <a:schemeClr val="bg1"/>
                </a:solidFill>
                <a:latin typeface="Arial"/>
                <a:cs typeface="Arial"/>
              </a:rPr>
              <a:t>for retailers to </a:t>
            </a:r>
            <a:r>
              <a:rPr lang="en-US" sz="1200" b="1">
                <a:solidFill>
                  <a:schemeClr val="bg1"/>
                </a:solidFill>
                <a:latin typeface="Arial"/>
                <a:cs typeface="Arial"/>
              </a:rPr>
              <a:t>find alternative suppliers.</a:t>
            </a:r>
            <a:endParaRPr lang="en-US" sz="1200" b="1">
              <a:solidFill>
                <a:schemeClr val="bg1"/>
              </a:solidFill>
              <a:cs typeface="Arial"/>
            </a:endParaRPr>
          </a:p>
        </p:txBody>
      </p:sp>
      <p:sp>
        <p:nvSpPr>
          <p:cNvPr id="30" name="Google Shape;157;p4">
            <a:extLst>
              <a:ext uri="{FF2B5EF4-FFF2-40B4-BE49-F238E27FC236}">
                <a16:creationId xmlns:a16="http://schemas.microsoft.com/office/drawing/2014/main" id="{5F5F6E34-5D09-BC2C-1D5F-42B70F09C6F2}"/>
              </a:ext>
            </a:extLst>
          </p:cNvPr>
          <p:cNvSpPr txBox="1"/>
          <p:nvPr/>
        </p:nvSpPr>
        <p:spPr>
          <a:xfrm>
            <a:off x="6083716" y="2156939"/>
            <a:ext cx="2743200" cy="385362"/>
          </a:xfrm>
          <a:prstGeom prst="rect">
            <a:avLst/>
          </a:prstGeom>
          <a:noFill/>
          <a:ln>
            <a:noFill/>
          </a:ln>
        </p:spPr>
        <p:txBody>
          <a:bodyPr spcFirstLastPara="1" wrap="square" lIns="0" tIns="15875" rIns="0" bIns="0" anchor="t" anchorCtr="0">
            <a:spAutoFit/>
          </a:bodyPr>
          <a:lstStyle/>
          <a:p>
            <a:pPr marL="12700" marR="0" lvl="0" indent="0" algn="r" rtl="0">
              <a:lnSpc>
                <a:spcPct val="100000"/>
              </a:lnSpc>
              <a:spcBef>
                <a:spcPts val="0"/>
              </a:spcBef>
              <a:spcAft>
                <a:spcPts val="0"/>
              </a:spcAft>
              <a:buClr>
                <a:schemeClr val="dk1"/>
              </a:buClr>
              <a:buSzPts val="1000"/>
              <a:buFont typeface="Arial"/>
              <a:buNone/>
            </a:pPr>
            <a:r>
              <a:rPr lang="en-US" sz="1200" b="1">
                <a:solidFill>
                  <a:schemeClr val="dk1"/>
                </a:solidFill>
                <a:latin typeface="Arial" panose="020B0604020202020204" pitchFamily="34" charset="0"/>
                <a:ea typeface="Arial"/>
                <a:cs typeface="Arial" panose="020B0604020202020204" pitchFamily="34" charset="0"/>
                <a:sym typeface="Arial"/>
              </a:rPr>
              <a:t>…these factors play into TargetCo’s Consumer Value Proposition</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31" name="Google Shape;158;p4">
            <a:extLst>
              <a:ext uri="{FF2B5EF4-FFF2-40B4-BE49-F238E27FC236}">
                <a16:creationId xmlns:a16="http://schemas.microsoft.com/office/drawing/2014/main" id="{06F4382B-CA58-BCDF-B9C4-EBB1A9EE272F}"/>
              </a:ext>
            </a:extLst>
          </p:cNvPr>
          <p:cNvCxnSpPr>
            <a:cxnSpLocks/>
          </p:cNvCxnSpPr>
          <p:nvPr/>
        </p:nvCxnSpPr>
        <p:spPr>
          <a:xfrm>
            <a:off x="6376350" y="2574596"/>
            <a:ext cx="2485883" cy="0"/>
          </a:xfrm>
          <a:prstGeom prst="straightConnector1">
            <a:avLst/>
          </a:prstGeom>
          <a:noFill/>
          <a:ln w="9525" cap="flat" cmpd="sng">
            <a:solidFill>
              <a:schemeClr val="dk1"/>
            </a:solidFill>
            <a:prstDash val="solid"/>
            <a:round/>
            <a:headEnd type="none" w="sm" len="sm"/>
            <a:tailEnd type="none" w="sm" len="sm"/>
          </a:ln>
        </p:spPr>
      </p:cxnSp>
      <p:sp>
        <p:nvSpPr>
          <p:cNvPr id="35" name="Arrow: Down 34">
            <a:extLst>
              <a:ext uri="{FF2B5EF4-FFF2-40B4-BE49-F238E27FC236}">
                <a16:creationId xmlns:a16="http://schemas.microsoft.com/office/drawing/2014/main" id="{347E5FDE-1AE7-896B-DE88-13C5B606EB3B}"/>
              </a:ext>
            </a:extLst>
          </p:cNvPr>
          <p:cNvSpPr/>
          <p:nvPr/>
        </p:nvSpPr>
        <p:spPr>
          <a:xfrm>
            <a:off x="7517226" y="3823256"/>
            <a:ext cx="204129" cy="200696"/>
          </a:xfrm>
          <a:prstGeom prst="downArrow">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36" name="Arrow: Down 35">
            <a:extLst>
              <a:ext uri="{FF2B5EF4-FFF2-40B4-BE49-F238E27FC236}">
                <a16:creationId xmlns:a16="http://schemas.microsoft.com/office/drawing/2014/main" id="{D4EAAB2F-EE8D-3A29-1BD2-C68B4D2A748E}"/>
              </a:ext>
            </a:extLst>
          </p:cNvPr>
          <p:cNvSpPr/>
          <p:nvPr/>
        </p:nvSpPr>
        <p:spPr>
          <a:xfrm>
            <a:off x="7517226" y="4968757"/>
            <a:ext cx="204129" cy="200696"/>
          </a:xfrm>
          <a:prstGeom prst="downArrow">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5" name="Google Shape;88;p2">
            <a:extLst>
              <a:ext uri="{FF2B5EF4-FFF2-40B4-BE49-F238E27FC236}">
                <a16:creationId xmlns:a16="http://schemas.microsoft.com/office/drawing/2014/main" id="{2FBE02F0-8019-DC45-6CCC-A787EA6C0CB4}"/>
              </a:ext>
            </a:extLst>
          </p:cNvPr>
          <p:cNvSpPr txBox="1">
            <a:spLocks/>
          </p:cNvSpPr>
          <p:nvPr/>
        </p:nvSpPr>
        <p:spPr bwMode="auto">
          <a:xfrm>
            <a:off x="305090" y="386834"/>
            <a:ext cx="7772110" cy="369332"/>
          </a:xfrm>
          <a:prstGeom prst="rect">
            <a:avLst/>
          </a:prstGeom>
          <a:noFill/>
          <a:ln w="9525">
            <a:noFill/>
            <a:miter lim="800000"/>
            <a:headEnd/>
            <a:tailEnd/>
          </a:ln>
        </p:spPr>
        <p:txBody>
          <a:bodyPr spcFirstLastPara="1"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spcBef>
                <a:spcPts val="0"/>
              </a:spcBef>
              <a:spcAft>
                <a:spcPts val="0"/>
              </a:spcAft>
            </a:pPr>
            <a:r>
              <a:rPr lang="en-US"/>
              <a:t>Customer Switching Costs Reinforce Competitive Moat</a:t>
            </a:r>
          </a:p>
        </p:txBody>
      </p:sp>
    </p:spTree>
    <p:extLst>
      <p:ext uri="{BB962C8B-B14F-4D97-AF65-F5344CB8AC3E}">
        <p14:creationId xmlns:p14="http://schemas.microsoft.com/office/powerpoint/2010/main" val="295463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A8C70-044A-8D93-6447-942DF7A7FD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419E3C-F189-3C0A-1B2A-4A3DAC9153D1}"/>
              </a:ext>
            </a:extLst>
          </p:cNvPr>
          <p:cNvSpPr>
            <a:spLocks noGrp="1"/>
          </p:cNvSpPr>
          <p:nvPr>
            <p:ph type="sldNum" sz="quarter" idx="12"/>
          </p:nvPr>
        </p:nvSpPr>
        <p:spPr/>
        <p:txBody>
          <a:bodyPr/>
          <a:lstStyle/>
          <a:p>
            <a:pPr>
              <a:defRPr/>
            </a:pPr>
            <a:fld id="{995B7867-EB00-4675-821B-66D3FE8CD564}" type="slidenum">
              <a:rPr lang="en-US" noProof="0" smtClean="0"/>
              <a:pPr>
                <a:defRPr/>
              </a:pPr>
              <a:t>14</a:t>
            </a:fld>
            <a:endParaRPr lang="en-US" noProof="0"/>
          </a:p>
        </p:txBody>
      </p:sp>
      <p:sp>
        <p:nvSpPr>
          <p:cNvPr id="6" name="TextBox 5">
            <a:extLst>
              <a:ext uri="{FF2B5EF4-FFF2-40B4-BE49-F238E27FC236}">
                <a16:creationId xmlns:a16="http://schemas.microsoft.com/office/drawing/2014/main" id="{BA79D59B-BC16-0E47-6BF8-3BA71D7E695E}"/>
              </a:ext>
            </a:extLst>
          </p:cNvPr>
          <p:cNvSpPr txBox="1"/>
          <p:nvPr/>
        </p:nvSpPr>
        <p:spPr>
          <a:xfrm>
            <a:off x="287253" y="968374"/>
            <a:ext cx="8574980" cy="276999"/>
          </a:xfrm>
          <a:prstGeom prst="rect">
            <a:avLst/>
          </a:prstGeom>
          <a:solidFill>
            <a:srgbClr val="132E57"/>
          </a:solidFill>
        </p:spPr>
        <p:txBody>
          <a:bodyPr wrap="square" lIns="91440" tIns="45720" rIns="91440" bIns="45720" rtlCol="0" anchor="t">
            <a:spAutoFit/>
          </a:bodyPr>
          <a:lstStyle/>
          <a:p>
            <a:pPr marL="12700" algn="ctr">
              <a:spcBef>
                <a:spcPts val="0"/>
              </a:spcBef>
              <a:spcAft>
                <a:spcPts val="0"/>
              </a:spcAft>
            </a:pPr>
            <a:r>
              <a:rPr lang="en-US" sz="1200">
                <a:solidFill>
                  <a:schemeClr val="bg1"/>
                </a:solidFill>
                <a:latin typeface="Arial"/>
                <a:cs typeface="Arial"/>
              </a:rPr>
              <a:t>TargetCo can </a:t>
            </a:r>
            <a:r>
              <a:rPr lang="en-US" sz="1200" b="1">
                <a:solidFill>
                  <a:schemeClr val="bg1"/>
                </a:solidFill>
                <a:latin typeface="Arial"/>
                <a:cs typeface="Arial"/>
              </a:rPr>
              <a:t>capitalize on the surge in e-commerce</a:t>
            </a:r>
            <a:r>
              <a:rPr lang="en-US" sz="1200">
                <a:solidFill>
                  <a:schemeClr val="bg1"/>
                </a:solidFill>
                <a:latin typeface="Arial"/>
                <a:cs typeface="Arial"/>
              </a:rPr>
              <a:t>, as customers can more conveniently and easily purchase product. </a:t>
            </a:r>
          </a:p>
        </p:txBody>
      </p:sp>
      <p:sp>
        <p:nvSpPr>
          <p:cNvPr id="7" name="TextBox 6">
            <a:extLst>
              <a:ext uri="{FF2B5EF4-FFF2-40B4-BE49-F238E27FC236}">
                <a16:creationId xmlns:a16="http://schemas.microsoft.com/office/drawing/2014/main" id="{43376301-D242-C317-C41A-560ADE0350AB}"/>
              </a:ext>
            </a:extLst>
          </p:cNvPr>
          <p:cNvSpPr txBox="1"/>
          <p:nvPr/>
        </p:nvSpPr>
        <p:spPr>
          <a:xfrm>
            <a:off x="281767" y="1245373"/>
            <a:ext cx="2927099" cy="1938992"/>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a:latin typeface="Arial"/>
                <a:cs typeface="Arial"/>
              </a:rPr>
              <a:t>The global pet care e-commerce market size was </a:t>
            </a:r>
            <a:r>
              <a:rPr lang="en-US" sz="1200" b="1">
                <a:latin typeface="Arial"/>
                <a:cs typeface="Arial"/>
              </a:rPr>
              <a:t>estimated at 94.89 billion</a:t>
            </a:r>
            <a:r>
              <a:rPr lang="en-US" sz="1200">
                <a:latin typeface="Arial"/>
                <a:cs typeface="Arial"/>
              </a:rPr>
              <a:t> </a:t>
            </a:r>
            <a:r>
              <a:rPr lang="en-US" sz="1200" b="1">
                <a:latin typeface="Arial"/>
                <a:cs typeface="Arial"/>
              </a:rPr>
              <a:t>in 2024 </a:t>
            </a:r>
            <a:r>
              <a:rPr lang="en-US" sz="1200">
                <a:latin typeface="Arial"/>
                <a:cs typeface="Arial"/>
              </a:rPr>
              <a:t>and is projected to grow at a </a:t>
            </a:r>
            <a:r>
              <a:rPr lang="en-US" sz="1200" b="1">
                <a:latin typeface="Arial"/>
                <a:cs typeface="Arial"/>
              </a:rPr>
              <a:t>CAGR of 7.8% from 2025 to 2030. </a:t>
            </a:r>
          </a:p>
          <a:p>
            <a:pPr marL="685800" lvl="1" indent="-228600">
              <a:buFont typeface="Wingdings" panose="05000000000000000000" pitchFamily="2" charset="2"/>
              <a:buChar char="§"/>
            </a:pPr>
            <a:r>
              <a:rPr lang="en-US" sz="1200">
                <a:latin typeface="Arial"/>
                <a:cs typeface="Arial"/>
              </a:rPr>
              <a:t>Across other pet products as well, e-commerce has created greater visibility for the breadth of products, accelerating during COVID.</a:t>
            </a:r>
          </a:p>
        </p:txBody>
      </p:sp>
      <p:sp>
        <p:nvSpPr>
          <p:cNvPr id="8" name="TextBox 7">
            <a:extLst>
              <a:ext uri="{FF2B5EF4-FFF2-40B4-BE49-F238E27FC236}">
                <a16:creationId xmlns:a16="http://schemas.microsoft.com/office/drawing/2014/main" id="{FB97B1CA-21CB-AA08-7939-71652C8F97B3}"/>
              </a:ext>
            </a:extLst>
          </p:cNvPr>
          <p:cNvSpPr txBox="1"/>
          <p:nvPr/>
        </p:nvSpPr>
        <p:spPr>
          <a:xfrm>
            <a:off x="1735952" y="6432520"/>
            <a:ext cx="5884048" cy="307777"/>
          </a:xfrm>
          <a:prstGeom prst="rect">
            <a:avLst/>
          </a:prstGeom>
          <a:noFill/>
        </p:spPr>
        <p:txBody>
          <a:bodyPr wrap="square" lIns="0" tIns="0" rIns="0" bIns="0" rtlCol="0" anchor="t">
            <a:spAutoFit/>
          </a:bodyPr>
          <a:lstStyle/>
          <a:p>
            <a:r>
              <a:rPr lang="en-US" sz="1000" b="1">
                <a:latin typeface="Arial"/>
                <a:cs typeface="Arial"/>
              </a:rPr>
              <a:t>Sources: </a:t>
            </a:r>
            <a:r>
              <a:rPr lang="en-US" sz="1000">
                <a:latin typeface="Arial"/>
                <a:cs typeface="Arial"/>
              </a:rPr>
              <a:t>Statista, </a:t>
            </a:r>
            <a:r>
              <a:rPr lang="en-US" sz="1000" err="1">
                <a:latin typeface="Arial"/>
                <a:cs typeface="Arial"/>
              </a:rPr>
              <a:t>SimilarWeb</a:t>
            </a:r>
            <a:r>
              <a:rPr lang="en-US" sz="1000">
                <a:latin typeface="Arial"/>
                <a:cs typeface="Arial"/>
              </a:rPr>
              <a:t>, </a:t>
            </a:r>
            <a:r>
              <a:rPr lang="en-US" sz="1000" err="1">
                <a:latin typeface="Arial"/>
                <a:cs typeface="Arial"/>
              </a:rPr>
              <a:t>Factset</a:t>
            </a:r>
            <a:r>
              <a:rPr lang="en-US" sz="1000">
                <a:latin typeface="Arial"/>
                <a:cs typeface="Arial"/>
              </a:rPr>
              <a:t>, Grandview Research, Jefferies, Euromonitor Passport, Harris Williams, </a:t>
            </a:r>
            <a:r>
              <a:rPr lang="en-US" sz="1000" err="1">
                <a:latin typeface="Arial"/>
                <a:cs typeface="Arial"/>
              </a:rPr>
              <a:t>Chewy’s</a:t>
            </a:r>
            <a:r>
              <a:rPr lang="en-US" sz="1000">
                <a:latin typeface="Arial"/>
                <a:cs typeface="Arial"/>
              </a:rPr>
              <a:t> Earnings</a:t>
            </a:r>
            <a:endParaRPr lang="en-US" sz="1000" baseline="30000">
              <a:latin typeface="Arial"/>
              <a:cs typeface="Arial"/>
            </a:endParaRPr>
          </a:p>
        </p:txBody>
      </p:sp>
      <p:sp>
        <p:nvSpPr>
          <p:cNvPr id="10" name="TextBox 9">
            <a:extLst>
              <a:ext uri="{FF2B5EF4-FFF2-40B4-BE49-F238E27FC236}">
                <a16:creationId xmlns:a16="http://schemas.microsoft.com/office/drawing/2014/main" id="{85ACD2BC-3346-F217-41B9-EE93B9877DDA}"/>
              </a:ext>
            </a:extLst>
          </p:cNvPr>
          <p:cNvSpPr txBox="1"/>
          <p:nvPr/>
        </p:nvSpPr>
        <p:spPr>
          <a:xfrm>
            <a:off x="281767" y="4828564"/>
            <a:ext cx="8580466" cy="278810"/>
          </a:xfrm>
          <a:prstGeom prst="rect">
            <a:avLst/>
          </a:prstGeom>
          <a:solidFill>
            <a:schemeClr val="accent1">
              <a:lumMod val="60000"/>
              <a:lumOff val="40000"/>
            </a:schemeClr>
          </a:solidFill>
        </p:spPr>
        <p:txBody>
          <a:bodyPr wrap="square" lIns="91440" tIns="45720" rIns="91440" bIns="45720" rtlCol="0" anchor="t">
            <a:spAutoFit/>
          </a:bodyPr>
          <a:lstStyle/>
          <a:p>
            <a:pPr marL="12700" algn="ctr">
              <a:spcBef>
                <a:spcPts val="0"/>
              </a:spcBef>
              <a:spcAft>
                <a:spcPts val="0"/>
              </a:spcAft>
            </a:pPr>
            <a:r>
              <a:rPr lang="en-US" sz="1200" b="1">
                <a:solidFill>
                  <a:schemeClr val="bg1"/>
                </a:solidFill>
                <a:latin typeface="Arial"/>
                <a:cs typeface="Arial"/>
                <a:sym typeface="Arial"/>
              </a:rPr>
              <a:t>TargetCo’s other customers </a:t>
            </a:r>
            <a:r>
              <a:rPr lang="en-US" sz="1200">
                <a:solidFill>
                  <a:schemeClr val="bg1"/>
                </a:solidFill>
                <a:latin typeface="Arial"/>
                <a:cs typeface="Arial"/>
                <a:sym typeface="Arial"/>
              </a:rPr>
              <a:t>are</a:t>
            </a:r>
            <a:r>
              <a:rPr lang="en-US" sz="1200" b="1">
                <a:solidFill>
                  <a:schemeClr val="bg1"/>
                </a:solidFill>
                <a:latin typeface="Arial"/>
                <a:cs typeface="Arial"/>
                <a:sym typeface="Arial"/>
              </a:rPr>
              <a:t> well positioned to benefit </a:t>
            </a:r>
            <a:r>
              <a:rPr lang="en-US" sz="1200">
                <a:solidFill>
                  <a:schemeClr val="bg1"/>
                </a:solidFill>
                <a:latin typeface="Arial"/>
                <a:cs typeface="Arial"/>
                <a:sym typeface="Arial"/>
              </a:rPr>
              <a:t>from rise in e-commerce </a:t>
            </a:r>
            <a:r>
              <a:rPr lang="en-US" sz="1200" b="1">
                <a:solidFill>
                  <a:schemeClr val="bg1"/>
                </a:solidFill>
                <a:latin typeface="Arial"/>
                <a:cs typeface="Arial"/>
                <a:sym typeface="Arial"/>
              </a:rPr>
              <a:t>as well…</a:t>
            </a:r>
            <a:endParaRPr lang="en-US" sz="1200" b="1">
              <a:solidFill>
                <a:schemeClr val="bg1"/>
              </a:solidFill>
              <a:cs typeface="Arial"/>
            </a:endParaRPr>
          </a:p>
        </p:txBody>
      </p:sp>
      <p:sp>
        <p:nvSpPr>
          <p:cNvPr id="11" name="TextBox 10">
            <a:extLst>
              <a:ext uri="{FF2B5EF4-FFF2-40B4-BE49-F238E27FC236}">
                <a16:creationId xmlns:a16="http://schemas.microsoft.com/office/drawing/2014/main" id="{95016AE2-99E0-25C0-A63E-43B88F71B8DA}"/>
              </a:ext>
            </a:extLst>
          </p:cNvPr>
          <p:cNvSpPr txBox="1"/>
          <p:nvPr/>
        </p:nvSpPr>
        <p:spPr>
          <a:xfrm>
            <a:off x="281767" y="5107322"/>
            <a:ext cx="8580465" cy="1200329"/>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mj-lt"/>
              <a:buAutoNum type="arabicParenR"/>
            </a:pPr>
            <a:r>
              <a:rPr lang="en-US" sz="1200" b="1">
                <a:latin typeface="Arial"/>
                <a:cs typeface="Arial"/>
              </a:rPr>
              <a:t>Walmart: </a:t>
            </a:r>
            <a:r>
              <a:rPr lang="en-US" sz="1200">
                <a:latin typeface="Arial"/>
                <a:cs typeface="Arial"/>
              </a:rPr>
              <a:t>Walmart’s online sales now </a:t>
            </a:r>
            <a:r>
              <a:rPr lang="en-US" sz="1200" b="1">
                <a:latin typeface="Arial"/>
                <a:cs typeface="Arial"/>
              </a:rPr>
              <a:t>account for over 6.4% of total e-commerce sales</a:t>
            </a:r>
            <a:r>
              <a:rPr lang="en-US" sz="1200">
                <a:latin typeface="Arial"/>
                <a:cs typeface="Arial"/>
              </a:rPr>
              <a:t>, surpassing Apple and eBay as the second largest e-commerce retailer in the United States.</a:t>
            </a:r>
          </a:p>
          <a:p>
            <a:pPr marL="228600" indent="-228600">
              <a:buFont typeface="+mj-lt"/>
              <a:buAutoNum type="arabicParenR"/>
            </a:pPr>
            <a:r>
              <a:rPr lang="en-US" sz="1200" b="1">
                <a:latin typeface="Arial"/>
                <a:cs typeface="Arial"/>
              </a:rPr>
              <a:t>PetSmart: </a:t>
            </a:r>
            <a:r>
              <a:rPr lang="en-US" sz="1200">
                <a:latin typeface="Arial"/>
                <a:cs typeface="Arial"/>
              </a:rPr>
              <a:t>PetSmart is actively expanding e-commerce operations, with </a:t>
            </a:r>
            <a:r>
              <a:rPr lang="en-US" sz="1200" b="1">
                <a:latin typeface="Arial"/>
                <a:cs typeface="Arial"/>
              </a:rPr>
              <a:t>~14.5M website visitors </a:t>
            </a:r>
            <a:r>
              <a:rPr lang="en-US" sz="1200">
                <a:latin typeface="Arial"/>
                <a:cs typeface="Arial"/>
              </a:rPr>
              <a:t>during January 2025.</a:t>
            </a:r>
          </a:p>
          <a:p>
            <a:pPr marL="228600" indent="-228600">
              <a:buFont typeface="+mj-lt"/>
              <a:buAutoNum type="arabicParenR"/>
            </a:pPr>
            <a:r>
              <a:rPr lang="en-US" sz="1200" b="1">
                <a:latin typeface="Arial"/>
                <a:cs typeface="Arial"/>
              </a:rPr>
              <a:t>Blue Buffalo: </a:t>
            </a:r>
            <a:r>
              <a:rPr lang="en-US" sz="1200">
                <a:latin typeface="Arial"/>
                <a:cs typeface="Arial"/>
              </a:rPr>
              <a:t>Blue Buffalo </a:t>
            </a:r>
            <a:r>
              <a:rPr lang="en-US" sz="1200" b="1">
                <a:latin typeface="Arial"/>
                <a:cs typeface="Arial"/>
              </a:rPr>
              <a:t>already sells across </a:t>
            </a:r>
            <a:r>
              <a:rPr lang="en-US" sz="1200">
                <a:latin typeface="Arial"/>
                <a:cs typeface="Arial"/>
              </a:rPr>
              <a:t>a variety of </a:t>
            </a:r>
            <a:r>
              <a:rPr lang="en-US" sz="1200" b="1">
                <a:latin typeface="Arial"/>
                <a:cs typeface="Arial"/>
              </a:rPr>
              <a:t>brand name retailers with strong e-commerce capabilities</a:t>
            </a:r>
            <a:r>
              <a:rPr lang="en-US" sz="1200">
                <a:latin typeface="Arial"/>
                <a:cs typeface="Arial"/>
              </a:rPr>
              <a:t>. Retailers carrying their product include Petco, Walmart, TargetCo, and PetSmart, as a means of diversification and exposure in online sales.</a:t>
            </a:r>
          </a:p>
        </p:txBody>
      </p:sp>
      <p:graphicFrame>
        <p:nvGraphicFramePr>
          <p:cNvPr id="12" name="Chart 11">
            <a:extLst>
              <a:ext uri="{FF2B5EF4-FFF2-40B4-BE49-F238E27FC236}">
                <a16:creationId xmlns:a16="http://schemas.microsoft.com/office/drawing/2014/main" id="{40E9F338-7AB0-9319-B0B4-5134C9A063CC}"/>
              </a:ext>
            </a:extLst>
          </p:cNvPr>
          <p:cNvGraphicFramePr>
            <a:graphicFrameLocks/>
          </p:cNvGraphicFramePr>
          <p:nvPr>
            <p:extLst>
              <p:ext uri="{D42A27DB-BD31-4B8C-83A1-F6EECF244321}">
                <p14:modId xmlns:p14="http://schemas.microsoft.com/office/powerpoint/2010/main" val="3407750845"/>
              </p:ext>
            </p:extLst>
          </p:nvPr>
        </p:nvGraphicFramePr>
        <p:xfrm>
          <a:off x="4234650" y="3285336"/>
          <a:ext cx="4622098" cy="1603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50AE01E0-063A-642F-E34E-F766256EEB62}"/>
              </a:ext>
            </a:extLst>
          </p:cNvPr>
          <p:cNvGraphicFramePr>
            <a:graphicFrameLocks/>
          </p:cNvGraphicFramePr>
          <p:nvPr>
            <p:extLst>
              <p:ext uri="{D42A27DB-BD31-4B8C-83A1-F6EECF244321}">
                <p14:modId xmlns:p14="http://schemas.microsoft.com/office/powerpoint/2010/main" val="121186074"/>
              </p:ext>
            </p:extLst>
          </p:nvPr>
        </p:nvGraphicFramePr>
        <p:xfrm>
          <a:off x="3310468" y="1227105"/>
          <a:ext cx="5546280" cy="1896409"/>
        </p:xfrm>
        <a:graphic>
          <a:graphicData uri="http://schemas.openxmlformats.org/drawingml/2006/chart">
            <c:chart xmlns:c="http://schemas.openxmlformats.org/drawingml/2006/chart" xmlns:r="http://schemas.openxmlformats.org/officeDocument/2006/relationships" r:id="rId4"/>
          </a:graphicData>
        </a:graphic>
      </p:graphicFrame>
      <p:sp>
        <p:nvSpPr>
          <p:cNvPr id="14" name="Title 1">
            <a:extLst>
              <a:ext uri="{FF2B5EF4-FFF2-40B4-BE49-F238E27FC236}">
                <a16:creationId xmlns:a16="http://schemas.microsoft.com/office/drawing/2014/main" id="{5DD86F51-32C9-6868-794F-60DCA1E5E344}"/>
              </a:ext>
            </a:extLst>
          </p:cNvPr>
          <p:cNvSpPr txBox="1">
            <a:spLocks/>
          </p:cNvSpPr>
          <p:nvPr/>
        </p:nvSpPr>
        <p:spPr bwMode="auto">
          <a:xfrm>
            <a:off x="281766" y="380920"/>
            <a:ext cx="82296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Pet Food Industry Embraces E-Commerce Growth</a:t>
            </a:r>
          </a:p>
        </p:txBody>
      </p:sp>
      <p:sp>
        <p:nvSpPr>
          <p:cNvPr id="18" name="TextBox 17">
            <a:extLst>
              <a:ext uri="{FF2B5EF4-FFF2-40B4-BE49-F238E27FC236}">
                <a16:creationId xmlns:a16="http://schemas.microsoft.com/office/drawing/2014/main" id="{949E4748-DB15-1F1C-DFA3-A05F0B506517}"/>
              </a:ext>
            </a:extLst>
          </p:cNvPr>
          <p:cNvSpPr txBox="1"/>
          <p:nvPr/>
        </p:nvSpPr>
        <p:spPr>
          <a:xfrm>
            <a:off x="281766" y="3426415"/>
            <a:ext cx="3947399" cy="1384995"/>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a:latin typeface="Arial"/>
                <a:cs typeface="Arial"/>
              </a:rPr>
              <a:t>One of the largest dog and pet e-commerce companies, in FY25, Chewy recorded revenues of ~$11.9B. Growing at a </a:t>
            </a:r>
            <a:r>
              <a:rPr lang="en-US" sz="1200" b="1">
                <a:latin typeface="Arial"/>
                <a:cs typeface="Arial"/>
              </a:rPr>
              <a:t>5-year CAGR of 19.6%</a:t>
            </a:r>
            <a:r>
              <a:rPr lang="en-US" sz="1200">
                <a:latin typeface="Arial"/>
                <a:cs typeface="Arial"/>
              </a:rPr>
              <a:t>.</a:t>
            </a:r>
          </a:p>
          <a:p>
            <a:pPr marL="685800" lvl="1" indent="-228600">
              <a:buFont typeface="Wingdings" panose="05000000000000000000" pitchFamily="2" charset="2"/>
              <a:buChar char="§"/>
            </a:pPr>
            <a:r>
              <a:rPr lang="en-US" sz="1200">
                <a:latin typeface="Arial"/>
                <a:cs typeface="Arial"/>
              </a:rPr>
              <a:t>This shows the traction that e-commerce is gaining in the industry, </a:t>
            </a:r>
            <a:r>
              <a:rPr lang="en-US" sz="1200" b="1">
                <a:latin typeface="Arial"/>
                <a:cs typeface="Arial"/>
              </a:rPr>
              <a:t>Chewy is already a </a:t>
            </a:r>
            <a:r>
              <a:rPr lang="en-US" sz="1200">
                <a:latin typeface="Arial"/>
                <a:cs typeface="Arial"/>
              </a:rPr>
              <a:t>customer, having represented ~3% of TargetCo’s current volume.</a:t>
            </a:r>
          </a:p>
        </p:txBody>
      </p:sp>
      <p:sp>
        <p:nvSpPr>
          <p:cNvPr id="19" name="TextBox 18">
            <a:extLst>
              <a:ext uri="{FF2B5EF4-FFF2-40B4-BE49-F238E27FC236}">
                <a16:creationId xmlns:a16="http://schemas.microsoft.com/office/drawing/2014/main" id="{6E42B21F-D85D-35DF-0C44-0154988E17E6}"/>
              </a:ext>
            </a:extLst>
          </p:cNvPr>
          <p:cNvSpPr txBox="1"/>
          <p:nvPr/>
        </p:nvSpPr>
        <p:spPr>
          <a:xfrm>
            <a:off x="281767" y="3164257"/>
            <a:ext cx="8580466" cy="276999"/>
          </a:xfrm>
          <a:prstGeom prst="rect">
            <a:avLst/>
          </a:prstGeom>
          <a:solidFill>
            <a:schemeClr val="accent1">
              <a:lumMod val="75000"/>
            </a:schemeClr>
          </a:solidFill>
        </p:spPr>
        <p:txBody>
          <a:bodyPr wrap="square" rtlCol="0">
            <a:spAutoFit/>
          </a:bodyPr>
          <a:lstStyle/>
          <a:p>
            <a:pPr marL="12700" algn="ctr">
              <a:spcBef>
                <a:spcPts val="0"/>
              </a:spcBef>
              <a:spcAft>
                <a:spcPts val="0"/>
              </a:spcAft>
            </a:pPr>
            <a:r>
              <a:rPr lang="en-US" sz="1200" b="1">
                <a:solidFill>
                  <a:schemeClr val="bg1"/>
                </a:solidFill>
                <a:latin typeface="Arial"/>
                <a:cs typeface="Arial"/>
                <a:sym typeface="Arial"/>
              </a:rPr>
              <a:t>Chewy </a:t>
            </a:r>
            <a:r>
              <a:rPr lang="en-US" sz="1200">
                <a:solidFill>
                  <a:schemeClr val="bg1"/>
                </a:solidFill>
                <a:latin typeface="Arial"/>
                <a:cs typeface="Arial"/>
                <a:sym typeface="Arial"/>
              </a:rPr>
              <a:t>as a case study </a:t>
            </a:r>
            <a:r>
              <a:rPr lang="en-US" sz="1200" b="1">
                <a:solidFill>
                  <a:schemeClr val="bg1"/>
                </a:solidFill>
                <a:latin typeface="Arial"/>
                <a:cs typeface="Arial"/>
                <a:sym typeface="Arial"/>
              </a:rPr>
              <a:t>represents the growth of e-commerce and a tailwind for increased production demand.</a:t>
            </a:r>
            <a:endParaRPr lang="en-US" sz="1200" b="1">
              <a:solidFill>
                <a:schemeClr val="bg1"/>
              </a:solidFill>
              <a:cs typeface="Arial"/>
            </a:endParaRPr>
          </a:p>
        </p:txBody>
      </p:sp>
    </p:spTree>
    <p:extLst>
      <p:ext uri="{BB962C8B-B14F-4D97-AF65-F5344CB8AC3E}">
        <p14:creationId xmlns:p14="http://schemas.microsoft.com/office/powerpoint/2010/main" val="259842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E1102-0E7A-525B-7677-81FEC5E15B1C}"/>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8038889E-6B87-D2B2-ABBA-AFEC858CC11F}"/>
              </a:ext>
            </a:extLst>
          </p:cNvPr>
          <p:cNvGrpSpPr/>
          <p:nvPr/>
        </p:nvGrpSpPr>
        <p:grpSpPr>
          <a:xfrm>
            <a:off x="4558561" y="1552220"/>
            <a:ext cx="4280348" cy="1596003"/>
            <a:chOff x="4558561" y="1552220"/>
            <a:chExt cx="4280348" cy="1596003"/>
          </a:xfrm>
        </p:grpSpPr>
        <p:sp>
          <p:nvSpPr>
            <p:cNvPr id="21" name="Google Shape;123;p3">
              <a:extLst>
                <a:ext uri="{FF2B5EF4-FFF2-40B4-BE49-F238E27FC236}">
                  <a16:creationId xmlns:a16="http://schemas.microsoft.com/office/drawing/2014/main" id="{C7AC5823-1721-E3DC-7CB9-8880C4AB5654}"/>
                </a:ext>
              </a:extLst>
            </p:cNvPr>
            <p:cNvSpPr/>
            <p:nvPr/>
          </p:nvSpPr>
          <p:spPr>
            <a:xfrm>
              <a:off x="4668202" y="1639463"/>
              <a:ext cx="4170707" cy="1508760"/>
            </a:xfrm>
            <a:prstGeom prst="rect">
              <a:avLst/>
            </a:prstGeom>
            <a:solidFill>
              <a:srgbClr val="113D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Arial" panose="020B0604020202020204" pitchFamily="34" charset="0"/>
                  <a:ea typeface="Arial"/>
                  <a:cs typeface="Arial" panose="020B0604020202020204" pitchFamily="34" charset="0"/>
                  <a:sym typeface="Arial"/>
                </a:rPr>
                <a:t>Humanization</a:t>
              </a:r>
            </a:p>
            <a:p>
              <a:pPr marL="0" marR="0" lvl="0" indent="0" algn="ctr" rtl="0">
                <a:spcBef>
                  <a:spcPts val="0"/>
                </a:spcBef>
                <a:spcAft>
                  <a:spcPts val="0"/>
                </a:spcAft>
                <a:buNone/>
              </a:pPr>
              <a:endParaRPr lang="en-US" sz="1200" b="1">
                <a:solidFill>
                  <a:schemeClr val="lt1"/>
                </a:solidFill>
                <a:latin typeface="Arial" panose="020B0604020202020204" pitchFamily="34" charset="0"/>
                <a:cs typeface="Arial" panose="020B0604020202020204" pitchFamily="34" charset="0"/>
                <a:sym typeface="Arial"/>
              </a:endParaRPr>
            </a:p>
            <a:p>
              <a:pPr marL="0" marR="0" lvl="0" indent="0" algn="ctr" rtl="0">
                <a:spcBef>
                  <a:spcPts val="0"/>
                </a:spcBef>
                <a:spcAft>
                  <a:spcPts val="0"/>
                </a:spcAft>
                <a:buNone/>
              </a:pPr>
              <a:r>
                <a:rPr lang="en-US" sz="1200">
                  <a:solidFill>
                    <a:schemeClr val="lt1"/>
                  </a:solidFill>
                  <a:latin typeface="Arial" panose="020B0604020202020204" pitchFamily="34" charset="0"/>
                  <a:cs typeface="Arial" panose="020B0604020202020204" pitchFamily="34" charset="0"/>
                  <a:sym typeface="Arial"/>
                </a:rPr>
                <a:t>The rise of “pet parents” have coincided with a growing sentiment that pets are akin to children. </a:t>
              </a:r>
              <a:r>
                <a:rPr lang="en-US" sz="1200" b="1">
                  <a:solidFill>
                    <a:schemeClr val="lt1"/>
                  </a:solidFill>
                  <a:latin typeface="Arial" panose="020B0604020202020204" pitchFamily="34" charset="0"/>
                  <a:cs typeface="Arial" panose="020B0604020202020204" pitchFamily="34" charset="0"/>
                  <a:sym typeface="Arial"/>
                </a:rPr>
                <a:t>Over 90% of owners view their pets as a cherished family member or an important companion</a:t>
              </a:r>
              <a:r>
                <a:rPr lang="en-US" sz="1200">
                  <a:solidFill>
                    <a:schemeClr val="lt1"/>
                  </a:solidFill>
                  <a:latin typeface="Arial" panose="020B0604020202020204" pitchFamily="34" charset="0"/>
                  <a:cs typeface="Arial" panose="020B0604020202020204" pitchFamily="34" charset="0"/>
                  <a:sym typeface="Arial"/>
                </a:rPr>
                <a:t>. </a:t>
              </a:r>
              <a:r>
                <a:rPr lang="en-US" sz="1200" b="1">
                  <a:solidFill>
                    <a:schemeClr val="lt1"/>
                  </a:solidFill>
                  <a:latin typeface="Arial" panose="020B0604020202020204" pitchFamily="34" charset="0"/>
                  <a:cs typeface="Arial" panose="020B0604020202020204" pitchFamily="34" charset="0"/>
                  <a:sym typeface="Arial"/>
                </a:rPr>
                <a:t>71%</a:t>
              </a:r>
              <a:r>
                <a:rPr lang="en-US" sz="1200">
                  <a:solidFill>
                    <a:schemeClr val="lt1"/>
                  </a:solidFill>
                  <a:latin typeface="Arial" panose="020B0604020202020204" pitchFamily="34" charset="0"/>
                  <a:cs typeface="Arial" panose="020B0604020202020204" pitchFamily="34" charset="0"/>
                  <a:sym typeface="Arial"/>
                </a:rPr>
                <a:t> of these same </a:t>
              </a:r>
              <a:r>
                <a:rPr lang="en-US" sz="1200" b="1">
                  <a:solidFill>
                    <a:schemeClr val="lt1"/>
                  </a:solidFill>
                  <a:latin typeface="Arial" panose="020B0604020202020204" pitchFamily="34" charset="0"/>
                  <a:cs typeface="Arial" panose="020B0604020202020204" pitchFamily="34" charset="0"/>
                  <a:sym typeface="Arial"/>
                </a:rPr>
                <a:t>owners would prioritize or hold equal weight for pet spend </a:t>
              </a:r>
              <a:r>
                <a:rPr lang="en-US" sz="1200">
                  <a:solidFill>
                    <a:schemeClr val="lt1"/>
                  </a:solidFill>
                  <a:latin typeface="Arial" panose="020B0604020202020204" pitchFamily="34" charset="0"/>
                  <a:cs typeface="Arial" panose="020B0604020202020204" pitchFamily="34" charset="0"/>
                  <a:sym typeface="Arial"/>
                </a:rPr>
                <a:t>relative to themselves or any other household member.</a:t>
              </a:r>
              <a:endParaRPr sz="1200" b="1" i="0"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2" name="Google Shape;124;p3">
              <a:extLst>
                <a:ext uri="{FF2B5EF4-FFF2-40B4-BE49-F238E27FC236}">
                  <a16:creationId xmlns:a16="http://schemas.microsoft.com/office/drawing/2014/main" id="{95259F6D-B0E7-92FD-BE36-B093379912E4}"/>
                </a:ext>
              </a:extLst>
            </p:cNvPr>
            <p:cNvSpPr/>
            <p:nvPr/>
          </p:nvSpPr>
          <p:spPr>
            <a:xfrm>
              <a:off x="4558561" y="1552220"/>
              <a:ext cx="402196" cy="379854"/>
            </a:xfrm>
            <a:prstGeom prst="ellipse">
              <a:avLst/>
            </a:prstGeom>
            <a:solidFill>
              <a:srgbClr val="113D63"/>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Garamond" panose="02020404030301010803" pitchFamily="18" charset="0"/>
                  <a:ea typeface="Arial"/>
                  <a:cs typeface="Arial"/>
                  <a:sym typeface="Arial"/>
                </a:rPr>
                <a:t>1</a:t>
              </a:r>
              <a:endParaRPr sz="1200">
                <a:latin typeface="Garamond" panose="02020404030301010803" pitchFamily="18" charset="0"/>
              </a:endParaRPr>
            </a:p>
          </p:txBody>
        </p:sp>
      </p:grpSp>
      <p:sp>
        <p:nvSpPr>
          <p:cNvPr id="2" name="Title 1">
            <a:extLst>
              <a:ext uri="{FF2B5EF4-FFF2-40B4-BE49-F238E27FC236}">
                <a16:creationId xmlns:a16="http://schemas.microsoft.com/office/drawing/2014/main" id="{A2B9C1D7-8AFE-D03E-319D-B04184B71B00}"/>
              </a:ext>
            </a:extLst>
          </p:cNvPr>
          <p:cNvSpPr>
            <a:spLocks noGrp="1"/>
          </p:cNvSpPr>
          <p:nvPr>
            <p:ph type="title"/>
          </p:nvPr>
        </p:nvSpPr>
        <p:spPr>
          <a:xfrm>
            <a:off x="305090" y="389077"/>
            <a:ext cx="8229600" cy="369332"/>
          </a:xfrm>
        </p:spPr>
        <p:txBody>
          <a:bodyPr/>
          <a:lstStyle/>
          <a:p>
            <a:r>
              <a:rPr lang="en-US"/>
              <a:t>Humanization and Premiumization Fuel Pet Owner Spending</a:t>
            </a:r>
          </a:p>
        </p:txBody>
      </p:sp>
      <p:sp>
        <p:nvSpPr>
          <p:cNvPr id="6" name="Slide Number Placeholder 5">
            <a:extLst>
              <a:ext uri="{FF2B5EF4-FFF2-40B4-BE49-F238E27FC236}">
                <a16:creationId xmlns:a16="http://schemas.microsoft.com/office/drawing/2014/main" id="{95E5A8E1-38C2-9F54-07B7-EBEEE09755BB}"/>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15</a:t>
            </a:fld>
            <a:endParaRPr lang="en-US"/>
          </a:p>
        </p:txBody>
      </p:sp>
      <p:sp>
        <p:nvSpPr>
          <p:cNvPr id="39" name="TextBox 38">
            <a:extLst>
              <a:ext uri="{FF2B5EF4-FFF2-40B4-BE49-F238E27FC236}">
                <a16:creationId xmlns:a16="http://schemas.microsoft.com/office/drawing/2014/main" id="{7A5C7D23-DF84-9DF8-F2B1-EFA9438F3A55}"/>
              </a:ext>
            </a:extLst>
          </p:cNvPr>
          <p:cNvSpPr txBox="1"/>
          <p:nvPr/>
        </p:nvSpPr>
        <p:spPr>
          <a:xfrm>
            <a:off x="1454135" y="6452218"/>
            <a:ext cx="6638731" cy="307777"/>
          </a:xfrm>
          <a:prstGeom prst="rect">
            <a:avLst/>
          </a:prstGeom>
          <a:noFill/>
        </p:spPr>
        <p:txBody>
          <a:bodyPr wrap="square" lIns="0" tIns="0" rIns="0" bIns="0" rtlCol="0">
            <a:spAutoFit/>
          </a:bodyPr>
          <a:lstStyle/>
          <a:p>
            <a:r>
              <a:rPr lang="en-US" sz="1000" b="1"/>
              <a:t>Sources: </a:t>
            </a:r>
            <a:r>
              <a:rPr lang="en-US" sz="1000"/>
              <a:t>ARPA National Pet Owners Survey, Allianz Global Investors, Harris Williams, OC&amp;C Strategy Consultants, American Veterinary Medical Association, </a:t>
            </a:r>
            <a:r>
              <a:rPr lang="en-US" sz="1000" err="1"/>
              <a:t>OppLoans</a:t>
            </a:r>
            <a:r>
              <a:rPr lang="en-US" sz="1000"/>
              <a:t> 2018 Pet Ownership Survey</a:t>
            </a:r>
          </a:p>
        </p:txBody>
      </p:sp>
      <p:sp>
        <p:nvSpPr>
          <p:cNvPr id="11" name="Text Placeholder 4">
            <a:extLst>
              <a:ext uri="{FF2B5EF4-FFF2-40B4-BE49-F238E27FC236}">
                <a16:creationId xmlns:a16="http://schemas.microsoft.com/office/drawing/2014/main" id="{2D7019F2-A760-3AA3-8205-A26BDE4481C6}"/>
              </a:ext>
            </a:extLst>
          </p:cNvPr>
          <p:cNvSpPr txBox="1">
            <a:spLocks/>
          </p:cNvSpPr>
          <p:nvPr/>
        </p:nvSpPr>
        <p:spPr>
          <a:xfrm>
            <a:off x="305090" y="948841"/>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Shifting </a:t>
            </a:r>
            <a:r>
              <a:rPr lang="en-US" sz="1200" b="1">
                <a:solidFill>
                  <a:schemeClr val="bg1"/>
                </a:solidFill>
                <a:cs typeface="Arial" panose="020B0604020202020204" pitchFamily="34" charset="0"/>
              </a:rPr>
              <a:t>consumer attitudes towards higher quality alongside growing ownership </a:t>
            </a:r>
            <a:r>
              <a:rPr lang="en-US" sz="1200">
                <a:solidFill>
                  <a:schemeClr val="bg1"/>
                </a:solidFill>
                <a:cs typeface="Arial" panose="020B0604020202020204" pitchFamily="34" charset="0"/>
              </a:rPr>
              <a:t>to flow into pet food supply chain/</a:t>
            </a:r>
          </a:p>
        </p:txBody>
      </p:sp>
      <p:sp>
        <p:nvSpPr>
          <p:cNvPr id="12" name="Google Shape;157;p4">
            <a:extLst>
              <a:ext uri="{FF2B5EF4-FFF2-40B4-BE49-F238E27FC236}">
                <a16:creationId xmlns:a16="http://schemas.microsoft.com/office/drawing/2014/main" id="{256462CF-F843-6E50-011D-CBD3EB5E92E3}"/>
              </a:ext>
            </a:extLst>
          </p:cNvPr>
          <p:cNvSpPr txBox="1"/>
          <p:nvPr/>
        </p:nvSpPr>
        <p:spPr>
          <a:xfrm>
            <a:off x="319798" y="1330747"/>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Forecasted Spend for Premium Pet Food </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3" name="Google Shape;158;p4">
            <a:extLst>
              <a:ext uri="{FF2B5EF4-FFF2-40B4-BE49-F238E27FC236}">
                <a16:creationId xmlns:a16="http://schemas.microsoft.com/office/drawing/2014/main" id="{17CFE0EE-098A-8604-11E7-2F10C4518D50}"/>
              </a:ext>
            </a:extLst>
          </p:cNvPr>
          <p:cNvCxnSpPr>
            <a:cxnSpLocks/>
          </p:cNvCxnSpPr>
          <p:nvPr/>
        </p:nvCxnSpPr>
        <p:spPr>
          <a:xfrm>
            <a:off x="348334" y="1523559"/>
            <a:ext cx="3954217" cy="0"/>
          </a:xfrm>
          <a:prstGeom prst="straightConnector1">
            <a:avLst/>
          </a:prstGeom>
          <a:noFill/>
          <a:ln w="9525" cap="flat" cmpd="sng">
            <a:solidFill>
              <a:schemeClr val="dk1"/>
            </a:solidFill>
            <a:prstDash val="solid"/>
            <a:round/>
            <a:headEnd type="none" w="sm" len="sm"/>
            <a:tailEnd type="none" w="sm" len="sm"/>
          </a:ln>
        </p:spPr>
      </p:cxnSp>
      <p:sp>
        <p:nvSpPr>
          <p:cNvPr id="14" name="Google Shape;157;p4">
            <a:extLst>
              <a:ext uri="{FF2B5EF4-FFF2-40B4-BE49-F238E27FC236}">
                <a16:creationId xmlns:a16="http://schemas.microsoft.com/office/drawing/2014/main" id="{ABAFF7D2-26D6-EB14-864B-3952F39D278D}"/>
              </a:ext>
            </a:extLst>
          </p:cNvPr>
          <p:cNvSpPr txBox="1"/>
          <p:nvPr/>
        </p:nvSpPr>
        <p:spPr>
          <a:xfrm>
            <a:off x="4571140" y="1324610"/>
            <a:ext cx="3810860"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latin typeface="Arial" panose="020B0604020202020204" pitchFamily="34" charset="0"/>
                <a:ea typeface="Arial"/>
                <a:cs typeface="Arial" panose="020B0604020202020204" pitchFamily="34" charset="0"/>
                <a:sym typeface="Arial"/>
              </a:rPr>
              <a:t>Key Drivers for </a:t>
            </a:r>
            <a:r>
              <a:rPr lang="en-US" sz="1200" b="1">
                <a:latin typeface="Arial" panose="020B0604020202020204" pitchFamily="34" charset="0"/>
                <a:ea typeface="Arial"/>
                <a:cs typeface="Arial" panose="020B0604020202020204" pitchFamily="34" charset="0"/>
                <a:sym typeface="Arial"/>
              </a:rPr>
              <a:t>the Pet Food Industry</a:t>
            </a:r>
            <a:endParaRPr sz="1200" b="1" i="0" u="none" strike="noStrike" cap="none">
              <a:latin typeface="Arial" panose="020B0604020202020204" pitchFamily="34" charset="0"/>
              <a:ea typeface="Arial"/>
              <a:cs typeface="Arial" panose="020B0604020202020204" pitchFamily="34" charset="0"/>
              <a:sym typeface="Arial"/>
            </a:endParaRPr>
          </a:p>
        </p:txBody>
      </p:sp>
      <p:cxnSp>
        <p:nvCxnSpPr>
          <p:cNvPr id="17" name="Google Shape;158;p4">
            <a:extLst>
              <a:ext uri="{FF2B5EF4-FFF2-40B4-BE49-F238E27FC236}">
                <a16:creationId xmlns:a16="http://schemas.microsoft.com/office/drawing/2014/main" id="{29D452E3-9A7B-BA15-AF3B-70D9C9704655}"/>
              </a:ext>
            </a:extLst>
          </p:cNvPr>
          <p:cNvCxnSpPr>
            <a:cxnSpLocks/>
          </p:cNvCxnSpPr>
          <p:nvPr/>
        </p:nvCxnSpPr>
        <p:spPr>
          <a:xfrm>
            <a:off x="4589933" y="1523559"/>
            <a:ext cx="4248974" cy="0"/>
          </a:xfrm>
          <a:prstGeom prst="straightConnector1">
            <a:avLst/>
          </a:prstGeom>
          <a:noFill/>
          <a:ln w="9525" cap="flat" cmpd="sng">
            <a:solidFill>
              <a:schemeClr val="dk1"/>
            </a:solidFill>
            <a:prstDash val="solid"/>
            <a:round/>
            <a:headEnd type="none" w="sm" len="sm"/>
            <a:tailEnd type="none" w="sm" len="sm"/>
          </a:ln>
        </p:spPr>
      </p:cxnSp>
      <p:grpSp>
        <p:nvGrpSpPr>
          <p:cNvPr id="59" name="Group 58">
            <a:extLst>
              <a:ext uri="{FF2B5EF4-FFF2-40B4-BE49-F238E27FC236}">
                <a16:creationId xmlns:a16="http://schemas.microsoft.com/office/drawing/2014/main" id="{1594C8AC-F1DA-5E44-8880-814FABC5AD4D}"/>
              </a:ext>
            </a:extLst>
          </p:cNvPr>
          <p:cNvGrpSpPr/>
          <p:nvPr/>
        </p:nvGrpSpPr>
        <p:grpSpPr>
          <a:xfrm>
            <a:off x="4551717" y="3055081"/>
            <a:ext cx="4287191" cy="1636860"/>
            <a:chOff x="4551717" y="3025479"/>
            <a:chExt cx="4287191" cy="1636860"/>
          </a:xfrm>
        </p:grpSpPr>
        <p:sp>
          <p:nvSpPr>
            <p:cNvPr id="18" name="Google Shape;121;p3">
              <a:extLst>
                <a:ext uri="{FF2B5EF4-FFF2-40B4-BE49-F238E27FC236}">
                  <a16:creationId xmlns:a16="http://schemas.microsoft.com/office/drawing/2014/main" id="{313822A6-1E86-4B65-9F56-578D99953BD0}"/>
                </a:ext>
              </a:extLst>
            </p:cNvPr>
            <p:cNvSpPr/>
            <p:nvPr/>
          </p:nvSpPr>
          <p:spPr>
            <a:xfrm>
              <a:off x="4668201" y="3153579"/>
              <a:ext cx="4170707" cy="1508760"/>
            </a:xfrm>
            <a:prstGeom prst="rect">
              <a:avLst/>
            </a:prstGeom>
            <a:solidFill>
              <a:srgbClr val="5E7C9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Arial" panose="020B0604020202020204" pitchFamily="34" charset="0"/>
                  <a:ea typeface="Arial"/>
                  <a:cs typeface="Arial" panose="020B0604020202020204" pitchFamily="34" charset="0"/>
                  <a:sym typeface="Arial"/>
                </a:rPr>
                <a:t>Generational Preferences</a:t>
              </a:r>
              <a:endParaRPr lang="en-US" sz="1200">
                <a:latin typeface="Arial" panose="020B0604020202020204" pitchFamily="34" charset="0"/>
                <a:cs typeface="Arial" panose="020B0604020202020204" pitchFamily="34" charset="0"/>
              </a:endParaRPr>
            </a:p>
            <a:p>
              <a:pPr marL="0" marR="0" lvl="0" indent="0" algn="ctr" rtl="0">
                <a:spcBef>
                  <a:spcPts val="0"/>
                </a:spcBef>
                <a:spcAft>
                  <a:spcPts val="0"/>
                </a:spcAft>
                <a:buNone/>
              </a:pPr>
              <a:endParaRPr lang="en-US" sz="1200" b="1" i="0" u="none" strike="noStrike" cap="none">
                <a:solidFill>
                  <a:schemeClr val="lt1"/>
                </a:solidFill>
                <a:latin typeface="Arial" panose="020B0604020202020204" pitchFamily="34" charset="0"/>
                <a:ea typeface="Arial"/>
                <a:cs typeface="Arial" panose="020B0604020202020204" pitchFamily="34" charset="0"/>
                <a:sym typeface="Arial"/>
              </a:endParaRPr>
            </a:p>
            <a:p>
              <a:pPr marL="0" marR="0" lvl="0" indent="0" algn="ctr" rtl="0">
                <a:spcBef>
                  <a:spcPts val="0"/>
                </a:spcBef>
                <a:spcAft>
                  <a:spcPts val="0"/>
                </a:spcAft>
                <a:buNone/>
              </a:pPr>
              <a:r>
                <a:rPr lang="en-US" sz="1200">
                  <a:solidFill>
                    <a:schemeClr val="lt1"/>
                  </a:solidFill>
                  <a:latin typeface="Arial" panose="020B0604020202020204" pitchFamily="34" charset="0"/>
                  <a:ea typeface="Arial"/>
                  <a:cs typeface="Arial" panose="020B0604020202020204" pitchFamily="34" charset="0"/>
                  <a:sym typeface="Arial"/>
                </a:rPr>
                <a:t>Gen Z and Millennial customers push for better nutrition for their pets. Reflected in 2018’s monthly US pet spend, </a:t>
              </a:r>
              <a:r>
                <a:rPr lang="en-US" sz="1200" b="1">
                  <a:solidFill>
                    <a:schemeClr val="lt1"/>
                  </a:solidFill>
                  <a:latin typeface="Arial" panose="020B0604020202020204" pitchFamily="34" charset="0"/>
                  <a:ea typeface="Arial"/>
                  <a:cs typeface="Arial" panose="020B0604020202020204" pitchFamily="34" charset="0"/>
                  <a:sym typeface="Arial"/>
                </a:rPr>
                <a:t>18 – 24 year olds spend nearly 60% more than the 35 – 44 and two times 65+ categories. </a:t>
              </a:r>
              <a:r>
                <a:rPr lang="en-US" sz="1200">
                  <a:solidFill>
                    <a:schemeClr val="lt1"/>
                  </a:solidFill>
                  <a:latin typeface="Arial" panose="020B0604020202020204" pitchFamily="34" charset="0"/>
                  <a:ea typeface="Arial"/>
                  <a:cs typeface="Arial" panose="020B0604020202020204" pitchFamily="34" charset="0"/>
                  <a:sym typeface="Arial"/>
                </a:rPr>
                <a:t>This is only amplified with the 20% increase by 2030 in Gen Z and Millennials’ proportion of the workforce.</a:t>
              </a:r>
              <a:endParaRPr lang="en-US" sz="1200" i="0"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3" name="Google Shape;125;p3">
              <a:extLst>
                <a:ext uri="{FF2B5EF4-FFF2-40B4-BE49-F238E27FC236}">
                  <a16:creationId xmlns:a16="http://schemas.microsoft.com/office/drawing/2014/main" id="{AD639110-8380-5606-6FCB-40EF4BD91338}"/>
                </a:ext>
              </a:extLst>
            </p:cNvPr>
            <p:cNvSpPr/>
            <p:nvPr/>
          </p:nvSpPr>
          <p:spPr>
            <a:xfrm>
              <a:off x="4551717" y="3025479"/>
              <a:ext cx="395657" cy="383938"/>
            </a:xfrm>
            <a:prstGeom prst="ellipse">
              <a:avLst/>
            </a:prstGeom>
            <a:solidFill>
              <a:srgbClr val="5E7C9E"/>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Garamond" panose="02020404030301010803" pitchFamily="18" charset="0"/>
                  <a:cs typeface="Arial"/>
                  <a:sym typeface="Arial"/>
                </a:rPr>
                <a:t>2</a:t>
              </a:r>
              <a:endParaRPr>
                <a:latin typeface="Garamond" panose="02020404030301010803" pitchFamily="18" charset="0"/>
              </a:endParaRPr>
            </a:p>
          </p:txBody>
        </p:sp>
      </p:grpSp>
      <p:grpSp>
        <p:nvGrpSpPr>
          <p:cNvPr id="58" name="Group 57">
            <a:extLst>
              <a:ext uri="{FF2B5EF4-FFF2-40B4-BE49-F238E27FC236}">
                <a16:creationId xmlns:a16="http://schemas.microsoft.com/office/drawing/2014/main" id="{EAEFDE91-02DE-EADA-F6E0-B8CCB8359960}"/>
              </a:ext>
            </a:extLst>
          </p:cNvPr>
          <p:cNvGrpSpPr/>
          <p:nvPr/>
        </p:nvGrpSpPr>
        <p:grpSpPr>
          <a:xfrm>
            <a:off x="4565511" y="4571421"/>
            <a:ext cx="4273396" cy="1664238"/>
            <a:chOff x="4565511" y="4539141"/>
            <a:chExt cx="4273396" cy="1664238"/>
          </a:xfrm>
        </p:grpSpPr>
        <p:sp>
          <p:nvSpPr>
            <p:cNvPr id="20" name="Google Shape;122;p3">
              <a:extLst>
                <a:ext uri="{FF2B5EF4-FFF2-40B4-BE49-F238E27FC236}">
                  <a16:creationId xmlns:a16="http://schemas.microsoft.com/office/drawing/2014/main" id="{F1E4E3AE-B745-12BB-12DD-58F4BD28EEE8}"/>
                </a:ext>
              </a:extLst>
            </p:cNvPr>
            <p:cNvSpPr/>
            <p:nvPr/>
          </p:nvSpPr>
          <p:spPr>
            <a:xfrm>
              <a:off x="4668200" y="4694619"/>
              <a:ext cx="4170707" cy="1508760"/>
            </a:xfrm>
            <a:prstGeom prst="rect">
              <a:avLst/>
            </a:prstGeom>
            <a:solidFill>
              <a:srgbClr val="4850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i="0" u="none" strike="noStrike" cap="none">
                  <a:solidFill>
                    <a:schemeClr val="lt1"/>
                  </a:solidFill>
                  <a:latin typeface="Arial" panose="020B0604020202020204" pitchFamily="34" charset="0"/>
                  <a:ea typeface="Arial"/>
                  <a:cs typeface="Arial" panose="020B0604020202020204" pitchFamily="34" charset="0"/>
                  <a:sym typeface="Arial"/>
                </a:rPr>
                <a:t>Continued Volume</a:t>
              </a:r>
              <a:endParaRPr lang="en-US" sz="1200">
                <a:latin typeface="Arial" panose="020B0604020202020204" pitchFamily="34" charset="0"/>
                <a:cs typeface="Arial" panose="020B0604020202020204" pitchFamily="34" charset="0"/>
              </a:endParaRPr>
            </a:p>
            <a:p>
              <a:pPr marL="0" marR="0" lvl="0" indent="0" algn="ctr" rtl="0">
                <a:spcBef>
                  <a:spcPts val="0"/>
                </a:spcBef>
                <a:spcAft>
                  <a:spcPts val="0"/>
                </a:spcAft>
                <a:buNone/>
              </a:pPr>
              <a:endParaRPr lang="en-US" sz="1200" b="1" i="0" u="none" strike="noStrike" cap="none">
                <a:solidFill>
                  <a:schemeClr val="lt1"/>
                </a:solidFill>
                <a:latin typeface="Arial" panose="020B0604020202020204" pitchFamily="34" charset="0"/>
                <a:ea typeface="Arial"/>
                <a:cs typeface="Arial" panose="020B0604020202020204" pitchFamily="34" charset="0"/>
                <a:sym typeface="Arial"/>
              </a:endParaRPr>
            </a:p>
            <a:p>
              <a:pPr marL="0" marR="0" lvl="0" indent="0" algn="ctr" rtl="0">
                <a:spcBef>
                  <a:spcPts val="0"/>
                </a:spcBef>
                <a:spcAft>
                  <a:spcPts val="0"/>
                </a:spcAft>
                <a:buNone/>
              </a:pPr>
              <a:r>
                <a:rPr lang="en-US" sz="1200">
                  <a:solidFill>
                    <a:schemeClr val="lt1"/>
                  </a:solidFill>
                  <a:latin typeface="Arial" panose="020B0604020202020204" pitchFamily="34" charset="0"/>
                  <a:cs typeface="Arial" panose="020B0604020202020204" pitchFamily="34" charset="0"/>
                  <a:sym typeface="Arial"/>
                </a:rPr>
                <a:t>Although US pet ownership penetration has slowed post-COVID, reaching a high of 70% in 2023 to falling to 66% in 2023, the overall </a:t>
              </a:r>
              <a:r>
                <a:rPr lang="en-US" sz="1200" b="1">
                  <a:solidFill>
                    <a:schemeClr val="lt1"/>
                  </a:solidFill>
                  <a:latin typeface="Arial" panose="020B0604020202020204" pitchFamily="34" charset="0"/>
                  <a:cs typeface="Arial" panose="020B0604020202020204" pitchFamily="34" charset="0"/>
                  <a:sym typeface="Arial"/>
                </a:rPr>
                <a:t>volume of households with pets </a:t>
              </a:r>
              <a:r>
                <a:rPr lang="en-US" sz="1200">
                  <a:solidFill>
                    <a:schemeClr val="lt1"/>
                  </a:solidFill>
                  <a:latin typeface="Arial" panose="020B0604020202020204" pitchFamily="34" charset="0"/>
                  <a:cs typeface="Arial" panose="020B0604020202020204" pitchFamily="34" charset="0"/>
                  <a:sym typeface="Arial"/>
                </a:rPr>
                <a:t>is expected to continue </a:t>
              </a:r>
              <a:r>
                <a:rPr lang="en-US" sz="1200" b="1">
                  <a:solidFill>
                    <a:schemeClr val="lt1"/>
                  </a:solidFill>
                  <a:latin typeface="Arial" panose="020B0604020202020204" pitchFamily="34" charset="0"/>
                  <a:cs typeface="Arial" panose="020B0604020202020204" pitchFamily="34" charset="0"/>
                  <a:sym typeface="Arial"/>
                </a:rPr>
                <a:t>increasing at pre-COVID rates</a:t>
              </a:r>
              <a:r>
                <a:rPr lang="en-US" sz="1200">
                  <a:solidFill>
                    <a:schemeClr val="lt1"/>
                  </a:solidFill>
                  <a:latin typeface="Arial" panose="020B0604020202020204" pitchFamily="34" charset="0"/>
                  <a:cs typeface="Arial" panose="020B0604020202020204" pitchFamily="34" charset="0"/>
                  <a:sym typeface="Arial"/>
                </a:rPr>
                <a:t>. This steady trend reflects </a:t>
              </a:r>
              <a:r>
                <a:rPr lang="en-US" sz="1200" b="1">
                  <a:solidFill>
                    <a:schemeClr val="lt1"/>
                  </a:solidFill>
                  <a:latin typeface="Arial" panose="020B0604020202020204" pitchFamily="34" charset="0"/>
                  <a:cs typeface="Arial" panose="020B0604020202020204" pitchFamily="34" charset="0"/>
                  <a:sym typeface="Arial"/>
                </a:rPr>
                <a:t>rising pet adoption</a:t>
              </a:r>
              <a:r>
                <a:rPr lang="en-US" sz="1200">
                  <a:solidFill>
                    <a:schemeClr val="lt1"/>
                  </a:solidFill>
                  <a:latin typeface="Arial" panose="020B0604020202020204" pitchFamily="34" charset="0"/>
                  <a:cs typeface="Arial" panose="020B0604020202020204" pitchFamily="34" charset="0"/>
                  <a:sym typeface="Arial"/>
                </a:rPr>
                <a:t>, </a:t>
              </a:r>
              <a:r>
                <a:rPr lang="en-US" sz="1200" b="1">
                  <a:solidFill>
                    <a:schemeClr val="lt1"/>
                  </a:solidFill>
                  <a:latin typeface="Arial" panose="020B0604020202020204" pitchFamily="34" charset="0"/>
                  <a:cs typeface="Arial" panose="020B0604020202020204" pitchFamily="34" charset="0"/>
                  <a:sym typeface="Arial"/>
                </a:rPr>
                <a:t>declining birth rates</a:t>
              </a:r>
              <a:r>
                <a:rPr lang="en-US" sz="1200">
                  <a:solidFill>
                    <a:schemeClr val="lt1"/>
                  </a:solidFill>
                  <a:latin typeface="Arial" panose="020B0604020202020204" pitchFamily="34" charset="0"/>
                  <a:cs typeface="Arial" panose="020B0604020202020204" pitchFamily="34" charset="0"/>
                  <a:sym typeface="Arial"/>
                </a:rPr>
                <a:t>, and </a:t>
              </a:r>
              <a:r>
                <a:rPr lang="en-US" sz="1200" b="1">
                  <a:solidFill>
                    <a:schemeClr val="lt1"/>
                  </a:solidFill>
                  <a:latin typeface="Arial" panose="020B0604020202020204" pitchFamily="34" charset="0"/>
                  <a:cs typeface="Arial" panose="020B0604020202020204" pitchFamily="34" charset="0"/>
                  <a:sym typeface="Arial"/>
                </a:rPr>
                <a:t>disposable income catalysts</a:t>
              </a:r>
              <a:r>
                <a:rPr lang="en-US" sz="1200">
                  <a:solidFill>
                    <a:schemeClr val="lt1"/>
                  </a:solidFill>
                  <a:latin typeface="Arial" panose="020B0604020202020204" pitchFamily="34" charset="0"/>
                  <a:cs typeface="Arial" panose="020B0604020202020204" pitchFamily="34" charset="0"/>
                  <a:sym typeface="Arial"/>
                </a:rPr>
                <a:t>.</a:t>
              </a:r>
              <a:endParaRPr lang="en-US" sz="1200">
                <a:latin typeface="Arial" panose="020B0604020202020204" pitchFamily="34" charset="0"/>
                <a:cs typeface="Arial" panose="020B0604020202020204" pitchFamily="34" charset="0"/>
              </a:endParaRPr>
            </a:p>
          </p:txBody>
        </p:sp>
        <p:sp>
          <p:nvSpPr>
            <p:cNvPr id="25" name="Google Shape;126;p3">
              <a:extLst>
                <a:ext uri="{FF2B5EF4-FFF2-40B4-BE49-F238E27FC236}">
                  <a16:creationId xmlns:a16="http://schemas.microsoft.com/office/drawing/2014/main" id="{7E6C4857-22D1-8591-1376-89F30BE0334C}"/>
                </a:ext>
              </a:extLst>
            </p:cNvPr>
            <p:cNvSpPr/>
            <p:nvPr/>
          </p:nvSpPr>
          <p:spPr>
            <a:xfrm>
              <a:off x="4565511" y="4539141"/>
              <a:ext cx="415981" cy="398042"/>
            </a:xfrm>
            <a:prstGeom prst="ellipse">
              <a:avLst/>
            </a:prstGeom>
            <a:solidFill>
              <a:srgbClr val="485059"/>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Garamond" panose="02020404030301010803" pitchFamily="18" charset="0"/>
                  <a:cs typeface="Arial"/>
                  <a:sym typeface="Arial"/>
                </a:rPr>
                <a:t>3</a:t>
              </a:r>
              <a:endParaRPr sz="1200">
                <a:latin typeface="Garamond" panose="02020404030301010803" pitchFamily="18" charset="0"/>
              </a:endParaRPr>
            </a:p>
          </p:txBody>
        </p:sp>
      </p:grpSp>
      <p:sp>
        <p:nvSpPr>
          <p:cNvPr id="26" name="Content Placeholder 1">
            <a:extLst>
              <a:ext uri="{FF2B5EF4-FFF2-40B4-BE49-F238E27FC236}">
                <a16:creationId xmlns:a16="http://schemas.microsoft.com/office/drawing/2014/main" id="{F302BC6E-F617-FDFD-9766-F9D17801A37A}"/>
              </a:ext>
            </a:extLst>
          </p:cNvPr>
          <p:cNvSpPr txBox="1">
            <a:spLocks/>
          </p:cNvSpPr>
          <p:nvPr/>
        </p:nvSpPr>
        <p:spPr bwMode="auto">
          <a:xfrm>
            <a:off x="348334" y="1558600"/>
            <a:ext cx="3958300" cy="646331"/>
          </a:xfrm>
          <a:prstGeom prst="rect">
            <a:avLst/>
          </a:prstGeom>
          <a:noFill/>
          <a:ln w="9525">
            <a:solidFill>
              <a:srgbClr val="A6A6A6"/>
            </a:solidFill>
            <a:prstDash val="dash"/>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baseline="0">
                <a:solidFill>
                  <a:schemeClr val="tx1"/>
                </a:solidFill>
                <a:latin typeface="Garamond" panose="02020404030301010803" pitchFamily="18"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baseline="0">
                <a:solidFill>
                  <a:schemeClr val="tx1"/>
                </a:solidFill>
                <a:latin typeface="Garamond" panose="02020404030301010803" pitchFamily="18"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baseline="0">
                <a:solidFill>
                  <a:schemeClr val="tx1"/>
                </a:solidFill>
                <a:latin typeface="Garamond" panose="02020404030301010803" pitchFamily="18"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latin typeface="Arial" panose="020B0604020202020204" pitchFamily="34" charset="0"/>
                <a:cs typeface="Arial" panose="020B0604020202020204" pitchFamily="34" charset="0"/>
              </a:rPr>
              <a:t>A growing movement to prioritize science-based, healthier products, as </a:t>
            </a:r>
            <a:r>
              <a:rPr lang="en-US" sz="1200" b="1">
                <a:latin typeface="Arial" panose="020B0604020202020204" pitchFamily="34" charset="0"/>
                <a:cs typeface="Arial" panose="020B0604020202020204" pitchFamily="34" charset="0"/>
              </a:rPr>
              <a:t>43% of owners claim they pay a premium price to improve their pet’s nutrition.</a:t>
            </a:r>
            <a:endParaRPr lang="en-US" sz="1200">
              <a:latin typeface="Arial" panose="020B0604020202020204" pitchFamily="34" charset="0"/>
              <a:cs typeface="Arial" panose="020B0604020202020204" pitchFamily="34" charset="0"/>
            </a:endParaRPr>
          </a:p>
        </p:txBody>
      </p:sp>
      <p:graphicFrame>
        <p:nvGraphicFramePr>
          <p:cNvPr id="34" name="Chart 33">
            <a:extLst>
              <a:ext uri="{FF2B5EF4-FFF2-40B4-BE49-F238E27FC236}">
                <a16:creationId xmlns:a16="http://schemas.microsoft.com/office/drawing/2014/main" id="{F8400AEC-C9DC-AEA3-35F0-E0AD905BDE61}"/>
              </a:ext>
            </a:extLst>
          </p:cNvPr>
          <p:cNvGraphicFramePr/>
          <p:nvPr>
            <p:extLst>
              <p:ext uri="{D42A27DB-BD31-4B8C-83A1-F6EECF244321}">
                <p14:modId xmlns:p14="http://schemas.microsoft.com/office/powerpoint/2010/main" val="831593835"/>
              </p:ext>
            </p:extLst>
          </p:nvPr>
        </p:nvGraphicFramePr>
        <p:xfrm>
          <a:off x="318398" y="2195098"/>
          <a:ext cx="3954217" cy="1633076"/>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a:extLst>
              <a:ext uri="{FF2B5EF4-FFF2-40B4-BE49-F238E27FC236}">
                <a16:creationId xmlns:a16="http://schemas.microsoft.com/office/drawing/2014/main" id="{6AC7FFB9-83EE-B3E3-3A6E-340976DC7E3D}"/>
              </a:ext>
            </a:extLst>
          </p:cNvPr>
          <p:cNvSpPr txBox="1"/>
          <p:nvPr/>
        </p:nvSpPr>
        <p:spPr>
          <a:xfrm>
            <a:off x="1023952" y="3656456"/>
            <a:ext cx="2590435" cy="246221"/>
          </a:xfrm>
          <a:prstGeom prst="rect">
            <a:avLst/>
          </a:prstGeom>
          <a:noFill/>
        </p:spPr>
        <p:txBody>
          <a:bodyPr wrap="square" rtlCol="0">
            <a:spAutoFit/>
          </a:bodyPr>
          <a:lstStyle/>
          <a:p>
            <a:pPr algn="ctr"/>
            <a:r>
              <a:rPr lang="en-US" sz="1000" b="1" u="sng"/>
              <a:t>% of Total Cat Food Market</a:t>
            </a:r>
          </a:p>
        </p:txBody>
      </p:sp>
      <p:graphicFrame>
        <p:nvGraphicFramePr>
          <p:cNvPr id="55" name="Chart 54">
            <a:extLst>
              <a:ext uri="{FF2B5EF4-FFF2-40B4-BE49-F238E27FC236}">
                <a16:creationId xmlns:a16="http://schemas.microsoft.com/office/drawing/2014/main" id="{BD5B50C2-5E85-1DD8-0E3D-CC3DEAA8BE76}"/>
              </a:ext>
            </a:extLst>
          </p:cNvPr>
          <p:cNvGraphicFramePr/>
          <p:nvPr>
            <p:extLst>
              <p:ext uri="{D42A27DB-BD31-4B8C-83A1-F6EECF244321}">
                <p14:modId xmlns:p14="http://schemas.microsoft.com/office/powerpoint/2010/main" val="2525813506"/>
              </p:ext>
            </p:extLst>
          </p:nvPr>
        </p:nvGraphicFramePr>
        <p:xfrm>
          <a:off x="318398" y="4157661"/>
          <a:ext cx="4001543" cy="21539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1" name="Table 60">
            <a:extLst>
              <a:ext uri="{FF2B5EF4-FFF2-40B4-BE49-F238E27FC236}">
                <a16:creationId xmlns:a16="http://schemas.microsoft.com/office/drawing/2014/main" id="{8A29770D-27CA-C96C-1C80-B01E3C8A92AA}"/>
              </a:ext>
            </a:extLst>
          </p:cNvPr>
          <p:cNvGraphicFramePr>
            <a:graphicFrameLocks noGrp="1"/>
          </p:cNvGraphicFramePr>
          <p:nvPr>
            <p:extLst>
              <p:ext uri="{D42A27DB-BD31-4B8C-83A1-F6EECF244321}">
                <p14:modId xmlns:p14="http://schemas.microsoft.com/office/powerpoint/2010/main" val="3713187118"/>
              </p:ext>
            </p:extLst>
          </p:nvPr>
        </p:nvGraphicFramePr>
        <p:xfrm>
          <a:off x="443140" y="3894209"/>
          <a:ext cx="3704732" cy="243840"/>
        </p:xfrm>
        <a:graphic>
          <a:graphicData uri="http://schemas.openxmlformats.org/drawingml/2006/table">
            <a:tbl>
              <a:tblPr firstRow="1" bandRow="1">
                <a:tableStyleId>{073A0DAA-6AF3-43AB-8588-CEC1D06C72B9}</a:tableStyleId>
              </a:tblPr>
              <a:tblGrid>
                <a:gridCol w="926183">
                  <a:extLst>
                    <a:ext uri="{9D8B030D-6E8A-4147-A177-3AD203B41FA5}">
                      <a16:colId xmlns:a16="http://schemas.microsoft.com/office/drawing/2014/main" val="1071934457"/>
                    </a:ext>
                  </a:extLst>
                </a:gridCol>
                <a:gridCol w="926183">
                  <a:extLst>
                    <a:ext uri="{9D8B030D-6E8A-4147-A177-3AD203B41FA5}">
                      <a16:colId xmlns:a16="http://schemas.microsoft.com/office/drawing/2014/main" val="3745671683"/>
                    </a:ext>
                  </a:extLst>
                </a:gridCol>
                <a:gridCol w="926183">
                  <a:extLst>
                    <a:ext uri="{9D8B030D-6E8A-4147-A177-3AD203B41FA5}">
                      <a16:colId xmlns:a16="http://schemas.microsoft.com/office/drawing/2014/main" val="2680744663"/>
                    </a:ext>
                  </a:extLst>
                </a:gridCol>
                <a:gridCol w="926183">
                  <a:extLst>
                    <a:ext uri="{9D8B030D-6E8A-4147-A177-3AD203B41FA5}">
                      <a16:colId xmlns:a16="http://schemas.microsoft.com/office/drawing/2014/main" val="2273296504"/>
                    </a:ext>
                  </a:extLst>
                </a:gridCol>
              </a:tblGrid>
              <a:tr h="222795">
                <a:tc>
                  <a:txBody>
                    <a:bodyPr/>
                    <a:lstStyle/>
                    <a:p>
                      <a:pPr algn="ctr"/>
                      <a:r>
                        <a:rPr lang="en-US" sz="100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a:solidFill>
                            <a:schemeClr val="tx1"/>
                          </a:solidFill>
                        </a:rPr>
                        <a:t>25-30%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a:solidFill>
                            <a:schemeClr val="tx1"/>
                          </a:solidFill>
                        </a:rPr>
                        <a:t>25-30%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4881751"/>
                  </a:ext>
                </a:extLst>
              </a:tr>
            </a:tbl>
          </a:graphicData>
        </a:graphic>
      </p:graphicFrame>
    </p:spTree>
    <p:extLst>
      <p:ext uri="{BB962C8B-B14F-4D97-AF65-F5344CB8AC3E}">
        <p14:creationId xmlns:p14="http://schemas.microsoft.com/office/powerpoint/2010/main" val="312455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2DECE-759F-EF4D-AE06-2CEF8CD939CC}"/>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3845DEC0-31E2-483B-D1C3-01FF612146AD}"/>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Inflation Enables Pricing Power for </a:t>
            </a:r>
            <a:r>
              <a:rPr lang="en-US" err="1"/>
              <a:t>TargetCo</a:t>
            </a:r>
            <a:endParaRPr lang="en-US"/>
          </a:p>
        </p:txBody>
      </p:sp>
      <p:sp>
        <p:nvSpPr>
          <p:cNvPr id="15" name="TextBox 14">
            <a:extLst>
              <a:ext uri="{FF2B5EF4-FFF2-40B4-BE49-F238E27FC236}">
                <a16:creationId xmlns:a16="http://schemas.microsoft.com/office/drawing/2014/main" id="{28A66701-BCF1-A76F-302A-B6E148BA8778}"/>
              </a:ext>
            </a:extLst>
          </p:cNvPr>
          <p:cNvSpPr txBox="1"/>
          <p:nvPr/>
        </p:nvSpPr>
        <p:spPr>
          <a:xfrm>
            <a:off x="1889172" y="6471166"/>
            <a:ext cx="5188305" cy="307777"/>
          </a:xfrm>
          <a:prstGeom prst="rect">
            <a:avLst/>
          </a:prstGeom>
          <a:noFill/>
        </p:spPr>
        <p:txBody>
          <a:bodyPr wrap="square" lIns="0" tIns="0" rIns="0" bIns="0" rtlCol="0" anchor="t">
            <a:spAutoFit/>
          </a:bodyPr>
          <a:lstStyle/>
          <a:p>
            <a:r>
              <a:rPr lang="en-US" sz="1000" b="1">
                <a:latin typeface="Arial"/>
                <a:cs typeface="Arial"/>
              </a:rPr>
              <a:t>Source: </a:t>
            </a:r>
            <a:r>
              <a:rPr lang="en-US" sz="1000">
                <a:latin typeface="Arial"/>
                <a:cs typeface="Arial"/>
              </a:rPr>
              <a:t>FRED, petfoodprocessing.net, </a:t>
            </a:r>
            <a:r>
              <a:rPr lang="en-US" sz="1000" err="1">
                <a:latin typeface="Arial"/>
                <a:cs typeface="Arial"/>
              </a:rPr>
              <a:t>Cobank</a:t>
            </a:r>
            <a:r>
              <a:rPr lang="en-US" sz="1000">
                <a:latin typeface="Arial"/>
                <a:cs typeface="Arial"/>
              </a:rPr>
              <a:t>, Nesle, J.P. Morgan, Reuters, S&amp;P Global, Mars Petcare</a:t>
            </a:r>
          </a:p>
        </p:txBody>
      </p:sp>
      <p:graphicFrame>
        <p:nvGraphicFramePr>
          <p:cNvPr id="24" name="Chart 23">
            <a:extLst>
              <a:ext uri="{FF2B5EF4-FFF2-40B4-BE49-F238E27FC236}">
                <a16:creationId xmlns:a16="http://schemas.microsoft.com/office/drawing/2014/main" id="{B31CCDB9-9E97-58BF-8DCA-0CFD408C738F}"/>
              </a:ext>
            </a:extLst>
          </p:cNvPr>
          <p:cNvGraphicFramePr/>
          <p:nvPr>
            <p:extLst>
              <p:ext uri="{D42A27DB-BD31-4B8C-83A1-F6EECF244321}">
                <p14:modId xmlns:p14="http://schemas.microsoft.com/office/powerpoint/2010/main" val="2723689359"/>
              </p:ext>
            </p:extLst>
          </p:nvPr>
        </p:nvGraphicFramePr>
        <p:xfrm>
          <a:off x="8220595" y="-3457838"/>
          <a:ext cx="5831071" cy="27367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856B37-2D33-F614-9C8F-F5E764236FDC}"/>
              </a:ext>
            </a:extLst>
          </p:cNvPr>
          <p:cNvGraphicFramePr>
            <a:graphicFrameLocks/>
          </p:cNvGraphicFramePr>
          <p:nvPr/>
        </p:nvGraphicFramePr>
        <p:xfrm>
          <a:off x="9534706" y="2409853"/>
          <a:ext cx="2971902" cy="23127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9D2C8BB8-8129-3D16-2C04-3E7AD6E0FE82}"/>
              </a:ext>
            </a:extLst>
          </p:cNvPr>
          <p:cNvGraphicFramePr>
            <a:graphicFrameLocks/>
          </p:cNvGraphicFramePr>
          <p:nvPr/>
        </p:nvGraphicFramePr>
        <p:xfrm>
          <a:off x="10038068" y="271984"/>
          <a:ext cx="2971902" cy="24091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619AA8D3-3F8E-3957-72F7-CC9A2381870A}"/>
              </a:ext>
            </a:extLst>
          </p:cNvPr>
          <p:cNvGraphicFramePr>
            <a:graphicFrameLocks/>
          </p:cNvGraphicFramePr>
          <p:nvPr>
            <p:extLst>
              <p:ext uri="{D42A27DB-BD31-4B8C-83A1-F6EECF244321}">
                <p14:modId xmlns:p14="http://schemas.microsoft.com/office/powerpoint/2010/main" val="2925097826"/>
              </p:ext>
            </p:extLst>
          </p:nvPr>
        </p:nvGraphicFramePr>
        <p:xfrm>
          <a:off x="352571" y="1387545"/>
          <a:ext cx="3444324" cy="226742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FA48D2A0-8886-04E2-C44E-CF30B6B5F015}"/>
              </a:ext>
            </a:extLst>
          </p:cNvPr>
          <p:cNvGraphicFramePr>
            <a:graphicFrameLocks/>
          </p:cNvGraphicFramePr>
          <p:nvPr/>
        </p:nvGraphicFramePr>
        <p:xfrm>
          <a:off x="9474739" y="4283640"/>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27" name="Google Shape;99;p2">
            <a:extLst>
              <a:ext uri="{FF2B5EF4-FFF2-40B4-BE49-F238E27FC236}">
                <a16:creationId xmlns:a16="http://schemas.microsoft.com/office/drawing/2014/main" id="{86C34762-B2D3-F6EF-4691-E415259BD940}"/>
              </a:ext>
            </a:extLst>
          </p:cNvPr>
          <p:cNvSpPr/>
          <p:nvPr/>
        </p:nvSpPr>
        <p:spPr>
          <a:xfrm>
            <a:off x="356878" y="3665738"/>
            <a:ext cx="3440017" cy="1472314"/>
          </a:xfrm>
          <a:prstGeom prst="rect">
            <a:avLst/>
          </a:prstGeom>
          <a:solidFill>
            <a:srgbClr val="F2F2F2"/>
          </a:solidFill>
          <a:ln>
            <a:noFill/>
          </a:ln>
        </p:spPr>
        <p:txBody>
          <a:bodyPr spcFirstLastPara="1" wrap="square" lIns="91425" tIns="45700" rIns="91425" bIns="45700" anchor="ctr" anchorCtr="0">
            <a:noAutofit/>
          </a:bodyPr>
          <a:lstStyle/>
          <a:p>
            <a:pPr algn="ctr"/>
            <a:r>
              <a:rPr lang="en-US" sz="1200">
                <a:latin typeface="Arial"/>
                <a:cs typeface="Arial"/>
              </a:rPr>
              <a:t>Russia’s 2022 invasion of Ukraine, a country known as the </a:t>
            </a:r>
            <a:r>
              <a:rPr lang="en-US" sz="1200" b="1">
                <a:latin typeface="Arial"/>
                <a:cs typeface="Arial"/>
              </a:rPr>
              <a:t>“breadbasket of the world,”</a:t>
            </a:r>
            <a:r>
              <a:rPr lang="en-US" sz="1200">
                <a:latin typeface="Arial"/>
                <a:cs typeface="Arial"/>
              </a:rPr>
              <a:t> disrupted supply chains, driving up food inflation and significantly impacting pet food prices. Combined with broader inflation, CPI rose from </a:t>
            </a:r>
            <a:r>
              <a:rPr lang="en-US" sz="1200" b="1">
                <a:latin typeface="Arial"/>
                <a:cs typeface="Arial"/>
              </a:rPr>
              <a:t>~155 in 2021 to ~190 in </a:t>
            </a:r>
            <a:r>
              <a:rPr lang="en-US" sz="1200">
                <a:latin typeface="Arial"/>
                <a:cs typeface="Arial"/>
              </a:rPr>
              <a:t>2023. Ukraine’s recovery is </a:t>
            </a:r>
            <a:r>
              <a:rPr lang="en-US" sz="1200" b="1">
                <a:latin typeface="Arial"/>
                <a:cs typeface="Arial"/>
              </a:rPr>
              <a:t>expected to take decades and cost over $520B</a:t>
            </a:r>
            <a:r>
              <a:rPr lang="en-US" sz="1200">
                <a:latin typeface="Arial"/>
                <a:cs typeface="Arial"/>
              </a:rPr>
              <a:t>.</a:t>
            </a:r>
          </a:p>
        </p:txBody>
      </p:sp>
      <p:sp>
        <p:nvSpPr>
          <p:cNvPr id="31" name="TextBox 30">
            <a:extLst>
              <a:ext uri="{FF2B5EF4-FFF2-40B4-BE49-F238E27FC236}">
                <a16:creationId xmlns:a16="http://schemas.microsoft.com/office/drawing/2014/main" id="{1C5A1258-6FAC-048F-2B0E-03F38537F187}"/>
              </a:ext>
            </a:extLst>
          </p:cNvPr>
          <p:cNvSpPr txBox="1"/>
          <p:nvPr/>
        </p:nvSpPr>
        <p:spPr>
          <a:xfrm>
            <a:off x="4067540" y="1394833"/>
            <a:ext cx="4593483" cy="1200329"/>
          </a:xfrm>
          <a:prstGeom prst="rect">
            <a:avLst/>
          </a:prstGeom>
          <a:noFill/>
          <a:ln>
            <a:solidFill>
              <a:srgbClr val="A6A6A6"/>
            </a:solidFill>
            <a:prstDash val="dash"/>
          </a:ln>
        </p:spPr>
        <p:txBody>
          <a:bodyPr wrap="square" lIns="91440" tIns="45720" rIns="91440" bIns="45720" anchor="t">
            <a:spAutoFit/>
          </a:bodyPr>
          <a:lstStyle/>
          <a:p>
            <a:pPr marL="171450" indent="-171450">
              <a:buFont typeface="Wingdings"/>
              <a:buChar char="§"/>
            </a:pPr>
            <a:r>
              <a:rPr lang="en-US" sz="1200">
                <a:latin typeface="Arial"/>
                <a:cs typeface="Arial"/>
              </a:rPr>
              <a:t>On the backdrop of higher inflation, during FY23, Nestle’s Purina brand has increased its prices substantially translating to strong revenue growth.</a:t>
            </a:r>
          </a:p>
          <a:p>
            <a:pPr marL="628650" lvl="1" indent="-171450">
              <a:buFont typeface="Wingdings"/>
              <a:buChar char="§"/>
            </a:pPr>
            <a:r>
              <a:rPr lang="en-US" sz="1200" b="1">
                <a:latin typeface="Arial"/>
                <a:cs typeface="Arial"/>
              </a:rPr>
              <a:t>Purina PetCare organic grew 13.1%,</a:t>
            </a:r>
            <a:r>
              <a:rPr lang="en-US" sz="1200">
                <a:latin typeface="Arial"/>
                <a:cs typeface="Arial"/>
              </a:rPr>
              <a:t> representing the highest growth out of all other Nestlé categories over the period, with </a:t>
            </a:r>
            <a:r>
              <a:rPr lang="en-US" sz="1200" b="1">
                <a:latin typeface="Arial"/>
                <a:cs typeface="Arial"/>
              </a:rPr>
              <a:t>pricing up 10.4% in a single year.</a:t>
            </a:r>
            <a:endParaRPr lang="en-US" sz="1200">
              <a:latin typeface="Arial"/>
              <a:cs typeface="Arial"/>
            </a:endParaRPr>
          </a:p>
        </p:txBody>
      </p:sp>
      <p:sp>
        <p:nvSpPr>
          <p:cNvPr id="3" name="TextBox 2">
            <a:extLst>
              <a:ext uri="{FF2B5EF4-FFF2-40B4-BE49-F238E27FC236}">
                <a16:creationId xmlns:a16="http://schemas.microsoft.com/office/drawing/2014/main" id="{332CF6AA-0C6C-8073-A15A-A98751A8077F}"/>
              </a:ext>
            </a:extLst>
          </p:cNvPr>
          <p:cNvSpPr txBox="1"/>
          <p:nvPr/>
        </p:nvSpPr>
        <p:spPr>
          <a:xfrm>
            <a:off x="4067541" y="2651247"/>
            <a:ext cx="4593482" cy="461665"/>
          </a:xfrm>
          <a:prstGeom prst="rect">
            <a:avLst/>
          </a:prstGeom>
          <a:noFill/>
          <a:ln>
            <a:solidFill>
              <a:srgbClr val="0070C0"/>
            </a:solidFill>
          </a:ln>
        </p:spPr>
        <p:txBody>
          <a:bodyPr wrap="square" rtlCol="0">
            <a:spAutoFit/>
          </a:bodyPr>
          <a:lstStyle/>
          <a:p>
            <a:pPr marL="12700" algn="ctr">
              <a:spcBef>
                <a:spcPts val="0"/>
              </a:spcBef>
              <a:spcAft>
                <a:spcPts val="0"/>
              </a:spcAft>
            </a:pPr>
            <a:r>
              <a:rPr lang="en-US" sz="1200" b="1">
                <a:latin typeface="Arial"/>
                <a:cs typeface="Arial"/>
              </a:rPr>
              <a:t>“Growth </a:t>
            </a:r>
            <a:r>
              <a:rPr lang="en-US" sz="1200">
                <a:latin typeface="Arial"/>
                <a:cs typeface="Arial"/>
              </a:rPr>
              <a:t>was</a:t>
            </a:r>
            <a:r>
              <a:rPr lang="en-US" sz="1200" b="1">
                <a:latin typeface="Arial"/>
                <a:cs typeface="Arial"/>
              </a:rPr>
              <a:t> driven </a:t>
            </a:r>
            <a:r>
              <a:rPr lang="en-US" sz="1200">
                <a:latin typeface="Arial"/>
                <a:cs typeface="Arial"/>
              </a:rPr>
              <a:t>by</a:t>
            </a:r>
            <a:r>
              <a:rPr lang="en-US" sz="1200" b="1">
                <a:latin typeface="Arial"/>
                <a:cs typeface="Arial"/>
              </a:rPr>
              <a:t> pricing </a:t>
            </a:r>
            <a:r>
              <a:rPr lang="en-US" sz="1200">
                <a:latin typeface="Arial"/>
                <a:cs typeface="Arial"/>
              </a:rPr>
              <a:t>as we </a:t>
            </a:r>
            <a:r>
              <a:rPr lang="en-US" sz="1200" b="1">
                <a:latin typeface="Arial"/>
                <a:cs typeface="Arial"/>
              </a:rPr>
              <a:t>continued to navigate historic inflation levels”</a:t>
            </a:r>
            <a:r>
              <a:rPr lang="en-US" sz="1200">
                <a:latin typeface="Arial"/>
                <a:cs typeface="Arial"/>
              </a:rPr>
              <a:t> from Nestlé CEO during FY23 results</a:t>
            </a:r>
            <a:endParaRPr lang="en-US" sz="1200" b="1">
              <a:cs typeface="Arial"/>
            </a:endParaRPr>
          </a:p>
        </p:txBody>
      </p:sp>
      <p:sp>
        <p:nvSpPr>
          <p:cNvPr id="4" name="TextBox 3">
            <a:extLst>
              <a:ext uri="{FF2B5EF4-FFF2-40B4-BE49-F238E27FC236}">
                <a16:creationId xmlns:a16="http://schemas.microsoft.com/office/drawing/2014/main" id="{7F19BA64-C259-AD00-BC0E-595329B12417}"/>
              </a:ext>
            </a:extLst>
          </p:cNvPr>
          <p:cNvSpPr txBox="1"/>
          <p:nvPr/>
        </p:nvSpPr>
        <p:spPr>
          <a:xfrm>
            <a:off x="4067541" y="3194287"/>
            <a:ext cx="4593482" cy="461665"/>
          </a:xfrm>
          <a:prstGeom prst="rect">
            <a:avLst/>
          </a:prstGeom>
          <a:noFill/>
          <a:ln>
            <a:solidFill>
              <a:srgbClr val="0070C0"/>
            </a:solidFill>
          </a:ln>
        </p:spPr>
        <p:txBody>
          <a:bodyPr wrap="square" rtlCol="0">
            <a:spAutoFit/>
          </a:bodyPr>
          <a:lstStyle/>
          <a:p>
            <a:pPr marL="12700" algn="ctr">
              <a:spcBef>
                <a:spcPts val="0"/>
              </a:spcBef>
              <a:spcAft>
                <a:spcPts val="0"/>
              </a:spcAft>
            </a:pPr>
            <a:r>
              <a:rPr lang="en-US" sz="1200" b="1">
                <a:latin typeface="Arial"/>
                <a:cs typeface="Arial"/>
              </a:rPr>
              <a:t>“PetCare posted </a:t>
            </a:r>
            <a:r>
              <a:rPr lang="en-US" sz="1200">
                <a:latin typeface="Arial"/>
                <a:cs typeface="Arial"/>
              </a:rPr>
              <a:t>continued strong double-digit </a:t>
            </a:r>
            <a:r>
              <a:rPr lang="en-US" sz="1200" b="1">
                <a:latin typeface="Arial"/>
                <a:cs typeface="Arial"/>
              </a:rPr>
              <a:t>growth despite capacity constraints” </a:t>
            </a:r>
            <a:r>
              <a:rPr lang="en-US" sz="1200">
                <a:latin typeface="Arial"/>
                <a:cs typeface="Arial"/>
              </a:rPr>
              <a:t>from Nestlé CFO during FY23 results</a:t>
            </a:r>
            <a:endParaRPr lang="en-US" sz="1200" b="1">
              <a:cs typeface="Arial"/>
            </a:endParaRPr>
          </a:p>
        </p:txBody>
      </p:sp>
      <p:sp>
        <p:nvSpPr>
          <p:cNvPr id="6" name="TextBox 5">
            <a:extLst>
              <a:ext uri="{FF2B5EF4-FFF2-40B4-BE49-F238E27FC236}">
                <a16:creationId xmlns:a16="http://schemas.microsoft.com/office/drawing/2014/main" id="{9117D199-DA9F-3C37-A37A-8890D5E5704C}"/>
              </a:ext>
            </a:extLst>
          </p:cNvPr>
          <p:cNvSpPr txBox="1"/>
          <p:nvPr/>
        </p:nvSpPr>
        <p:spPr>
          <a:xfrm>
            <a:off x="4067541" y="4307055"/>
            <a:ext cx="4593482" cy="830997"/>
          </a:xfrm>
          <a:prstGeom prst="rect">
            <a:avLst/>
          </a:prstGeom>
          <a:noFill/>
          <a:ln>
            <a:solidFill>
              <a:srgbClr val="0070C0"/>
            </a:solidFill>
          </a:ln>
        </p:spPr>
        <p:txBody>
          <a:bodyPr wrap="square" rtlCol="0">
            <a:spAutoFit/>
          </a:bodyPr>
          <a:lstStyle/>
          <a:p>
            <a:pPr marL="12700" algn="ctr">
              <a:spcBef>
                <a:spcPts val="0"/>
              </a:spcBef>
              <a:spcAft>
                <a:spcPts val="0"/>
              </a:spcAft>
            </a:pPr>
            <a:r>
              <a:rPr lang="en-US" sz="1200">
                <a:latin typeface="Arial"/>
                <a:cs typeface="Arial"/>
              </a:rPr>
              <a:t>“Corporations are </a:t>
            </a:r>
            <a:r>
              <a:rPr lang="en-US" sz="1200" b="1">
                <a:latin typeface="Arial"/>
                <a:cs typeface="Arial"/>
              </a:rPr>
              <a:t>starting to see slowing volumes</a:t>
            </a:r>
            <a:r>
              <a:rPr lang="en-US" sz="1200">
                <a:latin typeface="Arial"/>
                <a:cs typeface="Arial"/>
              </a:rPr>
              <a:t>, but when you</a:t>
            </a:r>
            <a:r>
              <a:rPr lang="en-US" sz="1200" b="1">
                <a:latin typeface="Arial"/>
                <a:cs typeface="Arial"/>
              </a:rPr>
              <a:t> factor in price rises of 10% or more</a:t>
            </a:r>
            <a:r>
              <a:rPr lang="en-US" sz="1200">
                <a:latin typeface="Arial"/>
                <a:cs typeface="Arial"/>
              </a:rPr>
              <a:t>, the overall impact on revenue is limited. </a:t>
            </a:r>
            <a:r>
              <a:rPr lang="en-US" sz="1200" b="1">
                <a:latin typeface="Arial"/>
                <a:cs typeface="Arial"/>
              </a:rPr>
              <a:t>The positive tailwinds of cost inflation are helping earnings</a:t>
            </a:r>
            <a:r>
              <a:rPr lang="en-US" sz="1200">
                <a:latin typeface="Arial"/>
                <a:cs typeface="Arial"/>
              </a:rPr>
              <a:t>” from J.P. Morgan</a:t>
            </a:r>
            <a:endParaRPr lang="en-US" sz="1200" b="1">
              <a:cs typeface="Arial"/>
            </a:endParaRPr>
          </a:p>
        </p:txBody>
      </p:sp>
      <p:sp>
        <p:nvSpPr>
          <p:cNvPr id="7" name="TextBox 6">
            <a:extLst>
              <a:ext uri="{FF2B5EF4-FFF2-40B4-BE49-F238E27FC236}">
                <a16:creationId xmlns:a16="http://schemas.microsoft.com/office/drawing/2014/main" id="{290B1AC0-A3C6-BECE-EB19-E187EAB63514}"/>
              </a:ext>
            </a:extLst>
          </p:cNvPr>
          <p:cNvSpPr txBox="1"/>
          <p:nvPr/>
        </p:nvSpPr>
        <p:spPr>
          <a:xfrm>
            <a:off x="381000" y="5580865"/>
            <a:ext cx="8280022" cy="646331"/>
          </a:xfrm>
          <a:prstGeom prst="rect">
            <a:avLst/>
          </a:prstGeom>
          <a:noFill/>
          <a:ln>
            <a:solidFill>
              <a:srgbClr val="A6A6A6"/>
            </a:solidFill>
            <a:prstDash val="dash"/>
          </a:ln>
        </p:spPr>
        <p:txBody>
          <a:bodyPr wrap="square" lIns="91440" tIns="45720" rIns="91440" bIns="45720" rtlCol="0" anchor="t">
            <a:spAutoFit/>
          </a:bodyPr>
          <a:lstStyle/>
          <a:p>
            <a:pPr marL="12700" algn="ctr">
              <a:spcBef>
                <a:spcPts val="0"/>
              </a:spcBef>
              <a:spcAft>
                <a:spcPts val="0"/>
              </a:spcAft>
            </a:pPr>
            <a:r>
              <a:rPr lang="en-US" sz="1200">
                <a:latin typeface="Arial"/>
                <a:cs typeface="Arial"/>
                <a:sym typeface="Arial"/>
              </a:rPr>
              <a:t>As a direct competitor with </a:t>
            </a:r>
            <a:r>
              <a:rPr lang="en-US" sz="1200">
                <a:latin typeface="Arial"/>
                <a:cs typeface="Arial"/>
              </a:rPr>
              <a:t>Nestlé and Mars in the broader pet food industry, </a:t>
            </a:r>
            <a:r>
              <a:rPr lang="en-US" sz="1200" b="1" err="1">
                <a:latin typeface="Arial"/>
                <a:cs typeface="Arial"/>
              </a:rPr>
              <a:t>TargetCo</a:t>
            </a:r>
            <a:r>
              <a:rPr lang="en-US" sz="1200" b="1">
                <a:latin typeface="Arial"/>
                <a:cs typeface="Arial"/>
              </a:rPr>
              <a:t> has been able to follow along the price hikes of industry leaders</a:t>
            </a:r>
            <a:r>
              <a:rPr lang="en-US" sz="1200">
                <a:latin typeface="Arial"/>
                <a:cs typeface="Arial"/>
              </a:rPr>
              <a:t>. Furthermore, Nestlé </a:t>
            </a:r>
            <a:r>
              <a:rPr lang="en-US" sz="1200" b="1">
                <a:latin typeface="Arial"/>
                <a:cs typeface="Arial"/>
              </a:rPr>
              <a:t>performance during the inflationary environment demonstrates pet food demand’s inelasticity</a:t>
            </a:r>
            <a:r>
              <a:rPr lang="en-US" sz="1200">
                <a:latin typeface="Arial"/>
                <a:cs typeface="Arial"/>
              </a:rPr>
              <a:t>, unlike other CPGs or discretionary spend items.</a:t>
            </a:r>
            <a:endParaRPr lang="en-US" sz="1200">
              <a:cs typeface="Arial"/>
            </a:endParaRPr>
          </a:p>
        </p:txBody>
      </p:sp>
      <p:sp>
        <p:nvSpPr>
          <p:cNvPr id="9" name="Google Shape;157;p4">
            <a:extLst>
              <a:ext uri="{FF2B5EF4-FFF2-40B4-BE49-F238E27FC236}">
                <a16:creationId xmlns:a16="http://schemas.microsoft.com/office/drawing/2014/main" id="{D3448E7A-DF8D-8B1A-B694-FCE3D57CD8F1}"/>
              </a:ext>
            </a:extLst>
          </p:cNvPr>
          <p:cNvSpPr txBox="1"/>
          <p:nvPr/>
        </p:nvSpPr>
        <p:spPr>
          <a:xfrm>
            <a:off x="2311053" y="5282362"/>
            <a:ext cx="3699182"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Catalyst for TargetCo</a:t>
            </a:r>
          </a:p>
        </p:txBody>
      </p:sp>
      <p:cxnSp>
        <p:nvCxnSpPr>
          <p:cNvPr id="10" name="Google Shape;158;p4">
            <a:extLst>
              <a:ext uri="{FF2B5EF4-FFF2-40B4-BE49-F238E27FC236}">
                <a16:creationId xmlns:a16="http://schemas.microsoft.com/office/drawing/2014/main" id="{F7566E06-D954-6492-171F-683881401465}"/>
              </a:ext>
            </a:extLst>
          </p:cNvPr>
          <p:cNvCxnSpPr>
            <a:cxnSpLocks/>
          </p:cNvCxnSpPr>
          <p:nvPr/>
        </p:nvCxnSpPr>
        <p:spPr>
          <a:xfrm>
            <a:off x="2686278" y="5493830"/>
            <a:ext cx="3157738" cy="0"/>
          </a:xfrm>
          <a:prstGeom prst="straightConnector1">
            <a:avLst/>
          </a:prstGeom>
          <a:noFill/>
          <a:ln w="19050" cap="flat" cmpd="sng">
            <a:solidFill>
              <a:schemeClr val="tx1"/>
            </a:solidFill>
            <a:prstDash val="solid"/>
            <a:round/>
            <a:headEnd type="none" w="sm" len="sm"/>
            <a:tailEnd type="none" w="sm" len="sm"/>
          </a:ln>
        </p:spPr>
      </p:cxnSp>
      <p:sp>
        <p:nvSpPr>
          <p:cNvPr id="23" name="TextBox 22">
            <a:extLst>
              <a:ext uri="{FF2B5EF4-FFF2-40B4-BE49-F238E27FC236}">
                <a16:creationId xmlns:a16="http://schemas.microsoft.com/office/drawing/2014/main" id="{01FE43E0-C924-588F-B5F0-A68E5016ED6A}"/>
              </a:ext>
            </a:extLst>
          </p:cNvPr>
          <p:cNvSpPr txBox="1"/>
          <p:nvPr/>
        </p:nvSpPr>
        <p:spPr>
          <a:xfrm>
            <a:off x="4067540" y="3750178"/>
            <a:ext cx="4593482" cy="461665"/>
          </a:xfrm>
          <a:prstGeom prst="rect">
            <a:avLst/>
          </a:prstGeom>
          <a:noFill/>
          <a:ln>
            <a:solidFill>
              <a:srgbClr val="0070C0"/>
            </a:solidFill>
          </a:ln>
        </p:spPr>
        <p:txBody>
          <a:bodyPr wrap="square" rtlCol="0">
            <a:spAutoFit/>
          </a:bodyPr>
          <a:lstStyle/>
          <a:p>
            <a:pPr marL="12700" algn="ctr">
              <a:spcBef>
                <a:spcPts val="0"/>
              </a:spcBef>
              <a:spcAft>
                <a:spcPts val="0"/>
              </a:spcAft>
            </a:pPr>
            <a:r>
              <a:rPr lang="en-US" sz="1200" b="1">
                <a:latin typeface="Arial"/>
                <a:cs typeface="Arial"/>
              </a:rPr>
              <a:t>“Mars Inc. reported good operating results for fiscal 2022, despite double-digit inflationary pressures ” </a:t>
            </a:r>
            <a:r>
              <a:rPr lang="en-US" sz="1200">
                <a:latin typeface="Arial"/>
                <a:cs typeface="Arial"/>
              </a:rPr>
              <a:t>from S&amp;P Global</a:t>
            </a:r>
            <a:endParaRPr lang="en-US" sz="1200" b="1">
              <a:cs typeface="Arial"/>
            </a:endParaRPr>
          </a:p>
        </p:txBody>
      </p:sp>
      <p:sp>
        <p:nvSpPr>
          <p:cNvPr id="34" name="Rectangle 33">
            <a:extLst>
              <a:ext uri="{FF2B5EF4-FFF2-40B4-BE49-F238E27FC236}">
                <a16:creationId xmlns:a16="http://schemas.microsoft.com/office/drawing/2014/main" id="{4DE4E5E7-E446-64B6-5E15-5765F0D45941}"/>
              </a:ext>
            </a:extLst>
          </p:cNvPr>
          <p:cNvSpPr/>
          <p:nvPr/>
        </p:nvSpPr>
        <p:spPr>
          <a:xfrm>
            <a:off x="308968" y="935405"/>
            <a:ext cx="8348714" cy="452141"/>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rPr>
              <a:t>Amidst serious inflation</a:t>
            </a:r>
            <a:r>
              <a:rPr lang="en-US" sz="1200">
                <a:solidFill>
                  <a:schemeClr val="bg1"/>
                </a:solidFill>
                <a:latin typeface="Arial" panose="020B0604020202020204" pitchFamily="34" charset="0"/>
              </a:rPr>
              <a:t> occurring in the world and pet food industry particularly, </a:t>
            </a:r>
            <a:r>
              <a:rPr lang="en-US" sz="1200" b="1">
                <a:solidFill>
                  <a:schemeClr val="bg1"/>
                </a:solidFill>
                <a:latin typeface="Arial" panose="020B0604020202020204" pitchFamily="34" charset="0"/>
              </a:rPr>
              <a:t>national brands have shown resiliency through their pricing power</a:t>
            </a:r>
            <a:r>
              <a:rPr lang="en-US" sz="1200">
                <a:solidFill>
                  <a:schemeClr val="bg1"/>
                </a:solidFill>
                <a:latin typeface="Arial" panose="020B0604020202020204" pitchFamily="34" charset="0"/>
              </a:rPr>
              <a:t>.</a:t>
            </a:r>
          </a:p>
        </p:txBody>
      </p:sp>
    </p:spTree>
    <p:extLst>
      <p:ext uri="{BB962C8B-B14F-4D97-AF65-F5344CB8AC3E}">
        <p14:creationId xmlns:p14="http://schemas.microsoft.com/office/powerpoint/2010/main" val="38429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8E45B-CD44-868B-69A2-C14D722B7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DAD6F-2DE3-E06B-29DF-2AD6041B3228}"/>
              </a:ext>
            </a:extLst>
          </p:cNvPr>
          <p:cNvSpPr>
            <a:spLocks noGrp="1"/>
          </p:cNvSpPr>
          <p:nvPr>
            <p:ph type="title"/>
          </p:nvPr>
        </p:nvSpPr>
        <p:spPr>
          <a:xfrm>
            <a:off x="329478" y="340575"/>
            <a:ext cx="6545456" cy="369332"/>
          </a:xfrm>
        </p:spPr>
        <p:txBody>
          <a:bodyPr/>
          <a:lstStyle/>
          <a:p>
            <a:pPr algn="l"/>
            <a:r>
              <a:rPr lang="en-US"/>
              <a:t>Private Label Positioned for Continued Growth</a:t>
            </a:r>
          </a:p>
        </p:txBody>
      </p:sp>
      <p:sp>
        <p:nvSpPr>
          <p:cNvPr id="6" name="Slide Number Placeholder 5">
            <a:extLst>
              <a:ext uri="{FF2B5EF4-FFF2-40B4-BE49-F238E27FC236}">
                <a16:creationId xmlns:a16="http://schemas.microsoft.com/office/drawing/2014/main" id="{E49774B6-E20D-3898-08A9-BAD5373282BB}"/>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17</a:t>
            </a:fld>
            <a:endParaRPr lang="en-US"/>
          </a:p>
        </p:txBody>
      </p:sp>
      <p:sp>
        <p:nvSpPr>
          <p:cNvPr id="39" name="TextBox 38">
            <a:extLst>
              <a:ext uri="{FF2B5EF4-FFF2-40B4-BE49-F238E27FC236}">
                <a16:creationId xmlns:a16="http://schemas.microsoft.com/office/drawing/2014/main" id="{CC1CA441-5FD2-8FF2-2306-2EF8C31553CE}"/>
              </a:ext>
            </a:extLst>
          </p:cNvPr>
          <p:cNvSpPr txBox="1"/>
          <p:nvPr/>
        </p:nvSpPr>
        <p:spPr>
          <a:xfrm>
            <a:off x="619539" y="6523345"/>
            <a:ext cx="7904921" cy="153888"/>
          </a:xfrm>
          <a:prstGeom prst="rect">
            <a:avLst/>
          </a:prstGeom>
          <a:noFill/>
        </p:spPr>
        <p:txBody>
          <a:bodyPr wrap="square" lIns="0" tIns="0" rIns="0" bIns="0" rtlCol="0">
            <a:spAutoFit/>
          </a:bodyPr>
          <a:lstStyle/>
          <a:p>
            <a:r>
              <a:rPr lang="en-US" sz="1000" b="1"/>
              <a:t>Sources: </a:t>
            </a:r>
            <a:r>
              <a:rPr lang="en-US" sz="1000"/>
              <a:t>OC&amp;C Strategy Consultants, Harris Williams, RBC Capital, </a:t>
            </a:r>
            <a:r>
              <a:rPr lang="en-US" sz="1000" err="1"/>
              <a:t>Circana</a:t>
            </a:r>
            <a:r>
              <a:rPr lang="en-US" sz="1000"/>
              <a:t>, Alvarez &amp; Marsal, NIQ, Cascadia Capital, Numerator</a:t>
            </a:r>
          </a:p>
        </p:txBody>
      </p:sp>
      <p:sp>
        <p:nvSpPr>
          <p:cNvPr id="3" name="Rectangle 2">
            <a:extLst>
              <a:ext uri="{FF2B5EF4-FFF2-40B4-BE49-F238E27FC236}">
                <a16:creationId xmlns:a16="http://schemas.microsoft.com/office/drawing/2014/main" id="{9BD4FFCA-3E46-D0DB-7EC2-BA514AE9FF36}"/>
              </a:ext>
            </a:extLst>
          </p:cNvPr>
          <p:cNvSpPr/>
          <p:nvPr/>
        </p:nvSpPr>
        <p:spPr>
          <a:xfrm>
            <a:off x="329478" y="5589917"/>
            <a:ext cx="8403513" cy="647620"/>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rPr>
              <a:t>TargetCo is well-positioned </a:t>
            </a:r>
            <a:r>
              <a:rPr lang="en-US" sz="1200">
                <a:solidFill>
                  <a:schemeClr val="bg1"/>
                </a:solidFill>
                <a:latin typeface="Arial" panose="020B0604020202020204" pitchFamily="34" charset="0"/>
              </a:rPr>
              <a:t>to take advantage of </a:t>
            </a:r>
            <a:r>
              <a:rPr lang="en-US" sz="1200" b="1">
                <a:solidFill>
                  <a:schemeClr val="bg1"/>
                </a:solidFill>
                <a:latin typeface="Arial" panose="020B0604020202020204" pitchFamily="34" charset="0"/>
              </a:rPr>
              <a:t>1) economic conditions prompting some customers to pursue lower cost, equivalent quality alternatives, 2) higher prioritization for shelf space by retail channels, and 3) overall pet food tailwinds </a:t>
            </a:r>
            <a:r>
              <a:rPr lang="en-US" sz="1200">
                <a:solidFill>
                  <a:schemeClr val="bg1"/>
                </a:solidFill>
                <a:latin typeface="Arial" panose="020B0604020202020204" pitchFamily="34" charset="0"/>
              </a:rPr>
              <a:t>as TargetCo can quickly reformulate the success of new trends.</a:t>
            </a:r>
            <a:endParaRPr lang="en-US" sz="1200" b="1">
              <a:solidFill>
                <a:schemeClr val="bg1"/>
              </a:solidFill>
              <a:latin typeface="Arial" panose="020B0604020202020204" pitchFamily="34" charset="0"/>
            </a:endParaRPr>
          </a:p>
        </p:txBody>
      </p:sp>
      <p:sp>
        <p:nvSpPr>
          <p:cNvPr id="8" name="Rectangle 7">
            <a:extLst>
              <a:ext uri="{FF2B5EF4-FFF2-40B4-BE49-F238E27FC236}">
                <a16:creationId xmlns:a16="http://schemas.microsoft.com/office/drawing/2014/main" id="{4169BEED-A005-5139-C11F-946A84F16F8C}"/>
              </a:ext>
            </a:extLst>
          </p:cNvPr>
          <p:cNvSpPr/>
          <p:nvPr/>
        </p:nvSpPr>
        <p:spPr>
          <a:xfrm>
            <a:off x="363722" y="942003"/>
            <a:ext cx="8376091" cy="459231"/>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rPr>
              <a:t>The private label sector has outpaced the growth of brands recently</a:t>
            </a:r>
            <a:r>
              <a:rPr lang="en-US" sz="1200">
                <a:solidFill>
                  <a:schemeClr val="bg1"/>
                </a:solidFill>
                <a:latin typeface="Arial" panose="020B0604020202020204" pitchFamily="34" charset="0"/>
              </a:rPr>
              <a:t>, as it becomes more recognized. </a:t>
            </a:r>
            <a:r>
              <a:rPr lang="en-US" sz="1200" b="1">
                <a:solidFill>
                  <a:schemeClr val="bg1"/>
                </a:solidFill>
                <a:latin typeface="Arial" panose="020B0604020202020204" pitchFamily="34" charset="0"/>
              </a:rPr>
              <a:t>COVID</a:t>
            </a:r>
            <a:r>
              <a:rPr lang="en-US" sz="1200">
                <a:solidFill>
                  <a:schemeClr val="bg1"/>
                </a:solidFill>
                <a:latin typeface="Arial" panose="020B0604020202020204" pitchFamily="34" charset="0"/>
              </a:rPr>
              <a:t> particularly served as an </a:t>
            </a:r>
            <a:r>
              <a:rPr lang="en-US" sz="1200" b="1">
                <a:solidFill>
                  <a:schemeClr val="bg1"/>
                </a:solidFill>
                <a:latin typeface="Arial" panose="020B0604020202020204" pitchFamily="34" charset="0"/>
              </a:rPr>
              <a:t>inflection point for private label</a:t>
            </a:r>
            <a:r>
              <a:rPr lang="en-US" sz="1200">
                <a:solidFill>
                  <a:schemeClr val="bg1"/>
                </a:solidFill>
                <a:latin typeface="Arial" panose="020B0604020202020204" pitchFamily="34" charset="0"/>
              </a:rPr>
              <a:t>, as </a:t>
            </a:r>
            <a:r>
              <a:rPr lang="en-US" sz="1200" b="1">
                <a:solidFill>
                  <a:schemeClr val="bg1"/>
                </a:solidFill>
                <a:latin typeface="Arial" panose="020B0604020202020204" pitchFamily="34" charset="0"/>
              </a:rPr>
              <a:t>some</a:t>
            </a:r>
            <a:r>
              <a:rPr lang="en-US" sz="1200">
                <a:solidFill>
                  <a:schemeClr val="bg1"/>
                </a:solidFill>
                <a:latin typeface="Arial" panose="020B0604020202020204" pitchFamily="34" charset="0"/>
              </a:rPr>
              <a:t> customers </a:t>
            </a:r>
            <a:r>
              <a:rPr lang="en-US" sz="1200" b="1">
                <a:solidFill>
                  <a:schemeClr val="bg1"/>
                </a:solidFill>
                <a:latin typeface="Arial" panose="020B0604020202020204" pitchFamily="34" charset="0"/>
              </a:rPr>
              <a:t>considered cheaper substitutes</a:t>
            </a:r>
            <a:r>
              <a:rPr lang="en-US" sz="1200">
                <a:solidFill>
                  <a:schemeClr val="bg1"/>
                </a:solidFill>
                <a:latin typeface="Arial" panose="020B0604020202020204" pitchFamily="34" charset="0"/>
              </a:rPr>
              <a:t>.</a:t>
            </a:r>
            <a:r>
              <a:rPr lang="en-US" sz="1200" b="1">
                <a:solidFill>
                  <a:schemeClr val="bg1"/>
                </a:solidFill>
                <a:latin typeface="Arial" panose="020B0604020202020204" pitchFamily="34" charset="0"/>
              </a:rPr>
              <a:t> </a:t>
            </a:r>
          </a:p>
        </p:txBody>
      </p:sp>
      <p:sp>
        <p:nvSpPr>
          <p:cNvPr id="16" name="Content Placeholder 2">
            <a:extLst>
              <a:ext uri="{FF2B5EF4-FFF2-40B4-BE49-F238E27FC236}">
                <a16:creationId xmlns:a16="http://schemas.microsoft.com/office/drawing/2014/main" id="{C0ACF479-19F6-5FDB-C426-8F0E1886E78C}"/>
              </a:ext>
            </a:extLst>
          </p:cNvPr>
          <p:cNvSpPr txBox="1">
            <a:spLocks/>
          </p:cNvSpPr>
          <p:nvPr/>
        </p:nvSpPr>
        <p:spPr bwMode="auto">
          <a:xfrm>
            <a:off x="356878" y="3687215"/>
            <a:ext cx="8348714" cy="1180836"/>
          </a:xfrm>
          <a:prstGeom prst="rect">
            <a:avLst/>
          </a:prstGeom>
          <a:noFill/>
          <a:ln w="9525">
            <a:solidFill>
              <a:srgbClr val="A6A6A6"/>
            </a:solidFill>
            <a:prstDash val="dash"/>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eaLnBrk="1" hangingPunct="1">
              <a:spcAft>
                <a:spcPts val="1000"/>
              </a:spcAft>
              <a:buFont typeface="Wingdings" panose="05000000000000000000" pitchFamily="2" charset="2"/>
              <a:buChar char="§"/>
            </a:pPr>
            <a:r>
              <a:rPr lang="en-US" sz="1200">
                <a:latin typeface="Arial" charset="0"/>
              </a:rPr>
              <a:t>For the pet food sector, it has been a </a:t>
            </a:r>
            <a:r>
              <a:rPr lang="en-US" sz="1200" b="1">
                <a:latin typeface="Arial" charset="0"/>
              </a:rPr>
              <a:t>cheaper alternative for retailers and pet superstores</a:t>
            </a:r>
            <a:r>
              <a:rPr lang="en-US" sz="1200">
                <a:latin typeface="Arial" charset="0"/>
              </a:rPr>
              <a:t>. The reduced marketing and advertising costs relative to brand names, has generated 50% profit margin on own-brand pet foods for retailers.</a:t>
            </a:r>
          </a:p>
          <a:p>
            <a:pPr lvl="1" eaLnBrk="1" hangingPunct="1">
              <a:spcAft>
                <a:spcPts val="1000"/>
              </a:spcAft>
              <a:buFont typeface="Wingdings" panose="05000000000000000000" pitchFamily="2" charset="2"/>
              <a:buChar char="§"/>
            </a:pPr>
            <a:r>
              <a:rPr lang="en-US" sz="1200">
                <a:latin typeface="Arial" charset="0"/>
              </a:rPr>
              <a:t>Despite COVID supposedly providing a temporary stimulus, </a:t>
            </a:r>
            <a:r>
              <a:rPr lang="en-US" sz="1200" b="1">
                <a:latin typeface="Arial" charset="0"/>
              </a:rPr>
              <a:t>consumer perceptions have/are shifted</a:t>
            </a:r>
            <a:r>
              <a:rPr lang="en-US" sz="1200">
                <a:latin typeface="Arial" charset="0"/>
              </a:rPr>
              <a:t>, with </a:t>
            </a:r>
            <a:r>
              <a:rPr lang="en-US" sz="1200" b="1">
                <a:latin typeface="Arial" charset="0"/>
              </a:rPr>
              <a:t>private label overcoming the lower quality, low-price stigma </a:t>
            </a:r>
            <a:r>
              <a:rPr lang="en-US" sz="1200">
                <a:latin typeface="Arial" charset="0"/>
              </a:rPr>
              <a:t>compared to legacy brands. Secondly, </a:t>
            </a:r>
            <a:r>
              <a:rPr lang="en-US" sz="1200" b="1">
                <a:latin typeface="Arial" charset="0"/>
              </a:rPr>
              <a:t>private label is beginning to bridge the gap in offerings </a:t>
            </a:r>
            <a:r>
              <a:rPr lang="en-US" sz="1200">
                <a:latin typeface="Arial" charset="0"/>
              </a:rPr>
              <a:t>as well, </a:t>
            </a:r>
            <a:r>
              <a:rPr lang="en-US" sz="1200" b="1">
                <a:latin typeface="Arial" charset="0"/>
              </a:rPr>
              <a:t>with expansions into the mid-price and premium ranges. </a:t>
            </a:r>
            <a:endParaRPr lang="en-US" sz="1200">
              <a:latin typeface="Arial" charset="0"/>
            </a:endParaRPr>
          </a:p>
        </p:txBody>
      </p:sp>
      <p:graphicFrame>
        <p:nvGraphicFramePr>
          <p:cNvPr id="5" name="Chart 4">
            <a:extLst>
              <a:ext uri="{FF2B5EF4-FFF2-40B4-BE49-F238E27FC236}">
                <a16:creationId xmlns:a16="http://schemas.microsoft.com/office/drawing/2014/main" id="{8DA5AEB2-5100-1A66-2B4D-C387AB77CA56}"/>
              </a:ext>
            </a:extLst>
          </p:cNvPr>
          <p:cNvGraphicFramePr/>
          <p:nvPr>
            <p:extLst>
              <p:ext uri="{D42A27DB-BD31-4B8C-83A1-F6EECF244321}">
                <p14:modId xmlns:p14="http://schemas.microsoft.com/office/powerpoint/2010/main" val="3953603937"/>
              </p:ext>
            </p:extLst>
          </p:nvPr>
        </p:nvGraphicFramePr>
        <p:xfrm>
          <a:off x="849659" y="1423626"/>
          <a:ext cx="8597539" cy="15498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C7BFEE5-FA83-6336-46F4-F890F34BFD49}"/>
              </a:ext>
            </a:extLst>
          </p:cNvPr>
          <p:cNvGraphicFramePr/>
          <p:nvPr>
            <p:extLst>
              <p:ext uri="{D42A27DB-BD31-4B8C-83A1-F6EECF244321}">
                <p14:modId xmlns:p14="http://schemas.microsoft.com/office/powerpoint/2010/main" val="1162164981"/>
              </p:ext>
            </p:extLst>
          </p:nvPr>
        </p:nvGraphicFramePr>
        <p:xfrm>
          <a:off x="329478" y="2716304"/>
          <a:ext cx="8762999" cy="877887"/>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A7B29B72-F594-890E-3AB5-05B6E10AC0EC}"/>
              </a:ext>
            </a:extLst>
          </p:cNvPr>
          <p:cNvSpPr txBox="1"/>
          <p:nvPr/>
        </p:nvSpPr>
        <p:spPr>
          <a:xfrm>
            <a:off x="1341203" y="2623280"/>
            <a:ext cx="3415805" cy="276999"/>
          </a:xfrm>
          <a:prstGeom prst="rect">
            <a:avLst/>
          </a:prstGeom>
          <a:noFill/>
        </p:spPr>
        <p:txBody>
          <a:bodyPr wrap="square" rtlCol="0">
            <a:spAutoFit/>
          </a:bodyPr>
          <a:lstStyle/>
          <a:p>
            <a:pPr algn="r"/>
            <a:r>
              <a:rPr lang="en-US" sz="1200">
                <a:latin typeface="+mj-lt"/>
              </a:rPr>
              <a:t>Changed Feed Mix, </a:t>
            </a:r>
            <a:r>
              <a:rPr lang="en-US" sz="1200" b="1">
                <a:latin typeface="+mj-lt"/>
              </a:rPr>
              <a:t>Increasing % of Cheaper Food</a:t>
            </a:r>
            <a:endParaRPr lang="en-US" sz="1200">
              <a:latin typeface="+mj-lt"/>
            </a:endParaRPr>
          </a:p>
        </p:txBody>
      </p:sp>
      <p:sp>
        <p:nvSpPr>
          <p:cNvPr id="10" name="TextBox 9">
            <a:extLst>
              <a:ext uri="{FF2B5EF4-FFF2-40B4-BE49-F238E27FC236}">
                <a16:creationId xmlns:a16="http://schemas.microsoft.com/office/drawing/2014/main" id="{5AC04889-AB80-F92A-0A1E-E5686549119F}"/>
              </a:ext>
            </a:extLst>
          </p:cNvPr>
          <p:cNvSpPr txBox="1"/>
          <p:nvPr/>
        </p:nvSpPr>
        <p:spPr>
          <a:xfrm>
            <a:off x="1341203" y="2252652"/>
            <a:ext cx="3415805" cy="189577"/>
          </a:xfrm>
          <a:prstGeom prst="rect">
            <a:avLst/>
          </a:prstGeom>
          <a:noFill/>
        </p:spPr>
        <p:txBody>
          <a:bodyPr wrap="square" rtlCol="0">
            <a:spAutoFit/>
          </a:bodyPr>
          <a:lstStyle/>
          <a:p>
            <a:pPr algn="r"/>
            <a:r>
              <a:rPr lang="en-US" sz="1200">
                <a:latin typeface="+mj-lt"/>
              </a:rPr>
              <a:t>Switched to </a:t>
            </a:r>
            <a:r>
              <a:rPr lang="en-US" sz="1200" b="1">
                <a:latin typeface="+mj-lt"/>
              </a:rPr>
              <a:t>Cheaper Food Type</a:t>
            </a:r>
          </a:p>
        </p:txBody>
      </p:sp>
      <p:sp>
        <p:nvSpPr>
          <p:cNvPr id="11" name="TextBox 10">
            <a:extLst>
              <a:ext uri="{FF2B5EF4-FFF2-40B4-BE49-F238E27FC236}">
                <a16:creationId xmlns:a16="http://schemas.microsoft.com/office/drawing/2014/main" id="{CB8F6B6D-BCD9-8142-4438-AA9E9495D873}"/>
              </a:ext>
            </a:extLst>
          </p:cNvPr>
          <p:cNvSpPr txBox="1"/>
          <p:nvPr/>
        </p:nvSpPr>
        <p:spPr>
          <a:xfrm>
            <a:off x="1341203" y="1861382"/>
            <a:ext cx="3415805" cy="189577"/>
          </a:xfrm>
          <a:prstGeom prst="rect">
            <a:avLst/>
          </a:prstGeom>
          <a:noFill/>
        </p:spPr>
        <p:txBody>
          <a:bodyPr wrap="square" rtlCol="0">
            <a:spAutoFit/>
          </a:bodyPr>
          <a:lstStyle/>
          <a:p>
            <a:pPr algn="r"/>
            <a:r>
              <a:rPr lang="en-US" sz="1200">
                <a:latin typeface="+mj-lt"/>
              </a:rPr>
              <a:t>Switched to </a:t>
            </a:r>
            <a:r>
              <a:rPr lang="en-US" sz="1200" b="1">
                <a:latin typeface="+mj-lt"/>
              </a:rPr>
              <a:t>Cheaper Brand within Same Food Type</a:t>
            </a:r>
            <a:endParaRPr lang="en-US" sz="1200">
              <a:latin typeface="+mj-lt"/>
            </a:endParaRPr>
          </a:p>
        </p:txBody>
      </p:sp>
      <p:sp>
        <p:nvSpPr>
          <p:cNvPr id="12" name="TextBox 11">
            <a:extLst>
              <a:ext uri="{FF2B5EF4-FFF2-40B4-BE49-F238E27FC236}">
                <a16:creationId xmlns:a16="http://schemas.microsoft.com/office/drawing/2014/main" id="{261789DE-DDE7-01BD-4498-696AE563CDE1}"/>
              </a:ext>
            </a:extLst>
          </p:cNvPr>
          <p:cNvSpPr txBox="1"/>
          <p:nvPr/>
        </p:nvSpPr>
        <p:spPr>
          <a:xfrm>
            <a:off x="1341203" y="1491802"/>
            <a:ext cx="3415805" cy="189577"/>
          </a:xfrm>
          <a:prstGeom prst="rect">
            <a:avLst/>
          </a:prstGeom>
          <a:noFill/>
        </p:spPr>
        <p:txBody>
          <a:bodyPr wrap="square" rtlCol="0">
            <a:spAutoFit/>
          </a:bodyPr>
          <a:lstStyle/>
          <a:p>
            <a:pPr algn="r"/>
            <a:r>
              <a:rPr lang="en-US" sz="1200">
                <a:latin typeface="+mj-lt"/>
              </a:rPr>
              <a:t>Switched to </a:t>
            </a:r>
            <a:r>
              <a:rPr lang="en-US" sz="1200" b="1">
                <a:latin typeface="+mj-lt"/>
              </a:rPr>
              <a:t>Own-Label within Same Food Type</a:t>
            </a:r>
            <a:endParaRPr lang="en-US" sz="1200">
              <a:latin typeface="+mj-lt"/>
            </a:endParaRPr>
          </a:p>
        </p:txBody>
      </p:sp>
      <p:sp>
        <p:nvSpPr>
          <p:cNvPr id="13" name="Rectangle 12">
            <a:extLst>
              <a:ext uri="{FF2B5EF4-FFF2-40B4-BE49-F238E27FC236}">
                <a16:creationId xmlns:a16="http://schemas.microsoft.com/office/drawing/2014/main" id="{B365A3E4-B7F2-C6C1-4ECA-76189BD21BDF}"/>
              </a:ext>
            </a:extLst>
          </p:cNvPr>
          <p:cNvSpPr/>
          <p:nvPr/>
        </p:nvSpPr>
        <p:spPr>
          <a:xfrm>
            <a:off x="364801" y="1516426"/>
            <a:ext cx="749155" cy="625192"/>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j-lt"/>
                <a:cs typeface="Arial" panose="020B0604020202020204" pitchFamily="34" charset="0"/>
              </a:rPr>
              <a:t>Brand Trade-Down</a:t>
            </a:r>
          </a:p>
        </p:txBody>
      </p:sp>
      <p:sp>
        <p:nvSpPr>
          <p:cNvPr id="14" name="Rectangle 13">
            <a:extLst>
              <a:ext uri="{FF2B5EF4-FFF2-40B4-BE49-F238E27FC236}">
                <a16:creationId xmlns:a16="http://schemas.microsoft.com/office/drawing/2014/main" id="{D090D88A-CA09-06CA-0450-129E588B3720}"/>
              </a:ext>
            </a:extLst>
          </p:cNvPr>
          <p:cNvSpPr/>
          <p:nvPr/>
        </p:nvSpPr>
        <p:spPr>
          <a:xfrm>
            <a:off x="364801" y="2275086"/>
            <a:ext cx="749157" cy="625193"/>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mj-lt"/>
                <a:cs typeface="Arial" panose="020B0604020202020204" pitchFamily="34" charset="0"/>
              </a:rPr>
              <a:t>Food Mix Shift</a:t>
            </a:r>
          </a:p>
        </p:txBody>
      </p:sp>
      <p:sp>
        <p:nvSpPr>
          <p:cNvPr id="15" name="Rectangle 14">
            <a:extLst>
              <a:ext uri="{FF2B5EF4-FFF2-40B4-BE49-F238E27FC236}">
                <a16:creationId xmlns:a16="http://schemas.microsoft.com/office/drawing/2014/main" id="{9E1D9FA4-7B61-A9BB-9F25-020B75D51E04}"/>
              </a:ext>
            </a:extLst>
          </p:cNvPr>
          <p:cNvSpPr/>
          <p:nvPr/>
        </p:nvSpPr>
        <p:spPr>
          <a:xfrm>
            <a:off x="356878" y="3265368"/>
            <a:ext cx="8348714" cy="410899"/>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rPr>
              <a:t>Although loyalty remained strong </a:t>
            </a:r>
            <a:r>
              <a:rPr lang="en-US" sz="1200">
                <a:solidFill>
                  <a:schemeClr val="bg1"/>
                </a:solidFill>
                <a:latin typeface="Arial" panose="020B0604020202020204" pitchFamily="34" charset="0"/>
              </a:rPr>
              <a:t>for many national brands because many owners are unwilling to cut pet spend, especially related to health, </a:t>
            </a:r>
            <a:r>
              <a:rPr lang="en-US" sz="1200" b="1">
                <a:solidFill>
                  <a:schemeClr val="bg1"/>
                </a:solidFill>
                <a:latin typeface="Arial" panose="020B0604020202020204" pitchFamily="34" charset="0"/>
              </a:rPr>
              <a:t>private label’s emergence as an upstart with ~10% share doesn’t come as a surprise</a:t>
            </a:r>
            <a:r>
              <a:rPr lang="en-US" sz="1200">
                <a:solidFill>
                  <a:schemeClr val="bg1"/>
                </a:solidFill>
                <a:latin typeface="Arial" panose="020B0604020202020204" pitchFamily="34" charset="0"/>
              </a:rPr>
              <a:t>…</a:t>
            </a:r>
          </a:p>
        </p:txBody>
      </p:sp>
      <p:sp>
        <p:nvSpPr>
          <p:cNvPr id="19" name="TextBox 18">
            <a:extLst>
              <a:ext uri="{FF2B5EF4-FFF2-40B4-BE49-F238E27FC236}">
                <a16:creationId xmlns:a16="http://schemas.microsoft.com/office/drawing/2014/main" id="{5F8E0F97-E066-CF74-86CA-8B78BFE4443D}"/>
              </a:ext>
            </a:extLst>
          </p:cNvPr>
          <p:cNvSpPr txBox="1"/>
          <p:nvPr/>
        </p:nvSpPr>
        <p:spPr>
          <a:xfrm>
            <a:off x="816485" y="4988834"/>
            <a:ext cx="3112741" cy="461665"/>
          </a:xfrm>
          <a:prstGeom prst="rect">
            <a:avLst/>
          </a:prstGeom>
          <a:noFill/>
          <a:ln>
            <a:solidFill>
              <a:schemeClr val="tx1"/>
            </a:solidFill>
            <a:prstDash val="sysDash"/>
          </a:ln>
        </p:spPr>
        <p:txBody>
          <a:bodyPr wrap="square" rtlCol="0">
            <a:spAutoFit/>
          </a:bodyPr>
          <a:lstStyle/>
          <a:p>
            <a:pPr algn="ctr"/>
            <a:r>
              <a:rPr lang="en-US" sz="1200" b="1">
                <a:solidFill>
                  <a:srgbClr val="00B050"/>
                </a:solidFill>
                <a:latin typeface="Arial" panose="020B0604020202020204" pitchFamily="34" charset="0"/>
                <a:cs typeface="Arial" panose="020B0604020202020204" pitchFamily="34" charset="0"/>
              </a:rPr>
              <a:t>2021 Private Labels unit sales rose +11%, while national brand flattened</a:t>
            </a:r>
            <a:r>
              <a:rPr lang="en-US" sz="1200">
                <a:solidFill>
                  <a:srgbClr val="00B050"/>
                </a:solidFill>
                <a:latin typeface="Arial" panose="020B0604020202020204" pitchFamily="34" charset="0"/>
                <a:cs typeface="Arial" panose="020B0604020202020204" pitchFamily="34" charset="0"/>
              </a:rPr>
              <a:t>.</a:t>
            </a:r>
            <a:endParaRPr lang="en-US" sz="1200" b="1">
              <a:solidFill>
                <a:srgbClr val="00B05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09D86C59-7CF0-9C01-8122-73D7FEB53618}"/>
              </a:ext>
            </a:extLst>
          </p:cNvPr>
          <p:cNvSpPr txBox="1"/>
          <p:nvPr/>
        </p:nvSpPr>
        <p:spPr>
          <a:xfrm>
            <a:off x="5148428" y="4988833"/>
            <a:ext cx="3108960" cy="461665"/>
          </a:xfrm>
          <a:prstGeom prst="rect">
            <a:avLst/>
          </a:prstGeom>
          <a:noFill/>
          <a:ln>
            <a:solidFill>
              <a:schemeClr val="tx1"/>
            </a:solidFill>
            <a:prstDash val="sysDash"/>
          </a:ln>
        </p:spPr>
        <p:txBody>
          <a:bodyPr wrap="square" rtlCol="0">
            <a:spAutoFit/>
          </a:bodyPr>
          <a:lstStyle/>
          <a:p>
            <a:pPr algn="ctr"/>
            <a:r>
              <a:rPr lang="en-US" sz="1200" b="1">
                <a:solidFill>
                  <a:srgbClr val="00B050"/>
                </a:solidFill>
                <a:latin typeface="Arial" panose="020B0604020202020204" pitchFamily="34" charset="0"/>
                <a:cs typeface="Arial" panose="020B0604020202020204" pitchFamily="34" charset="0"/>
              </a:rPr>
              <a:t>63% of Private Brand Shoppers view them as good value.</a:t>
            </a:r>
          </a:p>
        </p:txBody>
      </p:sp>
      <p:sp>
        <p:nvSpPr>
          <p:cNvPr id="4" name="Rectangle 3">
            <a:extLst>
              <a:ext uri="{FF2B5EF4-FFF2-40B4-BE49-F238E27FC236}">
                <a16:creationId xmlns:a16="http://schemas.microsoft.com/office/drawing/2014/main" id="{874F62E7-6BDA-CDF9-CB1E-A3B9A26A05DD}"/>
              </a:ext>
            </a:extLst>
          </p:cNvPr>
          <p:cNvSpPr/>
          <p:nvPr/>
        </p:nvSpPr>
        <p:spPr>
          <a:xfrm>
            <a:off x="1113956" y="2279139"/>
            <a:ext cx="7629474" cy="649169"/>
          </a:xfrm>
          <a:prstGeom prst="rect">
            <a:avLst/>
          </a:prstGeom>
          <a:noFill/>
          <a:ln w="3175">
            <a:solidFill>
              <a:srgbClr val="A6A6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F3C5DDFD-51FF-DCB3-08BB-48A13E7D779B}"/>
              </a:ext>
            </a:extLst>
          </p:cNvPr>
          <p:cNvSpPr/>
          <p:nvPr/>
        </p:nvSpPr>
        <p:spPr>
          <a:xfrm>
            <a:off x="1113956" y="1518487"/>
            <a:ext cx="7622630" cy="621792"/>
          </a:xfrm>
          <a:prstGeom prst="rect">
            <a:avLst/>
          </a:prstGeom>
          <a:noFill/>
          <a:ln w="3175">
            <a:solidFill>
              <a:srgbClr val="A6A6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59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5E415-F071-77A2-4893-178258D1B8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E7DDB3-BB8A-4884-A2D8-BF004C85A72A}"/>
              </a:ext>
            </a:extLst>
          </p:cNvPr>
          <p:cNvSpPr>
            <a:spLocks noGrp="1"/>
          </p:cNvSpPr>
          <p:nvPr>
            <p:ph type="sldNum" sz="quarter" idx="12"/>
          </p:nvPr>
        </p:nvSpPr>
        <p:spPr/>
        <p:txBody>
          <a:bodyPr/>
          <a:lstStyle/>
          <a:p>
            <a:pPr>
              <a:defRPr/>
            </a:pPr>
            <a:fld id="{995B7867-EB00-4675-821B-66D3FE8CD564}" type="slidenum">
              <a:rPr lang="en-US" smtClean="0"/>
              <a:pPr>
                <a:defRPr/>
              </a:pPr>
              <a:t>18</a:t>
            </a:fld>
            <a:endParaRPr lang="en-US"/>
          </a:p>
        </p:txBody>
      </p:sp>
      <p:sp>
        <p:nvSpPr>
          <p:cNvPr id="24" name="TextBox 23">
            <a:extLst>
              <a:ext uri="{FF2B5EF4-FFF2-40B4-BE49-F238E27FC236}">
                <a16:creationId xmlns:a16="http://schemas.microsoft.com/office/drawing/2014/main" id="{0D705CCE-FC35-DB1F-2FF0-40786A80CD82}"/>
              </a:ext>
            </a:extLst>
          </p:cNvPr>
          <p:cNvSpPr txBox="1"/>
          <p:nvPr/>
        </p:nvSpPr>
        <p:spPr>
          <a:xfrm>
            <a:off x="177043" y="923619"/>
            <a:ext cx="8732256" cy="707886"/>
          </a:xfrm>
          <a:prstGeom prst="rect">
            <a:avLst/>
          </a:prstGeom>
          <a:solidFill>
            <a:srgbClr val="E8F0FA"/>
          </a:solidFill>
          <a:ln>
            <a:solidFill>
              <a:schemeClr val="tx2"/>
            </a:solidFill>
          </a:ln>
        </p:spPr>
        <p:txBody>
          <a:bodyPr wrap="square" lIns="91440" tIns="45720" rIns="91440" bIns="45720" anchor="t">
            <a:spAutoFit/>
          </a:bodyPr>
          <a:lstStyle/>
          <a:p>
            <a:r>
              <a:rPr lang="en-US" sz="1000" b="1">
                <a:latin typeface="Arial"/>
                <a:cs typeface="Arial"/>
              </a:rPr>
              <a:t>1. Product Recall Risk:</a:t>
            </a:r>
            <a:r>
              <a:rPr lang="en-US" sz="1000">
                <a:latin typeface="Arial"/>
                <a:cs typeface="Arial"/>
              </a:rPr>
              <a:t> The industry is highly sensitive to product quality issues. A major recall in 2011 resulted in a </a:t>
            </a:r>
            <a:r>
              <a:rPr lang="en-US" sz="1000" b="1">
                <a:latin typeface="Arial"/>
                <a:cs typeface="Arial"/>
              </a:rPr>
              <a:t>28.2% revenue drop</a:t>
            </a:r>
            <a:r>
              <a:rPr lang="en-US" sz="1000">
                <a:latin typeface="Arial"/>
                <a:cs typeface="Arial"/>
              </a:rPr>
              <a:t>—equivalent to </a:t>
            </a:r>
            <a:r>
              <a:rPr lang="en-US" sz="1000" b="1">
                <a:latin typeface="Arial"/>
                <a:cs typeface="Arial"/>
              </a:rPr>
              <a:t>$102M</a:t>
            </a:r>
            <a:r>
              <a:rPr lang="en-US" sz="1000">
                <a:latin typeface="Arial"/>
                <a:cs typeface="Arial"/>
              </a:rPr>
              <a:t> lost within a single year—highlighting the potentially severe financial and reputational impact of safety failures.</a:t>
            </a:r>
          </a:p>
          <a:p>
            <a:r>
              <a:rPr lang="en-US" sz="1000" b="1">
                <a:latin typeface="Arial"/>
                <a:cs typeface="Arial"/>
              </a:rPr>
              <a:t>Mitigating Factors: </a:t>
            </a:r>
            <a:r>
              <a:rPr lang="en-US" sz="1000">
                <a:latin typeface="Arial"/>
                <a:cs typeface="Arial"/>
              </a:rPr>
              <a:t>Since then, TargetCo has </a:t>
            </a:r>
            <a:r>
              <a:rPr lang="en-US" sz="1000" b="1">
                <a:latin typeface="Arial"/>
                <a:cs typeface="Arial"/>
              </a:rPr>
              <a:t>significantly reinforced its audit and regulatory processes</a:t>
            </a:r>
            <a:r>
              <a:rPr lang="en-US" sz="1000">
                <a:latin typeface="Arial"/>
                <a:cs typeface="Arial"/>
              </a:rPr>
              <a:t>, with a </a:t>
            </a:r>
            <a:r>
              <a:rPr lang="en-US" sz="1000" b="1">
                <a:latin typeface="Arial"/>
                <a:cs typeface="Arial"/>
              </a:rPr>
              <a:t>supply chain now primarily sourced within the U.S.</a:t>
            </a:r>
            <a:r>
              <a:rPr lang="en-US" sz="1000">
                <a:latin typeface="Arial"/>
                <a:cs typeface="Arial"/>
              </a:rPr>
              <a:t>, enhancing quality and traceability. The industry has more rigorous quality control to prevent such disasters from repeating.</a:t>
            </a:r>
            <a:endParaRPr lang="en-US" sz="1000">
              <a:cs typeface="Arial"/>
            </a:endParaRPr>
          </a:p>
        </p:txBody>
      </p:sp>
      <p:sp>
        <p:nvSpPr>
          <p:cNvPr id="32" name="TextBox 31">
            <a:extLst>
              <a:ext uri="{FF2B5EF4-FFF2-40B4-BE49-F238E27FC236}">
                <a16:creationId xmlns:a16="http://schemas.microsoft.com/office/drawing/2014/main" id="{2A719B1D-E7A3-16A7-9C0E-8473592CC977}"/>
              </a:ext>
            </a:extLst>
          </p:cNvPr>
          <p:cNvSpPr txBox="1"/>
          <p:nvPr/>
        </p:nvSpPr>
        <p:spPr>
          <a:xfrm>
            <a:off x="185542" y="5407399"/>
            <a:ext cx="8730892" cy="861774"/>
          </a:xfrm>
          <a:prstGeom prst="rect">
            <a:avLst/>
          </a:prstGeom>
          <a:solidFill>
            <a:srgbClr val="E8F0FA"/>
          </a:solidFill>
          <a:ln>
            <a:solidFill>
              <a:schemeClr val="tx2"/>
            </a:solidFill>
          </a:ln>
        </p:spPr>
        <p:txBody>
          <a:bodyPr wrap="square" lIns="91440" tIns="45720" rIns="91440" bIns="45720" anchor="t">
            <a:spAutoFit/>
          </a:bodyPr>
          <a:lstStyle/>
          <a:p>
            <a:r>
              <a:rPr lang="en-US" sz="1000" b="1">
                <a:latin typeface="Arial"/>
                <a:cs typeface="Arial"/>
              </a:rPr>
              <a:t>6. New Competition:</a:t>
            </a:r>
            <a:r>
              <a:rPr lang="en-US" sz="1000">
                <a:latin typeface="Arial"/>
                <a:cs typeface="Arial"/>
              </a:rPr>
              <a:t> With a </a:t>
            </a:r>
            <a:r>
              <a:rPr lang="en-US" sz="1000" b="1">
                <a:latin typeface="Arial"/>
                <a:cs typeface="Arial"/>
              </a:rPr>
              <a:t>specialization</a:t>
            </a:r>
            <a:r>
              <a:rPr lang="en-US" sz="1000">
                <a:latin typeface="Arial"/>
                <a:cs typeface="Arial"/>
              </a:rPr>
              <a:t> in niche sectors of the pet food industry</a:t>
            </a:r>
            <a:r>
              <a:rPr lang="en-US" sz="1000" b="1">
                <a:latin typeface="Arial"/>
                <a:cs typeface="Arial"/>
              </a:rPr>
              <a:t>, new players could attempt to capture market share </a:t>
            </a:r>
            <a:r>
              <a:rPr lang="en-US" sz="1000">
                <a:latin typeface="Arial"/>
                <a:cs typeface="Arial"/>
              </a:rPr>
              <a:t>from TargetCo, with the </a:t>
            </a:r>
            <a:r>
              <a:rPr lang="en-US" sz="1000" b="1">
                <a:latin typeface="Arial"/>
                <a:cs typeface="Arial"/>
              </a:rPr>
              <a:t>advantage of being helped by brands who need new sources of supply</a:t>
            </a:r>
            <a:r>
              <a:rPr lang="en-US" sz="1000">
                <a:latin typeface="Arial"/>
                <a:cs typeface="Arial"/>
              </a:rPr>
              <a:t>.</a:t>
            </a:r>
          </a:p>
          <a:p>
            <a:r>
              <a:rPr lang="en-US" sz="1000" b="1">
                <a:latin typeface="Arial"/>
                <a:cs typeface="Arial"/>
              </a:rPr>
              <a:t>Mitigating Factors:</a:t>
            </a:r>
            <a:r>
              <a:rPr lang="en-US" sz="1000">
                <a:latin typeface="Arial"/>
                <a:cs typeface="Arial"/>
              </a:rPr>
              <a:t> </a:t>
            </a:r>
            <a:r>
              <a:rPr lang="en-US" sz="1000" b="1">
                <a:latin typeface="Arial"/>
                <a:cs typeface="Arial"/>
              </a:rPr>
              <a:t>Entry barriers </a:t>
            </a:r>
            <a:r>
              <a:rPr lang="en-US" sz="1000">
                <a:latin typeface="Arial"/>
                <a:cs typeface="Arial"/>
              </a:rPr>
              <a:t>and the </a:t>
            </a:r>
            <a:r>
              <a:rPr lang="en-US" sz="1000" b="1">
                <a:latin typeface="Arial"/>
                <a:cs typeface="Arial"/>
              </a:rPr>
              <a:t>risk of product recalls</a:t>
            </a:r>
            <a:r>
              <a:rPr lang="en-US" sz="1000">
                <a:latin typeface="Arial"/>
                <a:cs typeface="Arial"/>
              </a:rPr>
              <a:t> could reduce the likelihood of this happening, especially in sectors where TargetCo has a presence already. TargetCo, established since </a:t>
            </a:r>
            <a:r>
              <a:rPr lang="en-US" sz="1000" b="1">
                <a:latin typeface="Arial"/>
                <a:cs typeface="Arial"/>
              </a:rPr>
              <a:t>1972</a:t>
            </a:r>
            <a:r>
              <a:rPr lang="en-US" sz="1000">
                <a:latin typeface="Arial"/>
                <a:cs typeface="Arial"/>
              </a:rPr>
              <a:t>, has extensive experience in the industry and a deep understanding of costs, alongside long-standing relationships with customers such as Walmart, having co-launched a new private label dry product line.</a:t>
            </a:r>
            <a:endParaRPr lang="en-US" sz="1000">
              <a:cs typeface="Arial"/>
            </a:endParaRPr>
          </a:p>
        </p:txBody>
      </p:sp>
      <p:sp>
        <p:nvSpPr>
          <p:cNvPr id="3" name="TextBox 2">
            <a:extLst>
              <a:ext uri="{FF2B5EF4-FFF2-40B4-BE49-F238E27FC236}">
                <a16:creationId xmlns:a16="http://schemas.microsoft.com/office/drawing/2014/main" id="{926C922B-1ABD-8379-92A0-E3DD98F15266}"/>
              </a:ext>
            </a:extLst>
          </p:cNvPr>
          <p:cNvSpPr txBox="1"/>
          <p:nvPr/>
        </p:nvSpPr>
        <p:spPr>
          <a:xfrm>
            <a:off x="177043" y="1666487"/>
            <a:ext cx="8732256" cy="861774"/>
          </a:xfrm>
          <a:prstGeom prst="rect">
            <a:avLst/>
          </a:prstGeom>
          <a:solidFill>
            <a:srgbClr val="E8F0FA"/>
          </a:solidFill>
          <a:ln>
            <a:solidFill>
              <a:schemeClr val="tx2"/>
            </a:solidFill>
          </a:ln>
        </p:spPr>
        <p:txBody>
          <a:bodyPr wrap="square" lIns="91440" tIns="45720" rIns="91440" bIns="45720" anchor="t">
            <a:spAutoFit/>
          </a:bodyPr>
          <a:lstStyle/>
          <a:p>
            <a:r>
              <a:rPr lang="en-US" sz="1000" b="1">
                <a:latin typeface="Arial"/>
                <a:cs typeface="Arial"/>
              </a:rPr>
              <a:t>2. Concentrated Customers:</a:t>
            </a:r>
            <a:r>
              <a:rPr lang="en-US" sz="1000">
                <a:latin typeface="Arial"/>
                <a:cs typeface="Arial"/>
              </a:rPr>
              <a:t> TargetCo’s </a:t>
            </a:r>
            <a:r>
              <a:rPr lang="en-US" sz="1000" b="1">
                <a:latin typeface="Arial"/>
                <a:cs typeface="Arial"/>
              </a:rPr>
              <a:t>top 10 clients</a:t>
            </a:r>
            <a:r>
              <a:rPr lang="en-US" sz="1000">
                <a:latin typeface="Arial"/>
                <a:cs typeface="Arial"/>
              </a:rPr>
              <a:t> represent </a:t>
            </a:r>
            <a:r>
              <a:rPr lang="en-US" sz="1000" b="1">
                <a:latin typeface="Arial"/>
                <a:cs typeface="Arial"/>
              </a:rPr>
              <a:t>80%</a:t>
            </a:r>
            <a:r>
              <a:rPr lang="en-US" sz="1000">
                <a:latin typeface="Arial"/>
                <a:cs typeface="Arial"/>
              </a:rPr>
              <a:t> of total revenue, exposing the firm to potential pricing pressure and the risk of contagion from adverse events affecting key partners. The financial performance of TargetCo’s customers strongly influence results and contracts.</a:t>
            </a:r>
            <a:br>
              <a:rPr lang="en-US" sz="1000">
                <a:latin typeface="Arial"/>
                <a:cs typeface="Arial"/>
              </a:rPr>
            </a:br>
            <a:r>
              <a:rPr lang="en-US" sz="1000" b="1">
                <a:latin typeface="Arial"/>
                <a:cs typeface="Arial"/>
              </a:rPr>
              <a:t>Mitigating Factors:</a:t>
            </a:r>
            <a:r>
              <a:rPr lang="en-US" sz="1000">
                <a:latin typeface="Arial"/>
                <a:cs typeface="Arial"/>
              </a:rPr>
              <a:t> The </a:t>
            </a:r>
            <a:r>
              <a:rPr lang="en-US" sz="1000" b="1">
                <a:latin typeface="Arial"/>
                <a:cs typeface="Arial"/>
              </a:rPr>
              <a:t>rise of new distribution channels </a:t>
            </a:r>
            <a:r>
              <a:rPr lang="en-US" sz="1000">
                <a:latin typeface="Arial"/>
                <a:cs typeface="Arial"/>
              </a:rPr>
              <a:t>particularly e-commerce offers opportunities to </a:t>
            </a:r>
            <a:r>
              <a:rPr lang="en-US" sz="1000" b="1">
                <a:latin typeface="Arial"/>
                <a:cs typeface="Arial"/>
              </a:rPr>
              <a:t>diversify the client base </a:t>
            </a:r>
            <a:r>
              <a:rPr lang="en-US" sz="1000">
                <a:latin typeface="Arial"/>
                <a:cs typeface="Arial"/>
              </a:rPr>
              <a:t>and reduce dependency on traditional large accounts. Moreover, TargetCo’s </a:t>
            </a:r>
            <a:r>
              <a:rPr lang="en-US" sz="1000" b="1">
                <a:latin typeface="Arial"/>
                <a:cs typeface="Arial"/>
              </a:rPr>
              <a:t>volume growth for mass merchandise and pet superstores were </a:t>
            </a:r>
            <a:r>
              <a:rPr lang="en-US" sz="1000">
                <a:latin typeface="Arial"/>
                <a:cs typeface="Arial"/>
              </a:rPr>
              <a:t>up </a:t>
            </a:r>
            <a:r>
              <a:rPr lang="en-US" sz="1000" b="1">
                <a:latin typeface="Arial"/>
                <a:cs typeface="Arial"/>
              </a:rPr>
              <a:t>+21% CAGR and +15% </a:t>
            </a:r>
            <a:r>
              <a:rPr lang="en-US" sz="1000">
                <a:latin typeface="Arial"/>
                <a:cs typeface="Arial"/>
              </a:rPr>
              <a:t>between 2020 – 2025.</a:t>
            </a:r>
            <a:endParaRPr lang="fr-FR" sz="1000">
              <a:cs typeface="Arial"/>
            </a:endParaRPr>
          </a:p>
        </p:txBody>
      </p:sp>
      <p:sp>
        <p:nvSpPr>
          <p:cNvPr id="4" name="TextBox 3">
            <a:extLst>
              <a:ext uri="{FF2B5EF4-FFF2-40B4-BE49-F238E27FC236}">
                <a16:creationId xmlns:a16="http://schemas.microsoft.com/office/drawing/2014/main" id="{3B183136-A57C-5083-4DB1-A3770BCC79D5}"/>
              </a:ext>
            </a:extLst>
          </p:cNvPr>
          <p:cNvSpPr txBox="1"/>
          <p:nvPr/>
        </p:nvSpPr>
        <p:spPr>
          <a:xfrm>
            <a:off x="177043" y="2563243"/>
            <a:ext cx="8732256" cy="861774"/>
          </a:xfrm>
          <a:prstGeom prst="rect">
            <a:avLst/>
          </a:prstGeom>
          <a:solidFill>
            <a:srgbClr val="E8F0FA"/>
          </a:solidFill>
          <a:ln>
            <a:solidFill>
              <a:schemeClr val="tx2"/>
            </a:solidFill>
          </a:ln>
        </p:spPr>
        <p:txBody>
          <a:bodyPr wrap="square" lIns="91440" tIns="45720" rIns="91440" bIns="45720" anchor="t">
            <a:spAutoFit/>
          </a:bodyPr>
          <a:lstStyle/>
          <a:p>
            <a:r>
              <a:rPr lang="en-US" sz="1000" b="1">
                <a:latin typeface="Arial"/>
                <a:cs typeface="Arial"/>
              </a:rPr>
              <a:t>3. Input Cost Pressure:</a:t>
            </a:r>
            <a:r>
              <a:rPr lang="en-US" sz="1000">
                <a:latin typeface="Arial"/>
                <a:cs typeface="Arial"/>
              </a:rPr>
              <a:t> Global supply chain disruptions and increased demand for pet food are putting upward pressure on input costs, leading to potential margin compression. </a:t>
            </a:r>
            <a:r>
              <a:rPr lang="en-US" sz="1000" b="1">
                <a:latin typeface="Arial"/>
                <a:cs typeface="Arial"/>
              </a:rPr>
              <a:t>Incoming aluminum tariffs of 25% </a:t>
            </a:r>
            <a:r>
              <a:rPr lang="en-US" sz="1000">
                <a:latin typeface="Arial"/>
                <a:cs typeface="Arial"/>
              </a:rPr>
              <a:t>alongside the overall metal cost hikes may increase TargetCo’s can costs.</a:t>
            </a:r>
            <a:br>
              <a:rPr lang="en-US" sz="1000">
                <a:latin typeface="Arial"/>
                <a:cs typeface="Arial"/>
              </a:rPr>
            </a:br>
            <a:r>
              <a:rPr lang="en-US" sz="1000" b="1">
                <a:latin typeface="Arial"/>
                <a:cs typeface="Arial"/>
              </a:rPr>
              <a:t>Mitigating Factors:</a:t>
            </a:r>
            <a:r>
              <a:rPr lang="en-US" sz="1000">
                <a:latin typeface="Arial"/>
                <a:cs typeface="Arial"/>
              </a:rPr>
              <a:t> TargetCo has </a:t>
            </a:r>
            <a:r>
              <a:rPr lang="en-US" sz="1000" b="1">
                <a:latin typeface="Arial"/>
                <a:cs typeface="Arial"/>
              </a:rPr>
              <a:t>diversified its product mix</a:t>
            </a:r>
            <a:r>
              <a:rPr lang="en-US" sz="1000">
                <a:latin typeface="Arial"/>
                <a:cs typeface="Arial"/>
              </a:rPr>
              <a:t>, with dry pet food—growing at </a:t>
            </a:r>
            <a:r>
              <a:rPr lang="en-US" sz="1000" b="1">
                <a:latin typeface="Arial"/>
                <a:cs typeface="Arial"/>
              </a:rPr>
              <a:t>9–11%</a:t>
            </a:r>
            <a:r>
              <a:rPr lang="en-US" sz="1000">
                <a:latin typeface="Arial"/>
                <a:cs typeface="Arial"/>
              </a:rPr>
              <a:t> CAGR over the past six years—providing more resilient margins. During 2023’s economic uncertainty, the overall</a:t>
            </a:r>
            <a:r>
              <a:rPr lang="en-US" sz="1000" b="1">
                <a:latin typeface="Arial"/>
                <a:cs typeface="Arial"/>
              </a:rPr>
              <a:t> private label</a:t>
            </a:r>
            <a:r>
              <a:rPr lang="en-US" sz="1000">
                <a:latin typeface="Arial"/>
                <a:cs typeface="Arial"/>
              </a:rPr>
              <a:t> space saw </a:t>
            </a:r>
            <a:r>
              <a:rPr lang="en-US" sz="1000" b="1">
                <a:latin typeface="Arial"/>
                <a:cs typeface="Arial"/>
              </a:rPr>
              <a:t>4.7% growth compared to national brands’ 3.4%</a:t>
            </a:r>
            <a:r>
              <a:rPr lang="en-US" sz="1000">
                <a:latin typeface="Arial"/>
                <a:cs typeface="Arial"/>
              </a:rPr>
              <a:t>. Moreover, TargetCo has </a:t>
            </a:r>
            <a:r>
              <a:rPr lang="en-US" sz="1000" b="1">
                <a:latin typeface="Arial"/>
                <a:cs typeface="Arial"/>
              </a:rPr>
              <a:t>moved procurement domestically</a:t>
            </a:r>
            <a:r>
              <a:rPr lang="en-US" sz="1000">
                <a:latin typeface="Arial"/>
                <a:cs typeface="Arial"/>
              </a:rPr>
              <a:t>, as the </a:t>
            </a:r>
            <a:r>
              <a:rPr lang="en-US" sz="1000" b="1">
                <a:latin typeface="Arial"/>
                <a:cs typeface="Arial"/>
              </a:rPr>
              <a:t>aluminum</a:t>
            </a:r>
            <a:r>
              <a:rPr lang="en-US" sz="1000">
                <a:latin typeface="Arial"/>
                <a:cs typeface="Arial"/>
              </a:rPr>
              <a:t> industry overall has seen </a:t>
            </a:r>
            <a:r>
              <a:rPr lang="en-US" sz="1000" b="1">
                <a:latin typeface="Arial"/>
                <a:cs typeface="Arial"/>
              </a:rPr>
              <a:t>greater recyclability and usability.</a:t>
            </a:r>
            <a:endParaRPr lang="en-US"/>
          </a:p>
        </p:txBody>
      </p:sp>
      <p:sp>
        <p:nvSpPr>
          <p:cNvPr id="6" name="TextBox 5">
            <a:extLst>
              <a:ext uri="{FF2B5EF4-FFF2-40B4-BE49-F238E27FC236}">
                <a16:creationId xmlns:a16="http://schemas.microsoft.com/office/drawing/2014/main" id="{28C0EFC8-5D68-D6E4-C889-B8B294EF44E7}"/>
              </a:ext>
            </a:extLst>
          </p:cNvPr>
          <p:cNvSpPr txBox="1"/>
          <p:nvPr/>
        </p:nvSpPr>
        <p:spPr>
          <a:xfrm>
            <a:off x="185542" y="3459999"/>
            <a:ext cx="8732256" cy="861774"/>
          </a:xfrm>
          <a:prstGeom prst="rect">
            <a:avLst/>
          </a:prstGeom>
          <a:solidFill>
            <a:srgbClr val="E8F0FA"/>
          </a:solidFill>
          <a:ln>
            <a:solidFill>
              <a:schemeClr val="tx2"/>
            </a:solidFill>
          </a:ln>
        </p:spPr>
        <p:txBody>
          <a:bodyPr wrap="square" lIns="91440" tIns="45720" rIns="91440" bIns="45720" anchor="t">
            <a:spAutoFit/>
          </a:bodyPr>
          <a:lstStyle/>
          <a:p>
            <a:r>
              <a:rPr lang="en-US" sz="1000" b="1">
                <a:latin typeface="Arial"/>
                <a:cs typeface="Arial"/>
              </a:rPr>
              <a:t>4. Disinflation Risk:</a:t>
            </a:r>
            <a:r>
              <a:rPr lang="en-US" sz="1000">
                <a:latin typeface="Arial"/>
                <a:cs typeface="Arial"/>
              </a:rPr>
              <a:t> While revenues and prices have increased, </a:t>
            </a:r>
            <a:r>
              <a:rPr lang="en-US" sz="1000" b="1">
                <a:latin typeface="Arial"/>
                <a:cs typeface="Arial"/>
              </a:rPr>
              <a:t>underlying volume has been declining in the industry</a:t>
            </a:r>
            <a:r>
              <a:rPr lang="en-US" sz="1000">
                <a:latin typeface="Arial"/>
                <a:cs typeface="Arial"/>
              </a:rPr>
              <a:t>—as inflation shows signs of slowing, this could eventually limit manufacturers’ ability to continue raising prices without impacting demand. </a:t>
            </a:r>
            <a:br>
              <a:rPr lang="en-US" sz="1000">
                <a:latin typeface="Arial"/>
                <a:cs typeface="Arial"/>
              </a:rPr>
            </a:br>
            <a:r>
              <a:rPr lang="en-US" sz="1000" b="1">
                <a:latin typeface="Arial"/>
                <a:cs typeface="Arial"/>
              </a:rPr>
              <a:t>Mitigating Factors:</a:t>
            </a:r>
            <a:r>
              <a:rPr lang="en-US" sz="1000">
                <a:latin typeface="Arial"/>
                <a:cs typeface="Arial"/>
              </a:rPr>
              <a:t> TargetCo operates in an </a:t>
            </a:r>
            <a:r>
              <a:rPr lang="en-US" sz="1000" b="1" err="1">
                <a:latin typeface="Arial"/>
                <a:cs typeface="Arial"/>
              </a:rPr>
              <a:t>acyclical</a:t>
            </a:r>
            <a:r>
              <a:rPr lang="en-US" sz="1000" b="1">
                <a:latin typeface="Arial"/>
                <a:cs typeface="Arial"/>
              </a:rPr>
              <a:t> industry</a:t>
            </a:r>
            <a:r>
              <a:rPr lang="en-US" sz="1000">
                <a:latin typeface="Arial"/>
                <a:cs typeface="Arial"/>
              </a:rPr>
              <a:t>. Even during major economic downturns such as the 2008 financial crisis and COVID-19, the company showed no significant negative impact on performance. </a:t>
            </a:r>
            <a:r>
              <a:rPr lang="en-US" sz="1000" b="1">
                <a:latin typeface="Arial"/>
                <a:cs typeface="Arial"/>
              </a:rPr>
              <a:t>Signs of inflation has been reignited </a:t>
            </a:r>
            <a:r>
              <a:rPr lang="en-US" sz="1000">
                <a:latin typeface="Arial"/>
                <a:cs typeface="Arial"/>
              </a:rPr>
              <a:t>amidst economic uncertainty, tariff policy, and looser monetary policy by the Federal Reserve.</a:t>
            </a:r>
            <a:endParaRPr lang="fr-FR" sz="1000">
              <a:cs typeface="Arial"/>
            </a:endParaRPr>
          </a:p>
        </p:txBody>
      </p:sp>
      <p:sp>
        <p:nvSpPr>
          <p:cNvPr id="8" name="TextBox 7">
            <a:extLst>
              <a:ext uri="{FF2B5EF4-FFF2-40B4-BE49-F238E27FC236}">
                <a16:creationId xmlns:a16="http://schemas.microsoft.com/office/drawing/2014/main" id="{BB84AFA8-29A0-0032-A0D7-98220329FA2D}"/>
              </a:ext>
            </a:extLst>
          </p:cNvPr>
          <p:cNvSpPr txBox="1"/>
          <p:nvPr/>
        </p:nvSpPr>
        <p:spPr>
          <a:xfrm>
            <a:off x="178695" y="4356755"/>
            <a:ext cx="8732256" cy="1015663"/>
          </a:xfrm>
          <a:prstGeom prst="rect">
            <a:avLst/>
          </a:prstGeom>
          <a:solidFill>
            <a:srgbClr val="E8F0FA"/>
          </a:solidFill>
          <a:ln>
            <a:solidFill>
              <a:schemeClr val="tx2"/>
            </a:solidFill>
          </a:ln>
        </p:spPr>
        <p:txBody>
          <a:bodyPr wrap="square" lIns="91440" tIns="45720" rIns="91440" bIns="45720" anchor="t">
            <a:spAutoFit/>
          </a:bodyPr>
          <a:lstStyle/>
          <a:p>
            <a:r>
              <a:rPr lang="en-US" sz="1000" b="1">
                <a:latin typeface="Arial"/>
                <a:cs typeface="Arial"/>
              </a:rPr>
              <a:t>5. Limited M&amp;A Opportunities:</a:t>
            </a:r>
            <a:r>
              <a:rPr lang="en-US" sz="1000">
                <a:latin typeface="Arial"/>
                <a:cs typeface="Arial"/>
              </a:rPr>
              <a:t> TargetCo has not pursued acquisitions in recent years, partly due to a highly consolidated industry dominated by players like Nestlé and Mars. Expansion avenues such as dry food are also crowded, with established leaders like Diamond and Alphia who represent more than </a:t>
            </a:r>
            <a:r>
              <a:rPr lang="en-US" sz="1000" b="1">
                <a:latin typeface="Arial"/>
                <a:cs typeface="Arial"/>
              </a:rPr>
              <a:t>50%</a:t>
            </a:r>
            <a:r>
              <a:rPr lang="en-US" sz="1000">
                <a:latin typeface="Arial"/>
                <a:cs typeface="Arial"/>
              </a:rPr>
              <a:t> of market share. We are also in a very mature sector where every player knows the market and the entire supply chain.</a:t>
            </a:r>
            <a:br>
              <a:rPr lang="en-US" sz="1000">
                <a:latin typeface="Arial"/>
                <a:cs typeface="Arial"/>
              </a:rPr>
            </a:br>
            <a:r>
              <a:rPr lang="en-US" sz="1000" b="1">
                <a:latin typeface="Arial"/>
                <a:cs typeface="Arial"/>
              </a:rPr>
              <a:t>Mitigating Factors</a:t>
            </a:r>
            <a:r>
              <a:rPr lang="en-US" sz="1000">
                <a:latin typeface="Arial"/>
                <a:cs typeface="Arial"/>
              </a:rPr>
              <a:t>: </a:t>
            </a:r>
            <a:r>
              <a:rPr lang="en-US" sz="1000" b="1">
                <a:latin typeface="Arial"/>
                <a:cs typeface="Arial"/>
              </a:rPr>
              <a:t>TargetCo’s growth strategy hinges on continued organic growth, scaling from its recent dry and treat food expansions. </a:t>
            </a:r>
            <a:r>
              <a:rPr lang="en-US" sz="1000">
                <a:latin typeface="Arial"/>
                <a:cs typeface="Arial"/>
              </a:rPr>
              <a:t>TargetCo’s low entry multiple at 8.2x also represents an </a:t>
            </a:r>
            <a:r>
              <a:rPr lang="en-US" sz="1000" b="1">
                <a:latin typeface="Arial"/>
                <a:cs typeface="Arial"/>
              </a:rPr>
              <a:t>environment of inexpensive acquisitions </a:t>
            </a:r>
            <a:r>
              <a:rPr lang="en-US" sz="1000">
                <a:latin typeface="Arial"/>
                <a:cs typeface="Arial"/>
              </a:rPr>
              <a:t>– </a:t>
            </a:r>
            <a:r>
              <a:rPr lang="en-US" sz="1000" b="1">
                <a:latin typeface="Arial"/>
                <a:cs typeface="Arial"/>
              </a:rPr>
              <a:t>pet food M&amp;A have floated around 8.4x </a:t>
            </a:r>
            <a:r>
              <a:rPr lang="en-US" sz="1000">
                <a:latin typeface="Arial"/>
                <a:cs typeface="Arial"/>
              </a:rPr>
              <a:t>and 11.1x </a:t>
            </a:r>
            <a:r>
              <a:rPr lang="en-US" sz="1000" b="1">
                <a:latin typeface="Arial"/>
                <a:cs typeface="Arial"/>
              </a:rPr>
              <a:t>between 2019 – 2020</a:t>
            </a:r>
            <a:r>
              <a:rPr lang="en-US" sz="1000">
                <a:latin typeface="Arial"/>
                <a:cs typeface="Arial"/>
              </a:rPr>
              <a:t> and 2023 – 2024, according to Capital IQ and Pitchbook. Limited activity may also insulate TargetCo’s position.</a:t>
            </a:r>
            <a:endParaRPr lang="fr-FR" sz="1000">
              <a:cs typeface="Arial"/>
            </a:endParaRPr>
          </a:p>
        </p:txBody>
      </p:sp>
      <p:sp>
        <p:nvSpPr>
          <p:cNvPr id="10" name="Google Shape;88;p2">
            <a:extLst>
              <a:ext uri="{FF2B5EF4-FFF2-40B4-BE49-F238E27FC236}">
                <a16:creationId xmlns:a16="http://schemas.microsoft.com/office/drawing/2014/main" id="{50405B1C-F21D-2A82-FEAE-3B29DA916179}"/>
              </a:ext>
            </a:extLst>
          </p:cNvPr>
          <p:cNvSpPr txBox="1">
            <a:spLocks/>
          </p:cNvSpPr>
          <p:nvPr/>
        </p:nvSpPr>
        <p:spPr bwMode="auto">
          <a:xfrm>
            <a:off x="305090" y="386834"/>
            <a:ext cx="8683462" cy="369332"/>
          </a:xfrm>
          <a:prstGeom prst="rect">
            <a:avLst/>
          </a:prstGeom>
          <a:noFill/>
          <a:ln w="9525">
            <a:noFill/>
            <a:miter lim="800000"/>
            <a:headEnd/>
            <a:tailEnd/>
          </a:ln>
        </p:spPr>
        <p:txBody>
          <a:bodyPr spcFirstLastPara="1"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ts val="0"/>
              </a:spcBef>
              <a:spcAft>
                <a:spcPts val="0"/>
              </a:spcAft>
            </a:pPr>
            <a:r>
              <a:rPr lang="en-US"/>
              <a:t>Risks &amp; Mitigants Summary</a:t>
            </a:r>
          </a:p>
        </p:txBody>
      </p:sp>
    </p:spTree>
    <p:extLst>
      <p:ext uri="{BB962C8B-B14F-4D97-AF65-F5344CB8AC3E}">
        <p14:creationId xmlns:p14="http://schemas.microsoft.com/office/powerpoint/2010/main" val="155648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14735-2C1D-E7E2-1D76-7C131039E49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448D3E-C800-B6A4-83EB-09E184A9F893}"/>
              </a:ext>
            </a:extLst>
          </p:cNvPr>
          <p:cNvSpPr>
            <a:spLocks noGrp="1"/>
          </p:cNvSpPr>
          <p:nvPr>
            <p:ph type="sldNum" sz="quarter" idx="12"/>
          </p:nvPr>
        </p:nvSpPr>
        <p:spPr/>
        <p:txBody>
          <a:bodyPr/>
          <a:lstStyle/>
          <a:p>
            <a:pPr>
              <a:defRPr/>
            </a:pPr>
            <a:fld id="{995B7867-EB00-4675-821B-66D3FE8CD564}" type="slidenum">
              <a:rPr lang="en-US" noProof="0" smtClean="0"/>
              <a:pPr>
                <a:defRPr/>
              </a:pPr>
              <a:t>19</a:t>
            </a:fld>
            <a:endParaRPr lang="en-US" noProof="0"/>
          </a:p>
        </p:txBody>
      </p:sp>
      <p:sp>
        <p:nvSpPr>
          <p:cNvPr id="7" name="TextBox 6">
            <a:extLst>
              <a:ext uri="{FF2B5EF4-FFF2-40B4-BE49-F238E27FC236}">
                <a16:creationId xmlns:a16="http://schemas.microsoft.com/office/drawing/2014/main" id="{0E76DFE7-3041-5775-AA2E-6A6F8DB34984}"/>
              </a:ext>
            </a:extLst>
          </p:cNvPr>
          <p:cNvSpPr txBox="1"/>
          <p:nvPr/>
        </p:nvSpPr>
        <p:spPr>
          <a:xfrm>
            <a:off x="306324" y="1232619"/>
            <a:ext cx="8531351" cy="1200329"/>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b="1">
                <a:latin typeface="Arial"/>
                <a:cs typeface="Arial"/>
              </a:rPr>
              <a:t>There were 3,691 pet food recalls from 2003 to 2022</a:t>
            </a:r>
            <a:r>
              <a:rPr lang="en-US" sz="1200">
                <a:latin typeface="Arial"/>
                <a:cs typeface="Arial"/>
              </a:rPr>
              <a:t>, with 51% being Class I (posing serious health risks), 35% Class II, and 14% Class III.</a:t>
            </a:r>
          </a:p>
          <a:p>
            <a:pPr marL="685800" lvl="1" indent="-228600">
              <a:buFont typeface="Wingdings" panose="05000000000000000000" pitchFamily="2" charset="2"/>
              <a:buChar char="§"/>
            </a:pPr>
            <a:r>
              <a:rPr lang="en-US" sz="1200">
                <a:latin typeface="Arial"/>
                <a:cs typeface="Arial"/>
              </a:rPr>
              <a:t>Recalls were primarily due to biological contamination (35%), chemical contamination (32%), and issues with current Good Manufacturing Practices (cGMP).</a:t>
            </a:r>
          </a:p>
          <a:p>
            <a:pPr marL="228600" indent="-228600">
              <a:buFont typeface="Wingdings" panose="05000000000000000000" pitchFamily="2" charset="2"/>
              <a:buChar char="§"/>
            </a:pPr>
            <a:r>
              <a:rPr lang="en-US" sz="1200" b="1">
                <a:latin typeface="Arial"/>
                <a:cs typeface="Arial"/>
              </a:rPr>
              <a:t>971 pet food complaints were made in January 2024 alone. </a:t>
            </a:r>
            <a:r>
              <a:rPr lang="en-US" sz="1200">
                <a:latin typeface="Arial"/>
                <a:cs typeface="Arial"/>
              </a:rPr>
              <a:t>886 of which were linked to Nestle-backed Purina brand.</a:t>
            </a:r>
            <a:r>
              <a:rPr lang="en-US" sz="1200" b="1">
                <a:latin typeface="Arial"/>
                <a:cs typeface="Arial"/>
              </a:rPr>
              <a:t> </a:t>
            </a:r>
            <a:r>
              <a:rPr lang="en-US" sz="1200">
                <a:latin typeface="Arial"/>
                <a:cs typeface="Arial"/>
              </a:rPr>
              <a:t>A total of 1,312 sick pets were reported to </a:t>
            </a:r>
            <a:r>
              <a:rPr lang="en-US" sz="1200" b="1">
                <a:latin typeface="Arial"/>
                <a:cs typeface="Arial"/>
              </a:rPr>
              <a:t>the FDA </a:t>
            </a:r>
            <a:r>
              <a:rPr lang="en-US" sz="1200">
                <a:latin typeface="Arial"/>
                <a:cs typeface="Arial"/>
              </a:rPr>
              <a:t>in this period.</a:t>
            </a:r>
          </a:p>
        </p:txBody>
      </p:sp>
      <p:sp>
        <p:nvSpPr>
          <p:cNvPr id="8" name="TextBox 7">
            <a:extLst>
              <a:ext uri="{FF2B5EF4-FFF2-40B4-BE49-F238E27FC236}">
                <a16:creationId xmlns:a16="http://schemas.microsoft.com/office/drawing/2014/main" id="{0D704205-38AB-A8B5-D76A-62030CF38902}"/>
              </a:ext>
            </a:extLst>
          </p:cNvPr>
          <p:cNvSpPr txBox="1"/>
          <p:nvPr/>
        </p:nvSpPr>
        <p:spPr>
          <a:xfrm>
            <a:off x="1743213" y="6516460"/>
            <a:ext cx="5884048" cy="153888"/>
          </a:xfrm>
          <a:prstGeom prst="rect">
            <a:avLst/>
          </a:prstGeom>
          <a:noFill/>
        </p:spPr>
        <p:txBody>
          <a:bodyPr wrap="square" lIns="0" tIns="0" rIns="0" bIns="0" rtlCol="0" anchor="t">
            <a:spAutoFit/>
          </a:bodyPr>
          <a:lstStyle/>
          <a:p>
            <a:r>
              <a:rPr lang="en-US" sz="1000" b="1">
                <a:latin typeface="Arial"/>
                <a:cs typeface="Arial"/>
              </a:rPr>
              <a:t>Sources: </a:t>
            </a:r>
            <a:r>
              <a:rPr lang="en-US" sz="1000" err="1">
                <a:latin typeface="Arial"/>
                <a:cs typeface="Arial"/>
              </a:rPr>
              <a:t>Sciencedirect</a:t>
            </a:r>
            <a:r>
              <a:rPr lang="en-US" sz="1000">
                <a:latin typeface="Arial"/>
                <a:cs typeface="Arial"/>
              </a:rPr>
              <a:t> </a:t>
            </a:r>
          </a:p>
        </p:txBody>
      </p:sp>
      <p:sp>
        <p:nvSpPr>
          <p:cNvPr id="15" name="Google Shape;101;p2">
            <a:extLst>
              <a:ext uri="{FF2B5EF4-FFF2-40B4-BE49-F238E27FC236}">
                <a16:creationId xmlns:a16="http://schemas.microsoft.com/office/drawing/2014/main" id="{4B8DFBE8-9FA8-DBC2-C636-2AA5CAD7BF37}"/>
              </a:ext>
            </a:extLst>
          </p:cNvPr>
          <p:cNvSpPr/>
          <p:nvPr/>
        </p:nvSpPr>
        <p:spPr>
          <a:xfrm>
            <a:off x="306324" y="4961749"/>
            <a:ext cx="8531352" cy="276999"/>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r>
              <a:rPr lang="en-US" sz="1200" b="1">
                <a:solidFill>
                  <a:srgbClr val="00B050"/>
                </a:solidFill>
                <a:cs typeface="Arial" panose="020B0604020202020204" pitchFamily="34" charset="0"/>
              </a:rPr>
              <a:t>Mitigant</a:t>
            </a:r>
          </a:p>
        </p:txBody>
      </p:sp>
      <p:sp>
        <p:nvSpPr>
          <p:cNvPr id="23" name="TextBox 22">
            <a:extLst>
              <a:ext uri="{FF2B5EF4-FFF2-40B4-BE49-F238E27FC236}">
                <a16:creationId xmlns:a16="http://schemas.microsoft.com/office/drawing/2014/main" id="{9C5DE895-9B5B-06F6-557B-7CBD62A28DC9}"/>
              </a:ext>
            </a:extLst>
          </p:cNvPr>
          <p:cNvSpPr txBox="1"/>
          <p:nvPr/>
        </p:nvSpPr>
        <p:spPr>
          <a:xfrm>
            <a:off x="305089" y="2507721"/>
            <a:ext cx="8531352" cy="276999"/>
          </a:xfrm>
          <a:prstGeom prst="rect">
            <a:avLst/>
          </a:prstGeom>
          <a:solidFill>
            <a:srgbClr val="485059"/>
          </a:solidFill>
        </p:spPr>
        <p:txBody>
          <a:bodyPr wrap="square" lIns="91440" tIns="45720" rIns="91440" bIns="45720" rtlCol="0" anchor="t">
            <a:spAutoFit/>
          </a:bodyPr>
          <a:lstStyle/>
          <a:p>
            <a:pPr marL="12700" algn="ctr">
              <a:spcBef>
                <a:spcPts val="0"/>
              </a:spcBef>
              <a:spcAft>
                <a:spcPts val="0"/>
              </a:spcAft>
            </a:pPr>
            <a:r>
              <a:rPr lang="en-US" sz="1200" b="1">
                <a:solidFill>
                  <a:schemeClr val="bg1"/>
                </a:solidFill>
                <a:latin typeface="Arial"/>
                <a:cs typeface="Arial"/>
                <a:sym typeface="Arial"/>
              </a:rPr>
              <a:t>… TargetCo previously struggled with a recall, severely hampering long-term growth and customer relations.</a:t>
            </a:r>
            <a:endParaRPr lang="en-US" sz="1200" b="1">
              <a:solidFill>
                <a:schemeClr val="bg1"/>
              </a:solidFill>
              <a:cs typeface="Arial"/>
            </a:endParaRPr>
          </a:p>
        </p:txBody>
      </p:sp>
      <p:sp>
        <p:nvSpPr>
          <p:cNvPr id="24" name="TextBox 23">
            <a:extLst>
              <a:ext uri="{FF2B5EF4-FFF2-40B4-BE49-F238E27FC236}">
                <a16:creationId xmlns:a16="http://schemas.microsoft.com/office/drawing/2014/main" id="{BAB48F75-2311-E066-0621-35FEE862AA77}"/>
              </a:ext>
            </a:extLst>
          </p:cNvPr>
          <p:cNvSpPr txBox="1"/>
          <p:nvPr/>
        </p:nvSpPr>
        <p:spPr>
          <a:xfrm>
            <a:off x="303000" y="2784720"/>
            <a:ext cx="4633380" cy="2123658"/>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Wingdings" panose="05000000000000000000" pitchFamily="2" charset="2"/>
              <a:buChar char="§"/>
            </a:pPr>
            <a:r>
              <a:rPr lang="en-US" sz="1200">
                <a:latin typeface="Arial"/>
                <a:cs typeface="Arial"/>
              </a:rPr>
              <a:t>TargetCo struggled with a </a:t>
            </a:r>
            <a:r>
              <a:rPr lang="en-US" sz="1200" err="1">
                <a:latin typeface="Arial"/>
                <a:cs typeface="Arial"/>
              </a:rPr>
              <a:t>Melanine</a:t>
            </a:r>
            <a:r>
              <a:rPr lang="en-US" sz="1200">
                <a:latin typeface="Arial"/>
                <a:cs typeface="Arial"/>
              </a:rPr>
              <a:t> recall in 2011 which caused it to struggle significantly in generating new revenue. Its </a:t>
            </a:r>
            <a:r>
              <a:rPr lang="en-US" sz="1200" b="1">
                <a:latin typeface="Arial"/>
                <a:cs typeface="Arial"/>
              </a:rPr>
              <a:t>revenue base dropped 28.2% from $362M down to $260M. </a:t>
            </a:r>
            <a:r>
              <a:rPr lang="en-US" sz="1200">
                <a:latin typeface="Arial"/>
                <a:cs typeface="Arial"/>
              </a:rPr>
              <a:t>It didn’t fully recover for another 10 years until revenues hit </a:t>
            </a:r>
            <a:r>
              <a:rPr lang="en-US" sz="1200" b="1">
                <a:latin typeface="Arial"/>
                <a:cs typeface="Arial"/>
              </a:rPr>
              <a:t>$378M in 2020.</a:t>
            </a:r>
          </a:p>
          <a:p>
            <a:pPr marL="228600" indent="-228600">
              <a:buFont typeface="Wingdings" panose="05000000000000000000" pitchFamily="2" charset="2"/>
              <a:buChar char="§"/>
            </a:pPr>
            <a:r>
              <a:rPr lang="en-US" sz="1200" b="1">
                <a:latin typeface="Arial"/>
                <a:cs typeface="Arial"/>
              </a:rPr>
              <a:t>TargetCo lost customers representing about 35% of its 2010 sales</a:t>
            </a:r>
            <a:r>
              <a:rPr lang="en-US" sz="1200">
                <a:latin typeface="Arial"/>
                <a:cs typeface="Arial"/>
              </a:rPr>
              <a:t>, primarily contract customers with in-house production capabilities – the largest loss was the </a:t>
            </a:r>
            <a:r>
              <a:rPr lang="en-US" sz="1200" err="1">
                <a:latin typeface="Arial"/>
                <a:cs typeface="Arial"/>
              </a:rPr>
              <a:t>Iams</a:t>
            </a:r>
            <a:r>
              <a:rPr lang="en-US" sz="1200">
                <a:latin typeface="Arial"/>
                <a:cs typeface="Arial"/>
              </a:rPr>
              <a:t> brand, owned by P&amp;G (now Mars), accounting for 22% of sales.</a:t>
            </a:r>
          </a:p>
          <a:p>
            <a:pPr marL="685800" lvl="1" indent="-228600">
              <a:buFont typeface="Arial" panose="020B0604020202020204" pitchFamily="34" charset="0"/>
              <a:buChar char="•"/>
            </a:pPr>
            <a:r>
              <a:rPr lang="en-US" sz="1200">
                <a:latin typeface="Arial"/>
                <a:cs typeface="Arial"/>
              </a:rPr>
              <a:t>TargetCo saw declining revenues for several years, before slowly bouncing back.</a:t>
            </a:r>
            <a:endParaRPr lang="en-US" sz="1200">
              <a:cs typeface="Arial" charset="0"/>
            </a:endParaRPr>
          </a:p>
        </p:txBody>
      </p:sp>
      <p:graphicFrame>
        <p:nvGraphicFramePr>
          <p:cNvPr id="25" name="Chart 24">
            <a:extLst>
              <a:ext uri="{FF2B5EF4-FFF2-40B4-BE49-F238E27FC236}">
                <a16:creationId xmlns:a16="http://schemas.microsoft.com/office/drawing/2014/main" id="{9E1DAED0-14F8-3F93-7879-AA58D8C461BD}"/>
              </a:ext>
            </a:extLst>
          </p:cNvPr>
          <p:cNvGraphicFramePr>
            <a:graphicFrameLocks/>
          </p:cNvGraphicFramePr>
          <p:nvPr>
            <p:extLst>
              <p:ext uri="{D42A27DB-BD31-4B8C-83A1-F6EECF244321}">
                <p14:modId xmlns:p14="http://schemas.microsoft.com/office/powerpoint/2010/main" val="717809842"/>
              </p:ext>
            </p:extLst>
          </p:nvPr>
        </p:nvGraphicFramePr>
        <p:xfrm>
          <a:off x="4867275" y="2786964"/>
          <a:ext cx="3896626" cy="2123658"/>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30E10B96-B743-0BF4-7A97-08F04E3FAD8C}"/>
              </a:ext>
            </a:extLst>
          </p:cNvPr>
          <p:cNvSpPr txBox="1"/>
          <p:nvPr/>
        </p:nvSpPr>
        <p:spPr>
          <a:xfrm>
            <a:off x="302999" y="5238748"/>
            <a:ext cx="8531351" cy="1015663"/>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en-US" sz="1200" err="1">
                <a:latin typeface="Arial"/>
                <a:cs typeface="Arial"/>
              </a:rPr>
              <a:t>TargetCo</a:t>
            </a:r>
            <a:r>
              <a:rPr lang="en-US" sz="1200">
                <a:latin typeface="Arial"/>
                <a:cs typeface="Arial"/>
              </a:rPr>
              <a:t> has mitigated this risk by </a:t>
            </a:r>
            <a:r>
              <a:rPr lang="en-US" sz="1200" b="1">
                <a:latin typeface="Arial"/>
                <a:cs typeface="Arial"/>
              </a:rPr>
              <a:t>severing ties with the suppliers responsible </a:t>
            </a:r>
            <a:r>
              <a:rPr lang="en-US" sz="1200">
                <a:latin typeface="Arial"/>
                <a:cs typeface="Arial"/>
              </a:rPr>
              <a:t>for past recalls and changing its supply chain to </a:t>
            </a:r>
            <a:r>
              <a:rPr lang="en-US" sz="1200" b="1">
                <a:latin typeface="Arial"/>
                <a:cs typeface="Arial"/>
              </a:rPr>
              <a:t>source solely from the United States</a:t>
            </a:r>
            <a:r>
              <a:rPr lang="en-US" sz="1200">
                <a:latin typeface="Arial"/>
                <a:cs typeface="Arial"/>
              </a:rPr>
              <a:t>, improving quality control and traceability. New FDA regulations are in place today to reduce and manage recall risks. </a:t>
            </a:r>
          </a:p>
          <a:p>
            <a:pPr marL="171450" indent="-171450">
              <a:buFont typeface="Wingdings" panose="05000000000000000000" pitchFamily="2" charset="2"/>
              <a:buChar char="§"/>
            </a:pPr>
            <a:r>
              <a:rPr lang="en-US" sz="1200">
                <a:latin typeface="Arial"/>
                <a:cs typeface="Arial"/>
              </a:rPr>
              <a:t>As a dominant player in private label pet food, </a:t>
            </a:r>
            <a:r>
              <a:rPr lang="en-US" sz="1200" err="1">
                <a:latin typeface="Arial"/>
                <a:cs typeface="Arial"/>
              </a:rPr>
              <a:t>TargetCo</a:t>
            </a:r>
            <a:r>
              <a:rPr lang="en-US" sz="1200">
                <a:latin typeface="Arial"/>
                <a:cs typeface="Arial"/>
              </a:rPr>
              <a:t> also benefits from strong brand loyalty and high customer switching costs. The limited availability of alternatives in the market contains the impact of future disruptions.</a:t>
            </a:r>
          </a:p>
        </p:txBody>
      </p:sp>
      <p:sp>
        <p:nvSpPr>
          <p:cNvPr id="2" name="Google Shape;88;p2">
            <a:extLst>
              <a:ext uri="{FF2B5EF4-FFF2-40B4-BE49-F238E27FC236}">
                <a16:creationId xmlns:a16="http://schemas.microsoft.com/office/drawing/2014/main" id="{318EB242-A8A2-F846-BEC5-C778E7866BD1}"/>
              </a:ext>
            </a:extLst>
          </p:cNvPr>
          <p:cNvSpPr txBox="1">
            <a:spLocks/>
          </p:cNvSpPr>
          <p:nvPr/>
        </p:nvSpPr>
        <p:spPr bwMode="auto">
          <a:xfrm>
            <a:off x="305090" y="386834"/>
            <a:ext cx="8683462" cy="369332"/>
          </a:xfrm>
          <a:prstGeom prst="rect">
            <a:avLst/>
          </a:prstGeom>
          <a:noFill/>
          <a:ln w="9525">
            <a:noFill/>
            <a:miter lim="800000"/>
            <a:headEnd/>
            <a:tailEnd/>
          </a:ln>
        </p:spPr>
        <p:txBody>
          <a:bodyPr spcFirstLastPara="1"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spcBef>
                <a:spcPts val="0"/>
              </a:spcBef>
              <a:spcAft>
                <a:spcPts val="0"/>
              </a:spcAft>
            </a:pPr>
            <a:r>
              <a:rPr lang="en-US"/>
              <a:t>Recall Risk Remains a Lingering Concern</a:t>
            </a:r>
          </a:p>
        </p:txBody>
      </p:sp>
      <p:sp>
        <p:nvSpPr>
          <p:cNvPr id="12" name="Text Placeholder 4">
            <a:extLst>
              <a:ext uri="{FF2B5EF4-FFF2-40B4-BE49-F238E27FC236}">
                <a16:creationId xmlns:a16="http://schemas.microsoft.com/office/drawing/2014/main" id="{B994FADB-C0B1-A9EB-AA7C-5AF991CA0DDE}"/>
              </a:ext>
            </a:extLst>
          </p:cNvPr>
          <p:cNvSpPr txBox="1">
            <a:spLocks/>
          </p:cNvSpPr>
          <p:nvPr/>
        </p:nvSpPr>
        <p:spPr>
          <a:xfrm>
            <a:off x="305090" y="957377"/>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cs typeface="Arial" panose="020B0604020202020204" pitchFamily="34" charset="0"/>
              </a:rPr>
              <a:t>Product recalls are costly and difficult to control…</a:t>
            </a:r>
          </a:p>
        </p:txBody>
      </p:sp>
    </p:spTree>
    <p:extLst>
      <p:ext uri="{BB962C8B-B14F-4D97-AF65-F5344CB8AC3E}">
        <p14:creationId xmlns:p14="http://schemas.microsoft.com/office/powerpoint/2010/main" val="180550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788F6-16E9-03DA-D4EA-0BBDEB90874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DEAB05-A287-C94B-69EF-F7A75877D969}"/>
              </a:ext>
            </a:extLst>
          </p:cNvPr>
          <p:cNvSpPr>
            <a:spLocks noGrp="1"/>
          </p:cNvSpPr>
          <p:nvPr>
            <p:ph type="sldNum" sz="quarter" idx="12"/>
          </p:nvPr>
        </p:nvSpPr>
        <p:spPr/>
        <p:txBody>
          <a:bodyPr/>
          <a:lstStyle/>
          <a:p>
            <a:pPr>
              <a:defRPr/>
            </a:pPr>
            <a:fld id="{995B7867-EB00-4675-821B-66D3FE8CD564}" type="slidenum">
              <a:rPr lang="en-US" noProof="0" smtClean="0"/>
              <a:pPr>
                <a:defRPr/>
              </a:pPr>
              <a:t>2</a:t>
            </a:fld>
            <a:endParaRPr lang="en-US" noProof="0"/>
          </a:p>
        </p:txBody>
      </p:sp>
      <p:sp>
        <p:nvSpPr>
          <p:cNvPr id="4" name="Title 3">
            <a:extLst>
              <a:ext uri="{FF2B5EF4-FFF2-40B4-BE49-F238E27FC236}">
                <a16:creationId xmlns:a16="http://schemas.microsoft.com/office/drawing/2014/main" id="{B17C53A2-EFCE-9FC2-9403-FE58EC90F955}"/>
              </a:ext>
            </a:extLst>
          </p:cNvPr>
          <p:cNvSpPr>
            <a:spLocks noGrp="1"/>
          </p:cNvSpPr>
          <p:nvPr>
            <p:ph type="title"/>
          </p:nvPr>
        </p:nvSpPr>
        <p:spPr/>
        <p:txBody>
          <a:bodyPr/>
          <a:lstStyle/>
          <a:p>
            <a:r>
              <a:rPr lang="en-US"/>
              <a:t>Situation Overview</a:t>
            </a:r>
          </a:p>
        </p:txBody>
      </p:sp>
      <p:sp>
        <p:nvSpPr>
          <p:cNvPr id="7" name="Text Placeholder 4">
            <a:extLst>
              <a:ext uri="{FF2B5EF4-FFF2-40B4-BE49-F238E27FC236}">
                <a16:creationId xmlns:a16="http://schemas.microsoft.com/office/drawing/2014/main" id="{D6D0FAF4-D041-914B-1ED4-7A528750BD5D}"/>
              </a:ext>
            </a:extLst>
          </p:cNvPr>
          <p:cNvSpPr txBox="1">
            <a:spLocks/>
          </p:cNvSpPr>
          <p:nvPr/>
        </p:nvSpPr>
        <p:spPr>
          <a:xfrm>
            <a:off x="3215290" y="923114"/>
            <a:ext cx="2713421" cy="342517"/>
          </a:xfrm>
          <a:prstGeom prst="rect">
            <a:avLst/>
          </a:prstGeom>
          <a:solidFill>
            <a:schemeClr val="bg1"/>
          </a:solidFill>
          <a:ln w="28575">
            <a:solidFill>
              <a:srgbClr val="00B050"/>
            </a:solidFill>
            <a:prstDash val="solid"/>
          </a:ln>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700" b="1">
                <a:solidFill>
                  <a:srgbClr val="00B050"/>
                </a:solidFill>
                <a:cs typeface="Arial" panose="020B0604020202020204" pitchFamily="34" charset="0"/>
              </a:rPr>
              <a:t>Purchase TargetCo</a:t>
            </a:r>
          </a:p>
        </p:txBody>
      </p:sp>
      <p:sp>
        <p:nvSpPr>
          <p:cNvPr id="8" name="Google Shape;157;p4">
            <a:extLst>
              <a:ext uri="{FF2B5EF4-FFF2-40B4-BE49-F238E27FC236}">
                <a16:creationId xmlns:a16="http://schemas.microsoft.com/office/drawing/2014/main" id="{F1370A65-2EDE-72BD-D5C2-73F03257A16C}"/>
              </a:ext>
            </a:extLst>
          </p:cNvPr>
          <p:cNvSpPr txBox="1"/>
          <p:nvPr/>
        </p:nvSpPr>
        <p:spPr>
          <a:xfrm>
            <a:off x="1480209" y="1861712"/>
            <a:ext cx="2151356"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Entry</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16" name="Google Shape;95;p2">
            <a:extLst>
              <a:ext uri="{FF2B5EF4-FFF2-40B4-BE49-F238E27FC236}">
                <a16:creationId xmlns:a16="http://schemas.microsoft.com/office/drawing/2014/main" id="{4D398A0B-6BC2-3686-DB6D-F961366E06BA}"/>
              </a:ext>
            </a:extLst>
          </p:cNvPr>
          <p:cNvCxnSpPr>
            <a:cxnSpLocks/>
          </p:cNvCxnSpPr>
          <p:nvPr/>
        </p:nvCxnSpPr>
        <p:spPr>
          <a:xfrm flipH="1">
            <a:off x="332877" y="4715881"/>
            <a:ext cx="2094814" cy="0"/>
          </a:xfrm>
          <a:prstGeom prst="straightConnector1">
            <a:avLst/>
          </a:prstGeom>
          <a:noFill/>
          <a:ln w="57150" cap="flat" cmpd="sng">
            <a:solidFill>
              <a:srgbClr val="20396D"/>
            </a:solidFill>
            <a:prstDash val="solid"/>
            <a:round/>
            <a:headEnd type="none" w="sm" len="sm"/>
            <a:tailEnd type="none" w="sm" len="sm"/>
          </a:ln>
        </p:spPr>
      </p:cxnSp>
      <p:sp>
        <p:nvSpPr>
          <p:cNvPr id="20" name="TextBox 19">
            <a:extLst>
              <a:ext uri="{FF2B5EF4-FFF2-40B4-BE49-F238E27FC236}">
                <a16:creationId xmlns:a16="http://schemas.microsoft.com/office/drawing/2014/main" id="{6FED9A06-8342-6EB2-85FC-62D384C670F8}"/>
              </a:ext>
            </a:extLst>
          </p:cNvPr>
          <p:cNvSpPr txBox="1"/>
          <p:nvPr/>
        </p:nvSpPr>
        <p:spPr>
          <a:xfrm>
            <a:off x="334579" y="4366692"/>
            <a:ext cx="2093112"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Merits</a:t>
            </a:r>
          </a:p>
        </p:txBody>
      </p:sp>
      <p:sp>
        <p:nvSpPr>
          <p:cNvPr id="22" name="TextBox 21">
            <a:extLst>
              <a:ext uri="{FF2B5EF4-FFF2-40B4-BE49-F238E27FC236}">
                <a16:creationId xmlns:a16="http://schemas.microsoft.com/office/drawing/2014/main" id="{7FD2AD09-B657-0FBF-405F-FD634B3952FA}"/>
              </a:ext>
            </a:extLst>
          </p:cNvPr>
          <p:cNvSpPr txBox="1"/>
          <p:nvPr/>
        </p:nvSpPr>
        <p:spPr>
          <a:xfrm>
            <a:off x="2697283" y="4355318"/>
            <a:ext cx="2121594" cy="276999"/>
          </a:xfrm>
          <a:prstGeom prst="rect">
            <a:avLst/>
          </a:prstGeom>
          <a:solidFill>
            <a:schemeClr val="tx2">
              <a:lumMod val="75000"/>
            </a:schemeClr>
          </a:solidFill>
        </p:spPr>
        <p:txBody>
          <a:bodyPr wrap="square" rtlCol="0">
            <a:spAutoFit/>
          </a:bodyPr>
          <a:lstStyle/>
          <a:p>
            <a:pPr algn="ctr"/>
            <a:r>
              <a:rPr lang="en-US" sz="1200" b="1">
                <a:solidFill>
                  <a:schemeClr val="bg1"/>
                </a:solidFill>
              </a:rPr>
              <a:t>Risks</a:t>
            </a:r>
          </a:p>
        </p:txBody>
      </p:sp>
      <p:sp>
        <p:nvSpPr>
          <p:cNvPr id="25" name="Rectangle 24">
            <a:extLst>
              <a:ext uri="{FF2B5EF4-FFF2-40B4-BE49-F238E27FC236}">
                <a16:creationId xmlns:a16="http://schemas.microsoft.com/office/drawing/2014/main" id="{42EE664A-E597-D290-137D-9CFAE57A5942}"/>
              </a:ext>
            </a:extLst>
          </p:cNvPr>
          <p:cNvSpPr/>
          <p:nvPr/>
        </p:nvSpPr>
        <p:spPr>
          <a:xfrm>
            <a:off x="332628" y="1401229"/>
            <a:ext cx="914400" cy="393993"/>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TEV </a:t>
            </a:r>
          </a:p>
          <a:p>
            <a:pPr algn="ctr"/>
            <a:r>
              <a:rPr lang="en-US" sz="1200" b="1">
                <a:solidFill>
                  <a:schemeClr val="bg1"/>
                </a:solidFill>
                <a:latin typeface="Arial" panose="020B0604020202020204" pitchFamily="34" charset="0"/>
                <a:cs typeface="Arial" panose="020B0604020202020204" pitchFamily="34" charset="0"/>
              </a:rPr>
              <a:t>w/o fees</a:t>
            </a:r>
          </a:p>
        </p:txBody>
      </p:sp>
      <p:sp>
        <p:nvSpPr>
          <p:cNvPr id="28" name="Rectangle 27">
            <a:extLst>
              <a:ext uri="{FF2B5EF4-FFF2-40B4-BE49-F238E27FC236}">
                <a16:creationId xmlns:a16="http://schemas.microsoft.com/office/drawing/2014/main" id="{F12B34C6-CA5A-1CA9-7404-FCB354181580}"/>
              </a:ext>
            </a:extLst>
          </p:cNvPr>
          <p:cNvSpPr/>
          <p:nvPr/>
        </p:nvSpPr>
        <p:spPr>
          <a:xfrm>
            <a:off x="1516620" y="1401229"/>
            <a:ext cx="914400" cy="393993"/>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EBITDA</a:t>
            </a:r>
          </a:p>
        </p:txBody>
      </p:sp>
      <p:sp>
        <p:nvSpPr>
          <p:cNvPr id="30" name="Rectangle 29">
            <a:extLst>
              <a:ext uri="{FF2B5EF4-FFF2-40B4-BE49-F238E27FC236}">
                <a16:creationId xmlns:a16="http://schemas.microsoft.com/office/drawing/2014/main" id="{AE649002-AAE0-B3FE-9BEE-34B18EA1B599}"/>
              </a:ext>
            </a:extLst>
          </p:cNvPr>
          <p:cNvSpPr/>
          <p:nvPr/>
        </p:nvSpPr>
        <p:spPr>
          <a:xfrm>
            <a:off x="2700612" y="1401414"/>
            <a:ext cx="914400" cy="393810"/>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Multiple w/o fees</a:t>
            </a:r>
          </a:p>
        </p:txBody>
      </p:sp>
      <p:graphicFrame>
        <p:nvGraphicFramePr>
          <p:cNvPr id="31" name="Table 30">
            <a:extLst>
              <a:ext uri="{FF2B5EF4-FFF2-40B4-BE49-F238E27FC236}">
                <a16:creationId xmlns:a16="http://schemas.microsoft.com/office/drawing/2014/main" id="{12B394C5-151E-8A8B-AC10-8888791BDA3E}"/>
              </a:ext>
            </a:extLst>
          </p:cNvPr>
          <p:cNvGraphicFramePr>
            <a:graphicFrameLocks noGrp="1"/>
          </p:cNvGraphicFramePr>
          <p:nvPr>
            <p:extLst>
              <p:ext uri="{D42A27DB-BD31-4B8C-83A1-F6EECF244321}">
                <p14:modId xmlns:p14="http://schemas.microsoft.com/office/powerpoint/2010/main" val="4071701671"/>
              </p:ext>
            </p:extLst>
          </p:nvPr>
        </p:nvGraphicFramePr>
        <p:xfrm>
          <a:off x="5283200" y="1425891"/>
          <a:ext cx="3553587" cy="2082132"/>
        </p:xfrm>
        <a:graphic>
          <a:graphicData uri="http://schemas.openxmlformats.org/drawingml/2006/table">
            <a:tbl>
              <a:tblPr firstRow="1" bandRow="1">
                <a:tableStyleId>{3B4B98B0-60AC-42C2-AFA5-B58CD77FA1E5}</a:tableStyleId>
              </a:tblPr>
              <a:tblGrid>
                <a:gridCol w="2311221">
                  <a:extLst>
                    <a:ext uri="{9D8B030D-6E8A-4147-A177-3AD203B41FA5}">
                      <a16:colId xmlns:a16="http://schemas.microsoft.com/office/drawing/2014/main" val="4219263038"/>
                    </a:ext>
                  </a:extLst>
                </a:gridCol>
                <a:gridCol w="1242366">
                  <a:extLst>
                    <a:ext uri="{9D8B030D-6E8A-4147-A177-3AD203B41FA5}">
                      <a16:colId xmlns:a16="http://schemas.microsoft.com/office/drawing/2014/main" val="4202098326"/>
                    </a:ext>
                  </a:extLst>
                </a:gridCol>
              </a:tblGrid>
              <a:tr h="365550">
                <a:tc>
                  <a:txBody>
                    <a:bodyPr/>
                    <a:lstStyle/>
                    <a:p>
                      <a:pPr algn="l"/>
                      <a:r>
                        <a:rPr lang="fr-FR" sz="1200"/>
                        <a:t>2024 Transaction Structure</a:t>
                      </a:r>
                      <a:endParaRPr lang="en-US" sz="1200"/>
                    </a:p>
                  </a:txBody>
                  <a:tcPr marL="82982" marR="82982" marT="31173" marB="31173" anchor="ctr"/>
                </a:tc>
                <a:tc>
                  <a:txBody>
                    <a:bodyPr/>
                    <a:lstStyle/>
                    <a:p>
                      <a:pPr algn="r"/>
                      <a:endParaRPr lang="en-US" sz="1200"/>
                    </a:p>
                  </a:txBody>
                  <a:tcPr marL="82982" marR="82982" marT="31173" marB="31173" anchor="ctr"/>
                </a:tc>
                <a:extLst>
                  <a:ext uri="{0D108BD9-81ED-4DB2-BD59-A6C34878D82A}">
                    <a16:rowId xmlns:a16="http://schemas.microsoft.com/office/drawing/2014/main" val="2052463799"/>
                  </a:ext>
                </a:extLst>
              </a:tr>
              <a:tr h="236253">
                <a:tc>
                  <a:txBody>
                    <a:bodyPr/>
                    <a:lstStyle/>
                    <a:p>
                      <a:r>
                        <a:rPr lang="fr-FR" sz="1200"/>
                        <a:t>Revenue</a:t>
                      </a:r>
                      <a:endParaRPr lang="en-US" sz="1200"/>
                    </a:p>
                  </a:txBody>
                  <a:tcPr marL="82982" marR="82982" marT="31173" marB="31173">
                    <a:solidFill>
                      <a:schemeClr val="bg1"/>
                    </a:solidFill>
                  </a:tcPr>
                </a:tc>
                <a:tc>
                  <a:txBody>
                    <a:bodyPr/>
                    <a:lstStyle/>
                    <a:p>
                      <a:pPr algn="r"/>
                      <a:r>
                        <a:rPr lang="en-US" sz="1200"/>
                        <a:t>589</a:t>
                      </a:r>
                    </a:p>
                  </a:txBody>
                  <a:tcPr marL="82982" marR="82982" marT="31173" marB="31173">
                    <a:solidFill>
                      <a:schemeClr val="bg1"/>
                    </a:solidFill>
                  </a:tcPr>
                </a:tc>
                <a:extLst>
                  <a:ext uri="{0D108BD9-81ED-4DB2-BD59-A6C34878D82A}">
                    <a16:rowId xmlns:a16="http://schemas.microsoft.com/office/drawing/2014/main" val="3107807946"/>
                  </a:ext>
                </a:extLst>
              </a:tr>
              <a:tr h="236253">
                <a:tc>
                  <a:txBody>
                    <a:bodyPr/>
                    <a:lstStyle/>
                    <a:p>
                      <a:r>
                        <a:rPr lang="en-US" sz="1200" b="1"/>
                        <a:t>Entry EBITDA</a:t>
                      </a:r>
                    </a:p>
                  </a:txBody>
                  <a:tcPr marL="82982" marR="82982" marT="31173" marB="31173">
                    <a:solidFill>
                      <a:schemeClr val="bg1"/>
                    </a:solidFill>
                  </a:tcPr>
                </a:tc>
                <a:tc>
                  <a:txBody>
                    <a:bodyPr/>
                    <a:lstStyle/>
                    <a:p>
                      <a:pPr algn="r"/>
                      <a:r>
                        <a:rPr lang="en-US" sz="1200" b="1"/>
                        <a:t>59</a:t>
                      </a:r>
                    </a:p>
                  </a:txBody>
                  <a:tcPr marL="82982" marR="82982" marT="31173" marB="31173">
                    <a:solidFill>
                      <a:schemeClr val="bg1"/>
                    </a:solidFill>
                  </a:tcPr>
                </a:tc>
                <a:extLst>
                  <a:ext uri="{0D108BD9-81ED-4DB2-BD59-A6C34878D82A}">
                    <a16:rowId xmlns:a16="http://schemas.microsoft.com/office/drawing/2014/main" val="734968489"/>
                  </a:ext>
                </a:extLst>
              </a:tr>
              <a:tr h="236253">
                <a:tc>
                  <a:txBody>
                    <a:bodyPr/>
                    <a:lstStyle/>
                    <a:p>
                      <a:r>
                        <a:rPr lang="en-US" sz="1200" b="1"/>
                        <a:t>Enterprise Value w/o fees</a:t>
                      </a:r>
                    </a:p>
                  </a:txBody>
                  <a:tcPr marL="82982" marR="82982" marT="31173" marB="31173">
                    <a:solidFill>
                      <a:schemeClr val="bg1"/>
                    </a:solidFill>
                  </a:tcPr>
                </a:tc>
                <a:tc>
                  <a:txBody>
                    <a:bodyPr/>
                    <a:lstStyle/>
                    <a:p>
                      <a:pPr algn="r"/>
                      <a:r>
                        <a:rPr lang="en-US" sz="1200" b="1"/>
                        <a:t>480</a:t>
                      </a:r>
                    </a:p>
                  </a:txBody>
                  <a:tcPr marL="82982" marR="82982" marT="31173" marB="31173">
                    <a:solidFill>
                      <a:schemeClr val="bg1"/>
                    </a:solidFill>
                  </a:tcPr>
                </a:tc>
                <a:extLst>
                  <a:ext uri="{0D108BD9-81ED-4DB2-BD59-A6C34878D82A}">
                    <a16:rowId xmlns:a16="http://schemas.microsoft.com/office/drawing/2014/main" val="3936902155"/>
                  </a:ext>
                </a:extLst>
              </a:tr>
              <a:tr h="236253">
                <a:tc>
                  <a:txBody>
                    <a:bodyPr/>
                    <a:lstStyle/>
                    <a:p>
                      <a:r>
                        <a:rPr lang="en-US" sz="1200"/>
                        <a:t>    Debt </a:t>
                      </a:r>
                    </a:p>
                  </a:txBody>
                  <a:tcPr marL="82982" marR="82982" marT="31173" marB="31173">
                    <a:solidFill>
                      <a:schemeClr val="bg1"/>
                    </a:solidFill>
                  </a:tcPr>
                </a:tc>
                <a:tc>
                  <a:txBody>
                    <a:bodyPr/>
                    <a:lstStyle/>
                    <a:p>
                      <a:pPr algn="r"/>
                      <a:r>
                        <a:rPr lang="en-US" sz="1200"/>
                        <a:t>308</a:t>
                      </a:r>
                    </a:p>
                  </a:txBody>
                  <a:tcPr marL="82982" marR="82982" marT="31173" marB="31173">
                    <a:solidFill>
                      <a:schemeClr val="bg1"/>
                    </a:solidFill>
                  </a:tcPr>
                </a:tc>
                <a:extLst>
                  <a:ext uri="{0D108BD9-81ED-4DB2-BD59-A6C34878D82A}">
                    <a16:rowId xmlns:a16="http://schemas.microsoft.com/office/drawing/2014/main" val="4110286542"/>
                  </a:ext>
                </a:extLst>
              </a:tr>
              <a:tr h="236253">
                <a:tc>
                  <a:txBody>
                    <a:bodyPr/>
                    <a:lstStyle/>
                    <a:p>
                      <a:r>
                        <a:rPr lang="fr-FR" sz="1200"/>
                        <a:t>    Equity</a:t>
                      </a:r>
                    </a:p>
                  </a:txBody>
                  <a:tcPr marL="82982" marR="82982" marT="31173" marB="31173">
                    <a:solidFill>
                      <a:schemeClr val="bg1"/>
                    </a:solidFill>
                  </a:tcPr>
                </a:tc>
                <a:tc>
                  <a:txBody>
                    <a:bodyPr/>
                    <a:lstStyle/>
                    <a:p>
                      <a:pPr algn="r"/>
                      <a:r>
                        <a:rPr lang="en-US" sz="1200"/>
                        <a:t>196</a:t>
                      </a:r>
                    </a:p>
                  </a:txBody>
                  <a:tcPr marL="82982" marR="82982" marT="31173" marB="31173">
                    <a:solidFill>
                      <a:schemeClr val="bg1"/>
                    </a:solidFill>
                  </a:tcPr>
                </a:tc>
                <a:extLst>
                  <a:ext uri="{0D108BD9-81ED-4DB2-BD59-A6C34878D82A}">
                    <a16:rowId xmlns:a16="http://schemas.microsoft.com/office/drawing/2014/main" val="3166525472"/>
                  </a:ext>
                </a:extLst>
              </a:tr>
              <a:tr h="236253">
                <a:tc>
                  <a:txBody>
                    <a:bodyPr/>
                    <a:lstStyle/>
                    <a:p>
                      <a:r>
                        <a:rPr lang="fr-FR" sz="1200"/>
                        <a:t>Fees</a:t>
                      </a:r>
                    </a:p>
                  </a:txBody>
                  <a:tcPr marL="82982" marR="82982" marT="31173" marB="31173">
                    <a:solidFill>
                      <a:schemeClr val="bg1"/>
                    </a:solidFill>
                  </a:tcPr>
                </a:tc>
                <a:tc>
                  <a:txBody>
                    <a:bodyPr/>
                    <a:lstStyle/>
                    <a:p>
                      <a:pPr algn="r"/>
                      <a:r>
                        <a:rPr lang="en-US" sz="1200"/>
                        <a:t>25</a:t>
                      </a:r>
                    </a:p>
                  </a:txBody>
                  <a:tcPr marL="82982" marR="82982" marT="31173" marB="31173">
                    <a:solidFill>
                      <a:schemeClr val="bg1"/>
                    </a:solidFill>
                  </a:tcPr>
                </a:tc>
                <a:extLst>
                  <a:ext uri="{0D108BD9-81ED-4DB2-BD59-A6C34878D82A}">
                    <a16:rowId xmlns:a16="http://schemas.microsoft.com/office/drawing/2014/main" val="2066469935"/>
                  </a:ext>
                </a:extLst>
              </a:tr>
              <a:tr h="236253">
                <a:tc>
                  <a:txBody>
                    <a:bodyPr/>
                    <a:lstStyle/>
                    <a:p>
                      <a:r>
                        <a:rPr lang="fr-FR" sz="1200"/>
                        <a:t>TEV multiple with fees</a:t>
                      </a:r>
                    </a:p>
                  </a:txBody>
                  <a:tcPr marL="82982" marR="82982" marT="31173" marB="31173">
                    <a:solidFill>
                      <a:schemeClr val="bg1"/>
                    </a:solidFill>
                  </a:tcPr>
                </a:tc>
                <a:tc>
                  <a:txBody>
                    <a:bodyPr/>
                    <a:lstStyle/>
                    <a:p>
                      <a:pPr algn="r"/>
                      <a:r>
                        <a:rPr lang="en-US" sz="1200"/>
                        <a:t>8.6x</a:t>
                      </a:r>
                    </a:p>
                  </a:txBody>
                  <a:tcPr marL="82982" marR="82982" marT="31173" marB="31173">
                    <a:solidFill>
                      <a:schemeClr val="bg1"/>
                    </a:solidFill>
                  </a:tcPr>
                </a:tc>
                <a:extLst>
                  <a:ext uri="{0D108BD9-81ED-4DB2-BD59-A6C34878D82A}">
                    <a16:rowId xmlns:a16="http://schemas.microsoft.com/office/drawing/2014/main" val="590802801"/>
                  </a:ext>
                </a:extLst>
              </a:tr>
            </a:tbl>
          </a:graphicData>
        </a:graphic>
      </p:graphicFrame>
      <p:graphicFrame>
        <p:nvGraphicFramePr>
          <p:cNvPr id="32" name="Table 31">
            <a:extLst>
              <a:ext uri="{FF2B5EF4-FFF2-40B4-BE49-F238E27FC236}">
                <a16:creationId xmlns:a16="http://schemas.microsoft.com/office/drawing/2014/main" id="{02008D38-6ECA-1EE7-3296-1234479A8E22}"/>
              </a:ext>
            </a:extLst>
          </p:cNvPr>
          <p:cNvGraphicFramePr>
            <a:graphicFrameLocks noGrp="1"/>
          </p:cNvGraphicFramePr>
          <p:nvPr>
            <p:extLst>
              <p:ext uri="{D42A27DB-BD31-4B8C-83A1-F6EECF244321}">
                <p14:modId xmlns:p14="http://schemas.microsoft.com/office/powerpoint/2010/main" val="3956334641"/>
              </p:ext>
            </p:extLst>
          </p:nvPr>
        </p:nvGraphicFramePr>
        <p:xfrm>
          <a:off x="5283200" y="3510928"/>
          <a:ext cx="3553587" cy="2697480"/>
        </p:xfrm>
        <a:graphic>
          <a:graphicData uri="http://schemas.openxmlformats.org/drawingml/2006/table">
            <a:tbl>
              <a:tblPr firstRow="1" bandRow="1">
                <a:tableStyleId>{3B4B98B0-60AC-42C2-AFA5-B58CD77FA1E5}</a:tableStyleId>
              </a:tblPr>
              <a:tblGrid>
                <a:gridCol w="1825267">
                  <a:extLst>
                    <a:ext uri="{9D8B030D-6E8A-4147-A177-3AD203B41FA5}">
                      <a16:colId xmlns:a16="http://schemas.microsoft.com/office/drawing/2014/main" val="4219263038"/>
                    </a:ext>
                  </a:extLst>
                </a:gridCol>
                <a:gridCol w="721881">
                  <a:extLst>
                    <a:ext uri="{9D8B030D-6E8A-4147-A177-3AD203B41FA5}">
                      <a16:colId xmlns:a16="http://schemas.microsoft.com/office/drawing/2014/main" val="4202098326"/>
                    </a:ext>
                  </a:extLst>
                </a:gridCol>
                <a:gridCol w="1006439">
                  <a:extLst>
                    <a:ext uri="{9D8B030D-6E8A-4147-A177-3AD203B41FA5}">
                      <a16:colId xmlns:a16="http://schemas.microsoft.com/office/drawing/2014/main" val="3679555353"/>
                    </a:ext>
                  </a:extLst>
                </a:gridCol>
              </a:tblGrid>
              <a:tr h="409626">
                <a:tc>
                  <a:txBody>
                    <a:bodyPr/>
                    <a:lstStyle/>
                    <a:p>
                      <a:pPr lvl="0">
                        <a:buNone/>
                      </a:pPr>
                      <a:r>
                        <a:rPr lang="fr-FR" sz="1200">
                          <a:solidFill>
                            <a:srgbClr val="002246"/>
                          </a:solidFill>
                        </a:rPr>
                        <a:t>2029 Transaction Structure</a:t>
                      </a:r>
                      <a:endParaRPr lang="en-US" sz="1200">
                        <a:solidFill>
                          <a:srgbClr val="002246"/>
                        </a:solidFill>
                      </a:endParaRPr>
                    </a:p>
                  </a:txBody>
                  <a:tcPr marL="68580" marR="68580" marT="34290" marB="34290">
                    <a:solidFill>
                      <a:schemeClr val="bg1"/>
                    </a:solidFill>
                  </a:tcPr>
                </a:tc>
                <a:tc>
                  <a:txBody>
                    <a:bodyPr/>
                    <a:lstStyle/>
                    <a:p>
                      <a:pPr lvl="0" algn="ctr">
                        <a:buNone/>
                      </a:pPr>
                      <a:r>
                        <a:rPr lang="fr-FR" sz="1200">
                          <a:solidFill>
                            <a:srgbClr val="00B050"/>
                          </a:solidFill>
                        </a:rPr>
                        <a:t>Base case</a:t>
                      </a:r>
                      <a:endParaRPr lang="en-US" sz="1200">
                        <a:solidFill>
                          <a:srgbClr val="00B050"/>
                        </a:solidFill>
                      </a:endParaRPr>
                    </a:p>
                  </a:txBody>
                  <a:tcPr marL="68580" marR="68580" marT="34290" marB="34290">
                    <a:solidFill>
                      <a:schemeClr val="bg1"/>
                    </a:solidFill>
                  </a:tcPr>
                </a:tc>
                <a:tc>
                  <a:txBody>
                    <a:bodyPr/>
                    <a:lstStyle/>
                    <a:p>
                      <a:pPr lvl="0" algn="ctr">
                        <a:buNone/>
                      </a:pPr>
                      <a:r>
                        <a:rPr lang="fr-FR" sz="1200">
                          <a:solidFill>
                            <a:srgbClr val="C00000"/>
                          </a:solidFill>
                        </a:rPr>
                        <a:t>Downside case</a:t>
                      </a:r>
                      <a:endParaRPr lang="en-US" sz="1200">
                        <a:solidFill>
                          <a:srgbClr val="C00000"/>
                        </a:solidFill>
                      </a:endParaRPr>
                    </a:p>
                  </a:txBody>
                  <a:tcPr marL="68580" marR="68580" marT="34290" marB="34290">
                    <a:solidFill>
                      <a:schemeClr val="bg1"/>
                    </a:solidFill>
                  </a:tcPr>
                </a:tc>
                <a:extLst>
                  <a:ext uri="{0D108BD9-81ED-4DB2-BD59-A6C34878D82A}">
                    <a16:rowId xmlns:a16="http://schemas.microsoft.com/office/drawing/2014/main" val="2052463799"/>
                  </a:ext>
                </a:extLst>
              </a:tr>
              <a:tr h="237152">
                <a:tc>
                  <a:txBody>
                    <a:bodyPr/>
                    <a:lstStyle/>
                    <a:p>
                      <a:pPr lvl="0">
                        <a:buNone/>
                      </a:pPr>
                      <a:r>
                        <a:rPr lang="fr-FR" sz="1200"/>
                        <a:t>Organic Revenue</a:t>
                      </a:r>
                      <a:endParaRPr lang="en-US" sz="1200"/>
                    </a:p>
                  </a:txBody>
                  <a:tcPr marL="68580" marR="68580" marT="34290" marB="34290">
                    <a:solidFill>
                      <a:schemeClr val="bg1"/>
                    </a:solidFill>
                  </a:tcPr>
                </a:tc>
                <a:tc>
                  <a:txBody>
                    <a:bodyPr/>
                    <a:lstStyle/>
                    <a:p>
                      <a:pPr lvl="0" algn="r">
                        <a:buNone/>
                      </a:pPr>
                      <a:r>
                        <a:rPr lang="en-US" sz="1200"/>
                        <a:t>797</a:t>
                      </a:r>
                    </a:p>
                  </a:txBody>
                  <a:tcPr marL="68580" marR="68580" marT="34290" marB="34290">
                    <a:solidFill>
                      <a:schemeClr val="bg1"/>
                    </a:solidFill>
                  </a:tcPr>
                </a:tc>
                <a:tc>
                  <a:txBody>
                    <a:bodyPr/>
                    <a:lstStyle/>
                    <a:p>
                      <a:pPr lvl="0" algn="r">
                        <a:buNone/>
                      </a:pPr>
                      <a:r>
                        <a:rPr lang="fr-FR" sz="1200"/>
                        <a:t>599</a:t>
                      </a:r>
                    </a:p>
                  </a:txBody>
                  <a:tcPr marL="68580" marR="68580" marT="34290" marB="34290">
                    <a:solidFill>
                      <a:schemeClr val="bg1"/>
                    </a:solidFill>
                  </a:tcPr>
                </a:tc>
                <a:extLst>
                  <a:ext uri="{0D108BD9-81ED-4DB2-BD59-A6C34878D82A}">
                    <a16:rowId xmlns:a16="http://schemas.microsoft.com/office/drawing/2014/main" val="3107807946"/>
                  </a:ext>
                </a:extLst>
              </a:tr>
              <a:tr h="237152">
                <a:tc>
                  <a:txBody>
                    <a:bodyPr/>
                    <a:lstStyle/>
                    <a:p>
                      <a:pPr lvl="0">
                        <a:buNone/>
                      </a:pPr>
                      <a:r>
                        <a:rPr lang="en-US" sz="1200" b="1"/>
                        <a:t>EBITDA</a:t>
                      </a:r>
                    </a:p>
                  </a:txBody>
                  <a:tcPr marL="68580" marR="68580" marT="34290" marB="34290">
                    <a:solidFill>
                      <a:schemeClr val="bg1"/>
                    </a:solidFill>
                  </a:tcPr>
                </a:tc>
                <a:tc>
                  <a:txBody>
                    <a:bodyPr/>
                    <a:lstStyle/>
                    <a:p>
                      <a:pPr lvl="0" algn="r">
                        <a:buNone/>
                      </a:pPr>
                      <a:r>
                        <a:rPr lang="en-US" sz="1200"/>
                        <a:t>96</a:t>
                      </a:r>
                    </a:p>
                  </a:txBody>
                  <a:tcPr marL="68580" marR="68580" marT="34290" marB="34290">
                    <a:solidFill>
                      <a:schemeClr val="bg1"/>
                    </a:solidFill>
                  </a:tcPr>
                </a:tc>
                <a:tc>
                  <a:txBody>
                    <a:bodyPr/>
                    <a:lstStyle/>
                    <a:p>
                      <a:pPr lvl="0" algn="r">
                        <a:buNone/>
                      </a:pPr>
                      <a:r>
                        <a:rPr lang="fr-FR" sz="1200"/>
                        <a:t>59</a:t>
                      </a:r>
                    </a:p>
                  </a:txBody>
                  <a:tcPr marL="68580" marR="68580" marT="34290" marB="34290">
                    <a:solidFill>
                      <a:schemeClr val="bg1"/>
                    </a:solidFill>
                  </a:tcPr>
                </a:tc>
                <a:extLst>
                  <a:ext uri="{0D108BD9-81ED-4DB2-BD59-A6C34878D82A}">
                    <a16:rowId xmlns:a16="http://schemas.microsoft.com/office/drawing/2014/main" val="993783788"/>
                  </a:ext>
                </a:extLst>
              </a:tr>
              <a:tr h="237152">
                <a:tc>
                  <a:txBody>
                    <a:bodyPr/>
                    <a:lstStyle/>
                    <a:p>
                      <a:pPr lvl="0">
                        <a:buNone/>
                      </a:pPr>
                      <a:r>
                        <a:rPr lang="en-US" sz="1200"/>
                        <a:t>    Organic</a:t>
                      </a:r>
                    </a:p>
                  </a:txBody>
                  <a:tcPr marL="68580" marR="68580" marT="34290" marB="34290">
                    <a:solidFill>
                      <a:schemeClr val="bg1"/>
                    </a:solidFill>
                  </a:tcPr>
                </a:tc>
                <a:tc>
                  <a:txBody>
                    <a:bodyPr/>
                    <a:lstStyle/>
                    <a:p>
                      <a:pPr lvl="0" algn="r">
                        <a:buNone/>
                      </a:pPr>
                      <a:r>
                        <a:rPr lang="en-US" sz="1200"/>
                        <a:t>95</a:t>
                      </a:r>
                    </a:p>
                  </a:txBody>
                  <a:tcPr marL="68580" marR="68580" marT="34290" marB="34290">
                    <a:solidFill>
                      <a:schemeClr val="bg1"/>
                    </a:solidFill>
                  </a:tcPr>
                </a:tc>
                <a:tc>
                  <a:txBody>
                    <a:bodyPr/>
                    <a:lstStyle/>
                    <a:p>
                      <a:pPr lvl="0" algn="r">
                        <a:buNone/>
                      </a:pPr>
                      <a:r>
                        <a:rPr lang="fr-FR" sz="1200"/>
                        <a:t>59</a:t>
                      </a:r>
                    </a:p>
                  </a:txBody>
                  <a:tcPr marL="68580" marR="68580" marT="34290" marB="34290">
                    <a:solidFill>
                      <a:schemeClr val="bg1"/>
                    </a:solidFill>
                  </a:tcPr>
                </a:tc>
                <a:extLst>
                  <a:ext uri="{0D108BD9-81ED-4DB2-BD59-A6C34878D82A}">
                    <a16:rowId xmlns:a16="http://schemas.microsoft.com/office/drawing/2014/main" val="4200869281"/>
                  </a:ext>
                </a:extLst>
              </a:tr>
              <a:tr h="237152">
                <a:tc>
                  <a:txBody>
                    <a:bodyPr/>
                    <a:lstStyle/>
                    <a:p>
                      <a:pPr lvl="0">
                        <a:buNone/>
                      </a:pPr>
                      <a:r>
                        <a:rPr lang="en-US" sz="1200"/>
                        <a:t>    Add-on</a:t>
                      </a:r>
                    </a:p>
                  </a:txBody>
                  <a:tcPr marL="68580" marR="68580" marT="34290" marB="34290">
                    <a:solidFill>
                      <a:schemeClr val="bg1"/>
                    </a:solidFill>
                  </a:tcPr>
                </a:tc>
                <a:tc>
                  <a:txBody>
                    <a:bodyPr/>
                    <a:lstStyle/>
                    <a:p>
                      <a:pPr lvl="0" algn="r">
                        <a:buNone/>
                      </a:pPr>
                      <a:r>
                        <a:rPr lang="en-US" sz="1200"/>
                        <a:t>1</a:t>
                      </a:r>
                    </a:p>
                  </a:txBody>
                  <a:tcPr marL="68580" marR="68580" marT="34290" marB="34290">
                    <a:solidFill>
                      <a:schemeClr val="bg1"/>
                    </a:solidFill>
                  </a:tcPr>
                </a:tc>
                <a:tc>
                  <a:txBody>
                    <a:bodyPr/>
                    <a:lstStyle/>
                    <a:p>
                      <a:pPr lvl="0" algn="r">
                        <a:buNone/>
                      </a:pPr>
                      <a:r>
                        <a:rPr lang="fr-FR" sz="1200"/>
                        <a:t>0</a:t>
                      </a:r>
                    </a:p>
                  </a:txBody>
                  <a:tcPr marL="68580" marR="68580" marT="34290" marB="34290">
                    <a:solidFill>
                      <a:schemeClr val="bg1"/>
                    </a:solidFill>
                  </a:tcPr>
                </a:tc>
                <a:extLst>
                  <a:ext uri="{0D108BD9-81ED-4DB2-BD59-A6C34878D82A}">
                    <a16:rowId xmlns:a16="http://schemas.microsoft.com/office/drawing/2014/main" val="1546478437"/>
                  </a:ext>
                </a:extLst>
              </a:tr>
              <a:tr h="237152">
                <a:tc>
                  <a:txBody>
                    <a:bodyPr/>
                    <a:lstStyle/>
                    <a:p>
                      <a:pPr lvl="0">
                        <a:buNone/>
                      </a:pPr>
                      <a:r>
                        <a:rPr lang="en-US" sz="1200"/>
                        <a:t>TEV multiple</a:t>
                      </a:r>
                    </a:p>
                  </a:txBody>
                  <a:tcPr marL="68580" marR="68580" marT="34290" marB="34290">
                    <a:solidFill>
                      <a:schemeClr val="bg1"/>
                    </a:solidFill>
                  </a:tcPr>
                </a:tc>
                <a:tc>
                  <a:txBody>
                    <a:bodyPr/>
                    <a:lstStyle/>
                    <a:p>
                      <a:pPr lvl="0" algn="r">
                        <a:buNone/>
                      </a:pPr>
                      <a:r>
                        <a:rPr lang="en-US" sz="1200"/>
                        <a:t>8.2x</a:t>
                      </a:r>
                    </a:p>
                  </a:txBody>
                  <a:tcPr marL="68580" marR="68580" marT="34290" marB="34290">
                    <a:solidFill>
                      <a:schemeClr val="bg1"/>
                    </a:solidFill>
                  </a:tcPr>
                </a:tc>
                <a:tc>
                  <a:txBody>
                    <a:bodyPr/>
                    <a:lstStyle/>
                    <a:p>
                      <a:pPr lvl="0" algn="r">
                        <a:buNone/>
                      </a:pPr>
                      <a:r>
                        <a:rPr lang="en-US" sz="1200"/>
                        <a:t>8.0x</a:t>
                      </a:r>
                    </a:p>
                  </a:txBody>
                  <a:tcPr marL="68580" marR="68580" marT="34290" marB="34290">
                    <a:solidFill>
                      <a:schemeClr val="bg1"/>
                    </a:solidFill>
                  </a:tcPr>
                </a:tc>
                <a:extLst>
                  <a:ext uri="{0D108BD9-81ED-4DB2-BD59-A6C34878D82A}">
                    <a16:rowId xmlns:a16="http://schemas.microsoft.com/office/drawing/2014/main" val="3936902155"/>
                  </a:ext>
                </a:extLst>
              </a:tr>
              <a:tr h="243837">
                <a:tc>
                  <a:txBody>
                    <a:bodyPr/>
                    <a:lstStyle/>
                    <a:p>
                      <a:pPr lvl="0">
                        <a:buNone/>
                      </a:pPr>
                      <a:r>
                        <a:rPr lang="en-US" sz="1200"/>
                        <a:t>Enterprise Value</a:t>
                      </a:r>
                    </a:p>
                  </a:txBody>
                  <a:tcPr marL="68580" marR="68580" marT="34290" marB="34290">
                    <a:solidFill>
                      <a:schemeClr val="bg1"/>
                    </a:solidFill>
                  </a:tcPr>
                </a:tc>
                <a:tc>
                  <a:txBody>
                    <a:bodyPr/>
                    <a:lstStyle/>
                    <a:p>
                      <a:pPr lvl="0" algn="r">
                        <a:buNone/>
                      </a:pPr>
                      <a:r>
                        <a:rPr lang="en-US" sz="1200"/>
                        <a:t>784M</a:t>
                      </a:r>
                    </a:p>
                  </a:txBody>
                  <a:tcPr marL="68580" marR="68580" marT="34290" marB="34290">
                    <a:solidFill>
                      <a:schemeClr val="bg1"/>
                    </a:solidFill>
                  </a:tcPr>
                </a:tc>
                <a:tc>
                  <a:txBody>
                    <a:bodyPr/>
                    <a:lstStyle/>
                    <a:p>
                      <a:pPr lvl="0" algn="r">
                        <a:buNone/>
                      </a:pPr>
                      <a:r>
                        <a:rPr lang="en-US" sz="1200"/>
                        <a:t>469M</a:t>
                      </a:r>
                    </a:p>
                  </a:txBody>
                  <a:tcPr marL="68580" marR="68580" marT="34290" marB="34290">
                    <a:solidFill>
                      <a:schemeClr val="bg1"/>
                    </a:solidFill>
                  </a:tcPr>
                </a:tc>
                <a:extLst>
                  <a:ext uri="{0D108BD9-81ED-4DB2-BD59-A6C34878D82A}">
                    <a16:rowId xmlns:a16="http://schemas.microsoft.com/office/drawing/2014/main" val="4110286542"/>
                  </a:ext>
                </a:extLst>
              </a:tr>
              <a:tr h="237152">
                <a:tc>
                  <a:txBody>
                    <a:bodyPr/>
                    <a:lstStyle/>
                    <a:p>
                      <a:pPr lvl="0">
                        <a:buNone/>
                      </a:pPr>
                      <a:endParaRPr lang="fr-FR" sz="1200"/>
                    </a:p>
                  </a:txBody>
                  <a:tcPr marL="68580" marR="68580" marT="34290" marB="34290">
                    <a:solidFill>
                      <a:schemeClr val="bg1"/>
                    </a:solidFill>
                  </a:tcPr>
                </a:tc>
                <a:tc>
                  <a:txBody>
                    <a:bodyPr/>
                    <a:lstStyle/>
                    <a:p>
                      <a:pPr lvl="0" algn="r">
                        <a:buNone/>
                      </a:pPr>
                      <a:endParaRPr lang="en-US" sz="1200"/>
                    </a:p>
                  </a:txBody>
                  <a:tcPr marL="68580" marR="68580" marT="34290" marB="34290">
                    <a:solidFill>
                      <a:schemeClr val="bg1"/>
                    </a:solidFill>
                  </a:tcPr>
                </a:tc>
                <a:tc>
                  <a:txBody>
                    <a:bodyPr/>
                    <a:lstStyle/>
                    <a:p>
                      <a:pPr lvl="0" algn="r">
                        <a:buNone/>
                      </a:pPr>
                      <a:endParaRPr lang="en-US" sz="1200"/>
                    </a:p>
                  </a:txBody>
                  <a:tcPr marL="68580" marR="68580" marT="34290" marB="34290">
                    <a:solidFill>
                      <a:schemeClr val="bg1"/>
                    </a:solidFill>
                  </a:tcPr>
                </a:tc>
                <a:extLst>
                  <a:ext uri="{0D108BD9-81ED-4DB2-BD59-A6C34878D82A}">
                    <a16:rowId xmlns:a16="http://schemas.microsoft.com/office/drawing/2014/main" val="3166525472"/>
                  </a:ext>
                </a:extLst>
              </a:tr>
              <a:tr h="237152">
                <a:tc>
                  <a:txBody>
                    <a:bodyPr/>
                    <a:lstStyle/>
                    <a:p>
                      <a:pPr lvl="0">
                        <a:buNone/>
                      </a:pPr>
                      <a:r>
                        <a:rPr lang="en-US" sz="1200" b="1"/>
                        <a:t>MOIC</a:t>
                      </a:r>
                    </a:p>
                  </a:txBody>
                  <a:tcPr marL="68580" marR="68580" marT="34290" marB="34290">
                    <a:solidFill>
                      <a:schemeClr val="bg1"/>
                    </a:solidFill>
                  </a:tcPr>
                </a:tc>
                <a:tc>
                  <a:txBody>
                    <a:bodyPr/>
                    <a:lstStyle/>
                    <a:p>
                      <a:pPr lvl="0" algn="r">
                        <a:buNone/>
                      </a:pPr>
                      <a:r>
                        <a:rPr lang="fr-FR" sz="1200" b="1"/>
                        <a:t>2.8x</a:t>
                      </a:r>
                    </a:p>
                  </a:txBody>
                  <a:tcPr marL="68580" marR="68580" marT="34290" marB="34290">
                    <a:solidFill>
                      <a:schemeClr val="bg1"/>
                    </a:solidFill>
                  </a:tcPr>
                </a:tc>
                <a:tc>
                  <a:txBody>
                    <a:bodyPr/>
                    <a:lstStyle/>
                    <a:p>
                      <a:pPr lvl="0" algn="r">
                        <a:buNone/>
                      </a:pPr>
                      <a:r>
                        <a:rPr lang="fr-FR" sz="1200" b="1"/>
                        <a:t>1.2x</a:t>
                      </a:r>
                    </a:p>
                  </a:txBody>
                  <a:tcPr marL="68580" marR="68580" marT="34290" marB="34290">
                    <a:solidFill>
                      <a:schemeClr val="bg1"/>
                    </a:solidFill>
                  </a:tcPr>
                </a:tc>
                <a:extLst>
                  <a:ext uri="{0D108BD9-81ED-4DB2-BD59-A6C34878D82A}">
                    <a16:rowId xmlns:a16="http://schemas.microsoft.com/office/drawing/2014/main" val="2639935489"/>
                  </a:ext>
                </a:extLst>
              </a:tr>
              <a:tr h="237152">
                <a:tc>
                  <a:txBody>
                    <a:bodyPr/>
                    <a:lstStyle/>
                    <a:p>
                      <a:pPr lvl="0">
                        <a:buNone/>
                      </a:pPr>
                      <a:r>
                        <a:rPr lang="fr-FR" sz="1200" b="1"/>
                        <a:t>IRR</a:t>
                      </a:r>
                      <a:endParaRPr lang="en-US" sz="1200" b="1"/>
                    </a:p>
                  </a:txBody>
                  <a:tcPr marL="68580" marR="68580" marT="34290" marB="34290">
                    <a:solidFill>
                      <a:schemeClr val="bg1"/>
                    </a:solidFill>
                  </a:tcPr>
                </a:tc>
                <a:tc>
                  <a:txBody>
                    <a:bodyPr/>
                    <a:lstStyle/>
                    <a:p>
                      <a:pPr lvl="0" algn="r">
                        <a:buNone/>
                      </a:pPr>
                      <a:r>
                        <a:rPr lang="en-US" sz="1200" b="1"/>
                        <a:t>23.10%</a:t>
                      </a:r>
                    </a:p>
                  </a:txBody>
                  <a:tcPr marL="68580" marR="68580" marT="34290" marB="34290">
                    <a:solidFill>
                      <a:schemeClr val="bg1"/>
                    </a:solidFill>
                  </a:tcPr>
                </a:tc>
                <a:tc>
                  <a:txBody>
                    <a:bodyPr/>
                    <a:lstStyle/>
                    <a:p>
                      <a:pPr lvl="0" algn="r">
                        <a:buNone/>
                      </a:pPr>
                      <a:r>
                        <a:rPr lang="fr-FR" sz="1200" b="1"/>
                        <a:t>3.51%</a:t>
                      </a:r>
                      <a:endParaRPr lang="en-US" sz="1200" b="1"/>
                    </a:p>
                  </a:txBody>
                  <a:tcPr marL="68580" marR="68580" marT="34290" marB="34290">
                    <a:solidFill>
                      <a:schemeClr val="bg1"/>
                    </a:solidFill>
                  </a:tcPr>
                </a:tc>
                <a:extLst>
                  <a:ext uri="{0D108BD9-81ED-4DB2-BD59-A6C34878D82A}">
                    <a16:rowId xmlns:a16="http://schemas.microsoft.com/office/drawing/2014/main" val="2066469935"/>
                  </a:ext>
                </a:extLst>
              </a:tr>
            </a:tbl>
          </a:graphicData>
        </a:graphic>
      </p:graphicFrame>
      <p:cxnSp>
        <p:nvCxnSpPr>
          <p:cNvPr id="35" name="Google Shape;95;p2">
            <a:extLst>
              <a:ext uri="{FF2B5EF4-FFF2-40B4-BE49-F238E27FC236}">
                <a16:creationId xmlns:a16="http://schemas.microsoft.com/office/drawing/2014/main" id="{4F0CFF1F-A076-2DB0-830C-5C7A2DB36F15}"/>
              </a:ext>
            </a:extLst>
          </p:cNvPr>
          <p:cNvCxnSpPr>
            <a:cxnSpLocks/>
          </p:cNvCxnSpPr>
          <p:nvPr/>
        </p:nvCxnSpPr>
        <p:spPr>
          <a:xfrm flipH="1">
            <a:off x="2697283" y="4715881"/>
            <a:ext cx="2129806" cy="0"/>
          </a:xfrm>
          <a:prstGeom prst="straightConnector1">
            <a:avLst/>
          </a:prstGeom>
          <a:noFill/>
          <a:ln w="57150" cap="flat" cmpd="sng">
            <a:solidFill>
              <a:srgbClr val="20396D"/>
            </a:solidFill>
            <a:prstDash val="solid"/>
            <a:round/>
            <a:headEnd type="none" w="sm" len="sm"/>
            <a:tailEnd type="none" w="sm" len="sm"/>
          </a:ln>
        </p:spPr>
      </p:cxnSp>
      <p:sp>
        <p:nvSpPr>
          <p:cNvPr id="39" name="Rectangle 38">
            <a:extLst>
              <a:ext uri="{FF2B5EF4-FFF2-40B4-BE49-F238E27FC236}">
                <a16:creationId xmlns:a16="http://schemas.microsoft.com/office/drawing/2014/main" id="{8C24ADBA-8C13-4AF2-AD8C-C2C577D179AD}"/>
              </a:ext>
            </a:extLst>
          </p:cNvPr>
          <p:cNvSpPr/>
          <p:nvPr/>
        </p:nvSpPr>
        <p:spPr>
          <a:xfrm>
            <a:off x="3884604" y="1401413"/>
            <a:ext cx="914400" cy="393810"/>
          </a:xfrm>
          <a:prstGeom prst="rect">
            <a:avLst/>
          </a:prstGeom>
          <a:solidFill>
            <a:srgbClr val="A6A6A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IRR</a:t>
            </a:r>
          </a:p>
        </p:txBody>
      </p:sp>
      <p:sp>
        <p:nvSpPr>
          <p:cNvPr id="40" name="Rectangle 39">
            <a:extLst>
              <a:ext uri="{FF2B5EF4-FFF2-40B4-BE49-F238E27FC236}">
                <a16:creationId xmlns:a16="http://schemas.microsoft.com/office/drawing/2014/main" id="{F11C64B5-2061-15AC-4BA3-04BCD0533F88}"/>
              </a:ext>
            </a:extLst>
          </p:cNvPr>
          <p:cNvSpPr/>
          <p:nvPr/>
        </p:nvSpPr>
        <p:spPr>
          <a:xfrm>
            <a:off x="332628" y="223086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$482M</a:t>
            </a:r>
          </a:p>
        </p:txBody>
      </p:sp>
      <p:sp>
        <p:nvSpPr>
          <p:cNvPr id="41" name="Rectangle 40">
            <a:extLst>
              <a:ext uri="{FF2B5EF4-FFF2-40B4-BE49-F238E27FC236}">
                <a16:creationId xmlns:a16="http://schemas.microsoft.com/office/drawing/2014/main" id="{E8110682-4415-9800-3B89-2A9F1BEEBE0F}"/>
              </a:ext>
            </a:extLst>
          </p:cNvPr>
          <p:cNvSpPr/>
          <p:nvPr/>
        </p:nvSpPr>
        <p:spPr>
          <a:xfrm>
            <a:off x="1516620" y="223086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$59M</a:t>
            </a:r>
          </a:p>
        </p:txBody>
      </p:sp>
      <p:sp>
        <p:nvSpPr>
          <p:cNvPr id="42" name="Rectangle 41">
            <a:extLst>
              <a:ext uri="{FF2B5EF4-FFF2-40B4-BE49-F238E27FC236}">
                <a16:creationId xmlns:a16="http://schemas.microsoft.com/office/drawing/2014/main" id="{065A3912-B89A-4DD4-6575-3BCA80323F58}"/>
              </a:ext>
            </a:extLst>
          </p:cNvPr>
          <p:cNvSpPr/>
          <p:nvPr/>
        </p:nvSpPr>
        <p:spPr>
          <a:xfrm>
            <a:off x="2700612" y="223086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8.2x</a:t>
            </a:r>
          </a:p>
        </p:txBody>
      </p:sp>
      <p:sp>
        <p:nvSpPr>
          <p:cNvPr id="44" name="Google Shape;157;p4">
            <a:extLst>
              <a:ext uri="{FF2B5EF4-FFF2-40B4-BE49-F238E27FC236}">
                <a16:creationId xmlns:a16="http://schemas.microsoft.com/office/drawing/2014/main" id="{BD728301-6610-6975-88C8-4BF285864BB6}"/>
              </a:ext>
            </a:extLst>
          </p:cNvPr>
          <p:cNvSpPr txBox="1"/>
          <p:nvPr/>
        </p:nvSpPr>
        <p:spPr>
          <a:xfrm>
            <a:off x="1480209" y="2686946"/>
            <a:ext cx="2151356"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rgbClr val="00B050"/>
                </a:solidFill>
                <a:latin typeface="Arial" panose="020B0604020202020204" pitchFamily="34" charset="0"/>
                <a:ea typeface="Arial"/>
                <a:cs typeface="Arial" panose="020B0604020202020204" pitchFamily="34" charset="0"/>
                <a:sym typeface="Arial"/>
              </a:rPr>
              <a:t>Base 5Y Exit Statistics</a:t>
            </a:r>
            <a:endParaRPr sz="1200" b="1" i="0" u="none" strike="noStrike" cap="none">
              <a:solidFill>
                <a:srgbClr val="00B050"/>
              </a:solidFill>
              <a:latin typeface="Arial" panose="020B0604020202020204" pitchFamily="34" charset="0"/>
              <a:ea typeface="Arial"/>
              <a:cs typeface="Arial" panose="020B0604020202020204" pitchFamily="34" charset="0"/>
              <a:sym typeface="Arial"/>
            </a:endParaRPr>
          </a:p>
        </p:txBody>
      </p:sp>
      <p:sp>
        <p:nvSpPr>
          <p:cNvPr id="45" name="Rectangle 44">
            <a:extLst>
              <a:ext uri="{FF2B5EF4-FFF2-40B4-BE49-F238E27FC236}">
                <a16:creationId xmlns:a16="http://schemas.microsoft.com/office/drawing/2014/main" id="{48EB39E1-F91C-0117-ABD7-2C9AB7FC50C6}"/>
              </a:ext>
            </a:extLst>
          </p:cNvPr>
          <p:cNvSpPr/>
          <p:nvPr/>
        </p:nvSpPr>
        <p:spPr>
          <a:xfrm>
            <a:off x="332628" y="309769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$784M</a:t>
            </a:r>
          </a:p>
        </p:txBody>
      </p:sp>
      <p:sp>
        <p:nvSpPr>
          <p:cNvPr id="46" name="Rectangle 45">
            <a:extLst>
              <a:ext uri="{FF2B5EF4-FFF2-40B4-BE49-F238E27FC236}">
                <a16:creationId xmlns:a16="http://schemas.microsoft.com/office/drawing/2014/main" id="{B7D3FEE4-96C7-486F-3E25-909EAE6E7737}"/>
              </a:ext>
            </a:extLst>
          </p:cNvPr>
          <p:cNvSpPr/>
          <p:nvPr/>
        </p:nvSpPr>
        <p:spPr>
          <a:xfrm>
            <a:off x="1516620" y="309769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$96M</a:t>
            </a:r>
          </a:p>
        </p:txBody>
      </p:sp>
      <p:sp>
        <p:nvSpPr>
          <p:cNvPr id="47" name="Rectangle 46">
            <a:extLst>
              <a:ext uri="{FF2B5EF4-FFF2-40B4-BE49-F238E27FC236}">
                <a16:creationId xmlns:a16="http://schemas.microsoft.com/office/drawing/2014/main" id="{11D5B855-563D-F10C-5AD0-E4771F3629D6}"/>
              </a:ext>
            </a:extLst>
          </p:cNvPr>
          <p:cNvSpPr/>
          <p:nvPr/>
        </p:nvSpPr>
        <p:spPr>
          <a:xfrm>
            <a:off x="2700612" y="309769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8.2x</a:t>
            </a:r>
          </a:p>
        </p:txBody>
      </p:sp>
      <p:sp>
        <p:nvSpPr>
          <p:cNvPr id="48" name="Rectangle 47">
            <a:extLst>
              <a:ext uri="{FF2B5EF4-FFF2-40B4-BE49-F238E27FC236}">
                <a16:creationId xmlns:a16="http://schemas.microsoft.com/office/drawing/2014/main" id="{871323EF-9632-1005-D5FD-73E40877E43D}"/>
              </a:ext>
            </a:extLst>
          </p:cNvPr>
          <p:cNvSpPr/>
          <p:nvPr/>
        </p:nvSpPr>
        <p:spPr>
          <a:xfrm>
            <a:off x="3884604" y="3097690"/>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23.10%</a:t>
            </a:r>
          </a:p>
        </p:txBody>
      </p:sp>
      <p:sp>
        <p:nvSpPr>
          <p:cNvPr id="49" name="Rectangle 48">
            <a:extLst>
              <a:ext uri="{FF2B5EF4-FFF2-40B4-BE49-F238E27FC236}">
                <a16:creationId xmlns:a16="http://schemas.microsoft.com/office/drawing/2014/main" id="{CD41C8A1-AFDD-1EF1-430E-6F2D1CEA7C52}"/>
              </a:ext>
            </a:extLst>
          </p:cNvPr>
          <p:cNvSpPr/>
          <p:nvPr/>
        </p:nvSpPr>
        <p:spPr>
          <a:xfrm>
            <a:off x="332628" y="3936919"/>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$469M</a:t>
            </a:r>
          </a:p>
        </p:txBody>
      </p:sp>
      <p:sp>
        <p:nvSpPr>
          <p:cNvPr id="50" name="Rectangle 49">
            <a:extLst>
              <a:ext uri="{FF2B5EF4-FFF2-40B4-BE49-F238E27FC236}">
                <a16:creationId xmlns:a16="http://schemas.microsoft.com/office/drawing/2014/main" id="{BB7DF1A8-8E09-B5C3-FB1D-D4AC3E55BA8C}"/>
              </a:ext>
            </a:extLst>
          </p:cNvPr>
          <p:cNvSpPr/>
          <p:nvPr/>
        </p:nvSpPr>
        <p:spPr>
          <a:xfrm>
            <a:off x="1516620" y="3936919"/>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$59M</a:t>
            </a:r>
          </a:p>
        </p:txBody>
      </p:sp>
      <p:sp>
        <p:nvSpPr>
          <p:cNvPr id="51" name="Rectangle 50">
            <a:extLst>
              <a:ext uri="{FF2B5EF4-FFF2-40B4-BE49-F238E27FC236}">
                <a16:creationId xmlns:a16="http://schemas.microsoft.com/office/drawing/2014/main" id="{EF1A8807-2532-CCA2-54E7-451B73BE956D}"/>
              </a:ext>
            </a:extLst>
          </p:cNvPr>
          <p:cNvSpPr/>
          <p:nvPr/>
        </p:nvSpPr>
        <p:spPr>
          <a:xfrm>
            <a:off x="2700612" y="3936919"/>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8.0x</a:t>
            </a:r>
          </a:p>
        </p:txBody>
      </p:sp>
      <p:sp>
        <p:nvSpPr>
          <p:cNvPr id="52" name="Rectangle 51">
            <a:extLst>
              <a:ext uri="{FF2B5EF4-FFF2-40B4-BE49-F238E27FC236}">
                <a16:creationId xmlns:a16="http://schemas.microsoft.com/office/drawing/2014/main" id="{8113C720-7413-A37A-C0AA-ABA5660F50F0}"/>
              </a:ext>
            </a:extLst>
          </p:cNvPr>
          <p:cNvSpPr/>
          <p:nvPr/>
        </p:nvSpPr>
        <p:spPr>
          <a:xfrm>
            <a:off x="3884604" y="3936919"/>
            <a:ext cx="914400" cy="27699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3.51%</a:t>
            </a:r>
          </a:p>
        </p:txBody>
      </p:sp>
      <p:sp>
        <p:nvSpPr>
          <p:cNvPr id="53" name="Google Shape;157;p4">
            <a:extLst>
              <a:ext uri="{FF2B5EF4-FFF2-40B4-BE49-F238E27FC236}">
                <a16:creationId xmlns:a16="http://schemas.microsoft.com/office/drawing/2014/main" id="{026B5059-2A7C-5C01-E47C-EA3D10851A95}"/>
              </a:ext>
            </a:extLst>
          </p:cNvPr>
          <p:cNvSpPr txBox="1"/>
          <p:nvPr/>
        </p:nvSpPr>
        <p:spPr>
          <a:xfrm>
            <a:off x="1480209" y="3573772"/>
            <a:ext cx="2151356" cy="200696"/>
          </a:xfrm>
          <a:prstGeom prst="rect">
            <a:avLst/>
          </a:prstGeom>
          <a:noFill/>
          <a:ln>
            <a:noFill/>
          </a:ln>
        </p:spPr>
        <p:txBody>
          <a:bodyPr spcFirstLastPara="1" wrap="square" lIns="0" tIns="15875" rIns="0" bIns="0" anchor="t" anchorCtr="0">
            <a:spAutoFit/>
          </a:bodyPr>
          <a:lstStyle/>
          <a:p>
            <a:pPr marL="12700" marR="0" lvl="0" indent="0" algn="ctr" rtl="0">
              <a:lnSpc>
                <a:spcPct val="100000"/>
              </a:lnSpc>
              <a:spcBef>
                <a:spcPts val="0"/>
              </a:spcBef>
              <a:spcAft>
                <a:spcPts val="0"/>
              </a:spcAft>
              <a:buClr>
                <a:schemeClr val="dk1"/>
              </a:buClr>
              <a:buSzPts val="1000"/>
              <a:buFont typeface="Arial"/>
              <a:buNone/>
            </a:pPr>
            <a:r>
              <a:rPr lang="en-US" sz="1200" b="1" i="0" u="none" strike="noStrike" cap="none">
                <a:solidFill>
                  <a:srgbClr val="C00000"/>
                </a:solidFill>
                <a:latin typeface="Arial" panose="020B0604020202020204" pitchFamily="34" charset="0"/>
                <a:ea typeface="Arial"/>
                <a:cs typeface="Arial" panose="020B0604020202020204" pitchFamily="34" charset="0"/>
                <a:sym typeface="Arial"/>
              </a:rPr>
              <a:t>Downside 5Y Exit Statistics</a:t>
            </a:r>
            <a:endParaRPr sz="1200" b="1" i="0" u="none" strike="noStrike" cap="none">
              <a:solidFill>
                <a:srgbClr val="C00000"/>
              </a:solidFill>
              <a:latin typeface="Arial" panose="020B0604020202020204" pitchFamily="34" charset="0"/>
              <a:ea typeface="Arial"/>
              <a:cs typeface="Arial" panose="020B0604020202020204" pitchFamily="34" charset="0"/>
              <a:sym typeface="Arial"/>
            </a:endParaRPr>
          </a:p>
        </p:txBody>
      </p:sp>
      <p:cxnSp>
        <p:nvCxnSpPr>
          <p:cNvPr id="60" name="Straight Connector 59">
            <a:extLst>
              <a:ext uri="{FF2B5EF4-FFF2-40B4-BE49-F238E27FC236}">
                <a16:creationId xmlns:a16="http://schemas.microsoft.com/office/drawing/2014/main" id="{51F6900F-CEB6-1582-A364-C5369B3B1704}"/>
              </a:ext>
            </a:extLst>
          </p:cNvPr>
          <p:cNvCxnSpPr>
            <a:cxnSpLocks/>
          </p:cNvCxnSpPr>
          <p:nvPr/>
        </p:nvCxnSpPr>
        <p:spPr>
          <a:xfrm>
            <a:off x="332628" y="3831724"/>
            <a:ext cx="4466376" cy="1"/>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56330869-706E-19AC-192B-26D419983E41}"/>
              </a:ext>
            </a:extLst>
          </p:cNvPr>
          <p:cNvCxnSpPr>
            <a:cxnSpLocks/>
          </p:cNvCxnSpPr>
          <p:nvPr/>
        </p:nvCxnSpPr>
        <p:spPr>
          <a:xfrm>
            <a:off x="333715" y="2077401"/>
            <a:ext cx="4466376" cy="1"/>
          </a:xfrm>
          <a:prstGeom prst="line">
            <a:avLst/>
          </a:prstGeom>
          <a:ln/>
        </p:spPr>
        <p:style>
          <a:lnRef idx="1">
            <a:schemeClr val="dk1"/>
          </a:lnRef>
          <a:fillRef idx="0">
            <a:schemeClr val="dk1"/>
          </a:fillRef>
          <a:effectRef idx="0">
            <a:schemeClr val="dk1"/>
          </a:effectRef>
          <a:fontRef idx="minor">
            <a:schemeClr val="tx1"/>
          </a:fontRef>
        </p:style>
      </p:cxnSp>
      <p:sp>
        <p:nvSpPr>
          <p:cNvPr id="64" name="Content Placeholder 1">
            <a:extLst>
              <a:ext uri="{FF2B5EF4-FFF2-40B4-BE49-F238E27FC236}">
                <a16:creationId xmlns:a16="http://schemas.microsoft.com/office/drawing/2014/main" id="{47625567-5B79-385B-85EA-DCF1D0958A74}"/>
              </a:ext>
            </a:extLst>
          </p:cNvPr>
          <p:cNvSpPr>
            <a:spLocks noGrp="1"/>
          </p:cNvSpPr>
          <p:nvPr>
            <p:ph idx="1"/>
          </p:nvPr>
        </p:nvSpPr>
        <p:spPr>
          <a:xfrm>
            <a:off x="336584" y="4768097"/>
            <a:ext cx="2093112" cy="1458861"/>
          </a:xfrm>
        </p:spPr>
        <p:txBody>
          <a:bodyPr/>
          <a:lstStyle/>
          <a:p>
            <a:pPr marL="172720" indent="-172720"/>
            <a:r>
              <a:rPr lang="en-US" sz="1200" b="1">
                <a:cs typeface="Arial" panose="020B0604020202020204" pitchFamily="34" charset="0"/>
              </a:rPr>
              <a:t>Premiumization and humanization of pet food</a:t>
            </a:r>
          </a:p>
          <a:p>
            <a:pPr marL="172720" indent="-172720"/>
            <a:r>
              <a:rPr lang="en-US" sz="1200">
                <a:latin typeface="Arial" panose="020B0604020202020204" pitchFamily="34" charset="0"/>
                <a:cs typeface="Arial" panose="020B0604020202020204" pitchFamily="34" charset="0"/>
              </a:rPr>
              <a:t>Strong moat created from </a:t>
            </a:r>
            <a:r>
              <a:rPr lang="en-US" sz="1200" b="1">
                <a:latin typeface="Arial" panose="020B0604020202020204" pitchFamily="34" charset="0"/>
                <a:cs typeface="Arial" panose="020B0604020202020204" pitchFamily="34" charset="0"/>
              </a:rPr>
              <a:t>barriers to entry </a:t>
            </a:r>
            <a:r>
              <a:rPr lang="en-US" sz="1200">
                <a:latin typeface="Arial" panose="020B0604020202020204" pitchFamily="34" charset="0"/>
                <a:cs typeface="Arial" panose="020B0604020202020204" pitchFamily="34" charset="0"/>
              </a:rPr>
              <a:t>and </a:t>
            </a:r>
            <a:r>
              <a:rPr lang="en-US" sz="1200" b="1">
                <a:latin typeface="Arial" panose="020B0604020202020204" pitchFamily="34" charset="0"/>
                <a:cs typeface="Arial" panose="020B0604020202020204" pitchFamily="34" charset="0"/>
              </a:rPr>
              <a:t>customer switching costs</a:t>
            </a:r>
          </a:p>
          <a:p>
            <a:pPr marL="172720" indent="-172720"/>
            <a:r>
              <a:rPr lang="en-US" sz="1200">
                <a:latin typeface="Arial" panose="020B0604020202020204" pitchFamily="34" charset="0"/>
                <a:cs typeface="Arial" panose="020B0604020202020204" pitchFamily="34" charset="0"/>
              </a:rPr>
              <a:t>E-commerce boosts customer exposure</a:t>
            </a:r>
            <a:endParaRPr lang="en-US" sz="1200" b="1">
              <a:latin typeface="Arial" panose="020B0604020202020204" pitchFamily="34" charset="0"/>
              <a:cs typeface="Arial" panose="020B0604020202020204" pitchFamily="34" charset="0"/>
            </a:endParaRPr>
          </a:p>
        </p:txBody>
      </p:sp>
      <p:sp>
        <p:nvSpPr>
          <p:cNvPr id="65" name="Content Placeholder 1">
            <a:extLst>
              <a:ext uri="{FF2B5EF4-FFF2-40B4-BE49-F238E27FC236}">
                <a16:creationId xmlns:a16="http://schemas.microsoft.com/office/drawing/2014/main" id="{A64E0183-2B0F-FE60-3818-3C8CC612C6F3}"/>
              </a:ext>
            </a:extLst>
          </p:cNvPr>
          <p:cNvSpPr txBox="1">
            <a:spLocks/>
          </p:cNvSpPr>
          <p:nvPr/>
        </p:nvSpPr>
        <p:spPr bwMode="auto">
          <a:xfrm>
            <a:off x="2700151" y="4741004"/>
            <a:ext cx="2099480" cy="1495794"/>
          </a:xfrm>
          <a:prstGeom prst="rect">
            <a:avLst/>
          </a:prstGeom>
          <a:noFill/>
          <a:ln w="9525">
            <a:noFill/>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r>
              <a:rPr lang="en-US" sz="1200" b="1">
                <a:latin typeface="Arial"/>
                <a:cs typeface="Arial"/>
              </a:rPr>
              <a:t>Product recall shocks TargetCo’s sales</a:t>
            </a:r>
          </a:p>
          <a:p>
            <a:pPr marL="172720" indent="-172720"/>
            <a:r>
              <a:rPr lang="en-US" sz="1200">
                <a:latin typeface="Arial"/>
                <a:cs typeface="Arial"/>
              </a:rPr>
              <a:t>Limited M&amp;A opportunities to expand into dry pet food</a:t>
            </a:r>
          </a:p>
          <a:p>
            <a:pPr marL="172720" indent="-172720"/>
            <a:r>
              <a:rPr lang="en-US" sz="1200">
                <a:latin typeface="Arial"/>
                <a:cs typeface="Arial"/>
              </a:rPr>
              <a:t>Petflation cools</a:t>
            </a:r>
          </a:p>
          <a:p>
            <a:pPr marL="172720" indent="-172720"/>
            <a:r>
              <a:rPr lang="en-US" sz="1200">
                <a:latin typeface="Arial"/>
                <a:cs typeface="Arial"/>
              </a:rPr>
              <a:t>Performance linked to large customers</a:t>
            </a:r>
          </a:p>
        </p:txBody>
      </p:sp>
      <p:cxnSp>
        <p:nvCxnSpPr>
          <p:cNvPr id="2" name="Straight Connector 1">
            <a:extLst>
              <a:ext uri="{FF2B5EF4-FFF2-40B4-BE49-F238E27FC236}">
                <a16:creationId xmlns:a16="http://schemas.microsoft.com/office/drawing/2014/main" id="{A4262158-2EF3-9296-DEA2-69C4BEA874A2}"/>
              </a:ext>
            </a:extLst>
          </p:cNvPr>
          <p:cNvCxnSpPr>
            <a:cxnSpLocks/>
          </p:cNvCxnSpPr>
          <p:nvPr/>
        </p:nvCxnSpPr>
        <p:spPr>
          <a:xfrm>
            <a:off x="332628" y="2961907"/>
            <a:ext cx="4466376" cy="1"/>
          </a:xfrm>
          <a:prstGeom prst="line">
            <a:avLst/>
          </a:prstGeom>
          <a:ln>
            <a:solidFill>
              <a:srgbClr val="00B05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63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C970944D-DE3D-40AF-4E3F-B66C9398ADBD}"/>
            </a:ext>
          </a:extLst>
        </p:cNvPr>
        <p:cNvGrpSpPr/>
        <p:nvPr/>
      </p:nvGrpSpPr>
      <p:grpSpPr>
        <a:xfrm>
          <a:off x="0" y="0"/>
          <a:ext cx="0" cy="0"/>
          <a:chOff x="0" y="0"/>
          <a:chExt cx="0" cy="0"/>
        </a:xfrm>
      </p:grpSpPr>
      <p:sp>
        <p:nvSpPr>
          <p:cNvPr id="87" name="Google Shape;87;p2">
            <a:extLst>
              <a:ext uri="{FF2B5EF4-FFF2-40B4-BE49-F238E27FC236}">
                <a16:creationId xmlns:a16="http://schemas.microsoft.com/office/drawing/2014/main" id="{65F44F89-928D-3F7D-E690-117BB3B7A2B6}"/>
              </a:ext>
            </a:extLst>
          </p:cNvPr>
          <p:cNvSpPr txBox="1">
            <a:spLocks noGrp="1"/>
          </p:cNvSpPr>
          <p:nvPr>
            <p:ph type="sldNum" idx="12"/>
          </p:nvPr>
        </p:nvSpPr>
        <p:spPr>
          <a:xfrm>
            <a:off x="6781220" y="6567587"/>
            <a:ext cx="2133600" cy="153888"/>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20</a:t>
            </a:fld>
            <a:endParaRPr/>
          </a:p>
        </p:txBody>
      </p:sp>
      <p:sp>
        <p:nvSpPr>
          <p:cNvPr id="88" name="Google Shape;88;p2">
            <a:extLst>
              <a:ext uri="{FF2B5EF4-FFF2-40B4-BE49-F238E27FC236}">
                <a16:creationId xmlns:a16="http://schemas.microsoft.com/office/drawing/2014/main" id="{28971E4D-7DA4-093A-BB43-E98B49B2333E}"/>
              </a:ext>
            </a:extLst>
          </p:cNvPr>
          <p:cNvSpPr txBox="1">
            <a:spLocks noGrp="1"/>
          </p:cNvSpPr>
          <p:nvPr>
            <p:ph type="title"/>
          </p:nvPr>
        </p:nvSpPr>
        <p:spPr>
          <a:xfrm>
            <a:off x="305090" y="386834"/>
            <a:ext cx="8683462" cy="369332"/>
          </a:xfrm>
          <a:prstGeom prst="rect">
            <a:avLst/>
          </a:prstGeom>
          <a:noFill/>
          <a:ln>
            <a:noFill/>
          </a:ln>
        </p:spPr>
        <p:txBody>
          <a:bodyPr spcFirstLastPara="1" wrap="square" lIns="0" tIns="0" rIns="0" bIns="0" anchor="ctr" anchorCtr="0">
            <a:spAutoFit/>
          </a:bodyPr>
          <a:lstStyle/>
          <a:p>
            <a:pPr marL="0" lvl="0" indent="0" algn="just" rtl="0">
              <a:spcBef>
                <a:spcPts val="0"/>
              </a:spcBef>
              <a:spcAft>
                <a:spcPts val="0"/>
              </a:spcAft>
              <a:buNone/>
            </a:pPr>
            <a:r>
              <a:rPr lang="en-US"/>
              <a:t>Dependence on Key Customers Threatens Stability</a:t>
            </a:r>
            <a:endParaRPr/>
          </a:p>
        </p:txBody>
      </p:sp>
      <p:pic>
        <p:nvPicPr>
          <p:cNvPr id="12" name="Picture 11">
            <a:extLst>
              <a:ext uri="{FF2B5EF4-FFF2-40B4-BE49-F238E27FC236}">
                <a16:creationId xmlns:a16="http://schemas.microsoft.com/office/drawing/2014/main" id="{4D3CB164-88BF-8B68-1CB4-79AE4C9CE22D}"/>
              </a:ext>
            </a:extLst>
          </p:cNvPr>
          <p:cNvPicPr>
            <a:picLocks noChangeAspect="1"/>
          </p:cNvPicPr>
          <p:nvPr/>
        </p:nvPicPr>
        <p:blipFill>
          <a:blip r:embed="rId3"/>
          <a:stretch>
            <a:fillRect/>
          </a:stretch>
        </p:blipFill>
        <p:spPr>
          <a:xfrm>
            <a:off x="305090" y="6478682"/>
            <a:ext cx="1889470" cy="314911"/>
          </a:xfrm>
          <a:prstGeom prst="rect">
            <a:avLst/>
          </a:prstGeom>
        </p:spPr>
      </p:pic>
      <p:sp>
        <p:nvSpPr>
          <p:cNvPr id="30" name="Text Placeholder 4">
            <a:extLst>
              <a:ext uri="{FF2B5EF4-FFF2-40B4-BE49-F238E27FC236}">
                <a16:creationId xmlns:a16="http://schemas.microsoft.com/office/drawing/2014/main" id="{50366122-8D84-EB0C-4C1C-E178701F0B8B}"/>
              </a:ext>
            </a:extLst>
          </p:cNvPr>
          <p:cNvSpPr txBox="1">
            <a:spLocks/>
          </p:cNvSpPr>
          <p:nvPr/>
        </p:nvSpPr>
        <p:spPr>
          <a:xfrm>
            <a:off x="305090" y="957377"/>
            <a:ext cx="8533820" cy="276999"/>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Across its top channel mixes, </a:t>
            </a:r>
            <a:r>
              <a:rPr lang="en-US" sz="1200" b="1">
                <a:solidFill>
                  <a:schemeClr val="bg1"/>
                </a:solidFill>
                <a:cs typeface="Arial" panose="020B0604020202020204" pitchFamily="34" charset="0"/>
              </a:rPr>
              <a:t>the top 10 customers combine for approximately 80% of TargetCo’s revenue…</a:t>
            </a:r>
          </a:p>
        </p:txBody>
      </p:sp>
      <p:sp>
        <p:nvSpPr>
          <p:cNvPr id="8" name="Text Placeholder 4">
            <a:extLst>
              <a:ext uri="{FF2B5EF4-FFF2-40B4-BE49-F238E27FC236}">
                <a16:creationId xmlns:a16="http://schemas.microsoft.com/office/drawing/2014/main" id="{20481AED-59E1-7480-EA4A-D8DEC5CEF391}"/>
              </a:ext>
            </a:extLst>
          </p:cNvPr>
          <p:cNvSpPr txBox="1">
            <a:spLocks/>
          </p:cNvSpPr>
          <p:nvPr/>
        </p:nvSpPr>
        <p:spPr>
          <a:xfrm>
            <a:off x="305086" y="1840024"/>
            <a:ext cx="8533820" cy="605065"/>
          </a:xfrm>
          <a:prstGeom prst="rect">
            <a:avLst/>
          </a:prstGeom>
          <a:solidFill>
            <a:srgbClr val="485059"/>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a:t>
            </a:r>
            <a:r>
              <a:rPr lang="en-US" sz="1200" b="1">
                <a:solidFill>
                  <a:schemeClr val="bg1"/>
                </a:solidFill>
                <a:cs typeface="Arial" panose="020B0604020202020204" pitchFamily="34" charset="0"/>
              </a:rPr>
              <a:t> underperformance of TargetCo’s consumers may reflect in depressed sales. </a:t>
            </a:r>
            <a:r>
              <a:rPr lang="en-US" sz="1200">
                <a:solidFill>
                  <a:schemeClr val="bg1"/>
                </a:solidFill>
                <a:cs typeface="Arial" panose="020B0604020202020204" pitchFamily="34" charset="0"/>
              </a:rPr>
              <a:t>For instance, recently Walmart has dealt with boycotts from cancelling DEI efforts, PetSmart has experienced rising fulfillment costs due to a consumer shift to e-commerce, and Blue Buffalo’s profits fell due to supply chain compression.</a:t>
            </a:r>
            <a:endParaRPr lang="en-US" sz="1200" b="1">
              <a:solidFill>
                <a:schemeClr val="bg1"/>
              </a:solidFill>
              <a:cs typeface="Arial" panose="020B0604020202020204" pitchFamily="34" charset="0"/>
            </a:endParaRPr>
          </a:p>
        </p:txBody>
      </p:sp>
      <p:sp>
        <p:nvSpPr>
          <p:cNvPr id="19" name="TextBox 18">
            <a:extLst>
              <a:ext uri="{FF2B5EF4-FFF2-40B4-BE49-F238E27FC236}">
                <a16:creationId xmlns:a16="http://schemas.microsoft.com/office/drawing/2014/main" id="{F8367190-AD8D-318C-49FA-A43493E64D58}"/>
              </a:ext>
            </a:extLst>
          </p:cNvPr>
          <p:cNvSpPr txBox="1"/>
          <p:nvPr/>
        </p:nvSpPr>
        <p:spPr>
          <a:xfrm>
            <a:off x="2675823" y="6478682"/>
            <a:ext cx="4331369" cy="307777"/>
          </a:xfrm>
          <a:prstGeom prst="rect">
            <a:avLst/>
          </a:prstGeom>
          <a:noFill/>
        </p:spPr>
        <p:txBody>
          <a:bodyPr wrap="square" lIns="0" tIns="0" rIns="0" bIns="0" rtlCol="0">
            <a:spAutoFit/>
          </a:bodyPr>
          <a:lstStyle/>
          <a:p>
            <a:r>
              <a:rPr lang="en-US" sz="1000" b="1"/>
              <a:t>Sources: </a:t>
            </a:r>
            <a:r>
              <a:rPr lang="en-US" sz="1000"/>
              <a:t>Modor Intelligence Analysis, IBIS, S&amp;P, NBC News, Walmart earnings, Dollar General earnings, Blue Buffalo earnings </a:t>
            </a:r>
          </a:p>
        </p:txBody>
      </p:sp>
      <p:sp>
        <p:nvSpPr>
          <p:cNvPr id="2" name="Google Shape;101;p2">
            <a:extLst>
              <a:ext uri="{FF2B5EF4-FFF2-40B4-BE49-F238E27FC236}">
                <a16:creationId xmlns:a16="http://schemas.microsoft.com/office/drawing/2014/main" id="{1DAF24DA-409C-0A8C-00C1-6BE842F4F674}"/>
              </a:ext>
            </a:extLst>
          </p:cNvPr>
          <p:cNvSpPr/>
          <p:nvPr/>
        </p:nvSpPr>
        <p:spPr>
          <a:xfrm>
            <a:off x="305086" y="2505969"/>
            <a:ext cx="2895313" cy="1771351"/>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indent="0">
              <a:buNone/>
            </a:pPr>
            <a:r>
              <a:rPr lang="en-US" sz="1200" b="1">
                <a:solidFill>
                  <a:srgbClr val="00B050"/>
                </a:solidFill>
                <a:latin typeface="Arial"/>
                <a:cs typeface="Arial"/>
              </a:rPr>
              <a:t>Mitigant: </a:t>
            </a:r>
            <a:r>
              <a:rPr lang="en-US" sz="1200" err="1">
                <a:latin typeface="Arial"/>
                <a:cs typeface="Arial"/>
              </a:rPr>
              <a:t>TargetCo</a:t>
            </a:r>
            <a:r>
              <a:rPr lang="en-US" sz="1200">
                <a:latin typeface="Arial"/>
                <a:cs typeface="Arial"/>
              </a:rPr>
              <a:t> has </a:t>
            </a:r>
            <a:r>
              <a:rPr lang="en-US" sz="1200" b="1">
                <a:latin typeface="Arial"/>
                <a:cs typeface="Arial"/>
              </a:rPr>
              <a:t>held long-standing relationships</a:t>
            </a:r>
            <a:r>
              <a:rPr lang="en-US" sz="1200">
                <a:latin typeface="Arial"/>
                <a:cs typeface="Arial"/>
              </a:rPr>
              <a:t> with its customers, while </a:t>
            </a:r>
            <a:r>
              <a:rPr lang="en-US" sz="1200" b="1">
                <a:latin typeface="Arial"/>
                <a:cs typeface="Arial"/>
              </a:rPr>
              <a:t>attempting to diversify into different sales avenues. </a:t>
            </a:r>
            <a:r>
              <a:rPr lang="en-US" sz="1200">
                <a:latin typeface="Arial"/>
                <a:cs typeface="Arial"/>
              </a:rPr>
              <a:t>Moreover, E-commerce and COVID tailwinds has seen </a:t>
            </a:r>
            <a:r>
              <a:rPr lang="en-US" sz="1200" b="1">
                <a:latin typeface="Arial"/>
                <a:cs typeface="Arial"/>
              </a:rPr>
              <a:t>continued unit growth for the sales channels, despite rampant </a:t>
            </a:r>
            <a:r>
              <a:rPr lang="en-US" sz="1200" b="1" err="1">
                <a:latin typeface="Arial"/>
                <a:cs typeface="Arial"/>
              </a:rPr>
              <a:t>petflation</a:t>
            </a:r>
            <a:r>
              <a:rPr lang="en-US" sz="1200">
                <a:latin typeface="Arial"/>
                <a:cs typeface="Arial"/>
              </a:rPr>
              <a:t>, for both </a:t>
            </a:r>
            <a:r>
              <a:rPr lang="en-US" sz="1200" err="1">
                <a:latin typeface="Arial"/>
                <a:cs typeface="Arial"/>
              </a:rPr>
              <a:t>TargetCo</a:t>
            </a:r>
            <a:r>
              <a:rPr lang="en-US" sz="1200">
                <a:latin typeface="Arial"/>
                <a:cs typeface="Arial"/>
              </a:rPr>
              <a:t> and the entire industry…</a:t>
            </a:r>
            <a:endParaRPr lang="en-US" sz="1200" b="1">
              <a:latin typeface="Arial"/>
              <a:cs typeface="Arial"/>
            </a:endParaRPr>
          </a:p>
        </p:txBody>
      </p:sp>
      <p:sp>
        <p:nvSpPr>
          <p:cNvPr id="3" name="TextBox 2">
            <a:extLst>
              <a:ext uri="{FF2B5EF4-FFF2-40B4-BE49-F238E27FC236}">
                <a16:creationId xmlns:a16="http://schemas.microsoft.com/office/drawing/2014/main" id="{D429348E-F73B-BFC5-E120-041B934193B1}"/>
              </a:ext>
            </a:extLst>
          </p:cNvPr>
          <p:cNvSpPr txBox="1"/>
          <p:nvPr/>
        </p:nvSpPr>
        <p:spPr>
          <a:xfrm>
            <a:off x="305086" y="1286260"/>
            <a:ext cx="2763903" cy="461665"/>
          </a:xfrm>
          <a:prstGeom prst="rect">
            <a:avLst/>
          </a:prstGeom>
          <a:noFill/>
          <a:ln>
            <a:solidFill>
              <a:schemeClr val="tx1"/>
            </a:solidFill>
            <a:prstDash val="sysDash"/>
          </a:ln>
        </p:spPr>
        <p:txBody>
          <a:bodyPr wrap="square" rtlCol="0">
            <a:spAutoFit/>
          </a:bodyPr>
          <a:lstStyle/>
          <a:p>
            <a:pPr algn="ctr"/>
            <a:r>
              <a:rPr lang="en-US" sz="1200">
                <a:solidFill>
                  <a:srgbClr val="FF0000"/>
                </a:solidFill>
                <a:latin typeface="Arial" panose="020B0604020202020204" pitchFamily="34" charset="0"/>
                <a:cs typeface="Arial" panose="020B0604020202020204" pitchFamily="34" charset="0"/>
              </a:rPr>
              <a:t>Mass Merchandisers: </a:t>
            </a:r>
            <a:r>
              <a:rPr lang="en-US" sz="1200" b="1">
                <a:solidFill>
                  <a:srgbClr val="FF0000"/>
                </a:solidFill>
                <a:latin typeface="Arial" panose="020B0604020202020204" pitchFamily="34" charset="0"/>
                <a:cs typeface="Arial" panose="020B0604020202020204" pitchFamily="34" charset="0"/>
              </a:rPr>
              <a:t>Walmart </a:t>
            </a:r>
            <a:r>
              <a:rPr lang="en-US" sz="1200">
                <a:solidFill>
                  <a:srgbClr val="FF0000"/>
                </a:solidFill>
                <a:latin typeface="Arial" panose="020B0604020202020204" pitchFamily="34" charset="0"/>
                <a:cs typeface="Arial" panose="020B0604020202020204" pitchFamily="34" charset="0"/>
              </a:rPr>
              <a:t>carries</a:t>
            </a:r>
            <a:r>
              <a:rPr lang="en-US" sz="1200" b="1">
                <a:solidFill>
                  <a:srgbClr val="FF0000"/>
                </a:solidFill>
                <a:latin typeface="Arial" panose="020B0604020202020204" pitchFamily="34" charset="0"/>
                <a:cs typeface="Arial" panose="020B0604020202020204" pitchFamily="34" charset="0"/>
              </a:rPr>
              <a:t> 27% of </a:t>
            </a:r>
            <a:r>
              <a:rPr lang="en-US" sz="1200">
                <a:solidFill>
                  <a:srgbClr val="FF0000"/>
                </a:solidFill>
                <a:latin typeface="Arial" panose="020B0604020202020204" pitchFamily="34" charset="0"/>
                <a:cs typeface="Arial" panose="020B0604020202020204" pitchFamily="34" charset="0"/>
              </a:rPr>
              <a:t>the</a:t>
            </a:r>
            <a:r>
              <a:rPr lang="en-US" sz="1200" b="1">
                <a:solidFill>
                  <a:srgbClr val="FF0000"/>
                </a:solidFill>
                <a:latin typeface="Arial" panose="020B0604020202020204" pitchFamily="34" charset="0"/>
                <a:cs typeface="Arial" panose="020B0604020202020204" pitchFamily="34" charset="0"/>
              </a:rPr>
              <a:t> sales </a:t>
            </a:r>
            <a:r>
              <a:rPr lang="en-US" sz="1200">
                <a:solidFill>
                  <a:srgbClr val="FF0000"/>
                </a:solidFill>
                <a:latin typeface="Arial" panose="020B0604020202020204" pitchFamily="34" charset="0"/>
                <a:cs typeface="Arial" panose="020B0604020202020204" pitchFamily="34" charset="0"/>
              </a:rPr>
              <a:t>mix.</a:t>
            </a:r>
          </a:p>
        </p:txBody>
      </p:sp>
      <p:sp>
        <p:nvSpPr>
          <p:cNvPr id="5" name="TextBox 4">
            <a:extLst>
              <a:ext uri="{FF2B5EF4-FFF2-40B4-BE49-F238E27FC236}">
                <a16:creationId xmlns:a16="http://schemas.microsoft.com/office/drawing/2014/main" id="{EF42941B-0747-1964-6BDC-7E90A2158718}"/>
              </a:ext>
            </a:extLst>
          </p:cNvPr>
          <p:cNvSpPr txBox="1"/>
          <p:nvPr/>
        </p:nvSpPr>
        <p:spPr>
          <a:xfrm>
            <a:off x="3200399" y="1286261"/>
            <a:ext cx="2743200" cy="461665"/>
          </a:xfrm>
          <a:prstGeom prst="rect">
            <a:avLst/>
          </a:prstGeom>
          <a:noFill/>
          <a:ln>
            <a:solidFill>
              <a:schemeClr val="tx1"/>
            </a:solidFill>
            <a:prstDash val="sysDash"/>
          </a:ln>
        </p:spPr>
        <p:txBody>
          <a:bodyPr wrap="square" rtlCol="0">
            <a:spAutoFit/>
          </a:bodyPr>
          <a:lstStyle/>
          <a:p>
            <a:pPr algn="ctr"/>
            <a:r>
              <a:rPr lang="en-US" sz="1200">
                <a:solidFill>
                  <a:srgbClr val="FF0000"/>
                </a:solidFill>
                <a:latin typeface="Arial" panose="020B0604020202020204" pitchFamily="34" charset="0"/>
                <a:cs typeface="Arial" panose="020B0604020202020204" pitchFamily="34" charset="0"/>
              </a:rPr>
              <a:t>National Pet Superstores: </a:t>
            </a:r>
            <a:r>
              <a:rPr lang="en-US" sz="1200" b="1">
                <a:solidFill>
                  <a:srgbClr val="FF0000"/>
                </a:solidFill>
                <a:latin typeface="Arial" panose="020B0604020202020204" pitchFamily="34" charset="0"/>
                <a:cs typeface="Arial" panose="020B0604020202020204" pitchFamily="34" charset="0"/>
              </a:rPr>
              <a:t>PetSmart </a:t>
            </a:r>
            <a:r>
              <a:rPr lang="en-US" sz="1200">
                <a:solidFill>
                  <a:srgbClr val="FF0000"/>
                </a:solidFill>
                <a:latin typeface="Arial" panose="020B0604020202020204" pitchFamily="34" charset="0"/>
                <a:cs typeface="Arial" panose="020B0604020202020204" pitchFamily="34" charset="0"/>
              </a:rPr>
              <a:t>carries</a:t>
            </a:r>
            <a:r>
              <a:rPr lang="en-US" sz="1200" b="1">
                <a:solidFill>
                  <a:srgbClr val="FF0000"/>
                </a:solidFill>
                <a:latin typeface="Arial" panose="020B0604020202020204" pitchFamily="34" charset="0"/>
                <a:cs typeface="Arial" panose="020B0604020202020204" pitchFamily="34" charset="0"/>
              </a:rPr>
              <a:t> 15% of </a:t>
            </a:r>
            <a:r>
              <a:rPr lang="en-US" sz="1200">
                <a:solidFill>
                  <a:srgbClr val="FF0000"/>
                </a:solidFill>
                <a:latin typeface="Arial" panose="020B0604020202020204" pitchFamily="34" charset="0"/>
                <a:cs typeface="Arial" panose="020B0604020202020204" pitchFamily="34" charset="0"/>
              </a:rPr>
              <a:t>the</a:t>
            </a:r>
            <a:r>
              <a:rPr lang="en-US" sz="1200" b="1">
                <a:solidFill>
                  <a:srgbClr val="FF0000"/>
                </a:solidFill>
                <a:latin typeface="Arial" panose="020B0604020202020204" pitchFamily="34" charset="0"/>
                <a:cs typeface="Arial" panose="020B0604020202020204" pitchFamily="34" charset="0"/>
              </a:rPr>
              <a:t> sales </a:t>
            </a:r>
            <a:r>
              <a:rPr lang="en-US" sz="1200">
                <a:solidFill>
                  <a:srgbClr val="FF0000"/>
                </a:solidFill>
                <a:latin typeface="Arial" panose="020B0604020202020204" pitchFamily="34" charset="0"/>
                <a:cs typeface="Arial" panose="020B0604020202020204" pitchFamily="34" charset="0"/>
              </a:rPr>
              <a:t>mix.</a:t>
            </a:r>
          </a:p>
        </p:txBody>
      </p:sp>
      <p:sp>
        <p:nvSpPr>
          <p:cNvPr id="6" name="TextBox 5">
            <a:extLst>
              <a:ext uri="{FF2B5EF4-FFF2-40B4-BE49-F238E27FC236}">
                <a16:creationId xmlns:a16="http://schemas.microsoft.com/office/drawing/2014/main" id="{F661E241-7A8A-6FEE-1A5E-015493B4131A}"/>
              </a:ext>
            </a:extLst>
          </p:cNvPr>
          <p:cNvSpPr txBox="1"/>
          <p:nvPr/>
        </p:nvSpPr>
        <p:spPr>
          <a:xfrm>
            <a:off x="6075009" y="1286261"/>
            <a:ext cx="2743199" cy="461665"/>
          </a:xfrm>
          <a:prstGeom prst="rect">
            <a:avLst/>
          </a:prstGeom>
          <a:noFill/>
          <a:ln>
            <a:solidFill>
              <a:schemeClr val="tx1"/>
            </a:solidFill>
            <a:prstDash val="sysDash"/>
          </a:ln>
        </p:spPr>
        <p:txBody>
          <a:bodyPr wrap="square" rtlCol="0">
            <a:spAutoFit/>
          </a:bodyPr>
          <a:lstStyle/>
          <a:p>
            <a:pPr algn="ctr"/>
            <a:r>
              <a:rPr lang="en-US" sz="1200">
                <a:solidFill>
                  <a:srgbClr val="FF0000"/>
                </a:solidFill>
                <a:latin typeface="Arial" panose="020B0604020202020204" pitchFamily="34" charset="0"/>
                <a:cs typeface="Arial" panose="020B0604020202020204" pitchFamily="34" charset="0"/>
              </a:rPr>
              <a:t>Branded Contractors: </a:t>
            </a:r>
            <a:r>
              <a:rPr lang="en-US" sz="1200" b="1">
                <a:solidFill>
                  <a:srgbClr val="FF0000"/>
                </a:solidFill>
                <a:latin typeface="Arial" panose="020B0604020202020204" pitchFamily="34" charset="0"/>
                <a:cs typeface="Arial" panose="020B0604020202020204" pitchFamily="34" charset="0"/>
              </a:rPr>
              <a:t>Blue Buffalo </a:t>
            </a:r>
            <a:r>
              <a:rPr lang="en-US" sz="1200">
                <a:solidFill>
                  <a:srgbClr val="FF0000"/>
                </a:solidFill>
                <a:latin typeface="Arial" panose="020B0604020202020204" pitchFamily="34" charset="0"/>
                <a:cs typeface="Arial" panose="020B0604020202020204" pitchFamily="34" charset="0"/>
              </a:rPr>
              <a:t>carries</a:t>
            </a:r>
            <a:r>
              <a:rPr lang="en-US" sz="1200" b="1">
                <a:solidFill>
                  <a:srgbClr val="FF0000"/>
                </a:solidFill>
                <a:latin typeface="Arial" panose="020B0604020202020204" pitchFamily="34" charset="0"/>
                <a:cs typeface="Arial" panose="020B0604020202020204" pitchFamily="34" charset="0"/>
              </a:rPr>
              <a:t> 8% of </a:t>
            </a:r>
            <a:r>
              <a:rPr lang="en-US" sz="1200">
                <a:solidFill>
                  <a:srgbClr val="FF0000"/>
                </a:solidFill>
                <a:latin typeface="Arial" panose="020B0604020202020204" pitchFamily="34" charset="0"/>
                <a:cs typeface="Arial" panose="020B0604020202020204" pitchFamily="34" charset="0"/>
              </a:rPr>
              <a:t>the</a:t>
            </a:r>
            <a:r>
              <a:rPr lang="en-US" sz="1200" b="1">
                <a:solidFill>
                  <a:srgbClr val="FF0000"/>
                </a:solidFill>
                <a:latin typeface="Arial" panose="020B0604020202020204" pitchFamily="34" charset="0"/>
                <a:cs typeface="Arial" panose="020B0604020202020204" pitchFamily="34" charset="0"/>
              </a:rPr>
              <a:t> sales </a:t>
            </a:r>
            <a:r>
              <a:rPr lang="en-US" sz="1200">
                <a:solidFill>
                  <a:srgbClr val="FF0000"/>
                </a:solidFill>
                <a:latin typeface="Arial" panose="020B0604020202020204" pitchFamily="34" charset="0"/>
                <a:cs typeface="Arial" panose="020B0604020202020204" pitchFamily="34" charset="0"/>
              </a:rPr>
              <a:t>mix.</a:t>
            </a:r>
          </a:p>
        </p:txBody>
      </p:sp>
      <p:sp>
        <p:nvSpPr>
          <p:cNvPr id="40" name="Google Shape;101;p2">
            <a:extLst>
              <a:ext uri="{FF2B5EF4-FFF2-40B4-BE49-F238E27FC236}">
                <a16:creationId xmlns:a16="http://schemas.microsoft.com/office/drawing/2014/main" id="{348E0DD9-3FA9-14D6-7B69-89279F81B47E}"/>
              </a:ext>
            </a:extLst>
          </p:cNvPr>
          <p:cNvSpPr/>
          <p:nvPr/>
        </p:nvSpPr>
        <p:spPr>
          <a:xfrm>
            <a:off x="305086" y="4347926"/>
            <a:ext cx="2895313" cy="598083"/>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indent="0">
              <a:buNone/>
            </a:pPr>
            <a:r>
              <a:rPr lang="en-US" sz="1200" b="1">
                <a:cs typeface="Arial" panose="020B0604020202020204" pitchFamily="34" charset="0"/>
              </a:rPr>
              <a:t>… </a:t>
            </a:r>
            <a:r>
              <a:rPr lang="en-US" sz="1200">
                <a:cs typeface="Arial" panose="020B0604020202020204" pitchFamily="34" charset="0"/>
              </a:rPr>
              <a:t>alongside consistent historical growth,</a:t>
            </a:r>
            <a:r>
              <a:rPr lang="en-US" sz="1200" b="1">
                <a:cs typeface="Arial" panose="020B0604020202020204" pitchFamily="34" charset="0"/>
              </a:rPr>
              <a:t> retailers continue roll-outs </a:t>
            </a:r>
            <a:r>
              <a:rPr lang="en-US" sz="1200">
                <a:cs typeface="Arial" panose="020B0604020202020204" pitchFamily="34" charset="0"/>
              </a:rPr>
              <a:t>for </a:t>
            </a:r>
            <a:r>
              <a:rPr lang="en-US" sz="1200" b="1">
                <a:cs typeface="Arial" panose="020B0604020202020204" pitchFamily="34" charset="0"/>
              </a:rPr>
              <a:t>new, premium products.</a:t>
            </a:r>
          </a:p>
        </p:txBody>
      </p:sp>
      <p:graphicFrame>
        <p:nvGraphicFramePr>
          <p:cNvPr id="43" name="Chart 42">
            <a:extLst>
              <a:ext uri="{FF2B5EF4-FFF2-40B4-BE49-F238E27FC236}">
                <a16:creationId xmlns:a16="http://schemas.microsoft.com/office/drawing/2014/main" id="{46CD9A65-E6E7-86F1-AA68-4CE5976DCDF2}"/>
              </a:ext>
            </a:extLst>
          </p:cNvPr>
          <p:cNvGraphicFramePr/>
          <p:nvPr>
            <p:extLst>
              <p:ext uri="{D42A27DB-BD31-4B8C-83A1-F6EECF244321}">
                <p14:modId xmlns:p14="http://schemas.microsoft.com/office/powerpoint/2010/main" val="603251312"/>
              </p:ext>
            </p:extLst>
          </p:nvPr>
        </p:nvGraphicFramePr>
        <p:xfrm>
          <a:off x="3560408" y="2554605"/>
          <a:ext cx="5235485" cy="3609128"/>
        </p:xfrm>
        <a:graphic>
          <a:graphicData uri="http://schemas.openxmlformats.org/drawingml/2006/chart">
            <c:chart xmlns:c="http://schemas.openxmlformats.org/drawingml/2006/chart" xmlns:r="http://schemas.openxmlformats.org/officeDocument/2006/relationships" r:id="rId4"/>
          </a:graphicData>
        </a:graphic>
      </p:graphicFrame>
      <p:sp>
        <p:nvSpPr>
          <p:cNvPr id="45" name="Google Shape;101;p2">
            <a:extLst>
              <a:ext uri="{FF2B5EF4-FFF2-40B4-BE49-F238E27FC236}">
                <a16:creationId xmlns:a16="http://schemas.microsoft.com/office/drawing/2014/main" id="{C1ADA5A8-9A1E-271B-B72C-AEEC92FBCF78}"/>
              </a:ext>
            </a:extLst>
          </p:cNvPr>
          <p:cNvSpPr/>
          <p:nvPr/>
        </p:nvSpPr>
        <p:spPr>
          <a:xfrm>
            <a:off x="305086" y="4946009"/>
            <a:ext cx="2895313" cy="1129135"/>
          </a:xfrm>
          <a:prstGeom prst="rect">
            <a:avLst/>
          </a:prstGeom>
          <a:no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228600" indent="-228600">
              <a:buAutoNum type="arabicParenR"/>
            </a:pPr>
            <a:r>
              <a:rPr lang="en-US" sz="1200" b="1">
                <a:cs typeface="Arial" panose="020B0604020202020204" pitchFamily="34" charset="0"/>
              </a:rPr>
              <a:t>Dollar General </a:t>
            </a:r>
            <a:r>
              <a:rPr lang="en-US" sz="1200">
                <a:cs typeface="Arial" panose="020B0604020202020204" pitchFamily="34" charset="0"/>
              </a:rPr>
              <a:t>expanded Nature’s Menu </a:t>
            </a:r>
            <a:r>
              <a:rPr lang="en-US" sz="1200" b="1">
                <a:cs typeface="Arial" panose="020B0604020202020204" pitchFamily="34" charset="0"/>
              </a:rPr>
              <a:t>dry pet selection</a:t>
            </a:r>
            <a:r>
              <a:rPr lang="en-US" sz="1200">
                <a:cs typeface="Arial" panose="020B0604020202020204" pitchFamily="34" charset="0"/>
              </a:rPr>
              <a:t> in 2023.</a:t>
            </a:r>
          </a:p>
          <a:p>
            <a:pPr marL="228600" indent="-228600">
              <a:buAutoNum type="arabicParenR"/>
            </a:pPr>
            <a:r>
              <a:rPr lang="en-US" sz="1200" b="1">
                <a:cs typeface="Arial" panose="020B0604020202020204" pitchFamily="34" charset="0"/>
              </a:rPr>
              <a:t>Walmart</a:t>
            </a:r>
            <a:r>
              <a:rPr lang="en-US" sz="1200">
                <a:cs typeface="Arial" panose="020B0604020202020204" pitchFamily="34" charset="0"/>
              </a:rPr>
              <a:t> launched </a:t>
            </a:r>
            <a:r>
              <a:rPr lang="en-US" sz="1200" b="1">
                <a:cs typeface="Arial" panose="020B0604020202020204" pitchFamily="34" charset="0"/>
              </a:rPr>
              <a:t>premium private label offerings</a:t>
            </a:r>
            <a:r>
              <a:rPr lang="en-US" sz="1200">
                <a:cs typeface="Arial" panose="020B0604020202020204" pitchFamily="34" charset="0"/>
              </a:rPr>
              <a:t> under </a:t>
            </a:r>
            <a:r>
              <a:rPr lang="en-US" sz="1200" b="1">
                <a:cs typeface="Arial" panose="020B0604020202020204" pitchFamily="34" charset="0"/>
              </a:rPr>
              <a:t>Pure Balance+ </a:t>
            </a:r>
            <a:r>
              <a:rPr lang="en-US" sz="1200">
                <a:cs typeface="Arial" panose="020B0604020202020204" pitchFamily="34" charset="0"/>
              </a:rPr>
              <a:t>in 2021.</a:t>
            </a:r>
          </a:p>
        </p:txBody>
      </p:sp>
    </p:spTree>
    <p:extLst>
      <p:ext uri="{BB962C8B-B14F-4D97-AF65-F5344CB8AC3E}">
        <p14:creationId xmlns:p14="http://schemas.microsoft.com/office/powerpoint/2010/main" val="111096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4E5B-12CE-38A7-D711-E2760EB1921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D1FD78-AEB1-3487-63FE-E6AD65ADE770}"/>
              </a:ext>
            </a:extLst>
          </p:cNvPr>
          <p:cNvSpPr>
            <a:spLocks noGrp="1"/>
          </p:cNvSpPr>
          <p:nvPr>
            <p:ph type="sldNum" sz="quarter" idx="12"/>
          </p:nvPr>
        </p:nvSpPr>
        <p:spPr/>
        <p:txBody>
          <a:bodyPr/>
          <a:lstStyle/>
          <a:p>
            <a:pPr>
              <a:defRPr/>
            </a:pPr>
            <a:fld id="{995B7867-EB00-4675-821B-66D3FE8CD564}" type="slidenum">
              <a:rPr lang="en-US" smtClean="0"/>
              <a:pPr>
                <a:defRPr/>
              </a:pPr>
              <a:t>21</a:t>
            </a:fld>
            <a:endParaRPr lang="en-US"/>
          </a:p>
        </p:txBody>
      </p:sp>
      <p:sp>
        <p:nvSpPr>
          <p:cNvPr id="3" name="TextBox 2">
            <a:extLst>
              <a:ext uri="{FF2B5EF4-FFF2-40B4-BE49-F238E27FC236}">
                <a16:creationId xmlns:a16="http://schemas.microsoft.com/office/drawing/2014/main" id="{B4E76FCF-2830-BC76-4C5C-9AABC77A62A0}"/>
              </a:ext>
            </a:extLst>
          </p:cNvPr>
          <p:cNvSpPr txBox="1"/>
          <p:nvPr/>
        </p:nvSpPr>
        <p:spPr>
          <a:xfrm>
            <a:off x="1743213" y="6459070"/>
            <a:ext cx="5884048" cy="307777"/>
          </a:xfrm>
          <a:prstGeom prst="rect">
            <a:avLst/>
          </a:prstGeom>
          <a:noFill/>
        </p:spPr>
        <p:txBody>
          <a:bodyPr wrap="square" lIns="0" tIns="0" rIns="0" bIns="0" rtlCol="0" anchor="t">
            <a:spAutoFit/>
          </a:bodyPr>
          <a:lstStyle/>
          <a:p>
            <a:r>
              <a:rPr lang="en-US" sz="1000" b="1">
                <a:latin typeface="Arial"/>
                <a:cs typeface="Arial"/>
              </a:rPr>
              <a:t>Sources: </a:t>
            </a:r>
            <a:r>
              <a:rPr lang="en-US" sz="1000">
                <a:latin typeface="Arial"/>
                <a:cs typeface="Arial"/>
              </a:rPr>
              <a:t>Reciprocal Meat Conference, Harris Williams </a:t>
            </a:r>
          </a:p>
          <a:p>
            <a:r>
              <a:rPr lang="en-US" sz="1000">
                <a:solidFill>
                  <a:srgbClr val="000000"/>
                </a:solidFill>
                <a:latin typeface="Arial"/>
                <a:cs typeface="Arial"/>
              </a:rPr>
              <a:t>Tracking Pet Food Pricing: The PPI (</a:t>
            </a:r>
            <a:r>
              <a:rPr lang="en-US" sz="1000" err="1">
                <a:solidFill>
                  <a:srgbClr val="000000"/>
                </a:solidFill>
                <a:latin typeface="Arial"/>
                <a:cs typeface="Arial"/>
              </a:rPr>
              <a:t>Mfg</a:t>
            </a:r>
            <a:r>
              <a:rPr lang="en-US" sz="1000">
                <a:solidFill>
                  <a:srgbClr val="000000"/>
                </a:solidFill>
                <a:latin typeface="Arial"/>
                <a:cs typeface="Arial"/>
              </a:rPr>
              <a:t>) vs CPI (Retail), John Gibbons</a:t>
            </a:r>
          </a:p>
        </p:txBody>
      </p:sp>
      <p:sp>
        <p:nvSpPr>
          <p:cNvPr id="5" name="Title 1">
            <a:extLst>
              <a:ext uri="{FF2B5EF4-FFF2-40B4-BE49-F238E27FC236}">
                <a16:creationId xmlns:a16="http://schemas.microsoft.com/office/drawing/2014/main" id="{C66F2153-8096-1740-2BB3-EF27017CCE28}"/>
              </a:ext>
            </a:extLst>
          </p:cNvPr>
          <p:cNvSpPr txBox="1">
            <a:spLocks/>
          </p:cNvSpPr>
          <p:nvPr/>
        </p:nvSpPr>
        <p:spPr bwMode="auto">
          <a:xfrm>
            <a:off x="381000" y="392668"/>
            <a:ext cx="82296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atin typeface="Arial"/>
                <a:cs typeface="Arial"/>
              </a:rPr>
              <a:t>Input Cost Pressures may Depress Margins</a:t>
            </a:r>
            <a:endParaRPr lang="fr-FR"/>
          </a:p>
        </p:txBody>
      </p:sp>
      <p:sp>
        <p:nvSpPr>
          <p:cNvPr id="14" name="ZoneTexte 13">
            <a:extLst>
              <a:ext uri="{FF2B5EF4-FFF2-40B4-BE49-F238E27FC236}">
                <a16:creationId xmlns:a16="http://schemas.microsoft.com/office/drawing/2014/main" id="{8E46A5A8-02AD-3A72-7CBF-7806F6D59B33}"/>
              </a:ext>
            </a:extLst>
          </p:cNvPr>
          <p:cNvSpPr txBox="1"/>
          <p:nvPr/>
        </p:nvSpPr>
        <p:spPr>
          <a:xfrm>
            <a:off x="311606" y="1371971"/>
            <a:ext cx="3853033" cy="2123658"/>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With severe Petflation rampant in the industry during COVID, costs skyrocketed in 2019</a:t>
            </a:r>
            <a:r>
              <a:rPr lang="en-US" sz="1200" b="1">
                <a:latin typeface="Arial"/>
                <a:cs typeface="Arial"/>
              </a:rPr>
              <a:t>, outpacing retail prices</a:t>
            </a:r>
            <a:r>
              <a:rPr lang="en-US" sz="1200">
                <a:latin typeface="Arial"/>
                <a:cs typeface="Arial"/>
              </a:rPr>
              <a:t> for the industry and smaller stores… </a:t>
            </a:r>
          </a:p>
          <a:p>
            <a:endParaRPr lang="en-US" sz="1200">
              <a:latin typeface="Arial"/>
              <a:cs typeface="Arial"/>
            </a:endParaRPr>
          </a:p>
          <a:p>
            <a:pPr marL="171450" indent="-171450">
              <a:buFont typeface="Wingdings" panose="05000000000000000000" pitchFamily="2" charset="2"/>
              <a:buChar char="§"/>
            </a:pPr>
            <a:r>
              <a:rPr lang="en-US" sz="1200">
                <a:latin typeface="Arial"/>
                <a:cs typeface="Arial"/>
              </a:rPr>
              <a:t>Overall pet food production rose 19.3%, </a:t>
            </a:r>
          </a:p>
          <a:p>
            <a:pPr marL="628650" lvl="1" indent="-171450">
              <a:buFont typeface="Wingdings" panose="05000000000000000000" pitchFamily="2" charset="2"/>
              <a:buChar char="§"/>
            </a:pPr>
            <a:r>
              <a:rPr lang="en-US" sz="1200">
                <a:latin typeface="Arial"/>
                <a:cs typeface="Arial"/>
              </a:rPr>
              <a:t>Particularly, wet dog and cat production costs for instance have surged 38.8% and 25.4% respectively.</a:t>
            </a:r>
          </a:p>
          <a:p>
            <a:pPr lvl="1"/>
            <a:endParaRPr lang="en-US" sz="1200">
              <a:latin typeface="Arial"/>
              <a:cs typeface="Arial"/>
            </a:endParaRPr>
          </a:p>
          <a:p>
            <a:r>
              <a:rPr lang="en-US" sz="1200">
                <a:latin typeface="Arial"/>
                <a:cs typeface="Arial"/>
              </a:rPr>
              <a:t>…this was driven by global supply chain issues for processed meat, aluminum cans, labor, and fuel. </a:t>
            </a:r>
          </a:p>
        </p:txBody>
      </p:sp>
      <p:sp>
        <p:nvSpPr>
          <p:cNvPr id="24" name="Text Placeholder 4">
            <a:extLst>
              <a:ext uri="{FF2B5EF4-FFF2-40B4-BE49-F238E27FC236}">
                <a16:creationId xmlns:a16="http://schemas.microsoft.com/office/drawing/2014/main" id="{51A5553D-40D4-C469-2661-9E0F0C02D009}"/>
              </a:ext>
            </a:extLst>
          </p:cNvPr>
          <p:cNvSpPr txBox="1">
            <a:spLocks/>
          </p:cNvSpPr>
          <p:nvPr/>
        </p:nvSpPr>
        <p:spPr>
          <a:xfrm>
            <a:off x="295522" y="3635114"/>
            <a:ext cx="3853033" cy="260926"/>
          </a:xfrm>
          <a:prstGeom prst="rect">
            <a:avLst/>
          </a:prstGeom>
          <a:solidFill>
            <a:schemeClr val="tx2">
              <a:lumMod val="75000"/>
            </a:schemeClr>
          </a:solidFill>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2720" indent="-172720" algn="ctr">
              <a:buNone/>
            </a:pPr>
            <a:r>
              <a:rPr lang="en-US" sz="1200" b="1">
                <a:solidFill>
                  <a:schemeClr val="bg1"/>
                </a:solidFill>
                <a:latin typeface="Arial"/>
                <a:cs typeface="Arial"/>
              </a:rPr>
              <a:t>Margin Squeeze</a:t>
            </a:r>
            <a:endParaRPr lang="en-US" sz="1200" b="1">
              <a:solidFill>
                <a:schemeClr val="bg1"/>
              </a:solidFill>
              <a:cs typeface="Arial"/>
            </a:endParaRPr>
          </a:p>
        </p:txBody>
      </p:sp>
      <p:sp>
        <p:nvSpPr>
          <p:cNvPr id="26" name="Google Shape;91;p2">
            <a:extLst>
              <a:ext uri="{FF2B5EF4-FFF2-40B4-BE49-F238E27FC236}">
                <a16:creationId xmlns:a16="http://schemas.microsoft.com/office/drawing/2014/main" id="{606E1477-B11C-54A9-7030-CE857671AC44}"/>
              </a:ext>
            </a:extLst>
          </p:cNvPr>
          <p:cNvSpPr/>
          <p:nvPr/>
        </p:nvSpPr>
        <p:spPr>
          <a:xfrm>
            <a:off x="305090" y="3898135"/>
            <a:ext cx="3843465" cy="1114132"/>
          </a:xfrm>
          <a:prstGeom prst="rect">
            <a:avLst/>
          </a:prstGeom>
          <a:noFill/>
          <a:ln w="9525" cap="flat" cmpd="sng">
            <a:solidFill>
              <a:srgbClr val="A6A6A6"/>
            </a:solidFill>
            <a:prstDash val="dash"/>
            <a:round/>
            <a:headEnd type="none" w="sm" len="sm"/>
            <a:tailEnd type="none" w="sm" len="sm"/>
          </a:ln>
        </p:spPr>
        <p:txBody>
          <a:bodyPr spcFirstLastPara="1" wrap="square" lIns="91425" tIns="45700" rIns="91425" bIns="45700" anchor="ctr" anchorCtr="0">
            <a:noAutofit/>
          </a:bodyPr>
          <a:lstStyle/>
          <a:p>
            <a:r>
              <a:rPr lang="en-US" sz="1200" baseline="0">
                <a:latin typeface="Arial"/>
              </a:rPr>
              <a:t>The gap between input costs and retail prices</a:t>
            </a:r>
            <a:r>
              <a:rPr lang="en-US" sz="1200">
                <a:latin typeface="Arial"/>
              </a:rPr>
              <a:t> for some producers may eventually impact TargetCo’s bottom-line profitability – especially for the more expensive wet pet food. </a:t>
            </a:r>
          </a:p>
          <a:p>
            <a:pPr marL="171450" indent="-171450">
              <a:buFont typeface="Wingdings" panose="05000000000000000000" pitchFamily="2" charset="2"/>
              <a:buChar char="§"/>
            </a:pPr>
            <a:r>
              <a:rPr lang="en-US" sz="1200">
                <a:latin typeface="Arial"/>
              </a:rPr>
              <a:t>Recent tariff penalties on aluminum may also raise costs for the cans of wet pet food.</a:t>
            </a:r>
          </a:p>
        </p:txBody>
      </p:sp>
      <p:sp>
        <p:nvSpPr>
          <p:cNvPr id="17" name="TextBox 16">
            <a:extLst>
              <a:ext uri="{FF2B5EF4-FFF2-40B4-BE49-F238E27FC236}">
                <a16:creationId xmlns:a16="http://schemas.microsoft.com/office/drawing/2014/main" id="{D5D7B5F0-5E2D-D479-8DA8-4329807282C4}"/>
              </a:ext>
            </a:extLst>
          </p:cNvPr>
          <p:cNvSpPr txBox="1"/>
          <p:nvPr/>
        </p:nvSpPr>
        <p:spPr>
          <a:xfrm>
            <a:off x="6895777" y="-3231813"/>
            <a:ext cx="4013200" cy="923330"/>
          </a:xfrm>
          <a:prstGeom prst="rect">
            <a:avLst/>
          </a:prstGeom>
          <a:noFill/>
        </p:spPr>
        <p:txBody>
          <a:bodyPr wrap="square" rtlCol="0">
            <a:spAutoFit/>
          </a:bodyPr>
          <a:lstStyle/>
          <a:p>
            <a:r>
              <a:rPr lang="en-US"/>
              <a:t>This is a rly important graph, should be included in here or another slide somewhere</a:t>
            </a:r>
          </a:p>
        </p:txBody>
      </p:sp>
      <p:sp>
        <p:nvSpPr>
          <p:cNvPr id="8" name="Text Placeholder 4">
            <a:extLst>
              <a:ext uri="{FF2B5EF4-FFF2-40B4-BE49-F238E27FC236}">
                <a16:creationId xmlns:a16="http://schemas.microsoft.com/office/drawing/2014/main" id="{0A332581-7C87-83FE-5EF8-6095285E2CFB}"/>
              </a:ext>
            </a:extLst>
          </p:cNvPr>
          <p:cNvSpPr txBox="1">
            <a:spLocks/>
          </p:cNvSpPr>
          <p:nvPr/>
        </p:nvSpPr>
        <p:spPr>
          <a:xfrm>
            <a:off x="305090" y="948841"/>
            <a:ext cx="8533820" cy="415261"/>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Although TargetCo and other market leaders have historically passed along raw material increases, these actions </a:t>
            </a:r>
            <a:r>
              <a:rPr lang="en-US" sz="1200" b="1">
                <a:solidFill>
                  <a:schemeClr val="bg1"/>
                </a:solidFill>
                <a:cs typeface="Arial" panose="020B0604020202020204" pitchFamily="34" charset="0"/>
              </a:rPr>
              <a:t>may not be sustainable in a high inflation and economically uncertain environment</a:t>
            </a:r>
            <a:r>
              <a:rPr lang="en-US" sz="1200">
                <a:solidFill>
                  <a:schemeClr val="bg1"/>
                </a:solidFill>
                <a:cs typeface="Arial" panose="020B0604020202020204" pitchFamily="34" charset="0"/>
              </a:rPr>
              <a:t>.</a:t>
            </a:r>
          </a:p>
        </p:txBody>
      </p:sp>
      <p:sp>
        <p:nvSpPr>
          <p:cNvPr id="18" name="Google Shape;101;p2">
            <a:extLst>
              <a:ext uri="{FF2B5EF4-FFF2-40B4-BE49-F238E27FC236}">
                <a16:creationId xmlns:a16="http://schemas.microsoft.com/office/drawing/2014/main" id="{DFC24C1C-76D6-7EE9-1128-3F7220C39C11}"/>
              </a:ext>
            </a:extLst>
          </p:cNvPr>
          <p:cNvSpPr/>
          <p:nvPr/>
        </p:nvSpPr>
        <p:spPr>
          <a:xfrm>
            <a:off x="4439829" y="3633012"/>
            <a:ext cx="4363282" cy="2608335"/>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indent="0">
              <a:buNone/>
            </a:pPr>
            <a:r>
              <a:rPr lang="en-US" sz="1200" b="1">
                <a:solidFill>
                  <a:srgbClr val="00B050"/>
                </a:solidFill>
                <a:cs typeface="Arial" panose="020B0604020202020204" pitchFamily="34" charset="0"/>
              </a:rPr>
              <a:t>Mitigant: </a:t>
            </a:r>
            <a:r>
              <a:rPr lang="en-US" sz="1200">
                <a:cs typeface="Arial" panose="020B0604020202020204" pitchFamily="34" charset="0"/>
              </a:rPr>
              <a:t>Although wet or premium food may be traded down</a:t>
            </a:r>
            <a:r>
              <a:rPr lang="en-US" sz="1200" b="1">
                <a:cs typeface="Arial" panose="020B0604020202020204" pitchFamily="34" charset="0"/>
              </a:rPr>
              <a:t>, TargetCo has already diversified its product offerings by expanding into the dry pet food space. </a:t>
            </a:r>
          </a:p>
          <a:p>
            <a:pPr marL="171450" indent="-171450">
              <a:buFont typeface="Wingdings" panose="05000000000000000000" pitchFamily="2" charset="2"/>
              <a:buChar char="§"/>
            </a:pPr>
            <a:r>
              <a:rPr lang="en-US" sz="1200">
                <a:cs typeface="Arial" panose="020B0604020202020204" pitchFamily="34" charset="0"/>
              </a:rPr>
              <a:t>This segment has seen substantial ramp up and scale in recent years, with volume and revenue CAGR of 9% and 11% over the past 6 years. </a:t>
            </a:r>
          </a:p>
          <a:p>
            <a:r>
              <a:rPr lang="en-US" sz="1200">
                <a:cs typeface="Arial" panose="020B0604020202020204" pitchFamily="34" charset="0"/>
              </a:rPr>
              <a:t>Moreover, TargetCo has brought nearly production domestically, avoiding future tariff cost pressure. They also hedge their risk in an economic downturn with…</a:t>
            </a:r>
          </a:p>
          <a:p>
            <a:pPr marL="171450" indent="-171450">
              <a:buFont typeface="Wingdings" panose="05000000000000000000" pitchFamily="2" charset="2"/>
              <a:buChar char="§"/>
            </a:pPr>
            <a:r>
              <a:rPr lang="en-US" sz="1200" b="1">
                <a:cs typeface="Arial" panose="020B0604020202020204" pitchFamily="34" charset="0"/>
              </a:rPr>
              <a:t>Private labels often outperforming national brands in recessions, and </a:t>
            </a:r>
          </a:p>
          <a:p>
            <a:pPr marL="171450" indent="-171450">
              <a:buFont typeface="Wingdings" panose="05000000000000000000" pitchFamily="2" charset="2"/>
              <a:buChar char="§"/>
            </a:pPr>
            <a:r>
              <a:rPr lang="en-US" sz="1200" b="1">
                <a:cs typeface="Arial" panose="020B0604020202020204" pitchFamily="34" charset="0"/>
              </a:rPr>
              <a:t>Consumer behavior prioritizing healthier pet food, </a:t>
            </a:r>
            <a:r>
              <a:rPr lang="en-US" sz="1200">
                <a:cs typeface="Arial" panose="020B0604020202020204" pitchFamily="34" charset="0"/>
              </a:rPr>
              <a:t>insulating the wet pet food segment, as many companies are still able to pass costs.</a:t>
            </a:r>
          </a:p>
        </p:txBody>
      </p:sp>
      <p:graphicFrame>
        <p:nvGraphicFramePr>
          <p:cNvPr id="25" name="Chart 24">
            <a:extLst>
              <a:ext uri="{FF2B5EF4-FFF2-40B4-BE49-F238E27FC236}">
                <a16:creationId xmlns:a16="http://schemas.microsoft.com/office/drawing/2014/main" id="{4E3350F2-E99A-1DEB-C0C6-82C604F1A5B6}"/>
              </a:ext>
            </a:extLst>
          </p:cNvPr>
          <p:cNvGraphicFramePr/>
          <p:nvPr>
            <p:extLst>
              <p:ext uri="{D42A27DB-BD31-4B8C-83A1-F6EECF244321}">
                <p14:modId xmlns:p14="http://schemas.microsoft.com/office/powerpoint/2010/main" val="388821030"/>
              </p:ext>
            </p:extLst>
          </p:nvPr>
        </p:nvGraphicFramePr>
        <p:xfrm>
          <a:off x="312605" y="4892551"/>
          <a:ext cx="3807664" cy="1470837"/>
        </p:xfrm>
        <a:graphic>
          <a:graphicData uri="http://schemas.openxmlformats.org/drawingml/2006/chart">
            <c:chart xmlns:c="http://schemas.openxmlformats.org/drawingml/2006/chart" xmlns:r="http://schemas.openxmlformats.org/officeDocument/2006/relationships" r:id="rId3"/>
          </a:graphicData>
        </a:graphic>
      </p:graphicFrame>
      <p:pic>
        <p:nvPicPr>
          <p:cNvPr id="33" name="Picture 32">
            <a:extLst>
              <a:ext uri="{FF2B5EF4-FFF2-40B4-BE49-F238E27FC236}">
                <a16:creationId xmlns:a16="http://schemas.microsoft.com/office/drawing/2014/main" id="{1D1491B1-9084-C106-761A-282E0CA0F581}"/>
              </a:ext>
            </a:extLst>
          </p:cNvPr>
          <p:cNvPicPr>
            <a:picLocks noChangeAspect="1"/>
          </p:cNvPicPr>
          <p:nvPr/>
        </p:nvPicPr>
        <p:blipFill>
          <a:blip r:embed="rId4"/>
          <a:stretch>
            <a:fillRect/>
          </a:stretch>
        </p:blipFill>
        <p:spPr>
          <a:xfrm>
            <a:off x="4475627" y="1371971"/>
            <a:ext cx="4363283" cy="2133766"/>
          </a:xfrm>
          <a:prstGeom prst="rect">
            <a:avLst/>
          </a:prstGeom>
        </p:spPr>
      </p:pic>
    </p:spTree>
    <p:extLst>
      <p:ext uri="{BB962C8B-B14F-4D97-AF65-F5344CB8AC3E}">
        <p14:creationId xmlns:p14="http://schemas.microsoft.com/office/powerpoint/2010/main" val="202179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52" name="Rectangle 51">
            <a:extLst>
              <a:ext uri="{FF2B5EF4-FFF2-40B4-BE49-F238E27FC236}">
                <a16:creationId xmlns:a16="http://schemas.microsoft.com/office/drawing/2014/main" id="{F5775068-DB2F-BB45-5567-A5125A3B1AEA}"/>
              </a:ext>
            </a:extLst>
          </p:cNvPr>
          <p:cNvSpPr/>
          <p:nvPr/>
        </p:nvSpPr>
        <p:spPr>
          <a:xfrm>
            <a:off x="5809420" y="4013201"/>
            <a:ext cx="354313" cy="1947332"/>
          </a:xfrm>
          <a:prstGeom prst="rect">
            <a:avLst/>
          </a:prstGeom>
          <a:solidFill>
            <a:schemeClr val="bg1">
              <a:lumMod val="85000"/>
            </a:schemeClr>
          </a:solidFill>
          <a:ln w="6350">
            <a:solidFill>
              <a:srgbClr val="CCD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A6F668B4-E318-9FE7-3CE8-4011E9EC57EA}"/>
              </a:ext>
            </a:extLst>
          </p:cNvPr>
          <p:cNvSpPr/>
          <p:nvPr/>
        </p:nvSpPr>
        <p:spPr>
          <a:xfrm>
            <a:off x="8189840" y="4013201"/>
            <a:ext cx="354313" cy="1947332"/>
          </a:xfrm>
          <a:prstGeom prst="rect">
            <a:avLst/>
          </a:prstGeom>
          <a:solidFill>
            <a:schemeClr val="bg1">
              <a:lumMod val="85000"/>
            </a:schemeClr>
          </a:solidFill>
          <a:ln w="6350">
            <a:solidFill>
              <a:srgbClr val="CCD1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graphicFrame>
        <p:nvGraphicFramePr>
          <p:cNvPr id="51" name="Chart 50">
            <a:extLst>
              <a:ext uri="{FF2B5EF4-FFF2-40B4-BE49-F238E27FC236}">
                <a16:creationId xmlns:a16="http://schemas.microsoft.com/office/drawing/2014/main" id="{278EAEA7-E629-325B-DBA8-49387AA25D2A}"/>
              </a:ext>
            </a:extLst>
          </p:cNvPr>
          <p:cNvGraphicFramePr/>
          <p:nvPr>
            <p:extLst>
              <p:ext uri="{D42A27DB-BD31-4B8C-83A1-F6EECF244321}">
                <p14:modId xmlns:p14="http://schemas.microsoft.com/office/powerpoint/2010/main" val="1351927966"/>
              </p:ext>
            </p:extLst>
          </p:nvPr>
        </p:nvGraphicFramePr>
        <p:xfrm>
          <a:off x="3429000" y="3674539"/>
          <a:ext cx="5409910" cy="2586540"/>
        </p:xfrm>
        <a:graphic>
          <a:graphicData uri="http://schemas.openxmlformats.org/drawingml/2006/chart">
            <c:chart xmlns:c="http://schemas.openxmlformats.org/drawingml/2006/chart" xmlns:r="http://schemas.openxmlformats.org/officeDocument/2006/relationships" r:id="rId3"/>
          </a:graphicData>
        </a:graphic>
      </p:graphicFrame>
      <p:sp>
        <p:nvSpPr>
          <p:cNvPr id="87" name="Google Shape;87;p2"/>
          <p:cNvSpPr txBox="1">
            <a:spLocks noGrp="1"/>
          </p:cNvSpPr>
          <p:nvPr>
            <p:ph type="sldNum" idx="12"/>
          </p:nvPr>
        </p:nvSpPr>
        <p:spPr>
          <a:xfrm>
            <a:off x="6781220" y="6567587"/>
            <a:ext cx="2133600" cy="153888"/>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US"/>
              <a:t>22</a:t>
            </a:fld>
            <a:endParaRPr/>
          </a:p>
        </p:txBody>
      </p:sp>
      <p:sp>
        <p:nvSpPr>
          <p:cNvPr id="88" name="Google Shape;88;p2"/>
          <p:cNvSpPr txBox="1">
            <a:spLocks noGrp="1"/>
          </p:cNvSpPr>
          <p:nvPr>
            <p:ph type="title"/>
          </p:nvPr>
        </p:nvSpPr>
        <p:spPr>
          <a:xfrm>
            <a:off x="263640" y="393771"/>
            <a:ext cx="8683462" cy="369332"/>
          </a:xfrm>
          <a:prstGeom prst="rect">
            <a:avLst/>
          </a:prstGeom>
          <a:noFill/>
          <a:ln>
            <a:noFill/>
          </a:ln>
        </p:spPr>
        <p:txBody>
          <a:bodyPr spcFirstLastPara="1" wrap="square" lIns="0" tIns="0" rIns="0" bIns="0" anchor="ctr" anchorCtr="0">
            <a:spAutoFit/>
          </a:bodyPr>
          <a:lstStyle/>
          <a:p>
            <a:pPr marL="0" lvl="0" indent="0" algn="just" rtl="0">
              <a:spcBef>
                <a:spcPts val="0"/>
              </a:spcBef>
              <a:spcAft>
                <a:spcPts val="0"/>
              </a:spcAft>
              <a:buNone/>
            </a:pPr>
            <a:r>
              <a:rPr lang="en-US"/>
              <a:t>Revenue Tailwinds from “</a:t>
            </a:r>
            <a:r>
              <a:rPr lang="en-US" err="1"/>
              <a:t>Petflation</a:t>
            </a:r>
            <a:r>
              <a:rPr lang="en-US"/>
              <a:t>” Easing</a:t>
            </a:r>
            <a:endParaRPr/>
          </a:p>
        </p:txBody>
      </p:sp>
      <p:sp>
        <p:nvSpPr>
          <p:cNvPr id="101" name="Google Shape;101;p2"/>
          <p:cNvSpPr/>
          <p:nvPr/>
        </p:nvSpPr>
        <p:spPr>
          <a:xfrm>
            <a:off x="312038" y="3656705"/>
            <a:ext cx="3133483" cy="2586540"/>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1">
                <a:solidFill>
                  <a:srgbClr val="00B050"/>
                </a:solidFill>
                <a:latin typeface="Arial"/>
                <a:ea typeface="Arial"/>
                <a:cs typeface="Arial"/>
                <a:sym typeface="Arial"/>
              </a:rPr>
              <a:t>Mitigant:</a:t>
            </a:r>
            <a:r>
              <a:rPr lang="en-US" sz="1200" b="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As a market leader and emerging player in private label wet and dry respectively, TargetCo has built a strong reputation, while having a moat created from its production capabilities.</a:t>
            </a:r>
            <a:endParaRPr lang="en-US" sz="1200" b="0" i="0" u="none" strike="noStrike" cap="none">
              <a:solidFill>
                <a:schemeClr val="dk1"/>
              </a:solidFill>
              <a:latin typeface="Arial"/>
              <a:ea typeface="Arial"/>
              <a:cs typeface="Arial"/>
              <a:sym typeface="Arial"/>
            </a:endParaRPr>
          </a:p>
          <a:p>
            <a:pPr marL="171450" marR="0" lvl="0" indent="-171450" rtl="0">
              <a:spcBef>
                <a:spcPts val="0"/>
              </a:spcBef>
              <a:spcAft>
                <a:spcPts val="0"/>
              </a:spcAft>
              <a:buFont typeface="Wingdings" panose="05000000000000000000" pitchFamily="2" charset="2"/>
              <a:buChar char="§"/>
            </a:pPr>
            <a:r>
              <a:rPr lang="en-US" sz="1200" b="1" i="0" u="none" strike="noStrike" cap="none">
                <a:solidFill>
                  <a:schemeClr val="dk1"/>
                </a:solidFill>
                <a:latin typeface="Arial"/>
                <a:ea typeface="Arial"/>
                <a:cs typeface="Arial"/>
                <a:sym typeface="Arial"/>
              </a:rPr>
              <a:t>Pet food has remained a steady, </a:t>
            </a:r>
            <a:r>
              <a:rPr lang="en-US" sz="1200" b="1" i="0" u="none" strike="noStrike" cap="none" err="1">
                <a:solidFill>
                  <a:schemeClr val="dk1"/>
                </a:solidFill>
                <a:latin typeface="Arial"/>
                <a:ea typeface="Arial"/>
                <a:cs typeface="Arial"/>
                <a:sym typeface="Arial"/>
              </a:rPr>
              <a:t>acyclical</a:t>
            </a:r>
            <a:r>
              <a:rPr lang="en-US" sz="1200" b="1" i="0" u="none" strike="noStrike" cap="none">
                <a:solidFill>
                  <a:schemeClr val="dk1"/>
                </a:solidFill>
                <a:latin typeface="Arial"/>
                <a:ea typeface="Arial"/>
                <a:cs typeface="Arial"/>
                <a:sym typeface="Arial"/>
              </a:rPr>
              <a:t> business </a:t>
            </a:r>
            <a:r>
              <a:rPr lang="en-US" sz="1200">
                <a:solidFill>
                  <a:schemeClr val="dk1"/>
                </a:solidFill>
                <a:latin typeface="Arial"/>
                <a:ea typeface="Arial"/>
                <a:cs typeface="Arial"/>
                <a:sym typeface="Arial"/>
              </a:rPr>
              <a:t>compared to the rest of CPG, </a:t>
            </a:r>
            <a:r>
              <a:rPr lang="en-US" sz="1200" i="0" u="none" strike="noStrike" cap="none">
                <a:solidFill>
                  <a:schemeClr val="dk1"/>
                </a:solidFill>
                <a:latin typeface="Arial"/>
                <a:ea typeface="Arial"/>
                <a:cs typeface="Arial"/>
                <a:sym typeface="Arial"/>
              </a:rPr>
              <a:t>even through economic downturns – owners will prioritize their pets, relative to other categories.</a:t>
            </a:r>
            <a:endParaRPr lang="en-US" sz="1200" i="0" u="none" strike="noStrike" cap="none">
              <a:solidFill>
                <a:schemeClr val="dk1"/>
              </a:solidFill>
              <a:latin typeface="Arial"/>
              <a:ea typeface="Arial"/>
              <a:cs typeface="Arial"/>
            </a:endParaRPr>
          </a:p>
          <a:p>
            <a:pPr marL="171450" marR="0" lvl="0" indent="-171450" rtl="0">
              <a:spcBef>
                <a:spcPts val="0"/>
              </a:spcBef>
              <a:spcAft>
                <a:spcPts val="0"/>
              </a:spcAft>
              <a:buFont typeface="Wingdings" panose="05000000000000000000" pitchFamily="2" charset="2"/>
              <a:buChar char="§"/>
            </a:pPr>
            <a:r>
              <a:rPr lang="en-US" sz="1200">
                <a:solidFill>
                  <a:schemeClr val="dk1"/>
                </a:solidFill>
                <a:latin typeface="Arial"/>
                <a:ea typeface="Arial"/>
                <a:cs typeface="Arial"/>
                <a:sym typeface="Arial"/>
              </a:rPr>
              <a:t>Fear of incoming inflation and instability emerge, as </a:t>
            </a:r>
            <a:r>
              <a:rPr lang="en-US" sz="1200" b="1">
                <a:solidFill>
                  <a:schemeClr val="dk1"/>
                </a:solidFill>
                <a:latin typeface="Arial"/>
                <a:ea typeface="Arial"/>
                <a:cs typeface="Arial"/>
                <a:sym typeface="Arial"/>
              </a:rPr>
              <a:t>US Consumer Inflation Expectations index rose by 0.5% </a:t>
            </a:r>
            <a:r>
              <a:rPr lang="en-US" sz="1200">
                <a:solidFill>
                  <a:schemeClr val="dk1"/>
                </a:solidFill>
                <a:latin typeface="Arial"/>
                <a:ea typeface="Arial"/>
                <a:cs typeface="Arial"/>
                <a:sym typeface="Arial"/>
              </a:rPr>
              <a:t>between February and March 2025.</a:t>
            </a:r>
            <a:endParaRPr lang="en-US" sz="1200">
              <a:solidFill>
                <a:schemeClr val="dk1"/>
              </a:solidFill>
              <a:latin typeface="Arial"/>
              <a:ea typeface="Arial"/>
              <a:cs typeface="Arial"/>
            </a:endParaRPr>
          </a:p>
        </p:txBody>
      </p:sp>
      <p:sp>
        <p:nvSpPr>
          <p:cNvPr id="13" name="TextBox 12">
            <a:extLst>
              <a:ext uri="{FF2B5EF4-FFF2-40B4-BE49-F238E27FC236}">
                <a16:creationId xmlns:a16="http://schemas.microsoft.com/office/drawing/2014/main" id="{3C6A0721-6D03-5040-4F68-B243D267AFF9}"/>
              </a:ext>
            </a:extLst>
          </p:cNvPr>
          <p:cNvSpPr txBox="1"/>
          <p:nvPr/>
        </p:nvSpPr>
        <p:spPr>
          <a:xfrm>
            <a:off x="2667000" y="6489898"/>
            <a:ext cx="4950054" cy="307777"/>
          </a:xfrm>
          <a:prstGeom prst="rect">
            <a:avLst/>
          </a:prstGeom>
          <a:noFill/>
        </p:spPr>
        <p:txBody>
          <a:bodyPr wrap="square" lIns="0" tIns="0" rIns="0" bIns="0" rtlCol="0">
            <a:spAutoFit/>
          </a:bodyPr>
          <a:lstStyle/>
          <a:p>
            <a:r>
              <a:rPr lang="en-US" sz="1000" b="1"/>
              <a:t>Source: </a:t>
            </a:r>
            <a:r>
              <a:rPr lang="en-US" sz="1000"/>
              <a:t>Trading Economics, Harris Williams, Bureau of Economic Analysis, </a:t>
            </a:r>
            <a:r>
              <a:rPr lang="en-US" sz="1000" err="1"/>
              <a:t>Circana</a:t>
            </a:r>
            <a:r>
              <a:rPr lang="en-US" sz="1000"/>
              <a:t>, CoBank, US Bureau of Labor Statistics</a:t>
            </a:r>
          </a:p>
        </p:txBody>
      </p:sp>
      <p:graphicFrame>
        <p:nvGraphicFramePr>
          <p:cNvPr id="33" name="Chart 32">
            <a:extLst>
              <a:ext uri="{FF2B5EF4-FFF2-40B4-BE49-F238E27FC236}">
                <a16:creationId xmlns:a16="http://schemas.microsoft.com/office/drawing/2014/main" id="{029E5139-6CBB-2269-F195-2977960B86C3}"/>
              </a:ext>
            </a:extLst>
          </p:cNvPr>
          <p:cNvGraphicFramePr/>
          <p:nvPr>
            <p:extLst>
              <p:ext uri="{D42A27DB-BD31-4B8C-83A1-F6EECF244321}">
                <p14:modId xmlns:p14="http://schemas.microsoft.com/office/powerpoint/2010/main" val="403452182"/>
              </p:ext>
            </p:extLst>
          </p:nvPr>
        </p:nvGraphicFramePr>
        <p:xfrm>
          <a:off x="311598" y="1573616"/>
          <a:ext cx="4057202" cy="19476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9" name="Chart 58">
            <a:extLst>
              <a:ext uri="{FF2B5EF4-FFF2-40B4-BE49-F238E27FC236}">
                <a16:creationId xmlns:a16="http://schemas.microsoft.com/office/drawing/2014/main" id="{33A2EEDD-D1B7-5C35-9DA3-5E395834646B}"/>
              </a:ext>
            </a:extLst>
          </p:cNvPr>
          <p:cNvGraphicFramePr/>
          <p:nvPr>
            <p:extLst>
              <p:ext uri="{D42A27DB-BD31-4B8C-83A1-F6EECF244321}">
                <p14:modId xmlns:p14="http://schemas.microsoft.com/office/powerpoint/2010/main" val="57422400"/>
              </p:ext>
            </p:extLst>
          </p:nvPr>
        </p:nvGraphicFramePr>
        <p:xfrm>
          <a:off x="4768692" y="1573615"/>
          <a:ext cx="4063710" cy="1947670"/>
        </p:xfrm>
        <a:graphic>
          <a:graphicData uri="http://schemas.openxmlformats.org/drawingml/2006/chart">
            <c:chart xmlns:c="http://schemas.openxmlformats.org/drawingml/2006/chart" xmlns:r="http://schemas.openxmlformats.org/officeDocument/2006/relationships" r:id="rId5"/>
          </a:graphicData>
        </a:graphic>
      </p:graphicFrame>
      <p:sp>
        <p:nvSpPr>
          <p:cNvPr id="60" name="Oval 59">
            <a:extLst>
              <a:ext uri="{FF2B5EF4-FFF2-40B4-BE49-F238E27FC236}">
                <a16:creationId xmlns:a16="http://schemas.microsoft.com/office/drawing/2014/main" id="{72F89153-EBAC-D143-18D8-7A07E5E83B63}"/>
              </a:ext>
            </a:extLst>
          </p:cNvPr>
          <p:cNvSpPr/>
          <p:nvPr/>
        </p:nvSpPr>
        <p:spPr>
          <a:xfrm>
            <a:off x="8544153" y="2266079"/>
            <a:ext cx="76933" cy="76933"/>
          </a:xfrm>
          <a:prstGeom prst="ellipse">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22" name="Text Placeholder 4">
            <a:extLst>
              <a:ext uri="{FF2B5EF4-FFF2-40B4-BE49-F238E27FC236}">
                <a16:creationId xmlns:a16="http://schemas.microsoft.com/office/drawing/2014/main" id="{D40075AA-FF62-6089-037F-97BA809AF961}"/>
              </a:ext>
            </a:extLst>
          </p:cNvPr>
          <p:cNvSpPr txBox="1">
            <a:spLocks/>
          </p:cNvSpPr>
          <p:nvPr/>
        </p:nvSpPr>
        <p:spPr>
          <a:xfrm>
            <a:off x="4768692" y="957375"/>
            <a:ext cx="4076728" cy="616239"/>
          </a:xfrm>
          <a:prstGeom prst="rect">
            <a:avLst/>
          </a:prstGeom>
          <a:solidFill>
            <a:srgbClr val="5E7C9E"/>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None/>
            </a:pPr>
            <a:r>
              <a:rPr lang="en-US" sz="1200" b="1" i="0" u="none" strike="noStrike" cap="none">
                <a:solidFill>
                  <a:schemeClr val="lt1"/>
                </a:solidFill>
                <a:latin typeface="Arial"/>
                <a:ea typeface="Arial"/>
                <a:cs typeface="Arial"/>
                <a:sym typeface="Arial"/>
              </a:rPr>
              <a:t>2)</a:t>
            </a:r>
            <a:r>
              <a:rPr lang="en-US" sz="1200" i="0" u="none" strike="noStrike" cap="none">
                <a:solidFill>
                  <a:schemeClr val="lt1"/>
                </a:solidFill>
                <a:latin typeface="Arial"/>
                <a:ea typeface="Arial"/>
                <a:cs typeface="Arial"/>
                <a:sym typeface="Arial"/>
              </a:rPr>
              <a:t> Pet Food is beginning to demonstrate </a:t>
            </a:r>
            <a:r>
              <a:rPr lang="en-US" sz="1200" b="1" i="0" u="none" strike="noStrike" cap="none">
                <a:solidFill>
                  <a:schemeClr val="lt1"/>
                </a:solidFill>
                <a:latin typeface="Arial"/>
                <a:ea typeface="Arial"/>
                <a:cs typeface="Arial"/>
                <a:sym typeface="Arial"/>
              </a:rPr>
              <a:t>signs of disinflation. </a:t>
            </a:r>
            <a:r>
              <a:rPr lang="en-US" sz="1200">
                <a:solidFill>
                  <a:schemeClr val="bg1"/>
                </a:solidFill>
              </a:rPr>
              <a:t>Retailers and manufacturers may be </a:t>
            </a:r>
            <a:r>
              <a:rPr lang="en-US" sz="1200" b="1">
                <a:solidFill>
                  <a:schemeClr val="bg1"/>
                </a:solidFill>
              </a:rPr>
              <a:t>restricted from continuing price hikes.</a:t>
            </a:r>
          </a:p>
          <a:p>
            <a:pPr marL="0" marR="0" lvl="0" indent="0" algn="ctr" rtl="0">
              <a:spcBef>
                <a:spcPts val="0"/>
              </a:spcBef>
              <a:spcAft>
                <a:spcPts val="0"/>
              </a:spcAft>
              <a:buNone/>
            </a:pPr>
            <a:endParaRPr lang="en-US" sz="1200"/>
          </a:p>
        </p:txBody>
      </p:sp>
      <p:sp>
        <p:nvSpPr>
          <p:cNvPr id="10" name="Text Placeholder 4">
            <a:extLst>
              <a:ext uri="{FF2B5EF4-FFF2-40B4-BE49-F238E27FC236}">
                <a16:creationId xmlns:a16="http://schemas.microsoft.com/office/drawing/2014/main" id="{7CA38A78-6747-B90E-F88B-B1AB0E78F615}"/>
              </a:ext>
            </a:extLst>
          </p:cNvPr>
          <p:cNvSpPr txBox="1">
            <a:spLocks/>
          </p:cNvSpPr>
          <p:nvPr/>
        </p:nvSpPr>
        <p:spPr>
          <a:xfrm>
            <a:off x="283805" y="957376"/>
            <a:ext cx="4077607" cy="616240"/>
          </a:xfrm>
          <a:prstGeom prst="rect">
            <a:avLst/>
          </a:prstGeom>
          <a:solidFill>
            <a:srgbClr val="5E7C9E"/>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rPr>
              <a:t>1)</a:t>
            </a:r>
            <a:r>
              <a:rPr lang="en-US" sz="1200">
                <a:solidFill>
                  <a:schemeClr val="bg1"/>
                </a:solidFill>
              </a:rPr>
              <a:t> </a:t>
            </a:r>
            <a:r>
              <a:rPr lang="en-US" sz="1200" b="1">
                <a:solidFill>
                  <a:schemeClr val="bg1"/>
                </a:solidFill>
              </a:rPr>
              <a:t>Price increases have carried revenue as volume growth</a:t>
            </a:r>
            <a:r>
              <a:rPr lang="en-US" sz="1200">
                <a:solidFill>
                  <a:schemeClr val="bg1"/>
                </a:solidFill>
              </a:rPr>
              <a:t> </a:t>
            </a:r>
            <a:r>
              <a:rPr lang="en-US" sz="1200" b="1">
                <a:solidFill>
                  <a:schemeClr val="bg1"/>
                </a:solidFill>
              </a:rPr>
              <a:t>slowed</a:t>
            </a:r>
            <a:r>
              <a:rPr lang="en-US" sz="1200">
                <a:solidFill>
                  <a:schemeClr val="bg1"/>
                </a:solidFill>
              </a:rPr>
              <a:t> from </a:t>
            </a:r>
            <a:r>
              <a:rPr lang="en-US" sz="1200" b="1">
                <a:solidFill>
                  <a:schemeClr val="bg1"/>
                </a:solidFill>
              </a:rPr>
              <a:t>1.1% to -0.8% </a:t>
            </a:r>
            <a:r>
              <a:rPr lang="en-US" sz="1200">
                <a:solidFill>
                  <a:schemeClr val="bg1"/>
                </a:solidFill>
              </a:rPr>
              <a:t>in 2022 and 2023, despite COVID and remote work spurring pet adoption.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4D8D14-A5C9-2074-1023-FB464D899A56}"/>
              </a:ext>
            </a:extLst>
          </p:cNvPr>
          <p:cNvSpPr>
            <a:spLocks noGrp="1"/>
          </p:cNvSpPr>
          <p:nvPr>
            <p:ph type="sldNum" sz="quarter" idx="12"/>
          </p:nvPr>
        </p:nvSpPr>
        <p:spPr/>
        <p:txBody>
          <a:bodyPr/>
          <a:lstStyle/>
          <a:p>
            <a:pPr>
              <a:defRPr/>
            </a:pPr>
            <a:fld id="{995B7867-EB00-4675-821B-66D3FE8CD564}" type="slidenum">
              <a:rPr lang="en-US" noProof="0" smtClean="0"/>
              <a:pPr>
                <a:defRPr/>
              </a:pPr>
              <a:t>23</a:t>
            </a:fld>
            <a:endParaRPr lang="en-US" noProof="0"/>
          </a:p>
        </p:txBody>
      </p:sp>
      <p:sp>
        <p:nvSpPr>
          <p:cNvPr id="4" name="Title 3">
            <a:extLst>
              <a:ext uri="{FF2B5EF4-FFF2-40B4-BE49-F238E27FC236}">
                <a16:creationId xmlns:a16="http://schemas.microsoft.com/office/drawing/2014/main" id="{14952E29-33C9-408A-7AF3-153673AF7D2D}"/>
              </a:ext>
            </a:extLst>
          </p:cNvPr>
          <p:cNvSpPr>
            <a:spLocks noGrp="1"/>
          </p:cNvSpPr>
          <p:nvPr>
            <p:ph type="title"/>
          </p:nvPr>
        </p:nvSpPr>
        <p:spPr>
          <a:xfrm>
            <a:off x="305090" y="387567"/>
            <a:ext cx="8305800" cy="369332"/>
          </a:xfrm>
        </p:spPr>
        <p:txBody>
          <a:bodyPr/>
          <a:lstStyle/>
          <a:p>
            <a:r>
              <a:rPr lang="en-US"/>
              <a:t>Limited Add-on Opportunities to expand into Dry Market</a:t>
            </a:r>
          </a:p>
        </p:txBody>
      </p:sp>
      <p:sp>
        <p:nvSpPr>
          <p:cNvPr id="20" name="Google Shape;136;p4">
            <a:extLst>
              <a:ext uri="{FF2B5EF4-FFF2-40B4-BE49-F238E27FC236}">
                <a16:creationId xmlns:a16="http://schemas.microsoft.com/office/drawing/2014/main" id="{4A108BFC-911C-F544-AD98-19B9C4894B15}"/>
              </a:ext>
            </a:extLst>
          </p:cNvPr>
          <p:cNvSpPr/>
          <p:nvPr/>
        </p:nvSpPr>
        <p:spPr>
          <a:xfrm>
            <a:off x="4299314" y="1511177"/>
            <a:ext cx="4538362" cy="212602"/>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b="1" i="0" u="none" strike="noStrike" cap="none">
                <a:solidFill>
                  <a:schemeClr val="lt1"/>
                </a:solidFill>
                <a:latin typeface="Arial" panose="020B0604020202020204" pitchFamily="34" charset="0"/>
                <a:ea typeface="Arial"/>
                <a:cs typeface="Arial" panose="020B0604020202020204" pitchFamily="34" charset="0"/>
                <a:sym typeface="Arial"/>
              </a:rPr>
              <a:t>Recent Pet Food Acquisitions </a:t>
            </a:r>
            <a:endParaRPr sz="1200" b="0" i="1"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9" name="Google Shape;136;p4">
            <a:extLst>
              <a:ext uri="{FF2B5EF4-FFF2-40B4-BE49-F238E27FC236}">
                <a16:creationId xmlns:a16="http://schemas.microsoft.com/office/drawing/2014/main" id="{6F784ABD-C1DE-E24D-9EA7-C18EF4DCF5D6}"/>
              </a:ext>
            </a:extLst>
          </p:cNvPr>
          <p:cNvSpPr/>
          <p:nvPr/>
        </p:nvSpPr>
        <p:spPr>
          <a:xfrm>
            <a:off x="1892884" y="2558316"/>
            <a:ext cx="2264158" cy="414413"/>
          </a:xfrm>
          <a:prstGeom prst="rect">
            <a:avLst/>
          </a:prstGeom>
          <a:solidFill>
            <a:schemeClr val="bg1">
              <a:lumMod val="9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a:latin typeface="Arial" panose="020B0604020202020204" pitchFamily="34" charset="0"/>
                <a:ea typeface="Arial"/>
                <a:cs typeface="Arial" panose="020B0604020202020204" pitchFamily="34" charset="0"/>
                <a:sym typeface="Arial"/>
              </a:rPr>
              <a:t>6 Investments under Dane Creek Capital ownership</a:t>
            </a:r>
            <a:endParaRPr sz="1200" i="1" u="none" strike="noStrike" cap="none">
              <a:latin typeface="Arial" panose="020B0604020202020204" pitchFamily="34" charset="0"/>
              <a:ea typeface="Arial"/>
              <a:cs typeface="Arial" panose="020B0604020202020204" pitchFamily="34" charset="0"/>
              <a:sym typeface="Arial"/>
            </a:endParaRPr>
          </a:p>
        </p:txBody>
      </p:sp>
      <p:sp>
        <p:nvSpPr>
          <p:cNvPr id="34" name="Text Placeholder 4">
            <a:extLst>
              <a:ext uri="{FF2B5EF4-FFF2-40B4-BE49-F238E27FC236}">
                <a16:creationId xmlns:a16="http://schemas.microsoft.com/office/drawing/2014/main" id="{486A33CA-2ECE-80A0-FC5A-6D6B7F791BD4}"/>
              </a:ext>
            </a:extLst>
          </p:cNvPr>
          <p:cNvSpPr txBox="1">
            <a:spLocks/>
          </p:cNvSpPr>
          <p:nvPr/>
        </p:nvSpPr>
        <p:spPr>
          <a:xfrm>
            <a:off x="305090" y="948841"/>
            <a:ext cx="8533820" cy="442825"/>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TargetCo’s</a:t>
            </a:r>
            <a:r>
              <a:rPr lang="en-US" sz="1200" b="1">
                <a:solidFill>
                  <a:schemeClr val="bg1"/>
                </a:solidFill>
                <a:cs typeface="Arial" panose="020B0604020202020204" pitchFamily="34" charset="0"/>
              </a:rPr>
              <a:t> minimal add-on history </a:t>
            </a:r>
            <a:r>
              <a:rPr lang="en-US" sz="1200">
                <a:solidFill>
                  <a:schemeClr val="bg1"/>
                </a:solidFill>
                <a:cs typeface="Arial" panose="020B0604020202020204" pitchFamily="34" charset="0"/>
              </a:rPr>
              <a:t>suggests a </a:t>
            </a:r>
            <a:r>
              <a:rPr lang="en-US" sz="1200" b="1">
                <a:solidFill>
                  <a:schemeClr val="bg1"/>
                </a:solidFill>
                <a:cs typeface="Arial" panose="020B0604020202020204" pitchFamily="34" charset="0"/>
              </a:rPr>
              <a:t>Buy &amp; Build play in a consolidated industry is restricted, </a:t>
            </a:r>
            <a:r>
              <a:rPr lang="en-US" sz="1200">
                <a:solidFill>
                  <a:schemeClr val="bg1"/>
                </a:solidFill>
                <a:cs typeface="Arial" panose="020B0604020202020204" pitchFamily="34" charset="0"/>
              </a:rPr>
              <a:t>especially considering its recent entry into new markets.</a:t>
            </a:r>
          </a:p>
        </p:txBody>
      </p:sp>
      <p:sp>
        <p:nvSpPr>
          <p:cNvPr id="2" name="TextBox 1">
            <a:extLst>
              <a:ext uri="{FF2B5EF4-FFF2-40B4-BE49-F238E27FC236}">
                <a16:creationId xmlns:a16="http://schemas.microsoft.com/office/drawing/2014/main" id="{49A47C26-1506-2622-06ED-4B22AFFC4537}"/>
              </a:ext>
            </a:extLst>
          </p:cNvPr>
          <p:cNvSpPr txBox="1"/>
          <p:nvPr/>
        </p:nvSpPr>
        <p:spPr>
          <a:xfrm>
            <a:off x="2431249" y="6475330"/>
            <a:ext cx="4950054" cy="307777"/>
          </a:xfrm>
          <a:prstGeom prst="rect">
            <a:avLst/>
          </a:prstGeom>
          <a:noFill/>
        </p:spPr>
        <p:txBody>
          <a:bodyPr wrap="square" lIns="0" tIns="0" rIns="0" bIns="0" rtlCol="0">
            <a:spAutoFit/>
          </a:bodyPr>
          <a:lstStyle/>
          <a:p>
            <a:r>
              <a:rPr lang="en-US" sz="1000" b="1"/>
              <a:t>Source: </a:t>
            </a:r>
            <a:r>
              <a:rPr lang="en-US" sz="1000"/>
              <a:t>Pet Food Processing, Alphia SEC Filings, The Deal Hound, </a:t>
            </a:r>
            <a:r>
              <a:rPr lang="en-US" sz="1000" err="1"/>
              <a:t>PitchBook</a:t>
            </a:r>
            <a:r>
              <a:rPr lang="en-US" sz="1000"/>
              <a:t>, SDR Ventures, Capital IQ, Capstone Partners, R.L. Hulett, Mars Petcare</a:t>
            </a:r>
          </a:p>
        </p:txBody>
      </p:sp>
      <p:sp>
        <p:nvSpPr>
          <p:cNvPr id="12" name="Google Shape;136;p4">
            <a:extLst>
              <a:ext uri="{FF2B5EF4-FFF2-40B4-BE49-F238E27FC236}">
                <a16:creationId xmlns:a16="http://schemas.microsoft.com/office/drawing/2014/main" id="{9D372924-6991-BE1F-F367-DD3BE35EE947}"/>
              </a:ext>
            </a:extLst>
          </p:cNvPr>
          <p:cNvSpPr/>
          <p:nvPr/>
        </p:nvSpPr>
        <p:spPr>
          <a:xfrm>
            <a:off x="1892884" y="2131645"/>
            <a:ext cx="2264158" cy="340569"/>
          </a:xfrm>
          <a:prstGeom prst="rect">
            <a:avLst/>
          </a:prstGeom>
          <a:solidFill>
            <a:schemeClr val="bg1">
              <a:lumMod val="9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a:latin typeface="Arial" panose="020B0604020202020204" pitchFamily="34" charset="0"/>
                <a:ea typeface="Arial"/>
                <a:cs typeface="Arial" panose="020B0604020202020204" pitchFamily="34" charset="0"/>
                <a:sym typeface="Arial"/>
              </a:rPr>
              <a:t>December 2024</a:t>
            </a:r>
            <a:endParaRPr sz="1200" i="1" u="none" strike="noStrike" cap="none">
              <a:latin typeface="Arial" panose="020B0604020202020204" pitchFamily="34" charset="0"/>
              <a:ea typeface="Arial"/>
              <a:cs typeface="Arial" panose="020B0604020202020204" pitchFamily="34" charset="0"/>
              <a:sym typeface="Arial"/>
            </a:endParaRPr>
          </a:p>
        </p:txBody>
      </p:sp>
      <p:sp>
        <p:nvSpPr>
          <p:cNvPr id="13" name="Google Shape;136;p4">
            <a:extLst>
              <a:ext uri="{FF2B5EF4-FFF2-40B4-BE49-F238E27FC236}">
                <a16:creationId xmlns:a16="http://schemas.microsoft.com/office/drawing/2014/main" id="{D1167312-17C9-EA7C-5F01-95442AD4D435}"/>
              </a:ext>
            </a:extLst>
          </p:cNvPr>
          <p:cNvSpPr/>
          <p:nvPr/>
        </p:nvSpPr>
        <p:spPr>
          <a:xfrm>
            <a:off x="1892884" y="1722525"/>
            <a:ext cx="2264158" cy="276999"/>
          </a:xfrm>
          <a:prstGeom prst="rect">
            <a:avLst/>
          </a:prstGeom>
          <a:solidFill>
            <a:schemeClr val="bg1">
              <a:lumMod val="9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000"/>
              <a:buFont typeface="Arial"/>
              <a:buNone/>
            </a:pPr>
            <a:r>
              <a:rPr lang="en-US" sz="1200">
                <a:latin typeface="Arial" panose="020B0604020202020204" pitchFamily="34" charset="0"/>
                <a:ea typeface="Arial"/>
                <a:cs typeface="Arial" panose="020B0604020202020204" pitchFamily="34" charset="0"/>
                <a:sym typeface="Arial"/>
              </a:rPr>
              <a:t>February 2023</a:t>
            </a:r>
            <a:endParaRPr sz="1200" i="1" u="none" strike="noStrike" cap="none">
              <a:latin typeface="Arial" panose="020B0604020202020204" pitchFamily="34" charset="0"/>
              <a:ea typeface="Arial"/>
              <a:cs typeface="Arial" panose="020B0604020202020204" pitchFamily="34" charset="0"/>
              <a:sym typeface="Arial"/>
            </a:endParaRPr>
          </a:p>
        </p:txBody>
      </p:sp>
      <p:cxnSp>
        <p:nvCxnSpPr>
          <p:cNvPr id="53" name="Straight Connector 52">
            <a:extLst>
              <a:ext uri="{FF2B5EF4-FFF2-40B4-BE49-F238E27FC236}">
                <a16:creationId xmlns:a16="http://schemas.microsoft.com/office/drawing/2014/main" id="{E3E45765-4B61-9EA1-B487-2B7D4D9C690A}"/>
              </a:ext>
            </a:extLst>
          </p:cNvPr>
          <p:cNvCxnSpPr>
            <a:cxnSpLocks/>
          </p:cNvCxnSpPr>
          <p:nvPr/>
        </p:nvCxnSpPr>
        <p:spPr>
          <a:xfrm>
            <a:off x="4345784" y="2141760"/>
            <a:ext cx="4485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7D39B9-8A8E-D866-0D51-1D3F3E2A2E6F}"/>
              </a:ext>
            </a:extLst>
          </p:cNvPr>
          <p:cNvCxnSpPr>
            <a:cxnSpLocks/>
          </p:cNvCxnSpPr>
          <p:nvPr/>
        </p:nvCxnSpPr>
        <p:spPr>
          <a:xfrm>
            <a:off x="4345784" y="2478517"/>
            <a:ext cx="44852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Google Shape;101;p2">
            <a:extLst>
              <a:ext uri="{FF2B5EF4-FFF2-40B4-BE49-F238E27FC236}">
                <a16:creationId xmlns:a16="http://schemas.microsoft.com/office/drawing/2014/main" id="{AD2967FF-B98C-4830-4BFA-F63A35CA4783}"/>
              </a:ext>
            </a:extLst>
          </p:cNvPr>
          <p:cNvSpPr/>
          <p:nvPr/>
        </p:nvSpPr>
        <p:spPr>
          <a:xfrm>
            <a:off x="306324" y="5300652"/>
            <a:ext cx="8531352" cy="910054"/>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algn="ctr"/>
            <a:r>
              <a:rPr lang="en-US" sz="1200" b="1">
                <a:solidFill>
                  <a:srgbClr val="00B050"/>
                </a:solidFill>
                <a:latin typeface="Arial"/>
                <a:cs typeface="Arial"/>
              </a:rPr>
              <a:t>Mitigant: </a:t>
            </a:r>
            <a:r>
              <a:rPr lang="en-US" sz="1200" b="1">
                <a:latin typeface="Arial"/>
                <a:cs typeface="Arial"/>
              </a:rPr>
              <a:t>Pet deal activity is subduing post-COVID. </a:t>
            </a:r>
            <a:r>
              <a:rPr lang="en-US" sz="1200">
                <a:latin typeface="Arial"/>
                <a:cs typeface="Arial"/>
              </a:rPr>
              <a:t>More importantly, </a:t>
            </a:r>
            <a:r>
              <a:rPr lang="en-US" sz="1200" b="1">
                <a:latin typeface="Arial"/>
                <a:cs typeface="Arial"/>
              </a:rPr>
              <a:t>Veterinary Services is driving pet M&amp;A</a:t>
            </a:r>
            <a:r>
              <a:rPr lang="en-US" sz="1200">
                <a:latin typeface="Arial"/>
                <a:cs typeface="Arial"/>
              </a:rPr>
              <a:t>, with 44% of 2</a:t>
            </a:r>
            <a:r>
              <a:rPr lang="en-US" sz="1200" baseline="30000">
                <a:latin typeface="Arial"/>
                <a:cs typeface="Arial"/>
              </a:rPr>
              <a:t>nd</a:t>
            </a:r>
            <a:r>
              <a:rPr lang="en-US" sz="1200">
                <a:latin typeface="Arial"/>
                <a:cs typeface="Arial"/>
              </a:rPr>
              <a:t> Half 2023 deals, while pet food &amp; treats comprise of ~13%. Beyond TargetCo’s leading position in wet pet food, </a:t>
            </a:r>
            <a:r>
              <a:rPr lang="en-US" sz="1200" b="1">
                <a:latin typeface="Arial"/>
                <a:cs typeface="Arial"/>
              </a:rPr>
              <a:t>opportunities</a:t>
            </a:r>
            <a:r>
              <a:rPr lang="en-US" sz="1200">
                <a:latin typeface="Arial"/>
                <a:cs typeface="Arial"/>
              </a:rPr>
              <a:t> </a:t>
            </a:r>
            <a:r>
              <a:rPr lang="en-US" sz="1200" b="1">
                <a:latin typeface="Arial"/>
                <a:cs typeface="Arial"/>
              </a:rPr>
              <a:t>to acquire </a:t>
            </a:r>
            <a:r>
              <a:rPr lang="en-US" sz="1200">
                <a:latin typeface="Arial"/>
                <a:cs typeface="Arial"/>
              </a:rPr>
              <a:t>the </a:t>
            </a:r>
            <a:r>
              <a:rPr lang="en-US" sz="1200" b="1">
                <a:latin typeface="Arial"/>
                <a:cs typeface="Arial"/>
              </a:rPr>
              <a:t>remaining 35% of the outsourced dry market</a:t>
            </a:r>
            <a:r>
              <a:rPr lang="en-US" sz="1200">
                <a:latin typeface="Arial"/>
                <a:cs typeface="Arial"/>
              </a:rPr>
              <a:t>, from the local and regional players, will</a:t>
            </a:r>
            <a:r>
              <a:rPr lang="en-US" sz="1200" b="1">
                <a:latin typeface="Arial"/>
                <a:cs typeface="Arial"/>
              </a:rPr>
              <a:t> remain limited to the current players </a:t>
            </a:r>
            <a:r>
              <a:rPr lang="en-US" sz="1200">
                <a:latin typeface="Arial"/>
                <a:cs typeface="Arial"/>
              </a:rPr>
              <a:t>who already possess the capacity to keep expanding manufacturing.</a:t>
            </a:r>
            <a:endParaRPr lang="en-US" sz="1200" b="1">
              <a:latin typeface="Arial"/>
              <a:cs typeface="Arial"/>
            </a:endParaRPr>
          </a:p>
        </p:txBody>
      </p:sp>
      <p:sp>
        <p:nvSpPr>
          <p:cNvPr id="5" name="Google Shape;157;p4">
            <a:extLst>
              <a:ext uri="{FF2B5EF4-FFF2-40B4-BE49-F238E27FC236}">
                <a16:creationId xmlns:a16="http://schemas.microsoft.com/office/drawing/2014/main" id="{D38AA1F1-B0FB-DBD0-C25F-D68AFD8099D1}"/>
              </a:ext>
            </a:extLst>
          </p:cNvPr>
          <p:cNvSpPr txBox="1"/>
          <p:nvPr/>
        </p:nvSpPr>
        <p:spPr>
          <a:xfrm>
            <a:off x="4724400" y="3161896"/>
            <a:ext cx="3783750" cy="385362"/>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Rivalry for potential M&amp;A targets exacerbated by weak dry pet market position</a:t>
            </a:r>
            <a:endParaRPr sz="1200" b="1" i="0" u="none" strike="noStrike" cap="none">
              <a:solidFill>
                <a:schemeClr val="dk1"/>
              </a:solidFill>
              <a:latin typeface="Arial" panose="020B0604020202020204" pitchFamily="34" charset="0"/>
              <a:ea typeface="Arial"/>
              <a:cs typeface="Arial" panose="020B0604020202020204" pitchFamily="34" charset="0"/>
              <a:sym typeface="Arial"/>
            </a:endParaRPr>
          </a:p>
        </p:txBody>
      </p:sp>
      <p:cxnSp>
        <p:nvCxnSpPr>
          <p:cNvPr id="7" name="Google Shape;158;p4">
            <a:extLst>
              <a:ext uri="{FF2B5EF4-FFF2-40B4-BE49-F238E27FC236}">
                <a16:creationId xmlns:a16="http://schemas.microsoft.com/office/drawing/2014/main" id="{D0AA6346-145C-7F67-F0F1-1B1B637C24D5}"/>
              </a:ext>
            </a:extLst>
          </p:cNvPr>
          <p:cNvCxnSpPr>
            <a:cxnSpLocks/>
          </p:cNvCxnSpPr>
          <p:nvPr/>
        </p:nvCxnSpPr>
        <p:spPr>
          <a:xfrm>
            <a:off x="4718596" y="3547258"/>
            <a:ext cx="4113276" cy="0"/>
          </a:xfrm>
          <a:prstGeom prst="straightConnector1">
            <a:avLst/>
          </a:prstGeom>
          <a:noFill/>
          <a:ln w="9525" cap="flat" cmpd="sng">
            <a:solidFill>
              <a:schemeClr val="dk1"/>
            </a:solidFill>
            <a:prstDash val="solid"/>
            <a:round/>
            <a:headEnd type="none" w="sm" len="sm"/>
            <a:tailEnd type="none" w="sm" len="sm"/>
          </a:ln>
        </p:spPr>
      </p:cxnSp>
      <p:sp>
        <p:nvSpPr>
          <p:cNvPr id="9" name="Content Placeholder 1">
            <a:extLst>
              <a:ext uri="{FF2B5EF4-FFF2-40B4-BE49-F238E27FC236}">
                <a16:creationId xmlns:a16="http://schemas.microsoft.com/office/drawing/2014/main" id="{2DCED6BC-B2F6-FB8A-2EBC-5FE9B506E9F9}"/>
              </a:ext>
            </a:extLst>
          </p:cNvPr>
          <p:cNvSpPr txBox="1">
            <a:spLocks/>
          </p:cNvSpPr>
          <p:nvPr/>
        </p:nvSpPr>
        <p:spPr bwMode="auto">
          <a:xfrm>
            <a:off x="4718596" y="3601801"/>
            <a:ext cx="4119080" cy="1606594"/>
          </a:xfrm>
          <a:prstGeom prst="rect">
            <a:avLst/>
          </a:prstGeom>
          <a:noFill/>
          <a:ln w="9525">
            <a:solidFill>
              <a:srgbClr val="A6A6A6"/>
            </a:solidFill>
            <a:prstDash val="dash"/>
            <a:miter lim="800000"/>
            <a:headEnd/>
            <a:tailEnd/>
          </a:ln>
        </p:spPr>
        <p:txBody>
          <a:bodyPr vert="horz" wrap="square" lIns="0" tIns="45720" rIns="0" bIns="45720" numCol="1" anchor="t" anchorCtr="0" compatLnSpc="1">
            <a:prstTxWarp prst="textNoShape">
              <a:avLst/>
            </a:prstTxWarp>
            <a:spAutoFit/>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b="0" i="0" u="none" kern="1200" baseline="0">
                <a:solidFill>
                  <a:schemeClr val="tx1"/>
                </a:solidFill>
                <a:latin typeface="Garamond" panose="02020404030301010803" pitchFamily="18"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baseline="0">
                <a:solidFill>
                  <a:schemeClr val="tx1"/>
                </a:solidFill>
                <a:latin typeface="Garamond" panose="02020404030301010803" pitchFamily="18" charset="0"/>
                <a:ea typeface="+mn-ea"/>
                <a:cs typeface="+mn-cs"/>
              </a:defRPr>
            </a:lvl2pPr>
            <a:lvl3pPr marL="568325" indent="-222250" algn="l" rtl="0" eaLnBrk="0" fontAlgn="base" hangingPunct="0">
              <a:spcBef>
                <a:spcPct val="20000"/>
              </a:spcBef>
              <a:spcAft>
                <a:spcPct val="0"/>
              </a:spcAft>
              <a:buClrTx/>
              <a:buSzPct val="120000"/>
              <a:buFont typeface="Wingdings" panose="05000000000000000000" pitchFamily="2" charset="2"/>
              <a:buChar char="Ø"/>
              <a:defRPr sz="1400" kern="1200" baseline="0">
                <a:solidFill>
                  <a:schemeClr val="tx1"/>
                </a:solidFill>
                <a:latin typeface="Garamond" panose="02020404030301010803" pitchFamily="18" charset="0"/>
                <a:ea typeface="+mn-ea"/>
                <a:cs typeface="+mn-cs"/>
              </a:defRPr>
            </a:lvl3pPr>
            <a:lvl4pPr marL="803275" indent="-2349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4pPr>
            <a:lvl5pPr marL="1025525" indent="-222250" algn="l" rtl="0" eaLnBrk="0" fontAlgn="base" hangingPunct="0">
              <a:spcBef>
                <a:spcPct val="20000"/>
              </a:spcBef>
              <a:spcAft>
                <a:spcPct val="0"/>
              </a:spcAft>
              <a:buClrTx/>
              <a:buSzPct val="120000"/>
              <a:buFont typeface="Arial" charset="0"/>
              <a:buChar char="»"/>
              <a:defRPr sz="1400" kern="1200" baseline="0">
                <a:solidFill>
                  <a:schemeClr val="tx1"/>
                </a:solidFill>
                <a:latin typeface="Garamond" panose="02020404030301010803"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latin typeface="Arial" panose="020B0604020202020204" pitchFamily="34" charset="0"/>
                <a:cs typeface="Arial" panose="020B0604020202020204" pitchFamily="34" charset="0"/>
              </a:rPr>
              <a:t>With Walmart helping launch the dry pet food as recently as 2018, TargetCo is not the private label market leader in this sector. </a:t>
            </a:r>
            <a:r>
              <a:rPr lang="en-US" sz="1200" b="1">
                <a:latin typeface="Arial" panose="020B0604020202020204" pitchFamily="34" charset="0"/>
                <a:cs typeface="Arial" panose="020B0604020202020204" pitchFamily="34" charset="0"/>
              </a:rPr>
              <a:t>Incumbents Diamond Pet Company and Alphia combine for over 50% of the market already.</a:t>
            </a:r>
          </a:p>
          <a:p>
            <a:pPr lvl="1">
              <a:buFont typeface="Wingdings" panose="05000000000000000000" pitchFamily="2" charset="2"/>
              <a:buChar char="§"/>
            </a:pPr>
            <a:r>
              <a:rPr lang="en-US" sz="1200">
                <a:latin typeface="Arial" panose="020B0604020202020204" pitchFamily="34" charset="0"/>
                <a:cs typeface="Arial" panose="020B0604020202020204" pitchFamily="34" charset="0"/>
              </a:rPr>
              <a:t>For instance, </a:t>
            </a:r>
            <a:r>
              <a:rPr lang="en-US" sz="1200" b="1">
                <a:latin typeface="Arial" panose="020B0604020202020204" pitchFamily="34" charset="0"/>
                <a:cs typeface="Arial" panose="020B0604020202020204" pitchFamily="34" charset="0"/>
              </a:rPr>
              <a:t>Alphia carries 1,300 unique kibble SKUs, selling nearly 200 million pounds of dry dog and cat food </a:t>
            </a:r>
            <a:r>
              <a:rPr lang="en-US" sz="1200">
                <a:latin typeface="Arial" panose="020B0604020202020204" pitchFamily="34" charset="0"/>
                <a:cs typeface="Arial" panose="020B0604020202020204" pitchFamily="34" charset="0"/>
              </a:rPr>
              <a:t>in 2024. This spans 6 plants, with the 487,000 Ogden, Utah facility producing dry product.</a:t>
            </a:r>
          </a:p>
        </p:txBody>
      </p:sp>
      <p:sp>
        <p:nvSpPr>
          <p:cNvPr id="15" name="AutoShape 6" descr="The Kennel Shops Stocks Butchers Products">
            <a:extLst>
              <a:ext uri="{FF2B5EF4-FFF2-40B4-BE49-F238E27FC236}">
                <a16:creationId xmlns:a16="http://schemas.microsoft.com/office/drawing/2014/main" id="{D36F6DFF-BA02-A5BC-DD3C-582A3115815A}"/>
              </a:ext>
            </a:extLst>
          </p:cNvPr>
          <p:cNvSpPr>
            <a:spLocks noChangeAspect="1" noChangeArrowheads="1"/>
          </p:cNvSpPr>
          <p:nvPr/>
        </p:nvSpPr>
        <p:spPr bwMode="auto">
          <a:xfrm>
            <a:off x="4419600" y="31735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4" name="Chart 23">
            <a:extLst>
              <a:ext uri="{FF2B5EF4-FFF2-40B4-BE49-F238E27FC236}">
                <a16:creationId xmlns:a16="http://schemas.microsoft.com/office/drawing/2014/main" id="{1F1E8105-D114-AB55-706A-1E39EA1A44B1}"/>
              </a:ext>
            </a:extLst>
          </p:cNvPr>
          <p:cNvGraphicFramePr/>
          <p:nvPr>
            <p:extLst>
              <p:ext uri="{D42A27DB-BD31-4B8C-83A1-F6EECF244321}">
                <p14:modId xmlns:p14="http://schemas.microsoft.com/office/powerpoint/2010/main" val="983531979"/>
              </p:ext>
            </p:extLst>
          </p:nvPr>
        </p:nvGraphicFramePr>
        <p:xfrm>
          <a:off x="300712" y="3161896"/>
          <a:ext cx="4271288" cy="2046500"/>
        </p:xfrm>
        <a:graphic>
          <a:graphicData uri="http://schemas.openxmlformats.org/drawingml/2006/chart">
            <c:chart xmlns:c="http://schemas.openxmlformats.org/drawingml/2006/chart" xmlns:r="http://schemas.openxmlformats.org/officeDocument/2006/relationships" r:id="rId3"/>
          </a:graphicData>
        </a:graphic>
      </p:graphicFrame>
      <p:pic>
        <p:nvPicPr>
          <p:cNvPr id="3088" name="Picture 16" descr="General Mills - Management Leadership for Tomorrow">
            <a:extLst>
              <a:ext uri="{FF2B5EF4-FFF2-40B4-BE49-F238E27FC236}">
                <a16:creationId xmlns:a16="http://schemas.microsoft.com/office/drawing/2014/main" id="{CF75644B-358A-4E74-12AA-5AEE2E9E42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210" y="2048677"/>
            <a:ext cx="1492303" cy="50650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5427A70-F135-6A84-5D85-88B5E97069CD}"/>
              </a:ext>
            </a:extLst>
          </p:cNvPr>
          <p:cNvSpPr txBox="1"/>
          <p:nvPr/>
        </p:nvSpPr>
        <p:spPr>
          <a:xfrm>
            <a:off x="5653238" y="2143774"/>
            <a:ext cx="3242785" cy="369332"/>
          </a:xfrm>
          <a:prstGeom prst="rect">
            <a:avLst/>
          </a:prstGeom>
          <a:noFill/>
        </p:spPr>
        <p:txBody>
          <a:bodyPr wrap="square" rtlCol="0">
            <a:spAutoFit/>
          </a:bodyPr>
          <a:lstStyle/>
          <a:p>
            <a:r>
              <a:rPr lang="en-US" sz="900"/>
              <a:t>$1.5 billion valuation for a Missouri-based producer of natural pet food, bolstering premium cat and treat offerings.</a:t>
            </a:r>
          </a:p>
        </p:txBody>
      </p:sp>
      <p:pic>
        <p:nvPicPr>
          <p:cNvPr id="3094" name="Picture 22" descr="Profile for Cloud Star Pet Treats">
            <a:extLst>
              <a:ext uri="{FF2B5EF4-FFF2-40B4-BE49-F238E27FC236}">
                <a16:creationId xmlns:a16="http://schemas.microsoft.com/office/drawing/2014/main" id="{9975920D-E7DC-4793-E216-8FDF3E24E3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3526" b="22859"/>
          <a:stretch/>
        </p:blipFill>
        <p:spPr bwMode="auto">
          <a:xfrm>
            <a:off x="4566767" y="2168432"/>
            <a:ext cx="994878" cy="279788"/>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Petco and Champion Petfoods Team Up to Bring Better Nutrition Options to  More Pets - Jan 17, 2019">
            <a:extLst>
              <a:ext uri="{FF2B5EF4-FFF2-40B4-BE49-F238E27FC236}">
                <a16:creationId xmlns:a16="http://schemas.microsoft.com/office/drawing/2014/main" id="{E066A15E-8795-1B24-C789-B6B66496B3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99314" y="1767171"/>
            <a:ext cx="1358536" cy="32109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EE247B58-548A-C0D8-5190-7E9CD834AE61}"/>
              </a:ext>
            </a:extLst>
          </p:cNvPr>
          <p:cNvSpPr txBox="1"/>
          <p:nvPr/>
        </p:nvSpPr>
        <p:spPr>
          <a:xfrm>
            <a:off x="5653238" y="1781724"/>
            <a:ext cx="3242785" cy="369332"/>
          </a:xfrm>
          <a:prstGeom prst="rect">
            <a:avLst/>
          </a:prstGeom>
          <a:noFill/>
        </p:spPr>
        <p:txBody>
          <a:bodyPr wrap="square" rtlCol="0">
            <a:spAutoFit/>
          </a:bodyPr>
          <a:lstStyle/>
          <a:p>
            <a:r>
              <a:rPr lang="en-US" sz="900"/>
              <a:t>~$2 billion valuation for a Canadian-based, US, and global manufacturer of premium and natural pet food categories.</a:t>
            </a:r>
          </a:p>
        </p:txBody>
      </p:sp>
      <p:pic>
        <p:nvPicPr>
          <p:cNvPr id="3100" name="Picture 28" descr="Mars Petcare | Logopedia | Fandom">
            <a:extLst>
              <a:ext uri="{FF2B5EF4-FFF2-40B4-BE49-F238E27FC236}">
                <a16:creationId xmlns:a16="http://schemas.microsoft.com/office/drawing/2014/main" id="{641970D8-5501-F243-BE63-D9AFD69080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8417" y="1715601"/>
            <a:ext cx="1358536" cy="3575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52DD5A76-7CFE-13CD-3EEE-D649A2E26A69}"/>
              </a:ext>
            </a:extLst>
          </p:cNvPr>
          <p:cNvPicPr>
            <a:picLocks noChangeAspect="1"/>
          </p:cNvPicPr>
          <p:nvPr/>
        </p:nvPicPr>
        <p:blipFill>
          <a:blip r:embed="rId8"/>
          <a:stretch>
            <a:fillRect/>
          </a:stretch>
        </p:blipFill>
        <p:spPr>
          <a:xfrm>
            <a:off x="4299314" y="2512782"/>
            <a:ext cx="4485230" cy="552478"/>
          </a:xfrm>
          <a:prstGeom prst="rect">
            <a:avLst/>
          </a:prstGeom>
        </p:spPr>
      </p:pic>
      <p:pic>
        <p:nvPicPr>
          <p:cNvPr id="3102" name="Picture 30" descr="United Raw Pet Foods Acquires Pets West | News | petproductnews.com">
            <a:extLst>
              <a:ext uri="{FF2B5EF4-FFF2-40B4-BE49-F238E27FC236}">
                <a16:creationId xmlns:a16="http://schemas.microsoft.com/office/drawing/2014/main" id="{348ADDD0-5B90-001C-5645-86389B5BCBB2}"/>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11397" b="11417"/>
          <a:stretch/>
        </p:blipFill>
        <p:spPr bwMode="auto">
          <a:xfrm>
            <a:off x="211839" y="2560476"/>
            <a:ext cx="1528644" cy="41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7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2C0C4-2985-7C64-F93D-C4C9E187FF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A348CF-F17C-3230-AE60-DE4586145F86}"/>
              </a:ext>
            </a:extLst>
          </p:cNvPr>
          <p:cNvSpPr>
            <a:spLocks noGrp="1"/>
          </p:cNvSpPr>
          <p:nvPr>
            <p:ph type="sldNum" sz="quarter" idx="12"/>
          </p:nvPr>
        </p:nvSpPr>
        <p:spPr/>
        <p:txBody>
          <a:bodyPr/>
          <a:lstStyle/>
          <a:p>
            <a:pPr>
              <a:defRPr/>
            </a:pPr>
            <a:fld id="{995B7867-EB00-4675-821B-66D3FE8CD564}" type="slidenum">
              <a:rPr lang="en-US" noProof="0" smtClean="0"/>
              <a:pPr>
                <a:defRPr/>
              </a:pPr>
              <a:t>24</a:t>
            </a:fld>
            <a:endParaRPr lang="en-US" noProof="0"/>
          </a:p>
        </p:txBody>
      </p:sp>
      <p:sp>
        <p:nvSpPr>
          <p:cNvPr id="4" name="Title 3">
            <a:extLst>
              <a:ext uri="{FF2B5EF4-FFF2-40B4-BE49-F238E27FC236}">
                <a16:creationId xmlns:a16="http://schemas.microsoft.com/office/drawing/2014/main" id="{227C9017-C4A9-A600-02AD-D069C6D5AFB4}"/>
              </a:ext>
            </a:extLst>
          </p:cNvPr>
          <p:cNvSpPr>
            <a:spLocks noGrp="1"/>
          </p:cNvSpPr>
          <p:nvPr>
            <p:ph type="title"/>
          </p:nvPr>
        </p:nvSpPr>
        <p:spPr>
          <a:xfrm>
            <a:off x="305090" y="389852"/>
            <a:ext cx="8305800" cy="369332"/>
          </a:xfrm>
        </p:spPr>
        <p:txBody>
          <a:bodyPr/>
          <a:lstStyle/>
          <a:p>
            <a:r>
              <a:rPr lang="en-US"/>
              <a:t>Retail Giants Fuel Emerging Competition</a:t>
            </a:r>
          </a:p>
        </p:txBody>
      </p:sp>
      <p:sp>
        <p:nvSpPr>
          <p:cNvPr id="34" name="Text Placeholder 4">
            <a:extLst>
              <a:ext uri="{FF2B5EF4-FFF2-40B4-BE49-F238E27FC236}">
                <a16:creationId xmlns:a16="http://schemas.microsoft.com/office/drawing/2014/main" id="{30597D05-25E0-47F3-B172-D597478AC277}"/>
              </a:ext>
            </a:extLst>
          </p:cNvPr>
          <p:cNvSpPr txBox="1">
            <a:spLocks/>
          </p:cNvSpPr>
          <p:nvPr/>
        </p:nvSpPr>
        <p:spPr>
          <a:xfrm>
            <a:off x="305090" y="948841"/>
            <a:ext cx="8533820" cy="51185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 </a:t>
            </a:r>
            <a:r>
              <a:rPr lang="en-US" sz="1200" b="1">
                <a:solidFill>
                  <a:schemeClr val="bg1"/>
                </a:solidFill>
                <a:cs typeface="Arial" panose="020B0604020202020204" pitchFamily="34" charset="0"/>
              </a:rPr>
              <a:t>capital required for retailers to backward integrate </a:t>
            </a:r>
            <a:r>
              <a:rPr lang="en-US" sz="1200">
                <a:solidFill>
                  <a:schemeClr val="bg1"/>
                </a:solidFill>
                <a:cs typeface="Arial" panose="020B0604020202020204" pitchFamily="34" charset="0"/>
              </a:rPr>
              <a:t>and build production facilities themselves</a:t>
            </a:r>
            <a:r>
              <a:rPr lang="en-US" sz="1200" b="1">
                <a:solidFill>
                  <a:schemeClr val="bg1"/>
                </a:solidFill>
                <a:cs typeface="Arial" panose="020B0604020202020204" pitchFamily="34" charset="0"/>
              </a:rPr>
              <a:t> cannot be easily surpassed</a:t>
            </a:r>
            <a:r>
              <a:rPr lang="en-US" sz="1200">
                <a:solidFill>
                  <a:schemeClr val="bg1"/>
                </a:solidFill>
                <a:cs typeface="Arial" panose="020B0604020202020204" pitchFamily="34" charset="0"/>
              </a:rPr>
              <a:t>, considering a </a:t>
            </a:r>
            <a:r>
              <a:rPr lang="en-US" sz="1200" b="1">
                <a:solidFill>
                  <a:schemeClr val="bg1"/>
                </a:solidFill>
                <a:cs typeface="Arial" panose="020B0604020202020204" pitchFamily="34" charset="0"/>
              </a:rPr>
              <a:t>lack of in-house manufacturing, </a:t>
            </a:r>
            <a:r>
              <a:rPr lang="en-US" sz="1200">
                <a:solidFill>
                  <a:schemeClr val="bg1"/>
                </a:solidFill>
                <a:cs typeface="Arial" panose="020B0604020202020204" pitchFamily="34" charset="0"/>
              </a:rPr>
              <a:t>and relying heavily on superior distribution and supply chains.</a:t>
            </a:r>
          </a:p>
        </p:txBody>
      </p:sp>
      <p:sp>
        <p:nvSpPr>
          <p:cNvPr id="2" name="TextBox 1">
            <a:extLst>
              <a:ext uri="{FF2B5EF4-FFF2-40B4-BE49-F238E27FC236}">
                <a16:creationId xmlns:a16="http://schemas.microsoft.com/office/drawing/2014/main" id="{3A75C228-A3E6-5FA4-0C42-49B98201A145}"/>
              </a:ext>
            </a:extLst>
          </p:cNvPr>
          <p:cNvSpPr txBox="1"/>
          <p:nvPr/>
        </p:nvSpPr>
        <p:spPr>
          <a:xfrm>
            <a:off x="2431249" y="6475330"/>
            <a:ext cx="4950054" cy="153888"/>
          </a:xfrm>
          <a:prstGeom prst="rect">
            <a:avLst/>
          </a:prstGeom>
          <a:noFill/>
        </p:spPr>
        <p:txBody>
          <a:bodyPr wrap="square" lIns="0" tIns="0" rIns="0" bIns="0" rtlCol="0">
            <a:spAutoFit/>
          </a:bodyPr>
          <a:lstStyle/>
          <a:p>
            <a:r>
              <a:rPr lang="en-US" sz="1000" b="1"/>
              <a:t>Source: </a:t>
            </a:r>
            <a:r>
              <a:rPr lang="en-US" sz="1000" err="1"/>
              <a:t>ModernRetail</a:t>
            </a:r>
            <a:r>
              <a:rPr lang="en-US" sz="1000"/>
              <a:t>, </a:t>
            </a:r>
            <a:r>
              <a:rPr lang="en-US" sz="1000" err="1"/>
              <a:t>PitchBook</a:t>
            </a:r>
            <a:r>
              <a:rPr lang="en-US" sz="1000"/>
              <a:t>, </a:t>
            </a:r>
            <a:r>
              <a:rPr lang="en-US" sz="1000" err="1"/>
              <a:t>PetBusiness</a:t>
            </a:r>
            <a:r>
              <a:rPr lang="en-US" sz="1000"/>
              <a:t>, </a:t>
            </a:r>
            <a:r>
              <a:rPr lang="en-US" sz="1000" err="1"/>
              <a:t>PetFoodIndustry</a:t>
            </a:r>
            <a:endParaRPr lang="en-US" sz="1000"/>
          </a:p>
        </p:txBody>
      </p:sp>
      <p:sp>
        <p:nvSpPr>
          <p:cNvPr id="6" name="Google Shape;101;p2">
            <a:extLst>
              <a:ext uri="{FF2B5EF4-FFF2-40B4-BE49-F238E27FC236}">
                <a16:creationId xmlns:a16="http://schemas.microsoft.com/office/drawing/2014/main" id="{26F46344-B28D-C4DA-9A3C-27D327A0F937}"/>
              </a:ext>
            </a:extLst>
          </p:cNvPr>
          <p:cNvSpPr/>
          <p:nvPr/>
        </p:nvSpPr>
        <p:spPr>
          <a:xfrm>
            <a:off x="306324" y="4324900"/>
            <a:ext cx="4350343" cy="1929985"/>
          </a:xfrm>
          <a:prstGeom prst="rect">
            <a:avLst/>
          </a:prstGeom>
          <a:solidFill>
            <a:srgbClr val="EBF9FE"/>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r>
              <a:rPr lang="en-US" sz="1200" b="1">
                <a:solidFill>
                  <a:srgbClr val="00B050"/>
                </a:solidFill>
                <a:latin typeface="Arial"/>
                <a:cs typeface="Arial"/>
              </a:rPr>
              <a:t>Mitigant: </a:t>
            </a:r>
            <a:r>
              <a:rPr lang="en-US" sz="1200" b="1">
                <a:latin typeface="Arial"/>
                <a:cs typeface="Arial"/>
              </a:rPr>
              <a:t>1) </a:t>
            </a:r>
            <a:r>
              <a:rPr lang="en-US" sz="1200">
                <a:latin typeface="Arial"/>
                <a:cs typeface="Arial"/>
              </a:rPr>
              <a:t>New </a:t>
            </a:r>
            <a:r>
              <a:rPr lang="en-US" sz="1200" err="1">
                <a:latin typeface="Arial"/>
                <a:cs typeface="Arial"/>
              </a:rPr>
              <a:t>greenfields</a:t>
            </a:r>
            <a:r>
              <a:rPr lang="en-US" sz="1200">
                <a:latin typeface="Arial"/>
                <a:cs typeface="Arial"/>
              </a:rPr>
              <a:t> represent </a:t>
            </a:r>
            <a:r>
              <a:rPr lang="en-US" sz="1200" b="1">
                <a:latin typeface="Arial"/>
                <a:cs typeface="Arial"/>
              </a:rPr>
              <a:t>a large upfront investment that take several years to scale</a:t>
            </a:r>
            <a:r>
              <a:rPr lang="en-US" sz="1200">
                <a:latin typeface="Arial"/>
                <a:cs typeface="Arial"/>
              </a:rPr>
              <a:t> and generate positive return on invested capital – TargetCo’s latest expansions into the dry pet food and treats required growth CAPEX of ~$9M for multiple years. </a:t>
            </a:r>
            <a:r>
              <a:rPr lang="en-US" sz="1200" b="1">
                <a:latin typeface="Arial"/>
                <a:cs typeface="Arial"/>
              </a:rPr>
              <a:t>2)</a:t>
            </a:r>
            <a:r>
              <a:rPr lang="en-US" sz="1200">
                <a:latin typeface="Arial"/>
                <a:cs typeface="Arial"/>
              </a:rPr>
              <a:t> The </a:t>
            </a:r>
            <a:r>
              <a:rPr lang="en-US" sz="1200" b="1">
                <a:latin typeface="Arial"/>
                <a:cs typeface="Arial"/>
              </a:rPr>
              <a:t>potential</a:t>
            </a:r>
            <a:r>
              <a:rPr lang="en-US" sz="1200">
                <a:latin typeface="Arial"/>
                <a:cs typeface="Arial"/>
              </a:rPr>
              <a:t>, high reputational and </a:t>
            </a:r>
            <a:r>
              <a:rPr lang="en-US" sz="1200" b="1">
                <a:latin typeface="Arial"/>
                <a:cs typeface="Arial"/>
              </a:rPr>
              <a:t>direct costs associated with less experienced suppliers may risk product recalls</a:t>
            </a:r>
            <a:r>
              <a:rPr lang="en-US" sz="1200">
                <a:latin typeface="Arial"/>
                <a:cs typeface="Arial"/>
              </a:rPr>
              <a:t>, with damages amounting to tens of millions. </a:t>
            </a:r>
            <a:r>
              <a:rPr lang="en-US" sz="1200" b="1">
                <a:latin typeface="Arial"/>
                <a:cs typeface="Arial"/>
              </a:rPr>
              <a:t>3) </a:t>
            </a:r>
            <a:r>
              <a:rPr lang="en-US" sz="1200">
                <a:latin typeface="Arial"/>
                <a:cs typeface="Arial"/>
              </a:rPr>
              <a:t>These partnerships are not in sectors TargetCo directly compete in, alongside the participants not being pure-play manufacturers.</a:t>
            </a:r>
          </a:p>
        </p:txBody>
      </p:sp>
      <p:sp>
        <p:nvSpPr>
          <p:cNvPr id="8" name="Rectangle 7">
            <a:extLst>
              <a:ext uri="{FF2B5EF4-FFF2-40B4-BE49-F238E27FC236}">
                <a16:creationId xmlns:a16="http://schemas.microsoft.com/office/drawing/2014/main" id="{5DDAA1BA-667A-3668-B09A-C315F49C3B9F}"/>
              </a:ext>
            </a:extLst>
          </p:cNvPr>
          <p:cNvSpPr/>
          <p:nvPr/>
        </p:nvSpPr>
        <p:spPr>
          <a:xfrm>
            <a:off x="4747542" y="2737334"/>
            <a:ext cx="3767808" cy="138215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Arial" panose="020B0604020202020204" pitchFamily="34" charset="0"/>
                <a:cs typeface="Arial" panose="020B0604020202020204" pitchFamily="34" charset="0"/>
              </a:rPr>
              <a:t>Southeast Pet teamed up with </a:t>
            </a:r>
            <a:r>
              <a:rPr lang="en-US" sz="1200" err="1">
                <a:solidFill>
                  <a:schemeClr val="tx1"/>
                </a:solidFill>
                <a:latin typeface="Arial" panose="020B0604020202020204" pitchFamily="34" charset="0"/>
                <a:cs typeface="Arial" panose="020B0604020202020204" pitchFamily="34" charset="0"/>
              </a:rPr>
              <a:t>Petcurean</a:t>
            </a:r>
            <a:r>
              <a:rPr lang="en-US" sz="1200">
                <a:solidFill>
                  <a:schemeClr val="tx1"/>
                </a:solidFill>
                <a:latin typeface="Arial" panose="020B0604020202020204" pitchFamily="34" charset="0"/>
                <a:cs typeface="Arial" panose="020B0604020202020204" pitchFamily="34" charset="0"/>
              </a:rPr>
              <a:t> in December 2024 to provide greater access to premium, healthy pet food in the southeast US.</a:t>
            </a:r>
          </a:p>
          <a:p>
            <a:pPr marL="171450" indent="-171450">
              <a:buFont typeface="Wingdings" panose="05000000000000000000" pitchFamily="2" charset="2"/>
              <a:buChar char="§"/>
            </a:pPr>
            <a:r>
              <a:rPr lang="en-US" sz="1200" err="1">
                <a:solidFill>
                  <a:schemeClr val="tx1"/>
                </a:solidFill>
                <a:latin typeface="Arial" panose="020B0604020202020204" pitchFamily="34" charset="0"/>
                <a:cs typeface="Arial" panose="020B0604020202020204" pitchFamily="34" charset="0"/>
              </a:rPr>
              <a:t>Petcurean</a:t>
            </a:r>
            <a:r>
              <a:rPr lang="en-US" sz="1200">
                <a:solidFill>
                  <a:schemeClr val="tx1"/>
                </a:solidFill>
                <a:latin typeface="Arial" panose="020B0604020202020204" pitchFamily="34" charset="0"/>
                <a:cs typeface="Arial" panose="020B0604020202020204" pitchFamily="34" charset="0"/>
              </a:rPr>
              <a:t> is a 1999, Canadian established and focused pet food formulator, working with a network of 3</a:t>
            </a:r>
            <a:r>
              <a:rPr lang="en-US" sz="1200" baseline="30000">
                <a:solidFill>
                  <a:schemeClr val="tx1"/>
                </a:solidFill>
                <a:latin typeface="Arial" panose="020B0604020202020204" pitchFamily="34" charset="0"/>
                <a:cs typeface="Arial" panose="020B0604020202020204" pitchFamily="34" charset="0"/>
              </a:rPr>
              <a:t>rd</a:t>
            </a:r>
            <a:r>
              <a:rPr lang="en-US" sz="1200">
                <a:solidFill>
                  <a:schemeClr val="tx1"/>
                </a:solidFill>
                <a:latin typeface="Arial" panose="020B0604020202020204" pitchFamily="34" charset="0"/>
                <a:cs typeface="Arial" panose="020B0604020202020204" pitchFamily="34" charset="0"/>
              </a:rPr>
              <a:t> party manufacturers to generate ~$20M USD in revenue. </a:t>
            </a:r>
          </a:p>
        </p:txBody>
      </p:sp>
      <p:sp>
        <p:nvSpPr>
          <p:cNvPr id="10" name="Rectangle 9">
            <a:extLst>
              <a:ext uri="{FF2B5EF4-FFF2-40B4-BE49-F238E27FC236}">
                <a16:creationId xmlns:a16="http://schemas.microsoft.com/office/drawing/2014/main" id="{77263D3F-94E9-FD73-54DE-BD0F48B956F2}"/>
              </a:ext>
            </a:extLst>
          </p:cNvPr>
          <p:cNvSpPr/>
          <p:nvPr/>
        </p:nvSpPr>
        <p:spPr>
          <a:xfrm>
            <a:off x="628650" y="2737334"/>
            <a:ext cx="3629026" cy="138215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200" b="0" i="0" u="none" strike="noStrike" cap="none" normalizeH="0" baseline="0">
                <a:ln>
                  <a:noFill/>
                </a:ln>
                <a:solidFill>
                  <a:schemeClr val="tx1"/>
                </a:solidFill>
                <a:effectLst/>
                <a:latin typeface="Arial"/>
                <a:cs typeface="Arial"/>
              </a:rPr>
              <a:t>PetSmart signed </a:t>
            </a:r>
            <a:r>
              <a:rPr lang="en-US" altLang="en-US" sz="1200">
                <a:solidFill>
                  <a:schemeClr val="tx1"/>
                </a:solidFill>
                <a:latin typeface="Arial"/>
                <a:cs typeface="Arial"/>
              </a:rPr>
              <a:t>its first </a:t>
            </a:r>
            <a:r>
              <a:rPr kumimoji="0" lang="en-US" altLang="en-US" sz="1200" b="0" i="0" u="none" strike="noStrike" cap="none" normalizeH="0" baseline="0">
                <a:ln>
                  <a:noFill/>
                </a:ln>
                <a:solidFill>
                  <a:schemeClr val="tx1"/>
                </a:solidFill>
                <a:effectLst/>
                <a:latin typeface="Arial"/>
                <a:cs typeface="Arial"/>
              </a:rPr>
              <a:t>exclusive partnership with Nom </a:t>
            </a:r>
            <a:r>
              <a:rPr kumimoji="0" lang="en-US" altLang="en-US" sz="1200" b="0" i="0" u="none" strike="noStrike" cap="none" normalizeH="0" baseline="0" err="1">
                <a:ln>
                  <a:noFill/>
                </a:ln>
                <a:solidFill>
                  <a:schemeClr val="tx1"/>
                </a:solidFill>
                <a:effectLst/>
                <a:latin typeface="Arial"/>
                <a:cs typeface="Arial"/>
              </a:rPr>
              <a:t>Nom</a:t>
            </a:r>
            <a:r>
              <a:rPr kumimoji="0" lang="en-US" altLang="en-US" sz="1200" b="0" i="0" u="none" strike="noStrike" cap="none" normalizeH="0" baseline="0">
                <a:ln>
                  <a:noFill/>
                </a:ln>
                <a:solidFill>
                  <a:schemeClr val="tx1"/>
                </a:solidFill>
                <a:effectLst/>
                <a:latin typeface="Arial"/>
                <a:cs typeface="Arial"/>
              </a:rPr>
              <a:t> in April 2019 to expand its nutritious, direct-to-consumer fresh pet food offerings.</a:t>
            </a:r>
            <a:endParaRPr lang="en-US" altLang="en-US" sz="1200" b="0" i="0" u="none" strike="noStrike" cap="none" normalizeH="0" baseline="0">
              <a:ln>
                <a:noFill/>
              </a:ln>
              <a:solidFill>
                <a:schemeClr val="tx1"/>
              </a:solidFill>
              <a:effectLst/>
              <a:latin typeface="Arial"/>
              <a:cs typeface="Arial"/>
            </a:endParaRPr>
          </a:p>
          <a:p>
            <a:pPr marL="171450" indent="-171450">
              <a:buFont typeface="Wingdings"/>
              <a:buChar char="§"/>
            </a:pPr>
            <a:r>
              <a:rPr kumimoji="0" lang="en-US" altLang="en-US" sz="1200" b="0" i="0" u="none" strike="noStrike" cap="none" normalizeH="0" baseline="0">
                <a:ln>
                  <a:noFill/>
                </a:ln>
                <a:solidFill>
                  <a:schemeClr val="tx1"/>
                </a:solidFill>
                <a:effectLst/>
                <a:latin typeface="Arial"/>
                <a:cs typeface="Arial"/>
              </a:rPr>
              <a:t>Founded in 2014, Nom </a:t>
            </a:r>
            <a:r>
              <a:rPr kumimoji="0" lang="en-US" altLang="en-US" sz="1200" b="0" i="0" u="none" strike="noStrike" cap="none" normalizeH="0" baseline="0" err="1">
                <a:ln>
                  <a:noFill/>
                </a:ln>
                <a:solidFill>
                  <a:schemeClr val="tx1"/>
                </a:solidFill>
                <a:effectLst/>
                <a:latin typeface="Arial"/>
                <a:cs typeface="Arial"/>
              </a:rPr>
              <a:t>Nom</a:t>
            </a:r>
            <a:r>
              <a:rPr kumimoji="0" lang="en-US" altLang="en-US" sz="1200" b="0" i="0" u="none" strike="noStrike" cap="none" normalizeH="0" baseline="0">
                <a:ln>
                  <a:noFill/>
                </a:ln>
                <a:solidFill>
                  <a:schemeClr val="tx1"/>
                </a:solidFill>
                <a:effectLst/>
                <a:latin typeface="Arial"/>
                <a:cs typeface="Arial"/>
              </a:rPr>
              <a:t> is a niche pet-health brand that sells and manufactures dog food and treats. It was eventually acquired by Mars Inc. in 2022. </a:t>
            </a:r>
            <a:endParaRPr lang="en-US" altLang="en-US" sz="1200" b="0" i="0" u="none" strike="noStrike" cap="none" normalizeH="0" baseline="0">
              <a:ln>
                <a:noFill/>
              </a:ln>
              <a:solidFill>
                <a:schemeClr val="tx1"/>
              </a:solidFill>
              <a:effectLst/>
              <a:latin typeface="Arial"/>
              <a:cs typeface="Arial"/>
            </a:endParaRPr>
          </a:p>
        </p:txBody>
      </p:sp>
      <p:pic>
        <p:nvPicPr>
          <p:cNvPr id="1030" name="Picture 6" descr="Fresh food for dogs, delivered - Nom Nom">
            <a:extLst>
              <a:ext uri="{FF2B5EF4-FFF2-40B4-BE49-F238E27FC236}">
                <a16:creationId xmlns:a16="http://schemas.microsoft.com/office/drawing/2014/main" id="{B38709B7-BCE0-DBEB-ED61-17A04BC40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039" y="2156600"/>
            <a:ext cx="2412364" cy="468406"/>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4">
            <a:extLst>
              <a:ext uri="{FF2B5EF4-FFF2-40B4-BE49-F238E27FC236}">
                <a16:creationId xmlns:a16="http://schemas.microsoft.com/office/drawing/2014/main" id="{3EE19FFD-54C2-C987-BFAE-0E76B46A9ABD}"/>
              </a:ext>
            </a:extLst>
          </p:cNvPr>
          <p:cNvSpPr txBox="1">
            <a:spLocks/>
          </p:cNvSpPr>
          <p:nvPr/>
        </p:nvSpPr>
        <p:spPr>
          <a:xfrm>
            <a:off x="630104" y="1498538"/>
            <a:ext cx="7883793" cy="468405"/>
          </a:xfrm>
          <a:prstGeom prst="rect">
            <a:avLst/>
          </a:prstGeom>
          <a:solidFill>
            <a:srgbClr val="5E7C9E"/>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However, despite private label already providing a discount relative to legacy brands, </a:t>
            </a:r>
            <a:r>
              <a:rPr lang="en-US" sz="1200" b="1">
                <a:solidFill>
                  <a:schemeClr val="bg1"/>
                </a:solidFill>
                <a:cs typeface="Arial" panose="020B0604020202020204" pitchFamily="34" charset="0"/>
              </a:rPr>
              <a:t>some retailers are not shy from supporting new manufacturers</a:t>
            </a:r>
            <a:r>
              <a:rPr lang="en-US" sz="1200">
                <a:solidFill>
                  <a:schemeClr val="bg1"/>
                </a:solidFill>
                <a:cs typeface="Arial" panose="020B0604020202020204" pitchFamily="34" charset="0"/>
              </a:rPr>
              <a:t> that may potentially deteriorate TargetCo’s market position…</a:t>
            </a:r>
          </a:p>
        </p:txBody>
      </p:sp>
      <p:graphicFrame>
        <p:nvGraphicFramePr>
          <p:cNvPr id="22" name="Chart 21">
            <a:extLst>
              <a:ext uri="{FF2B5EF4-FFF2-40B4-BE49-F238E27FC236}">
                <a16:creationId xmlns:a16="http://schemas.microsoft.com/office/drawing/2014/main" id="{F9C47FFA-7588-B5B4-E711-95BDFB36C708}"/>
              </a:ext>
            </a:extLst>
          </p:cNvPr>
          <p:cNvGraphicFramePr/>
          <p:nvPr>
            <p:extLst>
              <p:ext uri="{D42A27DB-BD31-4B8C-83A1-F6EECF244321}">
                <p14:modId xmlns:p14="http://schemas.microsoft.com/office/powerpoint/2010/main" val="892548919"/>
              </p:ext>
            </p:extLst>
          </p:nvPr>
        </p:nvGraphicFramePr>
        <p:xfrm>
          <a:off x="4658136" y="4324900"/>
          <a:ext cx="4068141" cy="2058173"/>
        </p:xfrm>
        <a:graphic>
          <a:graphicData uri="http://schemas.openxmlformats.org/drawingml/2006/chart">
            <c:chart xmlns:c="http://schemas.openxmlformats.org/drawingml/2006/chart" xmlns:r="http://schemas.openxmlformats.org/officeDocument/2006/relationships" r:id="rId4"/>
          </a:graphicData>
        </a:graphic>
      </p:graphicFrame>
      <p:sp>
        <p:nvSpPr>
          <p:cNvPr id="23" name="Google Shape;157;p4">
            <a:extLst>
              <a:ext uri="{FF2B5EF4-FFF2-40B4-BE49-F238E27FC236}">
                <a16:creationId xmlns:a16="http://schemas.microsoft.com/office/drawing/2014/main" id="{2C6C693E-6697-A7F3-ED56-7F421BD4C64B}"/>
              </a:ext>
            </a:extLst>
          </p:cNvPr>
          <p:cNvSpPr txBox="1"/>
          <p:nvPr/>
        </p:nvSpPr>
        <p:spPr>
          <a:xfrm>
            <a:off x="2267207" y="-1402365"/>
            <a:ext cx="7191118" cy="385362"/>
          </a:xfrm>
          <a:prstGeom prst="rect">
            <a:avLst/>
          </a:prstGeom>
          <a:noFill/>
          <a:ln>
            <a:noFill/>
          </a:ln>
        </p:spPr>
        <p:txBody>
          <a:bodyPr spcFirstLastPara="1" wrap="square" lIns="0" tIns="15875" rIns="0" bIns="0" anchor="t" anchorCtr="0">
            <a:spAutoFit/>
          </a:bodyPr>
          <a:lstStyle/>
          <a:p>
            <a:pPr marL="0" indent="0" algn="ctr">
              <a:buNone/>
            </a:pPr>
            <a:r>
              <a:rPr lang="en-US" sz="1200">
                <a:cs typeface="Arial" panose="020B0604020202020204" pitchFamily="34" charset="0"/>
              </a:rPr>
              <a:t>However, despite private label providing a discount relative to national or legacy brands, some retailers are not shy from supporting new manufacturers that may potentially deteriorate TargetCo’s market position…</a:t>
            </a:r>
          </a:p>
        </p:txBody>
      </p:sp>
      <p:cxnSp>
        <p:nvCxnSpPr>
          <p:cNvPr id="25" name="Google Shape;158;p4">
            <a:extLst>
              <a:ext uri="{FF2B5EF4-FFF2-40B4-BE49-F238E27FC236}">
                <a16:creationId xmlns:a16="http://schemas.microsoft.com/office/drawing/2014/main" id="{D5AF629E-ADDF-E4FC-A552-CA0C75A3B0BE}"/>
              </a:ext>
            </a:extLst>
          </p:cNvPr>
          <p:cNvCxnSpPr>
            <a:cxnSpLocks/>
          </p:cNvCxnSpPr>
          <p:nvPr/>
        </p:nvCxnSpPr>
        <p:spPr>
          <a:xfrm flipV="1">
            <a:off x="2286000" y="-1170891"/>
            <a:ext cx="3920715" cy="1462"/>
          </a:xfrm>
          <a:prstGeom prst="straightConnector1">
            <a:avLst/>
          </a:prstGeom>
          <a:noFill/>
          <a:ln w="9525" cap="flat" cmpd="sng">
            <a:solidFill>
              <a:schemeClr val="dk1"/>
            </a:solidFill>
            <a:prstDash val="solid"/>
            <a:round/>
            <a:headEnd type="none" w="sm" len="sm"/>
            <a:tailEnd type="none" w="sm" len="sm"/>
          </a:ln>
        </p:spPr>
      </p:cxnSp>
      <p:pic>
        <p:nvPicPr>
          <p:cNvPr id="5" name="Picture 2">
            <a:extLst>
              <a:ext uri="{FF2B5EF4-FFF2-40B4-BE49-F238E27FC236}">
                <a16:creationId xmlns:a16="http://schemas.microsoft.com/office/drawing/2014/main" id="{8F51F829-C653-21CE-F9C5-4666284F6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5449" b="29910"/>
          <a:stretch/>
        </p:blipFill>
        <p:spPr bwMode="auto">
          <a:xfrm>
            <a:off x="5197933" y="2082609"/>
            <a:ext cx="2867025" cy="60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78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28859-A576-BCAA-00CE-A93EA9B70D3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56E6E5-20FA-A2D4-9D56-E6D2C3BB8EB1}"/>
              </a:ext>
            </a:extLst>
          </p:cNvPr>
          <p:cNvSpPr>
            <a:spLocks noGrp="1"/>
          </p:cNvSpPr>
          <p:nvPr>
            <p:ph type="sldNum" sz="quarter" idx="12"/>
          </p:nvPr>
        </p:nvSpPr>
        <p:spPr/>
        <p:txBody>
          <a:bodyPr/>
          <a:lstStyle/>
          <a:p>
            <a:pPr>
              <a:defRPr/>
            </a:pPr>
            <a:fld id="{995B7867-EB00-4675-821B-66D3FE8CD564}" type="slidenum">
              <a:rPr lang="en-US" noProof="0" smtClean="0"/>
              <a:pPr>
                <a:defRPr/>
              </a:pPr>
              <a:t>25</a:t>
            </a:fld>
            <a:endParaRPr lang="en-US" noProof="0"/>
          </a:p>
        </p:txBody>
      </p:sp>
      <p:sp>
        <p:nvSpPr>
          <p:cNvPr id="4" name="Title 3">
            <a:extLst>
              <a:ext uri="{FF2B5EF4-FFF2-40B4-BE49-F238E27FC236}">
                <a16:creationId xmlns:a16="http://schemas.microsoft.com/office/drawing/2014/main" id="{479D11DA-01C2-898E-2A55-93AFE7A7709E}"/>
              </a:ext>
            </a:extLst>
          </p:cNvPr>
          <p:cNvSpPr>
            <a:spLocks noGrp="1"/>
          </p:cNvSpPr>
          <p:nvPr>
            <p:ph type="title"/>
          </p:nvPr>
        </p:nvSpPr>
        <p:spPr>
          <a:xfrm>
            <a:off x="381000" y="3082753"/>
            <a:ext cx="8305800" cy="692497"/>
          </a:xfrm>
        </p:spPr>
        <p:txBody>
          <a:bodyPr/>
          <a:lstStyle/>
          <a:p>
            <a:pPr algn="ctr"/>
            <a:r>
              <a:rPr lang="en-US" sz="4500" b="1"/>
              <a:t>Operating Model</a:t>
            </a:r>
          </a:p>
        </p:txBody>
      </p:sp>
      <p:pic>
        <p:nvPicPr>
          <p:cNvPr id="6" name="Picture 5">
            <a:extLst>
              <a:ext uri="{FF2B5EF4-FFF2-40B4-BE49-F238E27FC236}">
                <a16:creationId xmlns:a16="http://schemas.microsoft.com/office/drawing/2014/main" id="{61B5B2EE-0E9B-7631-C904-B6C184CBB9DA}"/>
              </a:ext>
            </a:extLst>
          </p:cNvPr>
          <p:cNvPicPr>
            <a:picLocks noChangeAspect="1"/>
          </p:cNvPicPr>
          <p:nvPr/>
        </p:nvPicPr>
        <p:blipFill>
          <a:blip r:embed="rId2"/>
          <a:stretch>
            <a:fillRect/>
          </a:stretch>
        </p:blipFill>
        <p:spPr>
          <a:xfrm>
            <a:off x="223100" y="6471166"/>
            <a:ext cx="2026324" cy="596931"/>
          </a:xfrm>
          <a:prstGeom prst="rect">
            <a:avLst/>
          </a:prstGeom>
        </p:spPr>
      </p:pic>
    </p:spTree>
    <p:extLst>
      <p:ext uri="{BB962C8B-B14F-4D97-AF65-F5344CB8AC3E}">
        <p14:creationId xmlns:p14="http://schemas.microsoft.com/office/powerpoint/2010/main" val="290928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F042D-BBFA-3DF0-1CC2-B264FBBE8F87}"/>
            </a:ext>
          </a:extLst>
        </p:cNvPr>
        <p:cNvGrpSpPr/>
        <p:nvPr/>
      </p:nvGrpSpPr>
      <p:grpSpPr>
        <a:xfrm>
          <a:off x="0" y="0"/>
          <a:ext cx="0" cy="0"/>
          <a:chOff x="0" y="0"/>
          <a:chExt cx="0" cy="0"/>
        </a:xfrm>
      </p:grpSpPr>
      <p:graphicFrame>
        <p:nvGraphicFramePr>
          <p:cNvPr id="27" name="Graphique 26">
            <a:extLst>
              <a:ext uri="{FF2B5EF4-FFF2-40B4-BE49-F238E27FC236}">
                <a16:creationId xmlns:a16="http://schemas.microsoft.com/office/drawing/2014/main" id="{F9F3EC99-225F-77CB-5008-2480F1D80694}"/>
              </a:ext>
              <a:ext uri="{147F2762-F138-4A5C-976F-8EAC2B608ADB}">
                <a16:predDERef xmlns:a16="http://schemas.microsoft.com/office/drawing/2014/main" pred="{D5FC9F00-1186-4CB9-A629-4B45F8428710}"/>
              </a:ext>
            </a:extLst>
          </p:cNvPr>
          <p:cNvGraphicFramePr>
            <a:graphicFrameLocks/>
          </p:cNvGraphicFramePr>
          <p:nvPr>
            <p:extLst>
              <p:ext uri="{D42A27DB-BD31-4B8C-83A1-F6EECF244321}">
                <p14:modId xmlns:p14="http://schemas.microsoft.com/office/powerpoint/2010/main" val="3299757197"/>
              </p:ext>
            </p:extLst>
          </p:nvPr>
        </p:nvGraphicFramePr>
        <p:xfrm>
          <a:off x="5121227" y="1158933"/>
          <a:ext cx="3617979" cy="163784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FFD38CD-9CA9-C226-FB07-F698D1B24AB3}"/>
              </a:ext>
            </a:extLst>
          </p:cNvPr>
          <p:cNvSpPr>
            <a:spLocks noGrp="1"/>
          </p:cNvSpPr>
          <p:nvPr>
            <p:ph type="title"/>
          </p:nvPr>
        </p:nvSpPr>
        <p:spPr>
          <a:xfrm>
            <a:off x="254000" y="367101"/>
            <a:ext cx="8229600" cy="369332"/>
          </a:xfrm>
        </p:spPr>
        <p:txBody>
          <a:bodyPr/>
          <a:lstStyle/>
          <a:p>
            <a:r>
              <a:rPr lang="en-US"/>
              <a:t>Organic Base versus Downside Case with Acquisitions </a:t>
            </a:r>
          </a:p>
        </p:txBody>
      </p:sp>
      <p:sp>
        <p:nvSpPr>
          <p:cNvPr id="6" name="Slide Number Placeholder 5">
            <a:extLst>
              <a:ext uri="{FF2B5EF4-FFF2-40B4-BE49-F238E27FC236}">
                <a16:creationId xmlns:a16="http://schemas.microsoft.com/office/drawing/2014/main" id="{B8BB9A9B-46C7-DBEA-CB68-AA848C8A586B}"/>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26</a:t>
            </a:fld>
            <a:endParaRPr lang="en-US"/>
          </a:p>
        </p:txBody>
      </p:sp>
      <p:sp>
        <p:nvSpPr>
          <p:cNvPr id="24" name="Google Shape;157;p4">
            <a:extLst>
              <a:ext uri="{FF2B5EF4-FFF2-40B4-BE49-F238E27FC236}">
                <a16:creationId xmlns:a16="http://schemas.microsoft.com/office/drawing/2014/main" id="{847A79E2-B265-0EB5-4040-F218F727C077}"/>
              </a:ext>
            </a:extLst>
          </p:cNvPr>
          <p:cNvSpPr txBox="1"/>
          <p:nvPr/>
        </p:nvSpPr>
        <p:spPr>
          <a:xfrm>
            <a:off x="5130565" y="4352762"/>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accent2"/>
                </a:solidFill>
                <a:latin typeface="Arial" panose="020B0604020202020204" pitchFamily="34" charset="0"/>
                <a:ea typeface="Arial"/>
                <a:cs typeface="Arial" panose="020B0604020202020204" pitchFamily="34" charset="0"/>
                <a:sym typeface="Arial"/>
              </a:rPr>
              <a:t>Downside Case Key Drivers</a:t>
            </a:r>
            <a:endParaRPr sz="1200" b="1" i="0" u="none" strike="noStrike" cap="none">
              <a:solidFill>
                <a:schemeClr val="accent2"/>
              </a:solidFill>
              <a:latin typeface="Arial" panose="020B0604020202020204" pitchFamily="34" charset="0"/>
              <a:ea typeface="Arial"/>
              <a:cs typeface="Arial" panose="020B0604020202020204" pitchFamily="34" charset="0"/>
              <a:sym typeface="Arial"/>
            </a:endParaRPr>
          </a:p>
        </p:txBody>
      </p:sp>
      <p:cxnSp>
        <p:nvCxnSpPr>
          <p:cNvPr id="25" name="Google Shape;158;p4">
            <a:extLst>
              <a:ext uri="{FF2B5EF4-FFF2-40B4-BE49-F238E27FC236}">
                <a16:creationId xmlns:a16="http://schemas.microsoft.com/office/drawing/2014/main" id="{E970DD99-AE02-0F71-0C9C-28D5FFC0F125}"/>
              </a:ext>
            </a:extLst>
          </p:cNvPr>
          <p:cNvCxnSpPr>
            <a:cxnSpLocks/>
          </p:cNvCxnSpPr>
          <p:nvPr/>
        </p:nvCxnSpPr>
        <p:spPr>
          <a:xfrm>
            <a:off x="5104384" y="4604299"/>
            <a:ext cx="3641770" cy="13896"/>
          </a:xfrm>
          <a:prstGeom prst="straightConnector1">
            <a:avLst/>
          </a:prstGeom>
          <a:ln w="19050">
            <a:headEnd type="none" w="sm" len="sm"/>
            <a:tailEnd type="none" w="sm" len="sm"/>
          </a:ln>
        </p:spPr>
        <p:style>
          <a:lnRef idx="1">
            <a:schemeClr val="accent2"/>
          </a:lnRef>
          <a:fillRef idx="0">
            <a:schemeClr val="accent2"/>
          </a:fillRef>
          <a:effectRef idx="0">
            <a:schemeClr val="accent2"/>
          </a:effectRef>
          <a:fontRef idx="minor">
            <a:schemeClr val="tx1"/>
          </a:fontRef>
        </p:style>
      </p:cxnSp>
      <p:sp>
        <p:nvSpPr>
          <p:cNvPr id="37" name="Google Shape;157;p4">
            <a:extLst>
              <a:ext uri="{FF2B5EF4-FFF2-40B4-BE49-F238E27FC236}">
                <a16:creationId xmlns:a16="http://schemas.microsoft.com/office/drawing/2014/main" id="{5C7B35B0-CA89-560E-9B55-BBD3BACB39D1}"/>
              </a:ext>
            </a:extLst>
          </p:cNvPr>
          <p:cNvSpPr txBox="1"/>
          <p:nvPr/>
        </p:nvSpPr>
        <p:spPr>
          <a:xfrm>
            <a:off x="5115062" y="928741"/>
            <a:ext cx="3638517"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rgbClr val="00B050"/>
                </a:solidFill>
                <a:latin typeface="Arial" panose="020B0604020202020204" pitchFamily="34" charset="0"/>
                <a:ea typeface="Arial"/>
                <a:cs typeface="Arial" panose="020B0604020202020204" pitchFamily="34" charset="0"/>
                <a:sym typeface="Arial"/>
              </a:rPr>
              <a:t>Base Case Key Drivers</a:t>
            </a:r>
          </a:p>
        </p:txBody>
      </p:sp>
      <p:cxnSp>
        <p:nvCxnSpPr>
          <p:cNvPr id="38" name="Google Shape;158;p4">
            <a:extLst>
              <a:ext uri="{FF2B5EF4-FFF2-40B4-BE49-F238E27FC236}">
                <a16:creationId xmlns:a16="http://schemas.microsoft.com/office/drawing/2014/main" id="{BFB63552-D1DF-3B96-E938-60C883EBDDA2}"/>
              </a:ext>
            </a:extLst>
          </p:cNvPr>
          <p:cNvCxnSpPr>
            <a:cxnSpLocks/>
          </p:cNvCxnSpPr>
          <p:nvPr/>
        </p:nvCxnSpPr>
        <p:spPr>
          <a:xfrm flipV="1">
            <a:off x="5116674" y="1159433"/>
            <a:ext cx="3634822" cy="6949"/>
          </a:xfrm>
          <a:prstGeom prst="straightConnector1">
            <a:avLst/>
          </a:prstGeom>
          <a:noFill/>
          <a:ln w="19050" cap="flat" cmpd="sng">
            <a:solidFill>
              <a:srgbClr val="00B050"/>
            </a:solidFill>
            <a:prstDash val="solid"/>
            <a:round/>
            <a:headEnd type="none" w="sm" len="sm"/>
            <a:tailEnd type="none" w="sm" len="sm"/>
          </a:ln>
        </p:spPr>
      </p:cxnSp>
      <p:sp>
        <p:nvSpPr>
          <p:cNvPr id="64" name="ZoneTexte 56">
            <a:extLst>
              <a:ext uri="{FF2B5EF4-FFF2-40B4-BE49-F238E27FC236}">
                <a16:creationId xmlns:a16="http://schemas.microsoft.com/office/drawing/2014/main" id="{D8117FD4-4655-88A1-91D4-37D9CFA5A609}"/>
              </a:ext>
            </a:extLst>
          </p:cNvPr>
          <p:cNvSpPr txBox="1"/>
          <p:nvPr/>
        </p:nvSpPr>
        <p:spPr>
          <a:xfrm>
            <a:off x="29909" y="5660996"/>
            <a:ext cx="1223763"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a:latin typeface="Arial"/>
                <a:cs typeface="Arial"/>
              </a:rPr>
              <a:t>MOIC</a:t>
            </a:r>
            <a:endParaRPr lang="fr-FR">
              <a:cs typeface="Arial" charset="0"/>
            </a:endParaRPr>
          </a:p>
        </p:txBody>
      </p:sp>
      <p:sp>
        <p:nvSpPr>
          <p:cNvPr id="8" name="Text Placeholder 4">
            <a:extLst>
              <a:ext uri="{FF2B5EF4-FFF2-40B4-BE49-F238E27FC236}">
                <a16:creationId xmlns:a16="http://schemas.microsoft.com/office/drawing/2014/main" id="{187DC941-81E4-9D3B-BF81-A096CC683D3D}"/>
              </a:ext>
            </a:extLst>
          </p:cNvPr>
          <p:cNvSpPr txBox="1">
            <a:spLocks/>
          </p:cNvSpPr>
          <p:nvPr/>
        </p:nvSpPr>
        <p:spPr>
          <a:xfrm>
            <a:off x="1382136" y="1347836"/>
            <a:ext cx="1571912" cy="384229"/>
          </a:xfrm>
          <a:prstGeom prst="rect">
            <a:avLst/>
          </a:prstGeom>
          <a:noFill/>
          <a:ln w="19050">
            <a:solidFill>
              <a:srgbClr val="00B050"/>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a:solidFill>
                  <a:srgbClr val="00B050"/>
                </a:solidFill>
                <a:latin typeface="Arial"/>
                <a:cs typeface="Arial"/>
              </a:rPr>
              <a:t>Base case</a:t>
            </a:r>
          </a:p>
        </p:txBody>
      </p:sp>
      <p:sp>
        <p:nvSpPr>
          <p:cNvPr id="9" name="Text Placeholder 4">
            <a:extLst>
              <a:ext uri="{FF2B5EF4-FFF2-40B4-BE49-F238E27FC236}">
                <a16:creationId xmlns:a16="http://schemas.microsoft.com/office/drawing/2014/main" id="{01A04D4C-4C9E-BD0E-31B8-1754CC3ED15F}"/>
              </a:ext>
            </a:extLst>
          </p:cNvPr>
          <p:cNvSpPr txBox="1">
            <a:spLocks/>
          </p:cNvSpPr>
          <p:nvPr/>
        </p:nvSpPr>
        <p:spPr>
          <a:xfrm>
            <a:off x="3191886" y="1347835"/>
            <a:ext cx="1571912" cy="384229"/>
          </a:xfrm>
          <a:prstGeom prst="rect">
            <a:avLst/>
          </a:prstGeom>
          <a:noFill/>
          <a:ln w="19050">
            <a:solidFill>
              <a:schemeClr val="accent2"/>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a:solidFill>
                  <a:schemeClr val="accent2"/>
                </a:solidFill>
                <a:latin typeface="Arial"/>
                <a:cs typeface="Arial"/>
              </a:rPr>
              <a:t>Downside case</a:t>
            </a:r>
            <a:endParaRPr lang="en-US" b="1">
              <a:solidFill>
                <a:schemeClr val="accent2"/>
              </a:solidFill>
              <a:cs typeface="Arial" panose="020B0604020202020204" pitchFamily="34" charset="0"/>
            </a:endParaRPr>
          </a:p>
        </p:txBody>
      </p:sp>
      <p:sp>
        <p:nvSpPr>
          <p:cNvPr id="19" name="Text Placeholder 4">
            <a:extLst>
              <a:ext uri="{FF2B5EF4-FFF2-40B4-BE49-F238E27FC236}">
                <a16:creationId xmlns:a16="http://schemas.microsoft.com/office/drawing/2014/main" id="{9E1D48D3-B042-E9E0-885D-84C53E054456}"/>
              </a:ext>
            </a:extLst>
          </p:cNvPr>
          <p:cNvSpPr txBox="1">
            <a:spLocks/>
          </p:cNvSpPr>
          <p:nvPr/>
        </p:nvSpPr>
        <p:spPr>
          <a:xfrm>
            <a:off x="3198090" y="183093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$59M</a:t>
            </a:r>
            <a:endParaRPr lang="fr-FR" sz="1200">
              <a:latin typeface="Arial"/>
              <a:cs typeface="Arial"/>
            </a:endParaRPr>
          </a:p>
        </p:txBody>
      </p:sp>
      <p:sp>
        <p:nvSpPr>
          <p:cNvPr id="29" name="Text Placeholder 4">
            <a:extLst>
              <a:ext uri="{FF2B5EF4-FFF2-40B4-BE49-F238E27FC236}">
                <a16:creationId xmlns:a16="http://schemas.microsoft.com/office/drawing/2014/main" id="{DC0BAF91-E8D4-B482-889E-96C73A9DC93D}"/>
              </a:ext>
            </a:extLst>
          </p:cNvPr>
          <p:cNvSpPr txBox="1">
            <a:spLocks/>
          </p:cNvSpPr>
          <p:nvPr/>
        </p:nvSpPr>
        <p:spPr>
          <a:xfrm>
            <a:off x="3198090" y="231385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10%</a:t>
            </a:r>
          </a:p>
        </p:txBody>
      </p:sp>
      <p:sp>
        <p:nvSpPr>
          <p:cNvPr id="30" name="Text Placeholder 4">
            <a:extLst>
              <a:ext uri="{FF2B5EF4-FFF2-40B4-BE49-F238E27FC236}">
                <a16:creationId xmlns:a16="http://schemas.microsoft.com/office/drawing/2014/main" id="{BE11A04E-CAC2-0FB4-2F91-7B2A8FE705C7}"/>
              </a:ext>
            </a:extLst>
          </p:cNvPr>
          <p:cNvSpPr txBox="1">
            <a:spLocks/>
          </p:cNvSpPr>
          <p:nvPr/>
        </p:nvSpPr>
        <p:spPr>
          <a:xfrm>
            <a:off x="3198090" y="279677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5%</a:t>
            </a:r>
          </a:p>
        </p:txBody>
      </p:sp>
      <p:sp>
        <p:nvSpPr>
          <p:cNvPr id="31" name="Text Placeholder 4">
            <a:extLst>
              <a:ext uri="{FF2B5EF4-FFF2-40B4-BE49-F238E27FC236}">
                <a16:creationId xmlns:a16="http://schemas.microsoft.com/office/drawing/2014/main" id="{1DC41A48-99DC-2AA6-7890-CC7AF08F8193}"/>
              </a:ext>
            </a:extLst>
          </p:cNvPr>
          <p:cNvSpPr txBox="1">
            <a:spLocks/>
          </p:cNvSpPr>
          <p:nvPr/>
        </p:nvSpPr>
        <p:spPr>
          <a:xfrm>
            <a:off x="3198090" y="327969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0</a:t>
            </a:r>
          </a:p>
        </p:txBody>
      </p:sp>
      <p:sp>
        <p:nvSpPr>
          <p:cNvPr id="32" name="Text Placeholder 4">
            <a:extLst>
              <a:ext uri="{FF2B5EF4-FFF2-40B4-BE49-F238E27FC236}">
                <a16:creationId xmlns:a16="http://schemas.microsoft.com/office/drawing/2014/main" id="{3F3FC219-5440-5670-3431-6BDB8C6608AA}"/>
              </a:ext>
            </a:extLst>
          </p:cNvPr>
          <p:cNvSpPr txBox="1">
            <a:spLocks/>
          </p:cNvSpPr>
          <p:nvPr/>
        </p:nvSpPr>
        <p:spPr>
          <a:xfrm>
            <a:off x="3198090" y="3762618"/>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8.0x</a:t>
            </a:r>
          </a:p>
        </p:txBody>
      </p:sp>
      <p:sp>
        <p:nvSpPr>
          <p:cNvPr id="33" name="Text Placeholder 4">
            <a:extLst>
              <a:ext uri="{FF2B5EF4-FFF2-40B4-BE49-F238E27FC236}">
                <a16:creationId xmlns:a16="http://schemas.microsoft.com/office/drawing/2014/main" id="{DCE9DD80-EF6B-DBD4-2BE5-4ED8BCF6A506}"/>
              </a:ext>
            </a:extLst>
          </p:cNvPr>
          <p:cNvSpPr txBox="1">
            <a:spLocks/>
          </p:cNvSpPr>
          <p:nvPr/>
        </p:nvSpPr>
        <p:spPr>
          <a:xfrm>
            <a:off x="1371021" y="183093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$96M</a:t>
            </a:r>
          </a:p>
        </p:txBody>
      </p:sp>
      <p:sp>
        <p:nvSpPr>
          <p:cNvPr id="34" name="Text Placeholder 4">
            <a:extLst>
              <a:ext uri="{FF2B5EF4-FFF2-40B4-BE49-F238E27FC236}">
                <a16:creationId xmlns:a16="http://schemas.microsoft.com/office/drawing/2014/main" id="{5C532343-0C5E-E40D-CEE1-47A36F7F2EBF}"/>
              </a:ext>
            </a:extLst>
          </p:cNvPr>
          <p:cNvSpPr txBox="1">
            <a:spLocks/>
          </p:cNvSpPr>
          <p:nvPr/>
        </p:nvSpPr>
        <p:spPr>
          <a:xfrm>
            <a:off x="1371021" y="231385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12%</a:t>
            </a:r>
            <a:endParaRPr lang="fr-FR" sz="1200">
              <a:latin typeface="Arial"/>
              <a:cs typeface="Arial"/>
            </a:endParaRPr>
          </a:p>
        </p:txBody>
      </p:sp>
      <p:sp>
        <p:nvSpPr>
          <p:cNvPr id="35" name="Text Placeholder 4">
            <a:extLst>
              <a:ext uri="{FF2B5EF4-FFF2-40B4-BE49-F238E27FC236}">
                <a16:creationId xmlns:a16="http://schemas.microsoft.com/office/drawing/2014/main" id="{E21B015B-E596-EBB3-B558-ED2E5A4CF922}"/>
              </a:ext>
            </a:extLst>
          </p:cNvPr>
          <p:cNvSpPr txBox="1">
            <a:spLocks/>
          </p:cNvSpPr>
          <p:nvPr/>
        </p:nvSpPr>
        <p:spPr>
          <a:xfrm>
            <a:off x="1371021" y="279677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4%</a:t>
            </a:r>
          </a:p>
        </p:txBody>
      </p:sp>
      <p:sp>
        <p:nvSpPr>
          <p:cNvPr id="36" name="Text Placeholder 4">
            <a:extLst>
              <a:ext uri="{FF2B5EF4-FFF2-40B4-BE49-F238E27FC236}">
                <a16:creationId xmlns:a16="http://schemas.microsoft.com/office/drawing/2014/main" id="{A733E08B-FB61-15DF-E3AB-AAE8E371BE4F}"/>
              </a:ext>
            </a:extLst>
          </p:cNvPr>
          <p:cNvSpPr txBox="1">
            <a:spLocks/>
          </p:cNvSpPr>
          <p:nvPr/>
        </p:nvSpPr>
        <p:spPr>
          <a:xfrm>
            <a:off x="1371021" y="3279696"/>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1 (in 2027)</a:t>
            </a:r>
          </a:p>
        </p:txBody>
      </p:sp>
      <p:sp>
        <p:nvSpPr>
          <p:cNvPr id="39" name="Text Placeholder 4">
            <a:extLst>
              <a:ext uri="{FF2B5EF4-FFF2-40B4-BE49-F238E27FC236}">
                <a16:creationId xmlns:a16="http://schemas.microsoft.com/office/drawing/2014/main" id="{7E532617-C4A2-A070-988F-646E7004DE3C}"/>
              </a:ext>
            </a:extLst>
          </p:cNvPr>
          <p:cNvSpPr txBox="1">
            <a:spLocks/>
          </p:cNvSpPr>
          <p:nvPr/>
        </p:nvSpPr>
        <p:spPr>
          <a:xfrm>
            <a:off x="1371021" y="3762618"/>
            <a:ext cx="1572768" cy="38404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latin typeface="Arial"/>
                <a:cs typeface="Arial"/>
              </a:rPr>
              <a:t>8.2x</a:t>
            </a:r>
            <a:endParaRPr lang="en-US" sz="1200">
              <a:cs typeface="Arial" panose="020B0604020202020204" pitchFamily="34" charset="0"/>
            </a:endParaRPr>
          </a:p>
        </p:txBody>
      </p:sp>
      <p:cxnSp>
        <p:nvCxnSpPr>
          <p:cNvPr id="3" name="Google Shape;158;p4">
            <a:extLst>
              <a:ext uri="{FF2B5EF4-FFF2-40B4-BE49-F238E27FC236}">
                <a16:creationId xmlns:a16="http://schemas.microsoft.com/office/drawing/2014/main" id="{4D0D46B8-9462-1461-84BF-A5DC6185DBBB}"/>
              </a:ext>
            </a:extLst>
          </p:cNvPr>
          <p:cNvCxnSpPr>
            <a:cxnSpLocks/>
          </p:cNvCxnSpPr>
          <p:nvPr/>
        </p:nvCxnSpPr>
        <p:spPr>
          <a:xfrm>
            <a:off x="1382136" y="4395157"/>
            <a:ext cx="3403218" cy="6844"/>
          </a:xfrm>
          <a:prstGeom prst="straightConnector1">
            <a:avLst/>
          </a:prstGeom>
          <a:ln w="19050">
            <a:solidFill>
              <a:schemeClr val="tx1"/>
            </a:solidFill>
            <a:prstDash val="dash"/>
            <a:headEnd type="none" w="sm" len="sm"/>
            <a:tailEnd type="none" w="sm" len="sm"/>
          </a:ln>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E0E110BA-5728-5A23-B302-19C9C548C163}"/>
              </a:ext>
            </a:extLst>
          </p:cNvPr>
          <p:cNvSpPr txBox="1">
            <a:spLocks/>
          </p:cNvSpPr>
          <p:nvPr/>
        </p:nvSpPr>
        <p:spPr>
          <a:xfrm>
            <a:off x="3199233" y="4624817"/>
            <a:ext cx="1571625" cy="40163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latin typeface="Arial"/>
                <a:cs typeface="Arial"/>
              </a:rPr>
              <a:t>$469</a:t>
            </a:r>
          </a:p>
        </p:txBody>
      </p:sp>
      <p:sp>
        <p:nvSpPr>
          <p:cNvPr id="7" name="Text Placeholder 4">
            <a:extLst>
              <a:ext uri="{FF2B5EF4-FFF2-40B4-BE49-F238E27FC236}">
                <a16:creationId xmlns:a16="http://schemas.microsoft.com/office/drawing/2014/main" id="{9FC19DB5-CE61-76DB-E96B-A47EDD5ED45C}"/>
              </a:ext>
            </a:extLst>
          </p:cNvPr>
          <p:cNvSpPr txBox="1">
            <a:spLocks/>
          </p:cNvSpPr>
          <p:nvPr/>
        </p:nvSpPr>
        <p:spPr>
          <a:xfrm>
            <a:off x="3199233" y="5111747"/>
            <a:ext cx="1571625" cy="40163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latin typeface="Arial"/>
                <a:cs typeface="Arial"/>
              </a:rPr>
              <a:t>3.51%</a:t>
            </a:r>
            <a:endParaRPr lang="fr-FR" sz="1200" b="1">
              <a:latin typeface="Arial"/>
              <a:cs typeface="Arial"/>
            </a:endParaRPr>
          </a:p>
        </p:txBody>
      </p:sp>
      <p:sp>
        <p:nvSpPr>
          <p:cNvPr id="10" name="Text Placeholder 4">
            <a:extLst>
              <a:ext uri="{FF2B5EF4-FFF2-40B4-BE49-F238E27FC236}">
                <a16:creationId xmlns:a16="http://schemas.microsoft.com/office/drawing/2014/main" id="{2E86E06E-39AD-C4FE-7AD2-C197092D6BF1}"/>
              </a:ext>
            </a:extLst>
          </p:cNvPr>
          <p:cNvSpPr txBox="1">
            <a:spLocks/>
          </p:cNvSpPr>
          <p:nvPr/>
        </p:nvSpPr>
        <p:spPr>
          <a:xfrm>
            <a:off x="3199233" y="5598676"/>
            <a:ext cx="1571625" cy="40163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latin typeface="Arial"/>
                <a:cs typeface="Arial"/>
              </a:rPr>
              <a:t>1.2x</a:t>
            </a:r>
          </a:p>
        </p:txBody>
      </p:sp>
      <p:sp>
        <p:nvSpPr>
          <p:cNvPr id="14" name="Text Placeholder 4">
            <a:extLst>
              <a:ext uri="{FF2B5EF4-FFF2-40B4-BE49-F238E27FC236}">
                <a16:creationId xmlns:a16="http://schemas.microsoft.com/office/drawing/2014/main" id="{4EEB8095-44C3-0404-BD57-761B8AE442F9}"/>
              </a:ext>
            </a:extLst>
          </p:cNvPr>
          <p:cNvSpPr txBox="1">
            <a:spLocks/>
          </p:cNvSpPr>
          <p:nvPr/>
        </p:nvSpPr>
        <p:spPr>
          <a:xfrm>
            <a:off x="1372164" y="4624817"/>
            <a:ext cx="1571625" cy="40163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latin typeface="Arial"/>
                <a:cs typeface="Arial"/>
              </a:rPr>
              <a:t>$784</a:t>
            </a:r>
          </a:p>
        </p:txBody>
      </p:sp>
      <p:sp>
        <p:nvSpPr>
          <p:cNvPr id="15" name="Text Placeholder 4">
            <a:extLst>
              <a:ext uri="{FF2B5EF4-FFF2-40B4-BE49-F238E27FC236}">
                <a16:creationId xmlns:a16="http://schemas.microsoft.com/office/drawing/2014/main" id="{94C3B137-193C-DAD4-0B4D-62E0C340B054}"/>
              </a:ext>
            </a:extLst>
          </p:cNvPr>
          <p:cNvSpPr txBox="1">
            <a:spLocks/>
          </p:cNvSpPr>
          <p:nvPr/>
        </p:nvSpPr>
        <p:spPr>
          <a:xfrm>
            <a:off x="1372164" y="5111747"/>
            <a:ext cx="1571625" cy="40163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latin typeface="Arial"/>
                <a:cs typeface="Arial"/>
              </a:rPr>
              <a:t>23.10%</a:t>
            </a:r>
          </a:p>
        </p:txBody>
      </p:sp>
      <p:sp>
        <p:nvSpPr>
          <p:cNvPr id="17" name="Text Placeholder 4">
            <a:extLst>
              <a:ext uri="{FF2B5EF4-FFF2-40B4-BE49-F238E27FC236}">
                <a16:creationId xmlns:a16="http://schemas.microsoft.com/office/drawing/2014/main" id="{D6A98546-77CE-2C14-2ADB-96A008A36F2F}"/>
              </a:ext>
            </a:extLst>
          </p:cNvPr>
          <p:cNvSpPr txBox="1">
            <a:spLocks/>
          </p:cNvSpPr>
          <p:nvPr/>
        </p:nvSpPr>
        <p:spPr>
          <a:xfrm>
            <a:off x="1372164" y="5598676"/>
            <a:ext cx="1571625" cy="401638"/>
          </a:xfrm>
          <a:prstGeom prst="rect">
            <a:avLst/>
          </a:prstGeom>
          <a:noFill/>
          <a:ln>
            <a:solidFill>
              <a:schemeClr val="tx1"/>
            </a:solidFill>
          </a:ln>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latin typeface="Arial"/>
                <a:cs typeface="Arial"/>
              </a:rPr>
              <a:t>2.8x</a:t>
            </a:r>
          </a:p>
        </p:txBody>
      </p:sp>
      <p:sp>
        <p:nvSpPr>
          <p:cNvPr id="59" name="ZoneTexte 58">
            <a:extLst>
              <a:ext uri="{FF2B5EF4-FFF2-40B4-BE49-F238E27FC236}">
                <a16:creationId xmlns:a16="http://schemas.microsoft.com/office/drawing/2014/main" id="{4909481A-8E0B-D8AD-376C-FB71A9C45F85}"/>
              </a:ext>
            </a:extLst>
          </p:cNvPr>
          <p:cNvSpPr txBox="1"/>
          <p:nvPr/>
        </p:nvSpPr>
        <p:spPr>
          <a:xfrm>
            <a:off x="1945" y="3333221"/>
            <a:ext cx="13469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rial"/>
                <a:cs typeface="Arial"/>
              </a:rPr>
              <a:t> </a:t>
            </a:r>
            <a:r>
              <a:rPr lang="en-US" sz="1200">
                <a:latin typeface="Arial"/>
                <a:cs typeface="Arial"/>
              </a:rPr>
              <a:t>Acquisitions</a:t>
            </a:r>
            <a:endParaRPr lang="en-US" sz="1200">
              <a:cs typeface="Arial"/>
            </a:endParaRPr>
          </a:p>
        </p:txBody>
      </p:sp>
      <p:sp>
        <p:nvSpPr>
          <p:cNvPr id="60" name="ZoneTexte 59">
            <a:extLst>
              <a:ext uri="{FF2B5EF4-FFF2-40B4-BE49-F238E27FC236}">
                <a16:creationId xmlns:a16="http://schemas.microsoft.com/office/drawing/2014/main" id="{07C3B564-00C5-E623-E858-7E878BBB3CAF}"/>
              </a:ext>
            </a:extLst>
          </p:cNvPr>
          <p:cNvSpPr txBox="1"/>
          <p:nvPr/>
        </p:nvSpPr>
        <p:spPr>
          <a:xfrm>
            <a:off x="-13356" y="2850301"/>
            <a:ext cx="13775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Arial"/>
                <a:cs typeface="Arial"/>
              </a:rPr>
              <a:t>SG&amp;A Margin</a:t>
            </a:r>
          </a:p>
        </p:txBody>
      </p:sp>
      <p:sp>
        <p:nvSpPr>
          <p:cNvPr id="62" name="ZoneTexte 56">
            <a:extLst>
              <a:ext uri="{FF2B5EF4-FFF2-40B4-BE49-F238E27FC236}">
                <a16:creationId xmlns:a16="http://schemas.microsoft.com/office/drawing/2014/main" id="{4655379B-7D8B-15C0-2053-6B91122E7686}"/>
              </a:ext>
            </a:extLst>
          </p:cNvPr>
          <p:cNvSpPr txBox="1"/>
          <p:nvPr/>
        </p:nvSpPr>
        <p:spPr>
          <a:xfrm>
            <a:off x="29909" y="5174067"/>
            <a:ext cx="1223763"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a:latin typeface="Arial"/>
                <a:cs typeface="Arial"/>
              </a:rPr>
              <a:t>IRR </a:t>
            </a:r>
            <a:endParaRPr lang="fr-FR">
              <a:cs typeface="Arial" charset="0"/>
            </a:endParaRPr>
          </a:p>
        </p:txBody>
      </p:sp>
      <p:sp>
        <p:nvSpPr>
          <p:cNvPr id="63" name="ZoneTexte 56">
            <a:extLst>
              <a:ext uri="{FF2B5EF4-FFF2-40B4-BE49-F238E27FC236}">
                <a16:creationId xmlns:a16="http://schemas.microsoft.com/office/drawing/2014/main" id="{1A6374D3-CD93-C524-DFED-EE09350BA1AA}"/>
              </a:ext>
            </a:extLst>
          </p:cNvPr>
          <p:cNvSpPr txBox="1"/>
          <p:nvPr/>
        </p:nvSpPr>
        <p:spPr>
          <a:xfrm>
            <a:off x="29909" y="4687137"/>
            <a:ext cx="1223763"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200" b="1">
                <a:latin typeface="Arial"/>
                <a:cs typeface="Arial"/>
              </a:rPr>
              <a:t>TEV at exit</a:t>
            </a:r>
            <a:endParaRPr lang="fr-FR">
              <a:cs typeface="Arial" charset="0"/>
            </a:endParaRPr>
          </a:p>
        </p:txBody>
      </p:sp>
      <p:sp>
        <p:nvSpPr>
          <p:cNvPr id="11" name="ZoneTexte 10">
            <a:extLst>
              <a:ext uri="{FF2B5EF4-FFF2-40B4-BE49-F238E27FC236}">
                <a16:creationId xmlns:a16="http://schemas.microsoft.com/office/drawing/2014/main" id="{294481F6-A616-59F1-6A89-818302495264}"/>
              </a:ext>
            </a:extLst>
          </p:cNvPr>
          <p:cNvSpPr txBox="1"/>
          <p:nvPr/>
        </p:nvSpPr>
        <p:spPr>
          <a:xfrm>
            <a:off x="63542" y="3742552"/>
            <a:ext cx="12237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rial"/>
                <a:cs typeface="Arial"/>
              </a:rPr>
              <a:t>Exit Multiple</a:t>
            </a:r>
            <a:r>
              <a:rPr lang="en-US" sz="1200">
                <a:latin typeface="Arial"/>
                <a:cs typeface="Arial"/>
              </a:rPr>
              <a:t> w/o fees</a:t>
            </a:r>
          </a:p>
        </p:txBody>
      </p:sp>
      <p:sp>
        <p:nvSpPr>
          <p:cNvPr id="66" name="ZoneTexte 59">
            <a:extLst>
              <a:ext uri="{FF2B5EF4-FFF2-40B4-BE49-F238E27FC236}">
                <a16:creationId xmlns:a16="http://schemas.microsoft.com/office/drawing/2014/main" id="{B4D94DFD-F5E1-3247-FFBA-899EE36DE4CD}"/>
              </a:ext>
            </a:extLst>
          </p:cNvPr>
          <p:cNvSpPr txBox="1"/>
          <p:nvPr/>
        </p:nvSpPr>
        <p:spPr>
          <a:xfrm>
            <a:off x="-13356" y="2367381"/>
            <a:ext cx="13775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rial"/>
                <a:cs typeface="Arial"/>
              </a:rPr>
              <a:t>EBITDA Margin</a:t>
            </a:r>
            <a:endParaRPr lang="en-US" sz="1200">
              <a:latin typeface="Arial"/>
              <a:cs typeface="Arial"/>
            </a:endParaRPr>
          </a:p>
        </p:txBody>
      </p:sp>
      <p:sp>
        <p:nvSpPr>
          <p:cNvPr id="67" name="ZoneTexte 59">
            <a:extLst>
              <a:ext uri="{FF2B5EF4-FFF2-40B4-BE49-F238E27FC236}">
                <a16:creationId xmlns:a16="http://schemas.microsoft.com/office/drawing/2014/main" id="{674030C0-04C7-6B23-C435-333A78F2D329}"/>
              </a:ext>
            </a:extLst>
          </p:cNvPr>
          <p:cNvSpPr txBox="1"/>
          <p:nvPr/>
        </p:nvSpPr>
        <p:spPr>
          <a:xfrm>
            <a:off x="-13356" y="1884461"/>
            <a:ext cx="13775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latin typeface="Arial"/>
                <a:cs typeface="Arial"/>
              </a:rPr>
              <a:t>EBITDA</a:t>
            </a:r>
            <a:endParaRPr lang="en-US" sz="1200">
              <a:latin typeface="Arial"/>
              <a:cs typeface="Arial"/>
            </a:endParaRPr>
          </a:p>
        </p:txBody>
      </p:sp>
      <p:sp>
        <p:nvSpPr>
          <p:cNvPr id="74" name="TextBox 73">
            <a:extLst>
              <a:ext uri="{FF2B5EF4-FFF2-40B4-BE49-F238E27FC236}">
                <a16:creationId xmlns:a16="http://schemas.microsoft.com/office/drawing/2014/main" id="{969BA048-917F-5030-9394-CB01814F8C5B}"/>
              </a:ext>
            </a:extLst>
          </p:cNvPr>
          <p:cNvSpPr txBox="1"/>
          <p:nvPr/>
        </p:nvSpPr>
        <p:spPr>
          <a:xfrm>
            <a:off x="5110701" y="4618695"/>
            <a:ext cx="3628505" cy="1938992"/>
          </a:xfrm>
          <a:prstGeom prst="rect">
            <a:avLst/>
          </a:prstGeom>
          <a:noFill/>
        </p:spPr>
        <p:txBody>
          <a:bodyPr wrap="square" rtlCol="0">
            <a:spAutoFit/>
          </a:bodyPr>
          <a:lstStyle/>
          <a:p>
            <a:pPr marL="171450" indent="-171450">
              <a:buFont typeface="Arial" panose="020B0604020202020204" pitchFamily="34" charset="0"/>
              <a:buChar char="-"/>
            </a:pPr>
            <a:r>
              <a:rPr lang="en-US" sz="1200"/>
              <a:t>Reflects a scenario where a </a:t>
            </a:r>
            <a:r>
              <a:rPr lang="en-US" sz="1200" b="1"/>
              <a:t>product recall occurs</a:t>
            </a:r>
            <a:r>
              <a:rPr lang="en-US" sz="1200"/>
              <a:t> </a:t>
            </a:r>
            <a:r>
              <a:rPr lang="en-US" sz="1200" b="1"/>
              <a:t>in 2025</a:t>
            </a:r>
            <a:r>
              <a:rPr lang="en-US" sz="1200"/>
              <a:t>, with a significant loss in customers, mirroring the 2011 recall. Pricing power slightly falls subsequentially.</a:t>
            </a:r>
          </a:p>
          <a:p>
            <a:pPr marL="171450" indent="-171450">
              <a:buFont typeface="Arial" panose="020B0604020202020204" pitchFamily="34" charset="0"/>
              <a:buChar char="-"/>
            </a:pPr>
            <a:r>
              <a:rPr lang="en-US" sz="1200" b="1"/>
              <a:t>No acquisitions were modeled in</a:t>
            </a:r>
            <a:r>
              <a:rPr lang="en-US" sz="1200"/>
              <a:t>, unlike the base case, given TargetCo’s lack of add-on history and competition for targets.</a:t>
            </a:r>
          </a:p>
          <a:p>
            <a:pPr marL="171450" indent="-171450">
              <a:buFont typeface="Arial" panose="020B0604020202020204" pitchFamily="34" charset="0"/>
              <a:buChar char="-"/>
            </a:pPr>
            <a:r>
              <a:rPr lang="en-US" sz="1200" b="1"/>
              <a:t>Lower exit multiple </a:t>
            </a:r>
            <a:r>
              <a:rPr lang="en-US" sz="1200"/>
              <a:t>because of the firm’s inherent risk from numerous recalls.</a:t>
            </a:r>
            <a:endParaRPr lang="en-US" sz="1200" b="1"/>
          </a:p>
          <a:p>
            <a:pPr marL="171450" indent="-171450">
              <a:buFont typeface="Arial" panose="020B0604020202020204" pitchFamily="34" charset="0"/>
              <a:buChar char="-"/>
            </a:pPr>
            <a:endParaRPr lang="en-US" sz="1200"/>
          </a:p>
        </p:txBody>
      </p:sp>
      <p:sp>
        <p:nvSpPr>
          <p:cNvPr id="75" name="TextBox 74">
            <a:extLst>
              <a:ext uri="{FF2B5EF4-FFF2-40B4-BE49-F238E27FC236}">
                <a16:creationId xmlns:a16="http://schemas.microsoft.com/office/drawing/2014/main" id="{E7CDEF59-65FB-2A08-8557-FDA398505BCB}"/>
              </a:ext>
            </a:extLst>
          </p:cNvPr>
          <p:cNvSpPr txBox="1"/>
          <p:nvPr/>
        </p:nvSpPr>
        <p:spPr>
          <a:xfrm>
            <a:off x="5110701" y="2806676"/>
            <a:ext cx="3628505" cy="1569660"/>
          </a:xfrm>
          <a:prstGeom prst="rect">
            <a:avLst/>
          </a:prstGeom>
          <a:noFill/>
        </p:spPr>
        <p:txBody>
          <a:bodyPr wrap="square" rtlCol="0">
            <a:spAutoFit/>
          </a:bodyPr>
          <a:lstStyle/>
          <a:p>
            <a:pPr marL="171450" indent="-171450">
              <a:buFont typeface="Arial" panose="020B0604020202020204" pitchFamily="34" charset="0"/>
              <a:buChar char="+"/>
            </a:pPr>
            <a:r>
              <a:rPr lang="en-US" sz="1200"/>
              <a:t>Strong organic growth through </a:t>
            </a:r>
            <a:r>
              <a:rPr lang="en-US" sz="1200" b="1"/>
              <a:t>continued premiumization </a:t>
            </a:r>
            <a:r>
              <a:rPr lang="en-US" sz="1200"/>
              <a:t>and </a:t>
            </a:r>
            <a:r>
              <a:rPr lang="en-US" sz="1200" b="1"/>
              <a:t>humanization trends drive volume </a:t>
            </a:r>
            <a:r>
              <a:rPr lang="en-US" sz="1200"/>
              <a:t>and pet food spending.</a:t>
            </a:r>
          </a:p>
          <a:p>
            <a:pPr marL="171450" indent="-171450">
              <a:buFont typeface="Arial" panose="020B0604020202020204" pitchFamily="34" charset="0"/>
              <a:buChar char="+"/>
            </a:pPr>
            <a:r>
              <a:rPr lang="en-US" sz="1200"/>
              <a:t>Solid profit margins as </a:t>
            </a:r>
            <a:r>
              <a:rPr lang="en-US" sz="1200" b="1"/>
              <a:t>price increases follow input pressures</a:t>
            </a:r>
            <a:r>
              <a:rPr lang="en-US" sz="1200"/>
              <a:t>, alongside continued industry-leading position and efficiency. </a:t>
            </a:r>
          </a:p>
          <a:p>
            <a:pPr marL="171450" indent="-171450">
              <a:buFont typeface="Arial" panose="020B0604020202020204" pitchFamily="34" charset="0"/>
              <a:buChar char="+"/>
            </a:pPr>
            <a:r>
              <a:rPr lang="en-US" sz="1200"/>
              <a:t>Slight SG&amp;A leverage as volume grows, with TargetCo’s limited sales and marketing needs.</a:t>
            </a:r>
          </a:p>
        </p:txBody>
      </p:sp>
    </p:spTree>
    <p:extLst>
      <p:ext uri="{BB962C8B-B14F-4D97-AF65-F5344CB8AC3E}">
        <p14:creationId xmlns:p14="http://schemas.microsoft.com/office/powerpoint/2010/main" val="3614577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2F7E4-A9E3-7C7D-6061-D9C000E47615}"/>
            </a:ext>
          </a:extLst>
        </p:cNvPr>
        <p:cNvGrpSpPr/>
        <p:nvPr/>
      </p:nvGrpSpPr>
      <p:grpSpPr>
        <a:xfrm>
          <a:off x="0" y="0"/>
          <a:ext cx="0" cy="0"/>
          <a:chOff x="0" y="0"/>
          <a:chExt cx="0" cy="0"/>
        </a:xfrm>
      </p:grpSpPr>
      <p:graphicFrame>
        <p:nvGraphicFramePr>
          <p:cNvPr id="11" name="Graphique 10">
            <a:extLst>
              <a:ext uri="{FF2B5EF4-FFF2-40B4-BE49-F238E27FC236}">
                <a16:creationId xmlns:a16="http://schemas.microsoft.com/office/drawing/2014/main" id="{9D34F1E7-2AFF-A7B9-17BE-51B5ED1D9E3D}"/>
              </a:ext>
            </a:extLst>
          </p:cNvPr>
          <p:cNvGraphicFramePr>
            <a:graphicFrameLocks/>
          </p:cNvGraphicFramePr>
          <p:nvPr>
            <p:extLst>
              <p:ext uri="{D42A27DB-BD31-4B8C-83A1-F6EECF244321}">
                <p14:modId xmlns:p14="http://schemas.microsoft.com/office/powerpoint/2010/main" val="2157339850"/>
              </p:ext>
            </p:extLst>
          </p:nvPr>
        </p:nvGraphicFramePr>
        <p:xfrm>
          <a:off x="213156" y="3617503"/>
          <a:ext cx="2973219" cy="27723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phique 7">
            <a:extLst>
              <a:ext uri="{FF2B5EF4-FFF2-40B4-BE49-F238E27FC236}">
                <a16:creationId xmlns:a16="http://schemas.microsoft.com/office/drawing/2014/main" id="{77A6DE4D-4962-2B0F-B007-B22F454CEC6B}"/>
              </a:ext>
              <a:ext uri="{147F2762-F138-4A5C-976F-8EAC2B608ADB}">
                <a16:predDERef xmlns:a16="http://schemas.microsoft.com/office/drawing/2014/main" pred="{D886095B-9C29-1E61-1755-3083F7E2B3D3}"/>
              </a:ext>
            </a:extLst>
          </p:cNvPr>
          <p:cNvGraphicFramePr>
            <a:graphicFrameLocks/>
          </p:cNvGraphicFramePr>
          <p:nvPr>
            <p:extLst>
              <p:ext uri="{D42A27DB-BD31-4B8C-83A1-F6EECF244321}">
                <p14:modId xmlns:p14="http://schemas.microsoft.com/office/powerpoint/2010/main" val="112873603"/>
              </p:ext>
            </p:extLst>
          </p:nvPr>
        </p:nvGraphicFramePr>
        <p:xfrm>
          <a:off x="6226122" y="3665749"/>
          <a:ext cx="2814652" cy="272413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9B9A8545-7275-BBC8-3A64-FF04C9D23073}"/>
              </a:ext>
            </a:extLst>
          </p:cNvPr>
          <p:cNvPicPr>
            <a:picLocks noChangeAspect="1"/>
          </p:cNvPicPr>
          <p:nvPr/>
        </p:nvPicPr>
        <p:blipFill>
          <a:blip r:embed="rId4"/>
          <a:stretch>
            <a:fillRect/>
          </a:stretch>
        </p:blipFill>
        <p:spPr>
          <a:xfrm>
            <a:off x="4455809" y="1206575"/>
            <a:ext cx="4577688" cy="2464111"/>
          </a:xfrm>
          <a:prstGeom prst="rect">
            <a:avLst/>
          </a:prstGeom>
          <a:ln>
            <a:solidFill>
              <a:srgbClr val="A6A6A6"/>
            </a:solidFill>
            <a:prstDash val="dash"/>
          </a:ln>
        </p:spPr>
      </p:pic>
      <p:sp>
        <p:nvSpPr>
          <p:cNvPr id="26" name="TextBox 25">
            <a:extLst>
              <a:ext uri="{FF2B5EF4-FFF2-40B4-BE49-F238E27FC236}">
                <a16:creationId xmlns:a16="http://schemas.microsoft.com/office/drawing/2014/main" id="{47B7F9AF-765D-E13D-C84E-8A5FCF2CB073}"/>
              </a:ext>
            </a:extLst>
          </p:cNvPr>
          <p:cNvSpPr txBox="1"/>
          <p:nvPr/>
        </p:nvSpPr>
        <p:spPr>
          <a:xfrm>
            <a:off x="6532116" y="1194129"/>
            <a:ext cx="2482084" cy="2486640"/>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latin typeface="Arial"/>
                <a:cs typeface="Arial"/>
              </a:rPr>
              <a:t>Total volume is forecasted to grow at +15% from $85.7M to $98.5M between 2025 to 2029.</a:t>
            </a:r>
            <a:endParaRPr lang="fr-FR">
              <a:cs typeface="Arial" charset="0"/>
            </a:endParaRPr>
          </a:p>
          <a:p>
            <a:pPr marL="171450" indent="-171450">
              <a:buFont typeface="Wingdings" panose="05000000000000000000" pitchFamily="2" charset="2"/>
              <a:buChar char="§"/>
            </a:pPr>
            <a:r>
              <a:rPr lang="en-US" sz="1200">
                <a:latin typeface="Arial"/>
                <a:cs typeface="Arial"/>
              </a:rPr>
              <a:t>Wet segments saw modest growth as premium pet food becomes more popular.</a:t>
            </a:r>
          </a:p>
          <a:p>
            <a:pPr marL="171450" indent="-171450">
              <a:buFont typeface="Wingdings" panose="05000000000000000000" pitchFamily="2" charset="2"/>
              <a:buChar char="§"/>
            </a:pPr>
            <a:r>
              <a:rPr lang="en-US" sz="1200">
                <a:latin typeface="Arial"/>
                <a:cs typeface="Arial"/>
              </a:rPr>
              <a:t>Dry Private Label remains the largest category in terms of units sold, despite a long-term gradual slowdown.</a:t>
            </a:r>
          </a:p>
          <a:p>
            <a:pPr marL="171450" indent="-171450">
              <a:buFont typeface="Wingdings" panose="05000000000000000000" pitchFamily="2" charset="2"/>
              <a:buChar char="§"/>
            </a:pPr>
            <a:r>
              <a:rPr lang="en-US" sz="1200">
                <a:latin typeface="Arial"/>
                <a:cs typeface="Arial"/>
              </a:rPr>
              <a:t>Treats saw the fastest, growth as the most recent business segment entry.</a:t>
            </a:r>
          </a:p>
        </p:txBody>
      </p:sp>
      <p:sp>
        <p:nvSpPr>
          <p:cNvPr id="19" name="Title 1">
            <a:extLst>
              <a:ext uri="{FF2B5EF4-FFF2-40B4-BE49-F238E27FC236}">
                <a16:creationId xmlns:a16="http://schemas.microsoft.com/office/drawing/2014/main" id="{3A31D23B-926E-5FAE-C9EB-72E9061FB8DB}"/>
              </a:ext>
            </a:extLst>
          </p:cNvPr>
          <p:cNvSpPr>
            <a:spLocks noGrp="1"/>
          </p:cNvSpPr>
          <p:nvPr>
            <p:ph type="title"/>
          </p:nvPr>
        </p:nvSpPr>
        <p:spPr>
          <a:xfrm>
            <a:off x="203200" y="371468"/>
            <a:ext cx="8229600" cy="369332"/>
          </a:xfrm>
        </p:spPr>
        <p:txBody>
          <a:bodyPr/>
          <a:lstStyle/>
          <a:p>
            <a:r>
              <a:rPr lang="en-US">
                <a:solidFill>
                  <a:srgbClr val="00B050"/>
                </a:solidFill>
              </a:rPr>
              <a:t>Base Case: Volume Forecast</a:t>
            </a:r>
          </a:p>
        </p:txBody>
      </p:sp>
      <p:sp>
        <p:nvSpPr>
          <p:cNvPr id="3" name="Slide Number Placeholder 2">
            <a:extLst>
              <a:ext uri="{FF2B5EF4-FFF2-40B4-BE49-F238E27FC236}">
                <a16:creationId xmlns:a16="http://schemas.microsoft.com/office/drawing/2014/main" id="{37C0DF92-F686-6C15-F7B6-269F05DEE1EC}"/>
              </a:ext>
            </a:extLst>
          </p:cNvPr>
          <p:cNvSpPr>
            <a:spLocks noGrp="1"/>
          </p:cNvSpPr>
          <p:nvPr>
            <p:ph type="sldNum" sz="quarter" idx="12"/>
          </p:nvPr>
        </p:nvSpPr>
        <p:spPr/>
        <p:txBody>
          <a:bodyPr/>
          <a:lstStyle/>
          <a:p>
            <a:pPr>
              <a:defRPr/>
            </a:pPr>
            <a:fld id="{995B7867-EB00-4675-821B-66D3FE8CD564}" type="slidenum">
              <a:rPr lang="en-US" noProof="0" smtClean="0"/>
              <a:pPr>
                <a:defRPr/>
              </a:pPr>
              <a:t>27</a:t>
            </a:fld>
            <a:endParaRPr lang="en-US" noProof="0"/>
          </a:p>
        </p:txBody>
      </p:sp>
      <p:sp>
        <p:nvSpPr>
          <p:cNvPr id="10" name="Google Shape;63;p13">
            <a:extLst>
              <a:ext uri="{FF2B5EF4-FFF2-40B4-BE49-F238E27FC236}">
                <a16:creationId xmlns:a16="http://schemas.microsoft.com/office/drawing/2014/main" id="{2AA7FE02-7186-B10C-028B-D64BF2FD5207}"/>
              </a:ext>
            </a:extLst>
          </p:cNvPr>
          <p:cNvSpPr txBox="1"/>
          <p:nvPr/>
        </p:nvSpPr>
        <p:spPr>
          <a:xfrm>
            <a:off x="-2175125" y="185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 name="Google Shape;80;p13">
            <a:extLst>
              <a:ext uri="{FF2B5EF4-FFF2-40B4-BE49-F238E27FC236}">
                <a16:creationId xmlns:a16="http://schemas.microsoft.com/office/drawing/2014/main" id="{20668CCD-BFB4-C957-D3CA-3C1F5E855CB8}"/>
              </a:ext>
            </a:extLst>
          </p:cNvPr>
          <p:cNvSpPr/>
          <p:nvPr/>
        </p:nvSpPr>
        <p:spPr>
          <a:xfrm>
            <a:off x="4455809" y="976592"/>
            <a:ext cx="4586770" cy="226863"/>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panose="020B0604020202020204" pitchFamily="34" charset="0"/>
                <a:ea typeface="Roboto"/>
                <a:cs typeface="Arial" panose="020B0604020202020204" pitchFamily="34" charset="0"/>
              </a:rPr>
              <a:t>Volume Trends</a:t>
            </a:r>
          </a:p>
        </p:txBody>
      </p:sp>
      <p:graphicFrame>
        <p:nvGraphicFramePr>
          <p:cNvPr id="16" name="Tableau 15">
            <a:extLst>
              <a:ext uri="{FF2B5EF4-FFF2-40B4-BE49-F238E27FC236}">
                <a16:creationId xmlns:a16="http://schemas.microsoft.com/office/drawing/2014/main" id="{725FB51D-1926-B3C1-5ECB-AA75D5391204}"/>
              </a:ext>
            </a:extLst>
          </p:cNvPr>
          <p:cNvGraphicFramePr>
            <a:graphicFrameLocks noGrp="1"/>
          </p:cNvGraphicFramePr>
          <p:nvPr>
            <p:extLst>
              <p:ext uri="{D42A27DB-BD31-4B8C-83A1-F6EECF244321}">
                <p14:modId xmlns:p14="http://schemas.microsoft.com/office/powerpoint/2010/main" val="3798718174"/>
              </p:ext>
            </p:extLst>
          </p:nvPr>
        </p:nvGraphicFramePr>
        <p:xfrm>
          <a:off x="208449" y="1007507"/>
          <a:ext cx="4143055" cy="2655979"/>
        </p:xfrm>
        <a:graphic>
          <a:graphicData uri="http://schemas.openxmlformats.org/drawingml/2006/table">
            <a:tbl>
              <a:tblPr bandRow="1">
                <a:tableStyleId>{5C22544A-7EE6-4342-B048-85BDC9FD1C3A}</a:tableStyleId>
              </a:tblPr>
              <a:tblGrid>
                <a:gridCol w="1335974">
                  <a:extLst>
                    <a:ext uri="{9D8B030D-6E8A-4147-A177-3AD203B41FA5}">
                      <a16:colId xmlns:a16="http://schemas.microsoft.com/office/drawing/2014/main" val="869722368"/>
                    </a:ext>
                  </a:extLst>
                </a:gridCol>
                <a:gridCol w="564075">
                  <a:extLst>
                    <a:ext uri="{9D8B030D-6E8A-4147-A177-3AD203B41FA5}">
                      <a16:colId xmlns:a16="http://schemas.microsoft.com/office/drawing/2014/main" val="1446913153"/>
                    </a:ext>
                  </a:extLst>
                </a:gridCol>
                <a:gridCol w="570749">
                  <a:extLst>
                    <a:ext uri="{9D8B030D-6E8A-4147-A177-3AD203B41FA5}">
                      <a16:colId xmlns:a16="http://schemas.microsoft.com/office/drawing/2014/main" val="2245478592"/>
                    </a:ext>
                  </a:extLst>
                </a:gridCol>
                <a:gridCol w="537763">
                  <a:extLst>
                    <a:ext uri="{9D8B030D-6E8A-4147-A177-3AD203B41FA5}">
                      <a16:colId xmlns:a16="http://schemas.microsoft.com/office/drawing/2014/main" val="1301270210"/>
                    </a:ext>
                  </a:extLst>
                </a:gridCol>
                <a:gridCol w="621729">
                  <a:extLst>
                    <a:ext uri="{9D8B030D-6E8A-4147-A177-3AD203B41FA5}">
                      <a16:colId xmlns:a16="http://schemas.microsoft.com/office/drawing/2014/main" val="2041861807"/>
                    </a:ext>
                  </a:extLst>
                </a:gridCol>
                <a:gridCol w="512765">
                  <a:extLst>
                    <a:ext uri="{9D8B030D-6E8A-4147-A177-3AD203B41FA5}">
                      <a16:colId xmlns:a16="http://schemas.microsoft.com/office/drawing/2014/main" val="1188766232"/>
                    </a:ext>
                  </a:extLst>
                </a:gridCol>
              </a:tblGrid>
              <a:tr h="268760">
                <a:tc>
                  <a:txBody>
                    <a:bodyPr/>
                    <a:lstStyle/>
                    <a:p>
                      <a:r>
                        <a:rPr lang="fr-FR" sz="1000" b="0"/>
                        <a:t>In Millions of Cases</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1"/>
                        <a:t>2025</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1"/>
                        <a:t>2026</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1"/>
                        <a:t>2027</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1"/>
                        <a:t>2028</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fr-FR" sz="1000" b="1"/>
                        <a:t>2029</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86002576"/>
                  </a:ext>
                </a:extLst>
              </a:tr>
              <a:tr h="268760">
                <a:tc>
                  <a:txBody>
                    <a:bodyPr/>
                    <a:lstStyle/>
                    <a:p>
                      <a:r>
                        <a:rPr lang="fr-FR" sz="1000"/>
                        <a:t>Wet Private Label</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t>28.97</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t>29.41</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t>29.91</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t>30.45</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t>31.06</a:t>
                      </a:r>
                    </a:p>
                  </a:txBody>
                  <a:tcPr anchor="ctr">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634679507"/>
                  </a:ext>
                </a:extLst>
              </a:tr>
              <a:tr h="252950">
                <a:tc>
                  <a:txBody>
                    <a:bodyPr/>
                    <a:lstStyle/>
                    <a:p>
                      <a:r>
                        <a:rPr lang="fr-FR" sz="1000" i="1">
                          <a:solidFill>
                            <a:schemeClr val="accent1">
                              <a:lumMod val="76000"/>
                            </a:schemeClr>
                          </a:solidFill>
                        </a:rPr>
                        <a:t>    % change</a:t>
                      </a:r>
                    </a:p>
                  </a:txBody>
                  <a:tcPr anchor="ctr">
                    <a:lnL>
                      <a:noFill/>
                    </a:lnL>
                    <a:lnR>
                      <a:noFill/>
                    </a:lnR>
                    <a:lnT>
                      <a:noFill/>
                    </a:lnT>
                    <a:lnB>
                      <a:noFill/>
                    </a:lnB>
                    <a:noFill/>
                  </a:tcPr>
                </a:tc>
                <a:tc>
                  <a:txBody>
                    <a:bodyPr/>
                    <a:lstStyle/>
                    <a:p>
                      <a:r>
                        <a:rPr lang="fr-FR" sz="1000" i="1">
                          <a:solidFill>
                            <a:schemeClr val="accent1">
                              <a:lumMod val="76000"/>
                            </a:schemeClr>
                          </a:solidFill>
                        </a:rPr>
                        <a:t>1.38%</a:t>
                      </a:r>
                    </a:p>
                  </a:txBody>
                  <a:tcPr anchor="ctr">
                    <a:lnL>
                      <a:noFill/>
                    </a:lnL>
                    <a:lnR>
                      <a:noFill/>
                    </a:lnR>
                    <a:lnT>
                      <a:noFill/>
                    </a:lnT>
                    <a:lnB>
                      <a:noFill/>
                    </a:lnB>
                    <a:noFill/>
                  </a:tcPr>
                </a:tc>
                <a:tc>
                  <a:txBody>
                    <a:bodyPr/>
                    <a:lstStyle/>
                    <a:p>
                      <a:r>
                        <a:rPr lang="fr-FR" sz="1000" i="1">
                          <a:solidFill>
                            <a:schemeClr val="accent1">
                              <a:lumMod val="76000"/>
                            </a:schemeClr>
                          </a:solidFill>
                        </a:rPr>
                        <a:t>1.53%</a:t>
                      </a:r>
                    </a:p>
                  </a:txBody>
                  <a:tcPr anchor="ctr">
                    <a:lnL>
                      <a:noFill/>
                    </a:lnL>
                    <a:lnR>
                      <a:noFill/>
                    </a:lnR>
                    <a:lnT>
                      <a:noFill/>
                    </a:lnT>
                    <a:lnB>
                      <a:noFill/>
                    </a:lnB>
                    <a:noFill/>
                  </a:tcPr>
                </a:tc>
                <a:tc>
                  <a:txBody>
                    <a:bodyPr/>
                    <a:lstStyle/>
                    <a:p>
                      <a:r>
                        <a:rPr lang="fr-FR" sz="1000" i="1">
                          <a:solidFill>
                            <a:schemeClr val="accent1">
                              <a:lumMod val="76000"/>
                            </a:schemeClr>
                          </a:solidFill>
                        </a:rPr>
                        <a:t>1.68%</a:t>
                      </a:r>
                    </a:p>
                  </a:txBody>
                  <a:tcPr anchor="ctr">
                    <a:lnL>
                      <a:noFill/>
                    </a:lnL>
                    <a:lnR>
                      <a:noFill/>
                    </a:lnR>
                    <a:lnT>
                      <a:noFill/>
                    </a:lnT>
                    <a:lnB>
                      <a:noFill/>
                    </a:lnB>
                    <a:noFill/>
                  </a:tcPr>
                </a:tc>
                <a:tc>
                  <a:txBody>
                    <a:bodyPr/>
                    <a:lstStyle/>
                    <a:p>
                      <a:r>
                        <a:rPr lang="fr-FR" sz="1000" i="1">
                          <a:solidFill>
                            <a:schemeClr val="accent1">
                              <a:lumMod val="76000"/>
                            </a:schemeClr>
                          </a:solidFill>
                        </a:rPr>
                        <a:t>1.83%</a:t>
                      </a:r>
                    </a:p>
                  </a:txBody>
                  <a:tcPr anchor="ctr">
                    <a:lnL>
                      <a:noFill/>
                    </a:lnL>
                    <a:lnR>
                      <a:noFill/>
                    </a:lnR>
                    <a:lnT>
                      <a:noFill/>
                    </a:lnT>
                    <a:lnB>
                      <a:noFill/>
                    </a:lnB>
                    <a:noFill/>
                  </a:tcPr>
                </a:tc>
                <a:tc>
                  <a:txBody>
                    <a:bodyPr/>
                    <a:lstStyle/>
                    <a:p>
                      <a:r>
                        <a:rPr lang="fr-FR" sz="1000" i="1">
                          <a:solidFill>
                            <a:schemeClr val="accent1">
                              <a:lumMod val="76000"/>
                            </a:schemeClr>
                          </a:solidFill>
                        </a:rPr>
                        <a:t>1.98%</a:t>
                      </a:r>
                    </a:p>
                  </a:txBody>
                  <a:tcPr anchor="ctr">
                    <a:lnL>
                      <a:noFill/>
                    </a:lnL>
                    <a:lnR>
                      <a:noFill/>
                    </a:lnR>
                    <a:lnT>
                      <a:noFill/>
                    </a:lnT>
                    <a:lnB>
                      <a:noFill/>
                    </a:lnB>
                    <a:noFill/>
                  </a:tcPr>
                </a:tc>
                <a:extLst>
                  <a:ext uri="{0D108BD9-81ED-4DB2-BD59-A6C34878D82A}">
                    <a16:rowId xmlns:a16="http://schemas.microsoft.com/office/drawing/2014/main" val="279259216"/>
                  </a:ext>
                </a:extLst>
              </a:tr>
              <a:tr h="268760">
                <a:tc>
                  <a:txBody>
                    <a:bodyPr/>
                    <a:lstStyle/>
                    <a:p>
                      <a:r>
                        <a:rPr lang="fr-FR" sz="1000"/>
                        <a:t>Wet Contract</a:t>
                      </a:r>
                    </a:p>
                  </a:txBody>
                  <a:tcPr anchor="ctr">
                    <a:lnL>
                      <a:noFill/>
                    </a:lnL>
                    <a:lnR>
                      <a:noFill/>
                    </a:lnR>
                    <a:lnT>
                      <a:noFill/>
                    </a:lnT>
                    <a:lnB>
                      <a:noFill/>
                    </a:lnB>
                    <a:noFill/>
                  </a:tcPr>
                </a:tc>
                <a:tc>
                  <a:txBody>
                    <a:bodyPr/>
                    <a:lstStyle/>
                    <a:p>
                      <a:r>
                        <a:rPr lang="fr-FR" sz="1000"/>
                        <a:t>14.01</a:t>
                      </a:r>
                    </a:p>
                  </a:txBody>
                  <a:tcPr anchor="ctr">
                    <a:lnL>
                      <a:noFill/>
                    </a:lnL>
                    <a:lnR>
                      <a:noFill/>
                    </a:lnR>
                    <a:lnT>
                      <a:noFill/>
                    </a:lnT>
                    <a:lnB>
                      <a:noFill/>
                    </a:lnB>
                    <a:noFill/>
                  </a:tcPr>
                </a:tc>
                <a:tc>
                  <a:txBody>
                    <a:bodyPr/>
                    <a:lstStyle/>
                    <a:p>
                      <a:r>
                        <a:rPr lang="fr-FR" sz="1000"/>
                        <a:t>14.15</a:t>
                      </a:r>
                    </a:p>
                  </a:txBody>
                  <a:tcPr anchor="ctr">
                    <a:lnL>
                      <a:noFill/>
                    </a:lnL>
                    <a:lnR>
                      <a:noFill/>
                    </a:lnR>
                    <a:lnT>
                      <a:noFill/>
                    </a:lnT>
                    <a:lnB>
                      <a:noFill/>
                    </a:lnB>
                    <a:noFill/>
                  </a:tcPr>
                </a:tc>
                <a:tc>
                  <a:txBody>
                    <a:bodyPr/>
                    <a:lstStyle/>
                    <a:p>
                      <a:r>
                        <a:rPr lang="fr-FR" sz="1000"/>
                        <a:t>14.32</a:t>
                      </a:r>
                    </a:p>
                  </a:txBody>
                  <a:tcPr anchor="ctr">
                    <a:lnL>
                      <a:noFill/>
                    </a:lnL>
                    <a:lnR>
                      <a:noFill/>
                    </a:lnR>
                    <a:lnT>
                      <a:noFill/>
                    </a:lnT>
                    <a:lnB>
                      <a:noFill/>
                    </a:lnB>
                    <a:noFill/>
                  </a:tcPr>
                </a:tc>
                <a:tc>
                  <a:txBody>
                    <a:bodyPr/>
                    <a:lstStyle/>
                    <a:p>
                      <a:r>
                        <a:rPr lang="fr-FR" sz="1000"/>
                        <a:t>14.52</a:t>
                      </a:r>
                    </a:p>
                  </a:txBody>
                  <a:tcPr anchor="ctr">
                    <a:lnL>
                      <a:noFill/>
                    </a:lnL>
                    <a:lnR>
                      <a:noFill/>
                    </a:lnR>
                    <a:lnT>
                      <a:noFill/>
                    </a:lnT>
                    <a:lnB>
                      <a:noFill/>
                    </a:lnB>
                    <a:noFill/>
                  </a:tcPr>
                </a:tc>
                <a:tc>
                  <a:txBody>
                    <a:bodyPr/>
                    <a:lstStyle/>
                    <a:p>
                      <a:r>
                        <a:rPr lang="fr-FR" sz="1000"/>
                        <a:t>14.75</a:t>
                      </a:r>
                    </a:p>
                  </a:txBody>
                  <a:tcPr anchor="ctr">
                    <a:lnL>
                      <a:noFill/>
                    </a:lnL>
                    <a:lnR>
                      <a:noFill/>
                    </a:lnR>
                    <a:lnT>
                      <a:noFill/>
                    </a:lnT>
                    <a:lnB>
                      <a:noFill/>
                    </a:lnB>
                    <a:noFill/>
                  </a:tcPr>
                </a:tc>
                <a:extLst>
                  <a:ext uri="{0D108BD9-81ED-4DB2-BD59-A6C34878D82A}">
                    <a16:rowId xmlns:a16="http://schemas.microsoft.com/office/drawing/2014/main" val="1853351769"/>
                  </a:ext>
                </a:extLst>
              </a:tr>
              <a:tr h="252950">
                <a:tc>
                  <a:txBody>
                    <a:bodyPr/>
                    <a:lstStyle/>
                    <a:p>
                      <a:r>
                        <a:rPr lang="fr-FR" sz="1000" i="1">
                          <a:solidFill>
                            <a:schemeClr val="accent1">
                              <a:lumMod val="76000"/>
                            </a:schemeClr>
                          </a:solidFill>
                        </a:rPr>
                        <a:t>    % change</a:t>
                      </a:r>
                    </a:p>
                  </a:txBody>
                  <a:tcPr anchor="ctr">
                    <a:lnL>
                      <a:noFill/>
                    </a:lnL>
                    <a:lnR>
                      <a:noFill/>
                    </a:lnR>
                    <a:lnT>
                      <a:noFill/>
                    </a:lnT>
                    <a:lnB>
                      <a:noFill/>
                    </a:lnB>
                    <a:noFill/>
                  </a:tcPr>
                </a:tc>
                <a:tc>
                  <a:txBody>
                    <a:bodyPr/>
                    <a:lstStyle/>
                    <a:p>
                      <a:r>
                        <a:rPr lang="fr-FR" sz="1000" i="1">
                          <a:solidFill>
                            <a:schemeClr val="accent1">
                              <a:lumMod val="76000"/>
                            </a:schemeClr>
                          </a:solidFill>
                        </a:rPr>
                        <a:t>0.79%</a:t>
                      </a:r>
                    </a:p>
                  </a:txBody>
                  <a:tcPr anchor="ctr">
                    <a:lnL>
                      <a:noFill/>
                    </a:lnL>
                    <a:lnR>
                      <a:noFill/>
                    </a:lnR>
                    <a:lnT>
                      <a:noFill/>
                    </a:lnT>
                    <a:lnB>
                      <a:noFill/>
                    </a:lnB>
                    <a:noFill/>
                  </a:tcPr>
                </a:tc>
                <a:tc>
                  <a:txBody>
                    <a:bodyPr/>
                    <a:lstStyle/>
                    <a:p>
                      <a:r>
                        <a:rPr lang="fr-FR" sz="1000" i="1">
                          <a:solidFill>
                            <a:schemeClr val="accent1">
                              <a:lumMod val="76000"/>
                            </a:schemeClr>
                          </a:solidFill>
                        </a:rPr>
                        <a:t>0.99%</a:t>
                      </a:r>
                    </a:p>
                  </a:txBody>
                  <a:tcPr anchor="ctr">
                    <a:lnL>
                      <a:noFill/>
                    </a:lnL>
                    <a:lnR>
                      <a:noFill/>
                    </a:lnR>
                    <a:lnT>
                      <a:noFill/>
                    </a:lnT>
                    <a:lnB>
                      <a:noFill/>
                    </a:lnB>
                    <a:noFill/>
                  </a:tcPr>
                </a:tc>
                <a:tc>
                  <a:txBody>
                    <a:bodyPr/>
                    <a:lstStyle/>
                    <a:p>
                      <a:r>
                        <a:rPr lang="fr-FR" sz="1000" i="1">
                          <a:solidFill>
                            <a:schemeClr val="accent1">
                              <a:lumMod val="76000"/>
                            </a:schemeClr>
                          </a:solidFill>
                        </a:rPr>
                        <a:t>1.19%</a:t>
                      </a:r>
                    </a:p>
                  </a:txBody>
                  <a:tcPr anchor="ctr">
                    <a:lnL>
                      <a:noFill/>
                    </a:lnL>
                    <a:lnR>
                      <a:noFill/>
                    </a:lnR>
                    <a:lnT>
                      <a:noFill/>
                    </a:lnT>
                    <a:lnB>
                      <a:noFill/>
                    </a:lnB>
                    <a:noFill/>
                  </a:tcPr>
                </a:tc>
                <a:tc>
                  <a:txBody>
                    <a:bodyPr/>
                    <a:lstStyle/>
                    <a:p>
                      <a:r>
                        <a:rPr lang="fr-FR" sz="1000" i="1">
                          <a:solidFill>
                            <a:schemeClr val="accent1">
                              <a:lumMod val="76000"/>
                            </a:schemeClr>
                          </a:solidFill>
                        </a:rPr>
                        <a:t>1.39%</a:t>
                      </a:r>
                    </a:p>
                  </a:txBody>
                  <a:tcPr anchor="ctr">
                    <a:lnL>
                      <a:noFill/>
                    </a:lnL>
                    <a:lnR>
                      <a:noFill/>
                    </a:lnR>
                    <a:lnT>
                      <a:noFill/>
                    </a:lnT>
                    <a:lnB>
                      <a:noFill/>
                    </a:lnB>
                    <a:noFill/>
                  </a:tcPr>
                </a:tc>
                <a:tc>
                  <a:txBody>
                    <a:bodyPr/>
                    <a:lstStyle/>
                    <a:p>
                      <a:r>
                        <a:rPr lang="fr-FR" sz="1000" i="1">
                          <a:solidFill>
                            <a:schemeClr val="accent1">
                              <a:lumMod val="76000"/>
                            </a:schemeClr>
                          </a:solidFill>
                        </a:rPr>
                        <a:t>1.59%</a:t>
                      </a:r>
                    </a:p>
                  </a:txBody>
                  <a:tcPr anchor="ctr">
                    <a:lnL>
                      <a:noFill/>
                    </a:lnL>
                    <a:lnR>
                      <a:noFill/>
                    </a:lnR>
                    <a:lnT>
                      <a:noFill/>
                    </a:lnT>
                    <a:lnB>
                      <a:noFill/>
                    </a:lnB>
                    <a:noFill/>
                  </a:tcPr>
                </a:tc>
                <a:extLst>
                  <a:ext uri="{0D108BD9-81ED-4DB2-BD59-A6C34878D82A}">
                    <a16:rowId xmlns:a16="http://schemas.microsoft.com/office/drawing/2014/main" val="1945656469"/>
                  </a:ext>
                </a:extLst>
              </a:tr>
              <a:tr h="268760">
                <a:tc>
                  <a:txBody>
                    <a:bodyPr/>
                    <a:lstStyle/>
                    <a:p>
                      <a:r>
                        <a:rPr lang="fr-FR" sz="1000"/>
                        <a:t>Dry Private Label</a:t>
                      </a:r>
                    </a:p>
                  </a:txBody>
                  <a:tcPr anchor="ctr">
                    <a:lnL>
                      <a:noFill/>
                    </a:lnL>
                    <a:lnR>
                      <a:noFill/>
                    </a:lnR>
                    <a:lnT>
                      <a:noFill/>
                    </a:lnT>
                    <a:lnB>
                      <a:noFill/>
                    </a:lnB>
                    <a:noFill/>
                  </a:tcPr>
                </a:tc>
                <a:tc>
                  <a:txBody>
                    <a:bodyPr/>
                    <a:lstStyle/>
                    <a:p>
                      <a:r>
                        <a:rPr lang="fr-FR" sz="1000"/>
                        <a:t>37.42</a:t>
                      </a:r>
                    </a:p>
                  </a:txBody>
                  <a:tcPr anchor="ctr">
                    <a:lnL>
                      <a:noFill/>
                    </a:lnL>
                    <a:lnR>
                      <a:noFill/>
                    </a:lnR>
                    <a:lnT>
                      <a:noFill/>
                    </a:lnT>
                    <a:lnB>
                      <a:noFill/>
                    </a:lnB>
                    <a:noFill/>
                  </a:tcPr>
                </a:tc>
                <a:tc>
                  <a:txBody>
                    <a:bodyPr/>
                    <a:lstStyle/>
                    <a:p>
                      <a:r>
                        <a:rPr lang="fr-FR" sz="1000"/>
                        <a:t>39.79</a:t>
                      </a:r>
                    </a:p>
                  </a:txBody>
                  <a:tcPr anchor="ctr">
                    <a:lnL>
                      <a:noFill/>
                    </a:lnL>
                    <a:lnR>
                      <a:noFill/>
                    </a:lnR>
                    <a:lnT>
                      <a:noFill/>
                    </a:lnT>
                    <a:lnB>
                      <a:noFill/>
                    </a:lnB>
                    <a:noFill/>
                  </a:tcPr>
                </a:tc>
                <a:tc>
                  <a:txBody>
                    <a:bodyPr/>
                    <a:lstStyle/>
                    <a:p>
                      <a:r>
                        <a:rPr lang="fr-FR" sz="1000"/>
                        <a:t>41.72</a:t>
                      </a:r>
                    </a:p>
                  </a:txBody>
                  <a:tcPr anchor="ctr">
                    <a:lnL>
                      <a:noFill/>
                    </a:lnL>
                    <a:lnR>
                      <a:noFill/>
                    </a:lnR>
                    <a:lnT>
                      <a:noFill/>
                    </a:lnT>
                    <a:lnB>
                      <a:noFill/>
                    </a:lnB>
                    <a:noFill/>
                  </a:tcPr>
                </a:tc>
                <a:tc>
                  <a:txBody>
                    <a:bodyPr/>
                    <a:lstStyle/>
                    <a:p>
                      <a:r>
                        <a:rPr lang="fr-FR" sz="1000"/>
                        <a:t>43.12</a:t>
                      </a:r>
                    </a:p>
                  </a:txBody>
                  <a:tcPr anchor="ctr">
                    <a:lnL>
                      <a:noFill/>
                    </a:lnL>
                    <a:lnR>
                      <a:noFill/>
                    </a:lnR>
                    <a:lnT>
                      <a:noFill/>
                    </a:lnT>
                    <a:lnB>
                      <a:noFill/>
                    </a:lnB>
                    <a:noFill/>
                  </a:tcPr>
                </a:tc>
                <a:tc>
                  <a:txBody>
                    <a:bodyPr/>
                    <a:lstStyle/>
                    <a:p>
                      <a:r>
                        <a:rPr lang="fr-FR" sz="1000"/>
                        <a:t>43.91</a:t>
                      </a:r>
                    </a:p>
                  </a:txBody>
                  <a:tcPr anchor="ctr">
                    <a:lnL>
                      <a:noFill/>
                    </a:lnL>
                    <a:lnR>
                      <a:noFill/>
                    </a:lnR>
                    <a:lnT>
                      <a:noFill/>
                    </a:lnT>
                    <a:lnB>
                      <a:noFill/>
                    </a:lnB>
                    <a:noFill/>
                  </a:tcPr>
                </a:tc>
                <a:extLst>
                  <a:ext uri="{0D108BD9-81ED-4DB2-BD59-A6C34878D82A}">
                    <a16:rowId xmlns:a16="http://schemas.microsoft.com/office/drawing/2014/main" val="251377466"/>
                  </a:ext>
                </a:extLst>
              </a:tr>
              <a:tr h="252950">
                <a:tc>
                  <a:txBody>
                    <a:bodyPr/>
                    <a:lstStyle/>
                    <a:p>
                      <a:r>
                        <a:rPr lang="fr-FR" sz="1000" i="1">
                          <a:solidFill>
                            <a:schemeClr val="accent1">
                              <a:lumMod val="76000"/>
                            </a:schemeClr>
                          </a:solidFill>
                        </a:rPr>
                        <a:t>    % change</a:t>
                      </a:r>
                    </a:p>
                  </a:txBody>
                  <a:tcPr anchor="ctr">
                    <a:lnL>
                      <a:noFill/>
                    </a:lnL>
                    <a:lnR>
                      <a:noFill/>
                    </a:lnR>
                    <a:lnT>
                      <a:noFill/>
                    </a:lnT>
                    <a:lnB>
                      <a:noFill/>
                    </a:lnB>
                    <a:noFill/>
                  </a:tcPr>
                </a:tc>
                <a:tc>
                  <a:txBody>
                    <a:bodyPr/>
                    <a:lstStyle/>
                    <a:p>
                      <a:r>
                        <a:rPr lang="fr-FR" sz="1000" i="1">
                          <a:solidFill>
                            <a:schemeClr val="accent1">
                              <a:lumMod val="76000"/>
                            </a:schemeClr>
                          </a:solidFill>
                        </a:rPr>
                        <a:t>7.84%</a:t>
                      </a:r>
                    </a:p>
                  </a:txBody>
                  <a:tcPr anchor="ctr">
                    <a:lnL>
                      <a:noFill/>
                    </a:lnL>
                    <a:lnR>
                      <a:noFill/>
                    </a:lnR>
                    <a:lnT>
                      <a:noFill/>
                    </a:lnT>
                    <a:lnB>
                      <a:noFill/>
                    </a:lnB>
                    <a:noFill/>
                  </a:tcPr>
                </a:tc>
                <a:tc>
                  <a:txBody>
                    <a:bodyPr/>
                    <a:lstStyle/>
                    <a:p>
                      <a:r>
                        <a:rPr lang="fr-FR" sz="1000" i="1">
                          <a:solidFill>
                            <a:schemeClr val="accent1">
                              <a:lumMod val="76000"/>
                            </a:schemeClr>
                          </a:solidFill>
                        </a:rPr>
                        <a:t>6.34%</a:t>
                      </a:r>
                    </a:p>
                  </a:txBody>
                  <a:tcPr anchor="ctr">
                    <a:lnL>
                      <a:noFill/>
                    </a:lnL>
                    <a:lnR>
                      <a:noFill/>
                    </a:lnR>
                    <a:lnT>
                      <a:noFill/>
                    </a:lnT>
                    <a:lnB>
                      <a:noFill/>
                    </a:lnB>
                    <a:noFill/>
                  </a:tcPr>
                </a:tc>
                <a:tc>
                  <a:txBody>
                    <a:bodyPr/>
                    <a:lstStyle/>
                    <a:p>
                      <a:r>
                        <a:rPr lang="fr-FR" sz="1000" i="1">
                          <a:solidFill>
                            <a:schemeClr val="accent1">
                              <a:lumMod val="76000"/>
                            </a:schemeClr>
                          </a:solidFill>
                        </a:rPr>
                        <a:t>4.84%</a:t>
                      </a:r>
                    </a:p>
                  </a:txBody>
                  <a:tcPr anchor="ctr">
                    <a:lnL>
                      <a:noFill/>
                    </a:lnL>
                    <a:lnR>
                      <a:noFill/>
                    </a:lnR>
                    <a:lnT>
                      <a:noFill/>
                    </a:lnT>
                    <a:lnB>
                      <a:noFill/>
                    </a:lnB>
                    <a:noFill/>
                  </a:tcPr>
                </a:tc>
                <a:tc>
                  <a:txBody>
                    <a:bodyPr/>
                    <a:lstStyle/>
                    <a:p>
                      <a:r>
                        <a:rPr lang="fr-FR" sz="1000" i="1">
                          <a:solidFill>
                            <a:schemeClr val="accent1">
                              <a:lumMod val="76000"/>
                            </a:schemeClr>
                          </a:solidFill>
                        </a:rPr>
                        <a:t>3.34%</a:t>
                      </a:r>
                    </a:p>
                  </a:txBody>
                  <a:tcPr anchor="ctr">
                    <a:lnL>
                      <a:noFill/>
                    </a:lnL>
                    <a:lnR>
                      <a:noFill/>
                    </a:lnR>
                    <a:lnT>
                      <a:noFill/>
                    </a:lnT>
                    <a:lnB>
                      <a:noFill/>
                    </a:lnB>
                    <a:noFill/>
                  </a:tcPr>
                </a:tc>
                <a:tc>
                  <a:txBody>
                    <a:bodyPr/>
                    <a:lstStyle/>
                    <a:p>
                      <a:r>
                        <a:rPr lang="fr-FR" sz="1000" i="1">
                          <a:solidFill>
                            <a:schemeClr val="accent1">
                              <a:lumMod val="76000"/>
                            </a:schemeClr>
                          </a:solidFill>
                        </a:rPr>
                        <a:t>1.84%</a:t>
                      </a:r>
                    </a:p>
                  </a:txBody>
                  <a:tcPr anchor="ctr">
                    <a:lnL>
                      <a:noFill/>
                    </a:lnL>
                    <a:lnR>
                      <a:noFill/>
                    </a:lnR>
                    <a:lnT>
                      <a:noFill/>
                    </a:lnT>
                    <a:lnB>
                      <a:noFill/>
                    </a:lnB>
                    <a:noFill/>
                  </a:tcPr>
                </a:tc>
                <a:extLst>
                  <a:ext uri="{0D108BD9-81ED-4DB2-BD59-A6C34878D82A}">
                    <a16:rowId xmlns:a16="http://schemas.microsoft.com/office/drawing/2014/main" val="2247921941"/>
                  </a:ext>
                </a:extLst>
              </a:tr>
              <a:tr h="268760">
                <a:tc>
                  <a:txBody>
                    <a:bodyPr/>
                    <a:lstStyle/>
                    <a:p>
                      <a:r>
                        <a:rPr lang="fr-FR" sz="1000"/>
                        <a:t>Treats Private Label</a:t>
                      </a:r>
                    </a:p>
                  </a:txBody>
                  <a:tcPr anchor="ctr">
                    <a:lnL>
                      <a:noFill/>
                    </a:lnL>
                    <a:lnR>
                      <a:noFill/>
                    </a:lnR>
                    <a:lnT>
                      <a:noFill/>
                    </a:lnT>
                    <a:lnB>
                      <a:noFill/>
                    </a:lnB>
                    <a:noFill/>
                  </a:tcPr>
                </a:tc>
                <a:tc>
                  <a:txBody>
                    <a:bodyPr/>
                    <a:lstStyle/>
                    <a:p>
                      <a:r>
                        <a:rPr lang="fr-FR" sz="1000"/>
                        <a:t>5.28</a:t>
                      </a:r>
                    </a:p>
                  </a:txBody>
                  <a:tcPr anchor="ctr">
                    <a:lnL>
                      <a:noFill/>
                    </a:lnL>
                    <a:lnR>
                      <a:noFill/>
                    </a:lnR>
                    <a:lnT>
                      <a:noFill/>
                    </a:lnT>
                    <a:lnB>
                      <a:noFill/>
                    </a:lnB>
                    <a:noFill/>
                  </a:tcPr>
                </a:tc>
                <a:tc>
                  <a:txBody>
                    <a:bodyPr/>
                    <a:lstStyle/>
                    <a:p>
                      <a:r>
                        <a:rPr lang="fr-FR" sz="1000"/>
                        <a:t>6.24</a:t>
                      </a:r>
                    </a:p>
                  </a:txBody>
                  <a:tcPr anchor="ctr">
                    <a:lnL>
                      <a:noFill/>
                    </a:lnL>
                    <a:lnR>
                      <a:noFill/>
                    </a:lnR>
                    <a:lnT>
                      <a:noFill/>
                    </a:lnT>
                    <a:lnB>
                      <a:noFill/>
                    </a:lnB>
                    <a:noFill/>
                  </a:tcPr>
                </a:tc>
                <a:tc>
                  <a:txBody>
                    <a:bodyPr/>
                    <a:lstStyle/>
                    <a:p>
                      <a:r>
                        <a:rPr lang="fr-FR" sz="1000"/>
                        <a:t>7.20</a:t>
                      </a:r>
                    </a:p>
                  </a:txBody>
                  <a:tcPr anchor="ctr">
                    <a:lnL>
                      <a:noFill/>
                    </a:lnL>
                    <a:lnR>
                      <a:noFill/>
                    </a:lnR>
                    <a:lnT>
                      <a:noFill/>
                    </a:lnT>
                    <a:lnB>
                      <a:noFill/>
                    </a:lnB>
                    <a:noFill/>
                  </a:tcPr>
                </a:tc>
                <a:tc>
                  <a:txBody>
                    <a:bodyPr/>
                    <a:lstStyle/>
                    <a:p>
                      <a:r>
                        <a:rPr lang="fr-FR" sz="1000"/>
                        <a:t>8.08</a:t>
                      </a:r>
                    </a:p>
                  </a:txBody>
                  <a:tcPr anchor="ctr">
                    <a:lnL>
                      <a:noFill/>
                    </a:lnL>
                    <a:lnR>
                      <a:noFill/>
                    </a:lnR>
                    <a:lnT>
                      <a:noFill/>
                    </a:lnT>
                    <a:lnB>
                      <a:noFill/>
                    </a:lnB>
                    <a:noFill/>
                  </a:tcPr>
                </a:tc>
                <a:tc>
                  <a:txBody>
                    <a:bodyPr/>
                    <a:lstStyle/>
                    <a:p>
                      <a:r>
                        <a:rPr lang="fr-FR" sz="1000"/>
                        <a:t>8.84  </a:t>
                      </a:r>
                    </a:p>
                  </a:txBody>
                  <a:tcPr anchor="ctr">
                    <a:lnL>
                      <a:noFill/>
                    </a:lnL>
                    <a:lnR>
                      <a:noFill/>
                    </a:lnR>
                    <a:lnT>
                      <a:noFill/>
                    </a:lnT>
                    <a:lnB>
                      <a:noFill/>
                    </a:lnB>
                    <a:noFill/>
                  </a:tcPr>
                </a:tc>
                <a:extLst>
                  <a:ext uri="{0D108BD9-81ED-4DB2-BD59-A6C34878D82A}">
                    <a16:rowId xmlns:a16="http://schemas.microsoft.com/office/drawing/2014/main" val="59109201"/>
                  </a:ext>
                </a:extLst>
              </a:tr>
              <a:tr h="284569">
                <a:tc>
                  <a:txBody>
                    <a:bodyPr/>
                    <a:lstStyle/>
                    <a:p>
                      <a:r>
                        <a:rPr lang="fr-FR" sz="1000"/>
                        <a:t>    </a:t>
                      </a:r>
                      <a:r>
                        <a:rPr lang="fr-FR" sz="1000" i="1">
                          <a:solidFill>
                            <a:schemeClr val="tx2"/>
                          </a:solidFill>
                        </a:rPr>
                        <a:t>% change</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i="1">
                          <a:solidFill>
                            <a:schemeClr val="accent1">
                              <a:lumMod val="76000"/>
                            </a:schemeClr>
                          </a:solidFill>
                        </a:rPr>
                        <a:t>21.3%</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i="1">
                          <a:solidFill>
                            <a:schemeClr val="accent1">
                              <a:lumMod val="76000"/>
                            </a:schemeClr>
                          </a:solidFill>
                        </a:rPr>
                        <a:t>18.3%</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i="1">
                          <a:solidFill>
                            <a:schemeClr val="accent1">
                              <a:lumMod val="76000"/>
                            </a:schemeClr>
                          </a:solidFill>
                        </a:rPr>
                        <a:t>15.3%</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i="1">
                          <a:solidFill>
                            <a:schemeClr val="accent1">
                              <a:lumMod val="76000"/>
                            </a:schemeClr>
                          </a:solidFill>
                        </a:rPr>
                        <a:t>12.3%</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i="1">
                          <a:solidFill>
                            <a:schemeClr val="accent1">
                              <a:lumMod val="76000"/>
                            </a:schemeClr>
                          </a:solidFill>
                        </a:rPr>
                        <a:t>9.3%</a:t>
                      </a:r>
                    </a:p>
                  </a:txBody>
                  <a:tcPr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1277198"/>
                  </a:ext>
                </a:extLst>
              </a:tr>
              <a:tr h="268760">
                <a:tc>
                  <a:txBody>
                    <a:bodyPr/>
                    <a:lstStyle/>
                    <a:p>
                      <a:r>
                        <a:rPr lang="fr-FR" sz="1000" b="1"/>
                        <a:t>Total Volume</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t>85.7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t>89.6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t>93.1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t>96.2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t>98.5 </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2743031"/>
                  </a:ext>
                </a:extLst>
              </a:tr>
            </a:tbl>
          </a:graphicData>
        </a:graphic>
      </p:graphicFrame>
      <p:graphicFrame>
        <p:nvGraphicFramePr>
          <p:cNvPr id="2" name="Graphique 1">
            <a:extLst>
              <a:ext uri="{FF2B5EF4-FFF2-40B4-BE49-F238E27FC236}">
                <a16:creationId xmlns:a16="http://schemas.microsoft.com/office/drawing/2014/main" id="{D886095B-9C29-1E61-1755-3083F7E2B3D3}"/>
              </a:ext>
              <a:ext uri="{147F2762-F138-4A5C-976F-8EAC2B608ADB}">
                <a16:predDERef xmlns:a16="http://schemas.microsoft.com/office/drawing/2014/main" pred="{9D34F1E7-2AFF-A7B9-17BE-51B5ED1D9E3D}"/>
              </a:ext>
            </a:extLst>
          </p:cNvPr>
          <p:cNvGraphicFramePr>
            <a:graphicFrameLocks/>
          </p:cNvGraphicFramePr>
          <p:nvPr>
            <p:extLst>
              <p:ext uri="{D42A27DB-BD31-4B8C-83A1-F6EECF244321}">
                <p14:modId xmlns:p14="http://schemas.microsoft.com/office/powerpoint/2010/main" val="994412212"/>
              </p:ext>
            </p:extLst>
          </p:nvPr>
        </p:nvGraphicFramePr>
        <p:xfrm>
          <a:off x="4461580" y="1203456"/>
          <a:ext cx="2181310" cy="2475178"/>
        </p:xfrm>
        <a:graphic>
          <a:graphicData uri="http://schemas.openxmlformats.org/drawingml/2006/chart">
            <c:chart xmlns:c="http://schemas.openxmlformats.org/drawingml/2006/chart" xmlns:r="http://schemas.openxmlformats.org/officeDocument/2006/relationships" r:id="rId5"/>
          </a:graphicData>
        </a:graphic>
      </p:graphicFrame>
      <p:cxnSp>
        <p:nvCxnSpPr>
          <p:cNvPr id="23" name="Connecteur droit avec flèche 22">
            <a:extLst>
              <a:ext uri="{FF2B5EF4-FFF2-40B4-BE49-F238E27FC236}">
                <a16:creationId xmlns:a16="http://schemas.microsoft.com/office/drawing/2014/main" id="{A5FD597E-1B52-903C-351A-CDA7D270E201}"/>
              </a:ext>
            </a:extLst>
          </p:cNvPr>
          <p:cNvCxnSpPr>
            <a:cxnSpLocks/>
          </p:cNvCxnSpPr>
          <p:nvPr/>
        </p:nvCxnSpPr>
        <p:spPr>
          <a:xfrm>
            <a:off x="-2438407" y="3783889"/>
            <a:ext cx="4168" cy="222763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Google Shape;80;p13">
            <a:extLst>
              <a:ext uri="{FF2B5EF4-FFF2-40B4-BE49-F238E27FC236}">
                <a16:creationId xmlns:a16="http://schemas.microsoft.com/office/drawing/2014/main" id="{3A974BD7-7795-95B5-D880-89210608CC8F}"/>
              </a:ext>
            </a:extLst>
          </p:cNvPr>
          <p:cNvSpPr/>
          <p:nvPr/>
        </p:nvSpPr>
        <p:spPr>
          <a:xfrm>
            <a:off x="6194425" y="3722688"/>
            <a:ext cx="2841625" cy="241300"/>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a:ea typeface="Roboto"/>
                <a:cs typeface="Arial"/>
              </a:rPr>
              <a:t>Treats</a:t>
            </a:r>
            <a:endParaRPr lang="fr-FR" sz="1200">
              <a:solidFill>
                <a:schemeClr val="lt1"/>
              </a:solidFill>
              <a:latin typeface="Arial" panose="020B0604020202020204" pitchFamily="34" charset="0"/>
              <a:ea typeface="Roboto"/>
              <a:cs typeface="Arial" panose="020B0604020202020204" pitchFamily="34" charset="0"/>
            </a:endParaRPr>
          </a:p>
        </p:txBody>
      </p:sp>
      <p:sp>
        <p:nvSpPr>
          <p:cNvPr id="5" name="Google Shape;80;p13">
            <a:extLst>
              <a:ext uri="{FF2B5EF4-FFF2-40B4-BE49-F238E27FC236}">
                <a16:creationId xmlns:a16="http://schemas.microsoft.com/office/drawing/2014/main" id="{ED9B7428-9CFD-22ED-7DDC-B8B2A31D2DC7}"/>
              </a:ext>
            </a:extLst>
          </p:cNvPr>
          <p:cNvSpPr/>
          <p:nvPr/>
        </p:nvSpPr>
        <p:spPr>
          <a:xfrm>
            <a:off x="203200" y="3722688"/>
            <a:ext cx="2841625" cy="241300"/>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panose="020B0604020202020204" pitchFamily="34" charset="0"/>
                <a:ea typeface="Roboto"/>
                <a:cs typeface="Arial" panose="020B0604020202020204" pitchFamily="34" charset="0"/>
              </a:rPr>
              <a:t>Wet food</a:t>
            </a:r>
            <a:endParaRPr lang="fr-FR" sz="1200">
              <a:latin typeface="Arial" panose="020B0604020202020204" pitchFamily="34" charset="0"/>
              <a:cs typeface="Arial" panose="020B0604020202020204" pitchFamily="34" charset="0"/>
            </a:endParaRPr>
          </a:p>
        </p:txBody>
      </p:sp>
      <p:graphicFrame>
        <p:nvGraphicFramePr>
          <p:cNvPr id="20" name="Graphique 19">
            <a:extLst>
              <a:ext uri="{FF2B5EF4-FFF2-40B4-BE49-F238E27FC236}">
                <a16:creationId xmlns:a16="http://schemas.microsoft.com/office/drawing/2014/main" id="{4392D80C-DF3E-7FE3-B886-D31EE9F91B8F}"/>
              </a:ext>
              <a:ext uri="{147F2762-F138-4A5C-976F-8EAC2B608ADB}">
                <a16:predDERef xmlns:a16="http://schemas.microsoft.com/office/drawing/2014/main" pred="{77A6DE4D-4962-2B0F-B007-B22F454CEC6B}"/>
              </a:ext>
            </a:extLst>
          </p:cNvPr>
          <p:cNvGraphicFramePr>
            <a:graphicFrameLocks/>
          </p:cNvGraphicFramePr>
          <p:nvPr>
            <p:extLst>
              <p:ext uri="{D42A27DB-BD31-4B8C-83A1-F6EECF244321}">
                <p14:modId xmlns:p14="http://schemas.microsoft.com/office/powerpoint/2010/main" val="1601268224"/>
              </p:ext>
            </p:extLst>
          </p:nvPr>
        </p:nvGraphicFramePr>
        <p:xfrm>
          <a:off x="3166653" y="3612808"/>
          <a:ext cx="2883552" cy="2787875"/>
        </p:xfrm>
        <a:graphic>
          <a:graphicData uri="http://schemas.openxmlformats.org/drawingml/2006/chart">
            <c:chart xmlns:c="http://schemas.openxmlformats.org/drawingml/2006/chart" xmlns:r="http://schemas.openxmlformats.org/officeDocument/2006/relationships" r:id="rId6"/>
          </a:graphicData>
        </a:graphic>
      </p:graphicFrame>
      <p:sp>
        <p:nvSpPr>
          <p:cNvPr id="7" name="Google Shape;80;p13">
            <a:extLst>
              <a:ext uri="{FF2B5EF4-FFF2-40B4-BE49-F238E27FC236}">
                <a16:creationId xmlns:a16="http://schemas.microsoft.com/office/drawing/2014/main" id="{B3438F12-FB00-8E8C-69F2-F5C75424C4BC}"/>
              </a:ext>
            </a:extLst>
          </p:cNvPr>
          <p:cNvSpPr/>
          <p:nvPr/>
        </p:nvSpPr>
        <p:spPr>
          <a:xfrm>
            <a:off x="3198813" y="3722688"/>
            <a:ext cx="2841625" cy="241300"/>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panose="020B0604020202020204" pitchFamily="34" charset="0"/>
                <a:ea typeface="Roboto"/>
                <a:cs typeface="Arial" panose="020B0604020202020204" pitchFamily="34" charset="0"/>
              </a:rPr>
              <a:t>Dry food</a:t>
            </a:r>
            <a:endParaRPr lang="fr-F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764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CADE5-FC8E-40C2-8323-73F90CF09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AE8C-13CC-8B38-2432-D6FA1DF4C7DB}"/>
              </a:ext>
            </a:extLst>
          </p:cNvPr>
          <p:cNvSpPr>
            <a:spLocks noGrp="1"/>
          </p:cNvSpPr>
          <p:nvPr>
            <p:ph type="title"/>
          </p:nvPr>
        </p:nvSpPr>
        <p:spPr>
          <a:xfrm>
            <a:off x="336800" y="320733"/>
            <a:ext cx="8229600" cy="369332"/>
          </a:xfrm>
        </p:spPr>
        <p:txBody>
          <a:bodyPr/>
          <a:lstStyle/>
          <a:p>
            <a:r>
              <a:rPr lang="en-US">
                <a:solidFill>
                  <a:srgbClr val="00B050"/>
                </a:solidFill>
              </a:rPr>
              <a:t>Base Case: Revenue Forecast per Segment</a:t>
            </a:r>
          </a:p>
        </p:txBody>
      </p:sp>
      <p:sp>
        <p:nvSpPr>
          <p:cNvPr id="3" name="Slide Number Placeholder 2">
            <a:extLst>
              <a:ext uri="{FF2B5EF4-FFF2-40B4-BE49-F238E27FC236}">
                <a16:creationId xmlns:a16="http://schemas.microsoft.com/office/drawing/2014/main" id="{2FE449D6-FAA2-C5B3-8735-A0E3BB8929FF}"/>
              </a:ext>
            </a:extLst>
          </p:cNvPr>
          <p:cNvSpPr>
            <a:spLocks noGrp="1"/>
          </p:cNvSpPr>
          <p:nvPr>
            <p:ph type="sldNum" sz="quarter" idx="12"/>
          </p:nvPr>
        </p:nvSpPr>
        <p:spPr/>
        <p:txBody>
          <a:bodyPr/>
          <a:lstStyle/>
          <a:p>
            <a:pPr>
              <a:defRPr/>
            </a:pPr>
            <a:fld id="{995B7867-EB00-4675-821B-66D3FE8CD564}" type="slidenum">
              <a:rPr lang="en-US" noProof="0" smtClean="0"/>
              <a:pPr>
                <a:defRPr/>
              </a:pPr>
              <a:t>28</a:t>
            </a:fld>
            <a:endParaRPr lang="en-US" noProof="0"/>
          </a:p>
        </p:txBody>
      </p:sp>
      <p:pic>
        <p:nvPicPr>
          <p:cNvPr id="6" name="Picture 5">
            <a:extLst>
              <a:ext uri="{FF2B5EF4-FFF2-40B4-BE49-F238E27FC236}">
                <a16:creationId xmlns:a16="http://schemas.microsoft.com/office/drawing/2014/main" id="{850CFD4F-A05C-337E-6D0E-6704A553D4C4}"/>
              </a:ext>
            </a:extLst>
          </p:cNvPr>
          <p:cNvPicPr>
            <a:picLocks noChangeAspect="1"/>
          </p:cNvPicPr>
          <p:nvPr/>
        </p:nvPicPr>
        <p:blipFill>
          <a:blip r:embed="rId2"/>
          <a:stretch>
            <a:fillRect/>
          </a:stretch>
        </p:blipFill>
        <p:spPr>
          <a:xfrm>
            <a:off x="348171" y="1220134"/>
            <a:ext cx="8620284" cy="2123658"/>
          </a:xfrm>
          <a:prstGeom prst="rect">
            <a:avLst/>
          </a:prstGeom>
          <a:ln>
            <a:solidFill>
              <a:schemeClr val="bg1">
                <a:lumMod val="75000"/>
              </a:schemeClr>
            </a:solidFill>
            <a:prstDash val="dash"/>
          </a:ln>
        </p:spPr>
      </p:pic>
      <p:sp>
        <p:nvSpPr>
          <p:cNvPr id="10" name="Google Shape;63;p13">
            <a:extLst>
              <a:ext uri="{FF2B5EF4-FFF2-40B4-BE49-F238E27FC236}">
                <a16:creationId xmlns:a16="http://schemas.microsoft.com/office/drawing/2014/main" id="{9F2E3AB6-2598-41CA-B0DE-890E5279216B}"/>
              </a:ext>
            </a:extLst>
          </p:cNvPr>
          <p:cNvSpPr txBox="1"/>
          <p:nvPr/>
        </p:nvSpPr>
        <p:spPr>
          <a:xfrm>
            <a:off x="-2175125" y="185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 name="Google Shape;80;p13">
            <a:extLst>
              <a:ext uri="{FF2B5EF4-FFF2-40B4-BE49-F238E27FC236}">
                <a16:creationId xmlns:a16="http://schemas.microsoft.com/office/drawing/2014/main" id="{9AC66B00-EF2B-97A4-42B6-0383572705E6}"/>
              </a:ext>
            </a:extLst>
          </p:cNvPr>
          <p:cNvSpPr/>
          <p:nvPr/>
        </p:nvSpPr>
        <p:spPr>
          <a:xfrm>
            <a:off x="336800" y="983540"/>
            <a:ext cx="8642563" cy="241203"/>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panose="020B0604020202020204" pitchFamily="34" charset="0"/>
                <a:ea typeface="Roboto"/>
                <a:cs typeface="Arial" panose="020B0604020202020204" pitchFamily="34" charset="0"/>
              </a:rPr>
              <a:t>Revenue and Volume Comparison</a:t>
            </a:r>
            <a:endParaRPr lang="fr-FR" sz="1200">
              <a:latin typeface="Arial" panose="020B0604020202020204" pitchFamily="34" charset="0"/>
              <a:cs typeface="Arial" panose="020B0604020202020204" pitchFamily="34" charset="0"/>
            </a:endParaRPr>
          </a:p>
        </p:txBody>
      </p:sp>
      <p:graphicFrame>
        <p:nvGraphicFramePr>
          <p:cNvPr id="14" name="Graphique 13">
            <a:extLst>
              <a:ext uri="{FF2B5EF4-FFF2-40B4-BE49-F238E27FC236}">
                <a16:creationId xmlns:a16="http://schemas.microsoft.com/office/drawing/2014/main" id="{AD8FE0CB-DE06-3D58-2F6D-B67CDECFF03E}"/>
              </a:ext>
              <a:ext uri="{147F2762-F138-4A5C-976F-8EAC2B608ADB}">
                <a16:predDERef xmlns:a16="http://schemas.microsoft.com/office/drawing/2014/main" pred="{1A67F4F4-0581-40AA-6D62-68A1062DCD74}"/>
              </a:ext>
            </a:extLst>
          </p:cNvPr>
          <p:cNvGraphicFramePr>
            <a:graphicFrameLocks/>
          </p:cNvGraphicFramePr>
          <p:nvPr>
            <p:extLst>
              <p:ext uri="{D42A27DB-BD31-4B8C-83A1-F6EECF244321}">
                <p14:modId xmlns:p14="http://schemas.microsoft.com/office/powerpoint/2010/main" val="4066530992"/>
              </p:ext>
            </p:extLst>
          </p:nvPr>
        </p:nvGraphicFramePr>
        <p:xfrm>
          <a:off x="4673633" y="1260535"/>
          <a:ext cx="4640762" cy="2100629"/>
        </p:xfrm>
        <a:graphic>
          <a:graphicData uri="http://schemas.openxmlformats.org/drawingml/2006/chart">
            <c:chart xmlns:c="http://schemas.openxmlformats.org/drawingml/2006/chart" xmlns:r="http://schemas.openxmlformats.org/officeDocument/2006/relationships" r:id="rId3"/>
          </a:graphicData>
        </a:graphic>
      </p:graphicFrame>
      <p:sp>
        <p:nvSpPr>
          <p:cNvPr id="20" name="ZoneTexte 19">
            <a:extLst>
              <a:ext uri="{FF2B5EF4-FFF2-40B4-BE49-F238E27FC236}">
                <a16:creationId xmlns:a16="http://schemas.microsoft.com/office/drawing/2014/main" id="{61DF32CD-FDE8-6A5D-0E17-8450A08C4E8D}"/>
              </a:ext>
            </a:extLst>
          </p:cNvPr>
          <p:cNvSpPr txBox="1"/>
          <p:nvPr/>
        </p:nvSpPr>
        <p:spPr>
          <a:xfrm>
            <a:off x="338803" y="1228138"/>
            <a:ext cx="4318801" cy="212365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en-US" sz="1200" err="1">
                <a:latin typeface="Arial"/>
                <a:cs typeface="Arial"/>
              </a:rPr>
              <a:t>TargetCo</a:t>
            </a:r>
            <a:r>
              <a:rPr lang="en-US" sz="1200">
                <a:latin typeface="Arial"/>
                <a:cs typeface="Arial"/>
              </a:rPr>
              <a:t> is projected to reach $797M in revenue by 2029, supported by its four segments.</a:t>
            </a:r>
          </a:p>
          <a:p>
            <a:pPr marL="628650" lvl="1" indent="-171450">
              <a:buFont typeface="Wingdings" panose="05000000000000000000" pitchFamily="2" charset="2"/>
              <a:buChar char="§"/>
            </a:pPr>
            <a:r>
              <a:rPr lang="en-US" sz="1200">
                <a:latin typeface="Arial"/>
                <a:cs typeface="Arial"/>
              </a:rPr>
              <a:t>While </a:t>
            </a:r>
            <a:r>
              <a:rPr lang="en-US" sz="1200" b="1">
                <a:latin typeface="Arial"/>
                <a:cs typeface="Arial"/>
              </a:rPr>
              <a:t>wet food </a:t>
            </a:r>
            <a:r>
              <a:rPr lang="en-US" sz="1200">
                <a:latin typeface="Arial"/>
                <a:cs typeface="Arial"/>
              </a:rPr>
              <a:t>will account for 46% of total volumes, it will drive 72% of revenue, reflecting </a:t>
            </a:r>
            <a:r>
              <a:rPr lang="en-US" sz="1200" b="1">
                <a:latin typeface="Arial"/>
                <a:cs typeface="Arial"/>
              </a:rPr>
              <a:t>premium positioning and higher price points</a:t>
            </a:r>
            <a:r>
              <a:rPr lang="en-US" sz="1200">
                <a:latin typeface="Arial"/>
                <a:cs typeface="Arial"/>
              </a:rPr>
              <a:t>. In contrast, the dry food segment will represent 45% of volumes but contribute only 25% of revenue due to its lower pricing. </a:t>
            </a:r>
            <a:endParaRPr lang="fr-FR">
              <a:latin typeface="Arial"/>
              <a:cs typeface="Arial"/>
            </a:endParaRPr>
          </a:p>
          <a:p>
            <a:pPr marL="171450" indent="-171450">
              <a:buFont typeface="Wingdings" panose="05000000000000000000" pitchFamily="2" charset="2"/>
              <a:buChar char="§"/>
            </a:pPr>
            <a:r>
              <a:rPr lang="en-US" sz="1200">
                <a:latin typeface="Arial"/>
                <a:cs typeface="Arial"/>
              </a:rPr>
              <a:t>Lastly, treats, introduced in 2022, will make up 9% of volumes by 2029, as it continues to progress in its growth phase, expanding partnerships with new retailers.</a:t>
            </a:r>
          </a:p>
        </p:txBody>
      </p:sp>
      <p:graphicFrame>
        <p:nvGraphicFramePr>
          <p:cNvPr id="22" name="Graphique 21">
            <a:extLst>
              <a:ext uri="{FF2B5EF4-FFF2-40B4-BE49-F238E27FC236}">
                <a16:creationId xmlns:a16="http://schemas.microsoft.com/office/drawing/2014/main" id="{B5FC9C1C-E4DF-700B-3886-9B0EF2B3DA21}"/>
              </a:ext>
            </a:extLst>
          </p:cNvPr>
          <p:cNvGraphicFramePr>
            <a:graphicFrameLocks/>
          </p:cNvGraphicFramePr>
          <p:nvPr>
            <p:extLst>
              <p:ext uri="{D42A27DB-BD31-4B8C-83A1-F6EECF244321}">
                <p14:modId xmlns:p14="http://schemas.microsoft.com/office/powerpoint/2010/main" val="1076781864"/>
              </p:ext>
            </p:extLst>
          </p:nvPr>
        </p:nvGraphicFramePr>
        <p:xfrm>
          <a:off x="348171" y="3569414"/>
          <a:ext cx="4325462" cy="26025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ableau 4">
            <a:extLst>
              <a:ext uri="{FF2B5EF4-FFF2-40B4-BE49-F238E27FC236}">
                <a16:creationId xmlns:a16="http://schemas.microsoft.com/office/drawing/2014/main" id="{EE55E5E2-7ACA-D015-052D-060807E7F2A3}"/>
              </a:ext>
            </a:extLst>
          </p:cNvPr>
          <p:cNvGraphicFramePr>
            <a:graphicFrameLocks noGrp="1"/>
          </p:cNvGraphicFramePr>
          <p:nvPr>
            <p:extLst>
              <p:ext uri="{D42A27DB-BD31-4B8C-83A1-F6EECF244321}">
                <p14:modId xmlns:p14="http://schemas.microsoft.com/office/powerpoint/2010/main" val="1914053681"/>
              </p:ext>
            </p:extLst>
          </p:nvPr>
        </p:nvGraphicFramePr>
        <p:xfrm>
          <a:off x="4801294" y="3569415"/>
          <a:ext cx="4167161" cy="2602521"/>
        </p:xfrm>
        <a:graphic>
          <a:graphicData uri="http://schemas.openxmlformats.org/drawingml/2006/table">
            <a:tbl>
              <a:tblPr bandRow="1">
                <a:tableStyleId>{5C22544A-7EE6-4342-B048-85BDC9FD1C3A}</a:tableStyleId>
              </a:tblPr>
              <a:tblGrid>
                <a:gridCol w="1274205">
                  <a:extLst>
                    <a:ext uri="{9D8B030D-6E8A-4147-A177-3AD203B41FA5}">
                      <a16:colId xmlns:a16="http://schemas.microsoft.com/office/drawing/2014/main" val="221800922"/>
                    </a:ext>
                  </a:extLst>
                </a:gridCol>
                <a:gridCol w="614384">
                  <a:extLst>
                    <a:ext uri="{9D8B030D-6E8A-4147-A177-3AD203B41FA5}">
                      <a16:colId xmlns:a16="http://schemas.microsoft.com/office/drawing/2014/main" val="424298279"/>
                    </a:ext>
                  </a:extLst>
                </a:gridCol>
                <a:gridCol w="549356">
                  <a:extLst>
                    <a:ext uri="{9D8B030D-6E8A-4147-A177-3AD203B41FA5}">
                      <a16:colId xmlns:a16="http://schemas.microsoft.com/office/drawing/2014/main" val="3246071364"/>
                    </a:ext>
                  </a:extLst>
                </a:gridCol>
                <a:gridCol w="627393">
                  <a:extLst>
                    <a:ext uri="{9D8B030D-6E8A-4147-A177-3AD203B41FA5}">
                      <a16:colId xmlns:a16="http://schemas.microsoft.com/office/drawing/2014/main" val="2975390421"/>
                    </a:ext>
                  </a:extLst>
                </a:gridCol>
                <a:gridCol w="601379">
                  <a:extLst>
                    <a:ext uri="{9D8B030D-6E8A-4147-A177-3AD203B41FA5}">
                      <a16:colId xmlns:a16="http://schemas.microsoft.com/office/drawing/2014/main" val="3968094193"/>
                    </a:ext>
                  </a:extLst>
                </a:gridCol>
                <a:gridCol w="500444">
                  <a:extLst>
                    <a:ext uri="{9D8B030D-6E8A-4147-A177-3AD203B41FA5}">
                      <a16:colId xmlns:a16="http://schemas.microsoft.com/office/drawing/2014/main" val="2288010048"/>
                    </a:ext>
                  </a:extLst>
                </a:gridCol>
              </a:tblGrid>
              <a:tr h="235695">
                <a:tc>
                  <a:txBody>
                    <a:bodyPr/>
                    <a:lstStyle/>
                    <a:p>
                      <a:endParaRPr lang="fr-FR" sz="1000" b="1">
                        <a:latin typeface="+mn-lt"/>
                      </a:endParaRPr>
                    </a:p>
                  </a:txBody>
                  <a:tcPr anchor="ctr">
                    <a:lnL>
                      <a:noFill/>
                    </a:lnL>
                    <a:lnR>
                      <a:noFill/>
                    </a:lnR>
                    <a:lnT w="12700">
                      <a:solidFill>
                        <a:schemeClr val="tx1"/>
                      </a:solid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latin typeface="+mn-lt"/>
                        </a:rPr>
                        <a:t>2025</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latin typeface="+mn-lt"/>
                        </a:rPr>
                        <a:t>2026</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latin typeface="+mn-lt"/>
                        </a:rPr>
                        <a:t>2027</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latin typeface="+mn-lt"/>
                        </a:rPr>
                        <a:t>2028</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latin typeface="+mn-lt"/>
                        </a:rPr>
                        <a:t>2029</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3478757392"/>
                  </a:ext>
                </a:extLst>
              </a:tr>
              <a:tr h="298547">
                <a:tc>
                  <a:txBody>
                    <a:bodyPr/>
                    <a:lstStyle/>
                    <a:p>
                      <a:r>
                        <a:rPr lang="fr-FR" sz="1000">
                          <a:latin typeface="+mn-lt"/>
                        </a:rPr>
                        <a:t>Wet Private Label</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latin typeface="+mn-lt"/>
                        </a:rPr>
                        <a:t>$321</a:t>
                      </a:r>
                    </a:p>
                  </a:txBody>
                  <a:tcPr anchor="ctr">
                    <a:lnL>
                      <a:noFill/>
                    </a:lnL>
                    <a:lnR>
                      <a:noFill/>
                    </a:lnR>
                    <a:lnT w="12700">
                      <a:solidFill>
                        <a:schemeClr val="tx1"/>
                      </a:solidFill>
                    </a:lnT>
                    <a:lnB>
                      <a:noFill/>
                    </a:lnB>
                    <a:noFill/>
                  </a:tcPr>
                </a:tc>
                <a:tc>
                  <a:txBody>
                    <a:bodyPr/>
                    <a:lstStyle/>
                    <a:p>
                      <a:r>
                        <a:rPr lang="fr-FR" sz="1000">
                          <a:latin typeface="+mn-lt"/>
                        </a:rPr>
                        <a:t>$338</a:t>
                      </a:r>
                    </a:p>
                  </a:txBody>
                  <a:tcPr anchor="ctr">
                    <a:lnL>
                      <a:noFill/>
                    </a:lnL>
                    <a:lnR>
                      <a:noFill/>
                    </a:lnR>
                    <a:lnT w="12700">
                      <a:solidFill>
                        <a:schemeClr val="tx1"/>
                      </a:solidFill>
                    </a:lnT>
                    <a:lnB>
                      <a:noFill/>
                    </a:lnB>
                    <a:noFill/>
                  </a:tcPr>
                </a:tc>
                <a:tc>
                  <a:txBody>
                    <a:bodyPr/>
                    <a:lstStyle/>
                    <a:p>
                      <a:r>
                        <a:rPr lang="fr-FR" sz="1000">
                          <a:latin typeface="+mn-lt"/>
                        </a:rPr>
                        <a:t>$358</a:t>
                      </a:r>
                    </a:p>
                  </a:txBody>
                  <a:tcPr anchor="ctr">
                    <a:lnL>
                      <a:noFill/>
                    </a:lnL>
                    <a:lnR>
                      <a:noFill/>
                    </a:lnR>
                    <a:lnT w="12700">
                      <a:solidFill>
                        <a:schemeClr val="tx1"/>
                      </a:solidFill>
                    </a:lnT>
                    <a:lnB>
                      <a:noFill/>
                    </a:lnB>
                    <a:noFill/>
                  </a:tcPr>
                </a:tc>
                <a:tc>
                  <a:txBody>
                    <a:bodyPr/>
                    <a:lstStyle/>
                    <a:p>
                      <a:r>
                        <a:rPr lang="fr-FR" sz="1000">
                          <a:latin typeface="+mn-lt"/>
                        </a:rPr>
                        <a:t>$379</a:t>
                      </a:r>
                    </a:p>
                  </a:txBody>
                  <a:tcPr anchor="ctr">
                    <a:lnL>
                      <a:noFill/>
                    </a:lnL>
                    <a:lnR>
                      <a:noFill/>
                    </a:lnR>
                    <a:lnT w="12700">
                      <a:solidFill>
                        <a:schemeClr val="tx1"/>
                      </a:solidFill>
                    </a:lnT>
                    <a:lnB>
                      <a:noFill/>
                    </a:lnB>
                    <a:noFill/>
                  </a:tcPr>
                </a:tc>
                <a:tc>
                  <a:txBody>
                    <a:bodyPr/>
                    <a:lstStyle/>
                    <a:p>
                      <a:r>
                        <a:rPr lang="fr-FR" sz="1000">
                          <a:latin typeface="+mn-lt"/>
                        </a:rPr>
                        <a:t>$402</a:t>
                      </a:r>
                    </a:p>
                  </a:txBody>
                  <a:tcPr anchor="ctr">
                    <a:lnL>
                      <a:noFill/>
                    </a:lnL>
                    <a:lnR>
                      <a:noFill/>
                    </a:lnR>
                    <a:lnT w="12700">
                      <a:solidFill>
                        <a:schemeClr val="tx1"/>
                      </a:solidFill>
                    </a:lnT>
                    <a:lnB>
                      <a:noFill/>
                    </a:lnB>
                    <a:noFill/>
                  </a:tcPr>
                </a:tc>
                <a:extLst>
                  <a:ext uri="{0D108BD9-81ED-4DB2-BD59-A6C34878D82A}">
                    <a16:rowId xmlns:a16="http://schemas.microsoft.com/office/drawing/2014/main" val="3217646758"/>
                  </a:ext>
                </a:extLst>
              </a:tr>
              <a:tr h="235695">
                <a:tc>
                  <a:txBody>
                    <a:bodyPr/>
                    <a:lstStyle/>
                    <a:p>
                      <a:r>
                        <a:rPr lang="fr-FR" sz="1000" i="1">
                          <a:solidFill>
                            <a:schemeClr val="accent1">
                              <a:lumMod val="76000"/>
                            </a:schemeClr>
                          </a:solidFill>
                          <a:latin typeface="+mn-lt"/>
                        </a:rPr>
                        <a:t>    % growth</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5.43%</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5.59%</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5.74%</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5.90%</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6.05%</a:t>
                      </a:r>
                    </a:p>
                  </a:txBody>
                  <a:tcPr anchor="ctr">
                    <a:lnL>
                      <a:noFill/>
                    </a:lnL>
                    <a:lnR>
                      <a:noFill/>
                    </a:lnR>
                    <a:lnT>
                      <a:noFill/>
                    </a:lnT>
                    <a:lnB>
                      <a:noFill/>
                    </a:lnB>
                    <a:noFill/>
                  </a:tcPr>
                </a:tc>
                <a:extLst>
                  <a:ext uri="{0D108BD9-81ED-4DB2-BD59-A6C34878D82A}">
                    <a16:rowId xmlns:a16="http://schemas.microsoft.com/office/drawing/2014/main" val="3769755543"/>
                  </a:ext>
                </a:extLst>
              </a:tr>
              <a:tr h="235695">
                <a:tc>
                  <a:txBody>
                    <a:bodyPr/>
                    <a:lstStyle/>
                    <a:p>
                      <a:r>
                        <a:rPr lang="fr-FR" sz="1000">
                          <a:latin typeface="+mn-lt"/>
                        </a:rPr>
                        <a:t>Wet Contract</a:t>
                      </a:r>
                    </a:p>
                  </a:txBody>
                  <a:tcPr anchor="ctr">
                    <a:lnL>
                      <a:noFill/>
                    </a:lnL>
                    <a:lnR>
                      <a:noFill/>
                    </a:lnR>
                    <a:lnT>
                      <a:noFill/>
                    </a:lnT>
                    <a:lnB>
                      <a:noFill/>
                    </a:lnB>
                    <a:noFill/>
                  </a:tcPr>
                </a:tc>
                <a:tc>
                  <a:txBody>
                    <a:bodyPr/>
                    <a:lstStyle/>
                    <a:p>
                      <a:r>
                        <a:rPr lang="fr-FR" sz="1000">
                          <a:latin typeface="+mn-lt"/>
                        </a:rPr>
                        <a:t>$142</a:t>
                      </a:r>
                    </a:p>
                  </a:txBody>
                  <a:tcPr anchor="ctr">
                    <a:lnL>
                      <a:noFill/>
                    </a:lnL>
                    <a:lnR>
                      <a:noFill/>
                    </a:lnR>
                    <a:lnT>
                      <a:noFill/>
                    </a:lnT>
                    <a:lnB>
                      <a:noFill/>
                    </a:lnB>
                    <a:noFill/>
                  </a:tcPr>
                </a:tc>
                <a:tc>
                  <a:txBody>
                    <a:bodyPr/>
                    <a:lstStyle/>
                    <a:p>
                      <a:r>
                        <a:rPr lang="fr-FR" sz="1000">
                          <a:latin typeface="+mn-lt"/>
                        </a:rPr>
                        <a:t>$148</a:t>
                      </a:r>
                    </a:p>
                  </a:txBody>
                  <a:tcPr anchor="ctr">
                    <a:lnL>
                      <a:noFill/>
                    </a:lnL>
                    <a:lnR>
                      <a:noFill/>
                    </a:lnR>
                    <a:lnT>
                      <a:noFill/>
                    </a:lnT>
                    <a:lnB>
                      <a:noFill/>
                    </a:lnB>
                    <a:noFill/>
                  </a:tcPr>
                </a:tc>
                <a:tc>
                  <a:txBody>
                    <a:bodyPr/>
                    <a:lstStyle/>
                    <a:p>
                      <a:r>
                        <a:rPr lang="fr-FR" sz="1000">
                          <a:latin typeface="+mn-lt"/>
                        </a:rPr>
                        <a:t>$156</a:t>
                      </a:r>
                    </a:p>
                  </a:txBody>
                  <a:tcPr anchor="ctr">
                    <a:lnL>
                      <a:noFill/>
                    </a:lnL>
                    <a:lnR>
                      <a:noFill/>
                    </a:lnR>
                    <a:lnT>
                      <a:noFill/>
                    </a:lnT>
                    <a:lnB>
                      <a:noFill/>
                    </a:lnB>
                    <a:noFill/>
                  </a:tcPr>
                </a:tc>
                <a:tc>
                  <a:txBody>
                    <a:bodyPr/>
                    <a:lstStyle/>
                    <a:p>
                      <a:r>
                        <a:rPr lang="fr-FR" sz="1000">
                          <a:latin typeface="+mn-lt"/>
                        </a:rPr>
                        <a:t>$165</a:t>
                      </a:r>
                    </a:p>
                  </a:txBody>
                  <a:tcPr anchor="ctr">
                    <a:lnL>
                      <a:noFill/>
                    </a:lnL>
                    <a:lnR>
                      <a:noFill/>
                    </a:lnR>
                    <a:lnT>
                      <a:noFill/>
                    </a:lnT>
                    <a:lnB>
                      <a:noFill/>
                    </a:lnB>
                    <a:noFill/>
                  </a:tcPr>
                </a:tc>
                <a:tc>
                  <a:txBody>
                    <a:bodyPr/>
                    <a:lstStyle/>
                    <a:p>
                      <a:r>
                        <a:rPr lang="fr-FR" sz="1000">
                          <a:latin typeface="+mn-lt"/>
                        </a:rPr>
                        <a:t>$174</a:t>
                      </a:r>
                    </a:p>
                  </a:txBody>
                  <a:tcPr anchor="ctr">
                    <a:lnL>
                      <a:noFill/>
                    </a:lnL>
                    <a:lnR>
                      <a:noFill/>
                    </a:lnR>
                    <a:lnT>
                      <a:noFill/>
                    </a:lnT>
                    <a:lnB>
                      <a:noFill/>
                    </a:lnB>
                    <a:noFill/>
                  </a:tcPr>
                </a:tc>
                <a:extLst>
                  <a:ext uri="{0D108BD9-81ED-4DB2-BD59-A6C34878D82A}">
                    <a16:rowId xmlns:a16="http://schemas.microsoft.com/office/drawing/2014/main" val="3656621610"/>
                  </a:ext>
                </a:extLst>
              </a:tr>
              <a:tr h="235695">
                <a:tc>
                  <a:txBody>
                    <a:bodyPr/>
                    <a:lstStyle/>
                    <a:p>
                      <a:pPr lvl="0">
                        <a:buNone/>
                      </a:pPr>
                      <a:r>
                        <a:rPr lang="fr-FR" sz="1000" b="0" i="0" u="none" strike="noStrike" noProof="0">
                          <a:solidFill>
                            <a:schemeClr val="accent1">
                              <a:lumMod val="76000"/>
                            </a:schemeClr>
                          </a:solidFill>
                          <a:latin typeface="+mn-lt"/>
                        </a:rPr>
                        <a:t>    % growth</a:t>
                      </a:r>
                      <a:endParaRPr lang="fr-FR" sz="1000">
                        <a:solidFill>
                          <a:schemeClr val="accent1">
                            <a:lumMod val="76000"/>
                          </a:schemeClr>
                        </a:solidFill>
                        <a:latin typeface="+mn-lt"/>
                      </a:endParaRPr>
                    </a:p>
                  </a:txBody>
                  <a:tcPr anchor="ctr">
                    <a:lnL>
                      <a:noFill/>
                    </a:lnL>
                    <a:lnR>
                      <a:noFill/>
                    </a:lnR>
                    <a:lnT>
                      <a:noFill/>
                    </a:lnT>
                    <a:lnB>
                      <a:noFill/>
                    </a:lnB>
                    <a:noFill/>
                  </a:tcPr>
                </a:tc>
                <a:tc>
                  <a:txBody>
                    <a:bodyPr/>
                    <a:lstStyle/>
                    <a:p>
                      <a:r>
                        <a:rPr lang="fr-FR" sz="1000">
                          <a:solidFill>
                            <a:schemeClr val="accent1">
                              <a:lumMod val="76000"/>
                            </a:schemeClr>
                          </a:solidFill>
                          <a:latin typeface="+mn-lt"/>
                        </a:rPr>
                        <a:t>4.52%</a:t>
                      </a:r>
                    </a:p>
                  </a:txBody>
                  <a:tcPr anchor="ctr">
                    <a:lnL>
                      <a:noFill/>
                    </a:lnL>
                    <a:lnR>
                      <a:noFill/>
                    </a:lnR>
                    <a:lnT>
                      <a:noFill/>
                    </a:lnT>
                    <a:lnB>
                      <a:noFill/>
                    </a:lnB>
                    <a:noFill/>
                  </a:tcPr>
                </a:tc>
                <a:tc>
                  <a:txBody>
                    <a:bodyPr/>
                    <a:lstStyle/>
                    <a:p>
                      <a:r>
                        <a:rPr lang="fr-FR" sz="1000">
                          <a:solidFill>
                            <a:schemeClr val="accent1">
                              <a:lumMod val="76000"/>
                            </a:schemeClr>
                          </a:solidFill>
                          <a:latin typeface="+mn-lt"/>
                        </a:rPr>
                        <a:t>4.83%</a:t>
                      </a:r>
                    </a:p>
                  </a:txBody>
                  <a:tcPr anchor="ctr">
                    <a:lnL>
                      <a:noFill/>
                    </a:lnL>
                    <a:lnR>
                      <a:noFill/>
                    </a:lnR>
                    <a:lnT>
                      <a:noFill/>
                    </a:lnT>
                    <a:lnB>
                      <a:noFill/>
                    </a:lnB>
                    <a:noFill/>
                  </a:tcPr>
                </a:tc>
                <a:tc>
                  <a:txBody>
                    <a:bodyPr/>
                    <a:lstStyle/>
                    <a:p>
                      <a:r>
                        <a:rPr lang="fr-FR" sz="1000">
                          <a:solidFill>
                            <a:schemeClr val="accent1">
                              <a:lumMod val="76000"/>
                            </a:schemeClr>
                          </a:solidFill>
                          <a:latin typeface="+mn-lt"/>
                        </a:rPr>
                        <a:t>5.13%</a:t>
                      </a:r>
                    </a:p>
                  </a:txBody>
                  <a:tcPr anchor="ctr">
                    <a:lnL>
                      <a:noFill/>
                    </a:lnL>
                    <a:lnR>
                      <a:noFill/>
                    </a:lnR>
                    <a:lnT>
                      <a:noFill/>
                    </a:lnT>
                    <a:lnB>
                      <a:noFill/>
                    </a:lnB>
                    <a:noFill/>
                  </a:tcPr>
                </a:tc>
                <a:tc>
                  <a:txBody>
                    <a:bodyPr/>
                    <a:lstStyle/>
                    <a:p>
                      <a:r>
                        <a:rPr lang="fr-FR" sz="1000">
                          <a:solidFill>
                            <a:schemeClr val="accent1">
                              <a:lumMod val="76000"/>
                            </a:schemeClr>
                          </a:solidFill>
                          <a:latin typeface="+mn-lt"/>
                        </a:rPr>
                        <a:t>5.44%</a:t>
                      </a:r>
                    </a:p>
                  </a:txBody>
                  <a:tcPr anchor="ctr">
                    <a:lnL>
                      <a:noFill/>
                    </a:lnL>
                    <a:lnR>
                      <a:noFill/>
                    </a:lnR>
                    <a:lnT>
                      <a:noFill/>
                    </a:lnT>
                    <a:lnB>
                      <a:noFill/>
                    </a:lnB>
                    <a:noFill/>
                  </a:tcPr>
                </a:tc>
                <a:tc>
                  <a:txBody>
                    <a:bodyPr/>
                    <a:lstStyle/>
                    <a:p>
                      <a:r>
                        <a:rPr lang="fr-FR" sz="1000">
                          <a:solidFill>
                            <a:schemeClr val="accent1">
                              <a:lumMod val="76000"/>
                            </a:schemeClr>
                          </a:solidFill>
                          <a:latin typeface="+mn-lt"/>
                        </a:rPr>
                        <a:t>5.75%</a:t>
                      </a:r>
                    </a:p>
                  </a:txBody>
                  <a:tcPr anchor="ctr">
                    <a:lnL>
                      <a:noFill/>
                    </a:lnL>
                    <a:lnR>
                      <a:noFill/>
                    </a:lnR>
                    <a:lnT>
                      <a:noFill/>
                    </a:lnT>
                    <a:lnB>
                      <a:noFill/>
                    </a:lnB>
                    <a:noFill/>
                  </a:tcPr>
                </a:tc>
                <a:extLst>
                  <a:ext uri="{0D108BD9-81ED-4DB2-BD59-A6C34878D82A}">
                    <a16:rowId xmlns:a16="http://schemas.microsoft.com/office/drawing/2014/main" val="2118263251"/>
                  </a:ext>
                </a:extLst>
              </a:tr>
              <a:tr h="298547">
                <a:tc>
                  <a:txBody>
                    <a:bodyPr/>
                    <a:lstStyle/>
                    <a:p>
                      <a:r>
                        <a:rPr lang="fr-FR" sz="1000">
                          <a:latin typeface="+mn-lt"/>
                        </a:rPr>
                        <a:t>Dry Private Label</a:t>
                      </a:r>
                    </a:p>
                  </a:txBody>
                  <a:tcPr anchor="ctr">
                    <a:lnL>
                      <a:noFill/>
                    </a:lnL>
                    <a:lnR>
                      <a:noFill/>
                    </a:lnR>
                    <a:lnT>
                      <a:noFill/>
                    </a:lnT>
                    <a:lnB>
                      <a:noFill/>
                    </a:lnB>
                    <a:noFill/>
                  </a:tcPr>
                </a:tc>
                <a:tc>
                  <a:txBody>
                    <a:bodyPr/>
                    <a:lstStyle/>
                    <a:p>
                      <a:r>
                        <a:rPr lang="fr-FR" sz="1000">
                          <a:latin typeface="+mn-lt"/>
                        </a:rPr>
                        <a:t>$155</a:t>
                      </a:r>
                    </a:p>
                  </a:txBody>
                  <a:tcPr anchor="ctr">
                    <a:lnL>
                      <a:noFill/>
                    </a:lnL>
                    <a:lnR>
                      <a:noFill/>
                    </a:lnR>
                    <a:lnT>
                      <a:noFill/>
                    </a:lnT>
                    <a:lnB>
                      <a:noFill/>
                    </a:lnB>
                    <a:noFill/>
                  </a:tcPr>
                </a:tc>
                <a:tc>
                  <a:txBody>
                    <a:bodyPr/>
                    <a:lstStyle/>
                    <a:p>
                      <a:r>
                        <a:rPr lang="fr-FR" sz="1000">
                          <a:latin typeface="+mn-lt"/>
                        </a:rPr>
                        <a:t>$168</a:t>
                      </a:r>
                    </a:p>
                  </a:txBody>
                  <a:tcPr anchor="ctr">
                    <a:lnL>
                      <a:noFill/>
                    </a:lnL>
                    <a:lnR>
                      <a:noFill/>
                    </a:lnR>
                    <a:lnT>
                      <a:noFill/>
                    </a:lnT>
                    <a:lnB>
                      <a:noFill/>
                    </a:lnB>
                    <a:noFill/>
                  </a:tcPr>
                </a:tc>
                <a:tc>
                  <a:txBody>
                    <a:bodyPr/>
                    <a:lstStyle/>
                    <a:p>
                      <a:r>
                        <a:rPr lang="fr-FR" sz="1000">
                          <a:latin typeface="+mn-lt"/>
                        </a:rPr>
                        <a:t>$180</a:t>
                      </a:r>
                    </a:p>
                  </a:txBody>
                  <a:tcPr anchor="ctr">
                    <a:lnL>
                      <a:noFill/>
                    </a:lnL>
                    <a:lnR>
                      <a:noFill/>
                    </a:lnR>
                    <a:lnT>
                      <a:noFill/>
                    </a:lnT>
                    <a:lnB>
                      <a:noFill/>
                    </a:lnB>
                    <a:noFill/>
                  </a:tcPr>
                </a:tc>
                <a:tc>
                  <a:txBody>
                    <a:bodyPr/>
                    <a:lstStyle/>
                    <a:p>
                      <a:r>
                        <a:rPr lang="fr-FR" sz="1000">
                          <a:latin typeface="+mn-lt"/>
                        </a:rPr>
                        <a:t>$191</a:t>
                      </a:r>
                    </a:p>
                  </a:txBody>
                  <a:tcPr anchor="ctr">
                    <a:lnL>
                      <a:noFill/>
                    </a:lnL>
                    <a:lnR>
                      <a:noFill/>
                    </a:lnR>
                    <a:lnT>
                      <a:noFill/>
                    </a:lnT>
                    <a:lnB>
                      <a:noFill/>
                    </a:lnB>
                    <a:noFill/>
                  </a:tcPr>
                </a:tc>
                <a:tc>
                  <a:txBody>
                    <a:bodyPr/>
                    <a:lstStyle/>
                    <a:p>
                      <a:r>
                        <a:rPr lang="fr-FR" sz="1000">
                          <a:latin typeface="+mn-lt"/>
                        </a:rPr>
                        <a:t>$200</a:t>
                      </a:r>
                    </a:p>
                  </a:txBody>
                  <a:tcPr anchor="ctr">
                    <a:lnL>
                      <a:noFill/>
                    </a:lnL>
                    <a:lnR>
                      <a:noFill/>
                    </a:lnR>
                    <a:lnT>
                      <a:noFill/>
                    </a:lnT>
                    <a:lnB>
                      <a:noFill/>
                    </a:lnB>
                    <a:noFill/>
                  </a:tcPr>
                </a:tc>
                <a:extLst>
                  <a:ext uri="{0D108BD9-81ED-4DB2-BD59-A6C34878D82A}">
                    <a16:rowId xmlns:a16="http://schemas.microsoft.com/office/drawing/2014/main" val="3242056444"/>
                  </a:ext>
                </a:extLst>
              </a:tr>
              <a:tr h="235695">
                <a:tc>
                  <a:txBody>
                    <a:bodyPr/>
                    <a:lstStyle/>
                    <a:p>
                      <a:pPr lvl="0">
                        <a:buNone/>
                      </a:pPr>
                      <a:r>
                        <a:rPr lang="fr-FR" sz="1000" b="0" i="1" u="none" strike="noStrike" noProof="0">
                          <a:solidFill>
                            <a:schemeClr val="accent1">
                              <a:lumMod val="76000"/>
                            </a:schemeClr>
                          </a:solidFill>
                          <a:latin typeface="+mn-lt"/>
                        </a:rPr>
                        <a:t>    % growth</a:t>
                      </a:r>
                      <a:endParaRPr lang="fr-FR" sz="1000" i="1">
                        <a:solidFill>
                          <a:schemeClr val="accent1">
                            <a:lumMod val="76000"/>
                          </a:schemeClr>
                        </a:solidFill>
                        <a:latin typeface="+mn-lt"/>
                      </a:endParaRPr>
                    </a:p>
                  </a:txBody>
                  <a:tcPr anchor="ctr">
                    <a:lnL>
                      <a:noFill/>
                    </a:lnL>
                    <a:lnR>
                      <a:noFill/>
                    </a:lnR>
                    <a:lnT>
                      <a:noFill/>
                    </a:lnT>
                    <a:lnB>
                      <a:noFill/>
                    </a:lnB>
                    <a:noFill/>
                  </a:tcPr>
                </a:tc>
                <a:tc>
                  <a:txBody>
                    <a:bodyPr/>
                    <a:lstStyle/>
                    <a:p>
                      <a:r>
                        <a:rPr lang="fr-FR" sz="1000" i="1">
                          <a:solidFill>
                            <a:schemeClr val="accent1">
                              <a:lumMod val="76000"/>
                            </a:schemeClr>
                          </a:solidFill>
                          <a:latin typeface="+mn-lt"/>
                        </a:rPr>
                        <a:t>9.91%</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8.60%</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7.27%</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5.95%</a:t>
                      </a:r>
                    </a:p>
                  </a:txBody>
                  <a:tcPr anchor="ctr">
                    <a:lnL>
                      <a:noFill/>
                    </a:lnL>
                    <a:lnR>
                      <a:noFill/>
                    </a:lnR>
                    <a:lnT>
                      <a:noFill/>
                    </a:lnT>
                    <a:lnB>
                      <a:noFill/>
                    </a:lnB>
                    <a:noFill/>
                  </a:tcPr>
                </a:tc>
                <a:tc>
                  <a:txBody>
                    <a:bodyPr/>
                    <a:lstStyle/>
                    <a:p>
                      <a:r>
                        <a:rPr lang="fr-FR" sz="1000" i="1">
                          <a:solidFill>
                            <a:schemeClr val="accent1">
                              <a:lumMod val="76000"/>
                            </a:schemeClr>
                          </a:solidFill>
                          <a:latin typeface="+mn-lt"/>
                        </a:rPr>
                        <a:t>4.61%</a:t>
                      </a:r>
                    </a:p>
                  </a:txBody>
                  <a:tcPr anchor="ctr">
                    <a:lnL>
                      <a:noFill/>
                    </a:lnL>
                    <a:lnR>
                      <a:noFill/>
                    </a:lnR>
                    <a:lnT>
                      <a:noFill/>
                    </a:lnT>
                    <a:lnB>
                      <a:noFill/>
                    </a:lnB>
                    <a:noFill/>
                  </a:tcPr>
                </a:tc>
                <a:extLst>
                  <a:ext uri="{0D108BD9-81ED-4DB2-BD59-A6C34878D82A}">
                    <a16:rowId xmlns:a16="http://schemas.microsoft.com/office/drawing/2014/main" val="602686513"/>
                  </a:ext>
                </a:extLst>
              </a:tr>
              <a:tr h="298547">
                <a:tc>
                  <a:txBody>
                    <a:bodyPr/>
                    <a:lstStyle/>
                    <a:p>
                      <a:r>
                        <a:rPr lang="fr-FR" sz="1000">
                          <a:latin typeface="+mn-lt"/>
                        </a:rPr>
                        <a:t>Treats Private Label</a:t>
                      </a:r>
                    </a:p>
                  </a:txBody>
                  <a:tcPr anchor="ctr">
                    <a:lnL>
                      <a:noFill/>
                    </a:lnL>
                    <a:lnR>
                      <a:noFill/>
                    </a:lnR>
                    <a:lnT>
                      <a:noFill/>
                    </a:lnT>
                    <a:lnB>
                      <a:noFill/>
                    </a:lnB>
                    <a:noFill/>
                  </a:tcPr>
                </a:tc>
                <a:tc>
                  <a:txBody>
                    <a:bodyPr/>
                    <a:lstStyle/>
                    <a:p>
                      <a:r>
                        <a:rPr lang="fr-FR" sz="1000">
                          <a:latin typeface="+mn-lt"/>
                        </a:rPr>
                        <a:t>$11</a:t>
                      </a:r>
                    </a:p>
                  </a:txBody>
                  <a:tcPr anchor="ctr">
                    <a:lnL>
                      <a:noFill/>
                    </a:lnL>
                    <a:lnR>
                      <a:noFill/>
                    </a:lnR>
                    <a:lnT>
                      <a:noFill/>
                    </a:lnT>
                    <a:lnB>
                      <a:noFill/>
                    </a:lnB>
                    <a:noFill/>
                  </a:tcPr>
                </a:tc>
                <a:tc>
                  <a:txBody>
                    <a:bodyPr/>
                    <a:lstStyle/>
                    <a:p>
                      <a:r>
                        <a:rPr lang="fr-FR" sz="1000">
                          <a:latin typeface="+mn-lt"/>
                        </a:rPr>
                        <a:t>$14</a:t>
                      </a:r>
                    </a:p>
                  </a:txBody>
                  <a:tcPr anchor="ctr">
                    <a:lnL>
                      <a:noFill/>
                    </a:lnL>
                    <a:lnR>
                      <a:noFill/>
                    </a:lnR>
                    <a:lnT>
                      <a:noFill/>
                    </a:lnT>
                    <a:lnB>
                      <a:noFill/>
                    </a:lnB>
                    <a:noFill/>
                  </a:tcPr>
                </a:tc>
                <a:tc>
                  <a:txBody>
                    <a:bodyPr/>
                    <a:lstStyle/>
                    <a:p>
                      <a:r>
                        <a:rPr lang="fr-FR" sz="1000">
                          <a:latin typeface="+mn-lt"/>
                        </a:rPr>
                        <a:t>$16</a:t>
                      </a:r>
                    </a:p>
                  </a:txBody>
                  <a:tcPr anchor="ctr">
                    <a:lnL>
                      <a:noFill/>
                    </a:lnL>
                    <a:lnR>
                      <a:noFill/>
                    </a:lnR>
                    <a:lnT>
                      <a:noFill/>
                    </a:lnT>
                    <a:lnB>
                      <a:noFill/>
                    </a:lnB>
                    <a:noFill/>
                  </a:tcPr>
                </a:tc>
                <a:tc>
                  <a:txBody>
                    <a:bodyPr/>
                    <a:lstStyle/>
                    <a:p>
                      <a:r>
                        <a:rPr lang="fr-FR" sz="1000">
                          <a:latin typeface="+mn-lt"/>
                        </a:rPr>
                        <a:t>$19</a:t>
                      </a:r>
                    </a:p>
                  </a:txBody>
                  <a:tcPr anchor="ctr">
                    <a:lnL>
                      <a:noFill/>
                    </a:lnL>
                    <a:lnR>
                      <a:noFill/>
                    </a:lnR>
                    <a:lnT>
                      <a:noFill/>
                    </a:lnT>
                    <a:lnB>
                      <a:noFill/>
                    </a:lnB>
                    <a:noFill/>
                  </a:tcPr>
                </a:tc>
                <a:tc>
                  <a:txBody>
                    <a:bodyPr/>
                    <a:lstStyle/>
                    <a:p>
                      <a:r>
                        <a:rPr lang="fr-FR" sz="1000">
                          <a:latin typeface="+mn-lt"/>
                        </a:rPr>
                        <a:t>$21</a:t>
                      </a:r>
                    </a:p>
                  </a:txBody>
                  <a:tcPr anchor="ctr">
                    <a:lnL>
                      <a:noFill/>
                    </a:lnL>
                    <a:lnR>
                      <a:noFill/>
                    </a:lnR>
                    <a:lnT>
                      <a:noFill/>
                    </a:lnT>
                    <a:lnB>
                      <a:noFill/>
                    </a:lnB>
                    <a:noFill/>
                  </a:tcPr>
                </a:tc>
                <a:extLst>
                  <a:ext uri="{0D108BD9-81ED-4DB2-BD59-A6C34878D82A}">
                    <a16:rowId xmlns:a16="http://schemas.microsoft.com/office/drawing/2014/main" val="3097006330"/>
                  </a:ext>
                </a:extLst>
              </a:tr>
              <a:tr h="235695">
                <a:tc>
                  <a:txBody>
                    <a:bodyPr/>
                    <a:lstStyle/>
                    <a:p>
                      <a:pPr lvl="0">
                        <a:buNone/>
                      </a:pPr>
                      <a:r>
                        <a:rPr lang="fr-FR" sz="1000" b="0" i="1" u="none" strike="noStrike" noProof="0">
                          <a:solidFill>
                            <a:schemeClr val="accent1">
                              <a:lumMod val="76000"/>
                            </a:schemeClr>
                          </a:solidFill>
                          <a:latin typeface="+mn-lt"/>
                        </a:rPr>
                        <a:t>    % growth</a:t>
                      </a:r>
                      <a:endParaRPr lang="fr-FR" sz="1000" i="1">
                        <a:solidFill>
                          <a:schemeClr val="accent1">
                            <a:lumMod val="76000"/>
                          </a:schemeClr>
                        </a:solidFill>
                        <a:latin typeface="+mn-lt"/>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i="1">
                          <a:solidFill>
                            <a:schemeClr val="accent1">
                              <a:lumMod val="76000"/>
                            </a:schemeClr>
                          </a:solidFill>
                          <a:latin typeface="+mn-lt"/>
                        </a:rPr>
                        <a:t>24.94%</a:t>
                      </a:r>
                    </a:p>
                  </a:txBody>
                  <a:tcPr anchor="ctr">
                    <a:lnL>
                      <a:noFill/>
                    </a:lnL>
                    <a:lnR>
                      <a:noFill/>
                    </a:lnR>
                    <a:lnT>
                      <a:noFill/>
                    </a:lnT>
                    <a:lnB w="12700">
                      <a:solidFill>
                        <a:schemeClr val="tx1"/>
                      </a:solidFill>
                    </a:lnB>
                    <a:noFill/>
                  </a:tcPr>
                </a:tc>
                <a:tc>
                  <a:txBody>
                    <a:bodyPr/>
                    <a:lstStyle/>
                    <a:p>
                      <a:r>
                        <a:rPr lang="fr-FR" sz="1000" i="1">
                          <a:solidFill>
                            <a:schemeClr val="accent1">
                              <a:lumMod val="76000"/>
                            </a:schemeClr>
                          </a:solidFill>
                          <a:latin typeface="+mn-lt"/>
                        </a:rPr>
                        <a:t>21.9%</a:t>
                      </a:r>
                    </a:p>
                  </a:txBody>
                  <a:tcPr anchor="ctr">
                    <a:lnL>
                      <a:noFill/>
                    </a:lnL>
                    <a:lnR>
                      <a:noFill/>
                    </a:lnR>
                    <a:lnT>
                      <a:noFill/>
                    </a:lnT>
                    <a:lnB w="12700">
                      <a:solidFill>
                        <a:schemeClr val="tx1"/>
                      </a:solidFill>
                    </a:lnB>
                    <a:noFill/>
                  </a:tcPr>
                </a:tc>
                <a:tc>
                  <a:txBody>
                    <a:bodyPr/>
                    <a:lstStyle/>
                    <a:p>
                      <a:r>
                        <a:rPr lang="fr-FR" sz="1000" i="1">
                          <a:solidFill>
                            <a:schemeClr val="accent1">
                              <a:lumMod val="76000"/>
                            </a:schemeClr>
                          </a:solidFill>
                          <a:latin typeface="+mn-lt"/>
                        </a:rPr>
                        <a:t>18.76%</a:t>
                      </a:r>
                    </a:p>
                  </a:txBody>
                  <a:tcPr anchor="ctr">
                    <a:lnL>
                      <a:noFill/>
                    </a:lnL>
                    <a:lnR>
                      <a:noFill/>
                    </a:lnR>
                    <a:lnT>
                      <a:noFill/>
                    </a:lnT>
                    <a:lnB w="12700">
                      <a:solidFill>
                        <a:schemeClr val="tx1"/>
                      </a:solidFill>
                    </a:lnB>
                    <a:noFill/>
                  </a:tcPr>
                </a:tc>
                <a:tc>
                  <a:txBody>
                    <a:bodyPr/>
                    <a:lstStyle/>
                    <a:p>
                      <a:r>
                        <a:rPr lang="fr-FR" sz="1000" i="1">
                          <a:solidFill>
                            <a:schemeClr val="accent1">
                              <a:lumMod val="76000"/>
                            </a:schemeClr>
                          </a:solidFill>
                          <a:latin typeface="+mn-lt"/>
                        </a:rPr>
                        <a:t>15.67%</a:t>
                      </a:r>
                    </a:p>
                  </a:txBody>
                  <a:tcPr anchor="ctr">
                    <a:lnL>
                      <a:noFill/>
                    </a:lnL>
                    <a:lnR>
                      <a:noFill/>
                    </a:lnR>
                    <a:lnT>
                      <a:noFill/>
                    </a:lnT>
                    <a:lnB w="12700">
                      <a:solidFill>
                        <a:schemeClr val="tx1"/>
                      </a:solidFill>
                    </a:lnB>
                    <a:noFill/>
                  </a:tcPr>
                </a:tc>
                <a:tc>
                  <a:txBody>
                    <a:bodyPr/>
                    <a:lstStyle/>
                    <a:p>
                      <a:r>
                        <a:rPr lang="fr-FR" sz="1000" i="1">
                          <a:solidFill>
                            <a:schemeClr val="accent1">
                              <a:lumMod val="76000"/>
                            </a:schemeClr>
                          </a:solidFill>
                          <a:latin typeface="+mn-lt"/>
                        </a:rPr>
                        <a:t>12.6%</a:t>
                      </a:r>
                    </a:p>
                  </a:txBody>
                  <a:tcPr anchor="ctr">
                    <a:lnL>
                      <a:noFill/>
                    </a:lnL>
                    <a:lnR>
                      <a:noFill/>
                    </a:lnR>
                    <a:lnT>
                      <a:noFill/>
                    </a:lnT>
                    <a:lnB w="12700">
                      <a:solidFill>
                        <a:schemeClr val="tx1"/>
                      </a:solidFill>
                    </a:lnB>
                    <a:noFill/>
                  </a:tcPr>
                </a:tc>
                <a:extLst>
                  <a:ext uri="{0D108BD9-81ED-4DB2-BD59-A6C34878D82A}">
                    <a16:rowId xmlns:a16="http://schemas.microsoft.com/office/drawing/2014/main" val="4283857640"/>
                  </a:ext>
                </a:extLst>
              </a:tr>
              <a:tr h="235695">
                <a:tc>
                  <a:txBody>
                    <a:bodyPr/>
                    <a:lstStyle/>
                    <a:p>
                      <a:r>
                        <a:rPr lang="fr-FR" sz="1000" b="1">
                          <a:latin typeface="+mn-lt"/>
                        </a:rPr>
                        <a:t>Revenue</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tc>
                  <a:txBody>
                    <a:bodyPr/>
                    <a:lstStyle/>
                    <a:p>
                      <a:r>
                        <a:rPr lang="fr-FR" sz="1000" b="1">
                          <a:latin typeface="+mn-lt"/>
                        </a:rPr>
                        <a:t>$628</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tc>
                  <a:txBody>
                    <a:bodyPr/>
                    <a:lstStyle/>
                    <a:p>
                      <a:r>
                        <a:rPr lang="fr-FR" sz="1000" b="1">
                          <a:latin typeface="+mn-lt"/>
                        </a:rPr>
                        <a:t>$669</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tc>
                  <a:txBody>
                    <a:bodyPr/>
                    <a:lstStyle/>
                    <a:p>
                      <a:r>
                        <a:rPr lang="fr-FR" sz="1000" b="1">
                          <a:latin typeface="+mn-lt"/>
                        </a:rPr>
                        <a:t>$710</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tc>
                  <a:txBody>
                    <a:bodyPr/>
                    <a:lstStyle/>
                    <a:p>
                      <a:r>
                        <a:rPr lang="fr-FR" sz="1000" b="1">
                          <a:latin typeface="+mn-lt"/>
                        </a:rPr>
                        <a:t>$753</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tc>
                  <a:txBody>
                    <a:bodyPr/>
                    <a:lstStyle/>
                    <a:p>
                      <a:r>
                        <a:rPr lang="fr-FR" sz="1000" b="1">
                          <a:latin typeface="+mn-lt"/>
                        </a:rPr>
                        <a:t>$797</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extLst>
                  <a:ext uri="{0D108BD9-81ED-4DB2-BD59-A6C34878D82A}">
                    <a16:rowId xmlns:a16="http://schemas.microsoft.com/office/drawing/2014/main" val="155374304"/>
                  </a:ext>
                </a:extLst>
              </a:tr>
            </a:tbl>
          </a:graphicData>
        </a:graphic>
      </p:graphicFrame>
    </p:spTree>
    <p:extLst>
      <p:ext uri="{BB962C8B-B14F-4D97-AF65-F5344CB8AC3E}">
        <p14:creationId xmlns:p14="http://schemas.microsoft.com/office/powerpoint/2010/main" val="674185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1EB85-33DB-6B3D-ECCF-8914D4BEF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9B6C4-C941-254B-1EDD-DB25E7A7D531}"/>
              </a:ext>
            </a:extLst>
          </p:cNvPr>
          <p:cNvSpPr>
            <a:spLocks noGrp="1"/>
          </p:cNvSpPr>
          <p:nvPr>
            <p:ph type="title"/>
          </p:nvPr>
        </p:nvSpPr>
        <p:spPr>
          <a:xfrm>
            <a:off x="309995" y="382943"/>
            <a:ext cx="8229600" cy="369332"/>
          </a:xfrm>
        </p:spPr>
        <p:txBody>
          <a:bodyPr/>
          <a:lstStyle/>
          <a:p>
            <a:r>
              <a:rPr lang="en-US">
                <a:solidFill>
                  <a:srgbClr val="00B050"/>
                </a:solidFill>
                <a:latin typeface="Arial"/>
                <a:cs typeface="Arial"/>
              </a:rPr>
              <a:t>Base Case: Price Forecast per Segment and Acquisition</a:t>
            </a:r>
          </a:p>
        </p:txBody>
      </p:sp>
      <p:sp>
        <p:nvSpPr>
          <p:cNvPr id="3" name="Slide Number Placeholder 2">
            <a:extLst>
              <a:ext uri="{FF2B5EF4-FFF2-40B4-BE49-F238E27FC236}">
                <a16:creationId xmlns:a16="http://schemas.microsoft.com/office/drawing/2014/main" id="{D42C23E8-9657-B46F-66C0-BFA093C9AD77}"/>
              </a:ext>
            </a:extLst>
          </p:cNvPr>
          <p:cNvSpPr>
            <a:spLocks noGrp="1"/>
          </p:cNvSpPr>
          <p:nvPr>
            <p:ph type="sldNum" sz="quarter" idx="12"/>
          </p:nvPr>
        </p:nvSpPr>
        <p:spPr/>
        <p:txBody>
          <a:bodyPr/>
          <a:lstStyle/>
          <a:p>
            <a:pPr>
              <a:defRPr/>
            </a:pPr>
            <a:fld id="{995B7867-EB00-4675-821B-66D3FE8CD564}" type="slidenum">
              <a:rPr lang="en-US" noProof="0" smtClean="0"/>
              <a:pPr>
                <a:defRPr/>
              </a:pPr>
              <a:t>29</a:t>
            </a:fld>
            <a:endParaRPr lang="en-US" noProof="0"/>
          </a:p>
        </p:txBody>
      </p:sp>
      <p:pic>
        <p:nvPicPr>
          <p:cNvPr id="6" name="Picture 5">
            <a:extLst>
              <a:ext uri="{FF2B5EF4-FFF2-40B4-BE49-F238E27FC236}">
                <a16:creationId xmlns:a16="http://schemas.microsoft.com/office/drawing/2014/main" id="{4050597D-E7E9-5A12-ADCE-61321FF761C0}"/>
              </a:ext>
            </a:extLst>
          </p:cNvPr>
          <p:cNvPicPr>
            <a:picLocks noChangeAspect="1"/>
          </p:cNvPicPr>
          <p:nvPr/>
        </p:nvPicPr>
        <p:blipFill>
          <a:blip r:embed="rId2"/>
          <a:stretch>
            <a:fillRect/>
          </a:stretch>
        </p:blipFill>
        <p:spPr>
          <a:xfrm>
            <a:off x="327013" y="1184945"/>
            <a:ext cx="8634076" cy="813160"/>
          </a:xfrm>
          <a:prstGeom prst="rect">
            <a:avLst/>
          </a:prstGeom>
        </p:spPr>
      </p:pic>
      <p:sp>
        <p:nvSpPr>
          <p:cNvPr id="10" name="Google Shape;63;p13">
            <a:extLst>
              <a:ext uri="{FF2B5EF4-FFF2-40B4-BE49-F238E27FC236}">
                <a16:creationId xmlns:a16="http://schemas.microsoft.com/office/drawing/2014/main" id="{488D158B-737E-7E6F-F81C-91DC4D87A5D7}"/>
              </a:ext>
            </a:extLst>
          </p:cNvPr>
          <p:cNvSpPr txBox="1"/>
          <p:nvPr/>
        </p:nvSpPr>
        <p:spPr>
          <a:xfrm>
            <a:off x="-2175125" y="185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 name="Google Shape;80;p13">
            <a:extLst>
              <a:ext uri="{FF2B5EF4-FFF2-40B4-BE49-F238E27FC236}">
                <a16:creationId xmlns:a16="http://schemas.microsoft.com/office/drawing/2014/main" id="{FC197AA0-3F2B-1DB4-7F19-B632958C2297}"/>
              </a:ext>
            </a:extLst>
          </p:cNvPr>
          <p:cNvSpPr/>
          <p:nvPr/>
        </p:nvSpPr>
        <p:spPr>
          <a:xfrm>
            <a:off x="328087" y="950463"/>
            <a:ext cx="8638414" cy="228757"/>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panose="020B0604020202020204" pitchFamily="34" charset="0"/>
                <a:ea typeface="Roboto"/>
                <a:cs typeface="Arial" panose="020B0604020202020204" pitchFamily="34" charset="0"/>
              </a:rPr>
              <a:t>Price Increases by Segment</a:t>
            </a:r>
            <a:endParaRPr lang="fr-FR" sz="1200">
              <a:latin typeface="Arial" panose="020B0604020202020204" pitchFamily="34" charset="0"/>
              <a:cs typeface="Arial" panose="020B0604020202020204" pitchFamily="34" charset="0"/>
            </a:endParaRPr>
          </a:p>
        </p:txBody>
      </p:sp>
      <p:graphicFrame>
        <p:nvGraphicFramePr>
          <p:cNvPr id="9" name="Tableau 8">
            <a:extLst>
              <a:ext uri="{FF2B5EF4-FFF2-40B4-BE49-F238E27FC236}">
                <a16:creationId xmlns:a16="http://schemas.microsoft.com/office/drawing/2014/main" id="{644F2651-EA44-3EC6-8184-7BCE9789836D}"/>
              </a:ext>
            </a:extLst>
          </p:cNvPr>
          <p:cNvGraphicFramePr>
            <a:graphicFrameLocks noGrp="1"/>
          </p:cNvGraphicFramePr>
          <p:nvPr>
            <p:extLst>
              <p:ext uri="{D42A27DB-BD31-4B8C-83A1-F6EECF244321}">
                <p14:modId xmlns:p14="http://schemas.microsoft.com/office/powerpoint/2010/main" val="125471306"/>
              </p:ext>
            </p:extLst>
          </p:nvPr>
        </p:nvGraphicFramePr>
        <p:xfrm>
          <a:off x="5049045" y="2080315"/>
          <a:ext cx="3912044" cy="2296268"/>
        </p:xfrm>
        <a:graphic>
          <a:graphicData uri="http://schemas.openxmlformats.org/drawingml/2006/table">
            <a:tbl>
              <a:tblPr bandRow="1">
                <a:tableStyleId>{5C22544A-7EE6-4342-B048-85BDC9FD1C3A}</a:tableStyleId>
              </a:tblPr>
              <a:tblGrid>
                <a:gridCol w="1335975">
                  <a:extLst>
                    <a:ext uri="{9D8B030D-6E8A-4147-A177-3AD203B41FA5}">
                      <a16:colId xmlns:a16="http://schemas.microsoft.com/office/drawing/2014/main" val="547694821"/>
                    </a:ext>
                  </a:extLst>
                </a:gridCol>
                <a:gridCol w="481223">
                  <a:extLst>
                    <a:ext uri="{9D8B030D-6E8A-4147-A177-3AD203B41FA5}">
                      <a16:colId xmlns:a16="http://schemas.microsoft.com/office/drawing/2014/main" val="1869676730"/>
                    </a:ext>
                  </a:extLst>
                </a:gridCol>
                <a:gridCol w="550898">
                  <a:extLst>
                    <a:ext uri="{9D8B030D-6E8A-4147-A177-3AD203B41FA5}">
                      <a16:colId xmlns:a16="http://schemas.microsoft.com/office/drawing/2014/main" val="3129634029"/>
                    </a:ext>
                  </a:extLst>
                </a:gridCol>
                <a:gridCol w="549889">
                  <a:extLst>
                    <a:ext uri="{9D8B030D-6E8A-4147-A177-3AD203B41FA5}">
                      <a16:colId xmlns:a16="http://schemas.microsoft.com/office/drawing/2014/main" val="1584055207"/>
                    </a:ext>
                  </a:extLst>
                </a:gridCol>
                <a:gridCol w="461368">
                  <a:extLst>
                    <a:ext uri="{9D8B030D-6E8A-4147-A177-3AD203B41FA5}">
                      <a16:colId xmlns:a16="http://schemas.microsoft.com/office/drawing/2014/main" val="1412214073"/>
                    </a:ext>
                  </a:extLst>
                </a:gridCol>
                <a:gridCol w="532691">
                  <a:extLst>
                    <a:ext uri="{9D8B030D-6E8A-4147-A177-3AD203B41FA5}">
                      <a16:colId xmlns:a16="http://schemas.microsoft.com/office/drawing/2014/main" val="830966618"/>
                    </a:ext>
                  </a:extLst>
                </a:gridCol>
              </a:tblGrid>
              <a:tr h="258624">
                <a:tc>
                  <a:txBody>
                    <a:bodyPr/>
                    <a:lstStyle/>
                    <a:p>
                      <a:r>
                        <a:rPr lang="fr-FR" sz="1000" b="1"/>
                        <a:t>Price per Unit</a:t>
                      </a:r>
                    </a:p>
                  </a:txBody>
                  <a:tcPr anchor="ctr">
                    <a:lnL>
                      <a:noFill/>
                    </a:lnL>
                    <a:lnR>
                      <a:noFill/>
                    </a:lnR>
                    <a:lnT w="12700">
                      <a:solidFill>
                        <a:schemeClr val="tx1"/>
                      </a:solid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000" b="1"/>
                        <a:t>2025</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t>2026</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t>2027</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t>2028</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a:t>2029</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3143835383"/>
                  </a:ext>
                </a:extLst>
              </a:tr>
              <a:tr h="258624">
                <a:tc>
                  <a:txBody>
                    <a:bodyPr/>
                    <a:lstStyle/>
                    <a:p>
                      <a:r>
                        <a:rPr lang="fr-FR" sz="1000"/>
                        <a:t>Wet - Private Label</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sz="1000"/>
                        <a:t>11.1</a:t>
                      </a:r>
                    </a:p>
                  </a:txBody>
                  <a:tcPr anchor="ctr">
                    <a:lnL>
                      <a:noFill/>
                    </a:lnL>
                    <a:lnR>
                      <a:noFill/>
                    </a:lnR>
                    <a:lnT w="12700">
                      <a:solidFill>
                        <a:schemeClr val="tx1"/>
                      </a:solidFill>
                    </a:lnT>
                    <a:lnB>
                      <a:noFill/>
                    </a:lnB>
                    <a:noFill/>
                  </a:tcPr>
                </a:tc>
                <a:tc>
                  <a:txBody>
                    <a:bodyPr/>
                    <a:lstStyle/>
                    <a:p>
                      <a:r>
                        <a:rPr lang="fr-FR" sz="1000"/>
                        <a:t>11.5</a:t>
                      </a:r>
                    </a:p>
                  </a:txBody>
                  <a:tcPr anchor="ctr">
                    <a:lnL>
                      <a:noFill/>
                    </a:lnL>
                    <a:lnR>
                      <a:noFill/>
                    </a:lnR>
                    <a:lnT w="12700">
                      <a:solidFill>
                        <a:schemeClr val="tx1"/>
                      </a:solidFill>
                    </a:lnT>
                    <a:lnB>
                      <a:noFill/>
                    </a:lnB>
                    <a:noFill/>
                  </a:tcPr>
                </a:tc>
                <a:tc>
                  <a:txBody>
                    <a:bodyPr/>
                    <a:lstStyle/>
                    <a:p>
                      <a:r>
                        <a:rPr lang="fr-FR" sz="1000"/>
                        <a:t>12.0</a:t>
                      </a:r>
                    </a:p>
                  </a:txBody>
                  <a:tcPr anchor="ctr">
                    <a:lnL>
                      <a:noFill/>
                    </a:lnL>
                    <a:lnR>
                      <a:noFill/>
                    </a:lnR>
                    <a:lnT w="12700">
                      <a:solidFill>
                        <a:schemeClr val="tx1"/>
                      </a:solidFill>
                    </a:lnT>
                    <a:lnB>
                      <a:noFill/>
                    </a:lnB>
                    <a:noFill/>
                  </a:tcPr>
                </a:tc>
                <a:tc>
                  <a:txBody>
                    <a:bodyPr/>
                    <a:lstStyle/>
                    <a:p>
                      <a:r>
                        <a:rPr lang="fr-FR" sz="1000"/>
                        <a:t>12.4</a:t>
                      </a:r>
                    </a:p>
                  </a:txBody>
                  <a:tcPr anchor="ctr">
                    <a:lnL>
                      <a:noFill/>
                    </a:lnL>
                    <a:lnR>
                      <a:noFill/>
                    </a:lnR>
                    <a:lnT w="12700">
                      <a:solidFill>
                        <a:schemeClr val="tx1"/>
                      </a:solidFill>
                    </a:lnT>
                    <a:lnB>
                      <a:noFill/>
                    </a:lnB>
                    <a:noFill/>
                  </a:tcPr>
                </a:tc>
                <a:tc>
                  <a:txBody>
                    <a:bodyPr/>
                    <a:lstStyle/>
                    <a:p>
                      <a:r>
                        <a:rPr lang="fr-FR" sz="1000"/>
                        <a:t>12.9</a:t>
                      </a:r>
                    </a:p>
                  </a:txBody>
                  <a:tcPr anchor="ctr">
                    <a:lnL>
                      <a:noFill/>
                    </a:lnL>
                    <a:lnR>
                      <a:noFill/>
                    </a:lnR>
                    <a:lnT w="12700">
                      <a:solidFill>
                        <a:schemeClr val="tx1"/>
                      </a:solidFill>
                    </a:lnT>
                    <a:lnB>
                      <a:noFill/>
                    </a:lnB>
                    <a:noFill/>
                  </a:tcPr>
                </a:tc>
                <a:extLst>
                  <a:ext uri="{0D108BD9-81ED-4DB2-BD59-A6C34878D82A}">
                    <a16:rowId xmlns:a16="http://schemas.microsoft.com/office/drawing/2014/main" val="521200281"/>
                  </a:ext>
                </a:extLst>
              </a:tr>
              <a:tr h="250787">
                <a:tc>
                  <a:txBody>
                    <a:bodyPr/>
                    <a:lstStyle/>
                    <a:p>
                      <a:r>
                        <a:rPr lang="fr-FR" sz="1000" i="1">
                          <a:solidFill>
                            <a:schemeClr val="accent1">
                              <a:lumMod val="76000"/>
                            </a:schemeClr>
                          </a:solidFill>
                        </a:rPr>
                        <a:t>    % change</a:t>
                      </a:r>
                    </a:p>
                  </a:txBody>
                  <a:tcPr anchor="ctr">
                    <a:lnL>
                      <a:noFill/>
                    </a:lnL>
                    <a:lnR>
                      <a:noFill/>
                    </a:lnR>
                    <a:lnT>
                      <a:noFill/>
                    </a:lnT>
                    <a:lnB>
                      <a:noFill/>
                    </a:lnB>
                    <a:noFill/>
                  </a:tcPr>
                </a:tc>
                <a:tc>
                  <a:txBody>
                    <a:bodyPr/>
                    <a:lstStyle/>
                    <a:p>
                      <a:r>
                        <a:rPr lang="fr-FR" sz="1000" i="1">
                          <a:solidFill>
                            <a:schemeClr val="accent1">
                              <a:lumMod val="76000"/>
                            </a:schemeClr>
                          </a:solidFill>
                        </a:rPr>
                        <a:t>4.0%</a:t>
                      </a:r>
                    </a:p>
                  </a:txBody>
                  <a:tcPr anchor="ctr">
                    <a:lnL>
                      <a:noFill/>
                    </a:lnL>
                    <a:lnR>
                      <a:noFill/>
                    </a:lnR>
                    <a:lnT>
                      <a:noFill/>
                    </a:lnT>
                    <a:lnB>
                      <a:noFill/>
                    </a:lnB>
                    <a:noFill/>
                  </a:tcPr>
                </a:tc>
                <a:tc>
                  <a:txBody>
                    <a:bodyPr/>
                    <a:lstStyle/>
                    <a:p>
                      <a:r>
                        <a:rPr lang="fr-FR" sz="1000" i="1">
                          <a:solidFill>
                            <a:schemeClr val="accent1">
                              <a:lumMod val="76000"/>
                            </a:schemeClr>
                          </a:solidFill>
                        </a:rPr>
                        <a:t>4.0%</a:t>
                      </a:r>
                    </a:p>
                  </a:txBody>
                  <a:tcPr anchor="ctr">
                    <a:lnL>
                      <a:noFill/>
                    </a:lnL>
                    <a:lnR>
                      <a:noFill/>
                    </a:lnR>
                    <a:lnT>
                      <a:noFill/>
                    </a:lnT>
                    <a:lnB>
                      <a:noFill/>
                    </a:lnB>
                    <a:noFill/>
                  </a:tcPr>
                </a:tc>
                <a:tc>
                  <a:txBody>
                    <a:bodyPr/>
                    <a:lstStyle/>
                    <a:p>
                      <a:r>
                        <a:rPr lang="fr-FR" sz="1000" i="1">
                          <a:solidFill>
                            <a:schemeClr val="accent1">
                              <a:lumMod val="76000"/>
                            </a:schemeClr>
                          </a:solidFill>
                        </a:rPr>
                        <a:t>4.0%</a:t>
                      </a:r>
                    </a:p>
                  </a:txBody>
                  <a:tcPr anchor="ctr">
                    <a:lnL>
                      <a:noFill/>
                    </a:lnL>
                    <a:lnR>
                      <a:noFill/>
                    </a:lnR>
                    <a:lnT>
                      <a:noFill/>
                    </a:lnT>
                    <a:lnB>
                      <a:noFill/>
                    </a:lnB>
                    <a:noFill/>
                  </a:tcPr>
                </a:tc>
                <a:tc>
                  <a:txBody>
                    <a:bodyPr/>
                    <a:lstStyle/>
                    <a:p>
                      <a:r>
                        <a:rPr lang="fr-FR" sz="1000" i="1">
                          <a:solidFill>
                            <a:schemeClr val="accent1">
                              <a:lumMod val="76000"/>
                            </a:schemeClr>
                          </a:solidFill>
                        </a:rPr>
                        <a:t>4.0%</a:t>
                      </a:r>
                    </a:p>
                  </a:txBody>
                  <a:tcPr anchor="ctr">
                    <a:lnL>
                      <a:noFill/>
                    </a:lnL>
                    <a:lnR>
                      <a:noFill/>
                    </a:lnR>
                    <a:lnT>
                      <a:noFill/>
                    </a:lnT>
                    <a:lnB>
                      <a:noFill/>
                    </a:lnB>
                    <a:noFill/>
                  </a:tcPr>
                </a:tc>
                <a:tc>
                  <a:txBody>
                    <a:bodyPr/>
                    <a:lstStyle/>
                    <a:p>
                      <a:r>
                        <a:rPr lang="fr-FR" sz="1000" i="1">
                          <a:solidFill>
                            <a:schemeClr val="accent1">
                              <a:lumMod val="76000"/>
                            </a:schemeClr>
                          </a:solidFill>
                        </a:rPr>
                        <a:t>4.0%</a:t>
                      </a:r>
                    </a:p>
                  </a:txBody>
                  <a:tcPr anchor="ctr">
                    <a:lnL>
                      <a:noFill/>
                    </a:lnL>
                    <a:lnR>
                      <a:noFill/>
                    </a:lnR>
                    <a:lnT>
                      <a:noFill/>
                    </a:lnT>
                    <a:lnB>
                      <a:noFill/>
                    </a:lnB>
                    <a:noFill/>
                  </a:tcPr>
                </a:tc>
                <a:extLst>
                  <a:ext uri="{0D108BD9-81ED-4DB2-BD59-A6C34878D82A}">
                    <a16:rowId xmlns:a16="http://schemas.microsoft.com/office/drawing/2014/main" val="3102385841"/>
                  </a:ext>
                </a:extLst>
              </a:tr>
              <a:tr h="258624">
                <a:tc>
                  <a:txBody>
                    <a:bodyPr/>
                    <a:lstStyle/>
                    <a:p>
                      <a:r>
                        <a:rPr lang="fr-FR" sz="1000"/>
                        <a:t>Wet - Contract</a:t>
                      </a:r>
                    </a:p>
                  </a:txBody>
                  <a:tcPr anchor="ctr">
                    <a:lnL>
                      <a:noFill/>
                    </a:lnL>
                    <a:lnR>
                      <a:noFill/>
                    </a:lnR>
                    <a:lnT>
                      <a:noFill/>
                    </a:lnT>
                    <a:lnB>
                      <a:noFill/>
                    </a:lnB>
                    <a:noFill/>
                  </a:tcPr>
                </a:tc>
                <a:tc>
                  <a:txBody>
                    <a:bodyPr/>
                    <a:lstStyle/>
                    <a:p>
                      <a:r>
                        <a:rPr lang="fr-FR" sz="1000"/>
                        <a:t>10.1</a:t>
                      </a:r>
                    </a:p>
                  </a:txBody>
                  <a:tcPr anchor="ctr">
                    <a:lnL>
                      <a:noFill/>
                    </a:lnL>
                    <a:lnR>
                      <a:noFill/>
                    </a:lnR>
                    <a:lnT>
                      <a:noFill/>
                    </a:lnT>
                    <a:lnB>
                      <a:noFill/>
                    </a:lnB>
                    <a:noFill/>
                  </a:tcPr>
                </a:tc>
                <a:tc>
                  <a:txBody>
                    <a:bodyPr/>
                    <a:lstStyle/>
                    <a:p>
                      <a:r>
                        <a:rPr lang="fr-FR" sz="1000"/>
                        <a:t>10.5</a:t>
                      </a:r>
                    </a:p>
                  </a:txBody>
                  <a:tcPr anchor="ctr">
                    <a:lnL>
                      <a:noFill/>
                    </a:lnL>
                    <a:lnR>
                      <a:noFill/>
                    </a:lnR>
                    <a:lnT>
                      <a:noFill/>
                    </a:lnT>
                    <a:lnB>
                      <a:noFill/>
                    </a:lnB>
                    <a:noFill/>
                  </a:tcPr>
                </a:tc>
                <a:tc>
                  <a:txBody>
                    <a:bodyPr/>
                    <a:lstStyle/>
                    <a:p>
                      <a:r>
                        <a:rPr lang="fr-FR" sz="1000"/>
                        <a:t>10.9</a:t>
                      </a:r>
                    </a:p>
                  </a:txBody>
                  <a:tcPr anchor="ctr">
                    <a:lnL>
                      <a:noFill/>
                    </a:lnL>
                    <a:lnR>
                      <a:noFill/>
                    </a:lnR>
                    <a:lnT>
                      <a:noFill/>
                    </a:lnT>
                    <a:lnB>
                      <a:noFill/>
                    </a:lnB>
                    <a:noFill/>
                  </a:tcPr>
                </a:tc>
                <a:tc>
                  <a:txBody>
                    <a:bodyPr/>
                    <a:lstStyle/>
                    <a:p>
                      <a:r>
                        <a:rPr lang="fr-FR" sz="1000"/>
                        <a:t>11.3</a:t>
                      </a:r>
                    </a:p>
                  </a:txBody>
                  <a:tcPr anchor="ctr">
                    <a:lnL>
                      <a:noFill/>
                    </a:lnL>
                    <a:lnR>
                      <a:noFill/>
                    </a:lnR>
                    <a:lnT>
                      <a:noFill/>
                    </a:lnT>
                    <a:lnB>
                      <a:noFill/>
                    </a:lnB>
                    <a:noFill/>
                  </a:tcPr>
                </a:tc>
                <a:tc>
                  <a:txBody>
                    <a:bodyPr/>
                    <a:lstStyle/>
                    <a:p>
                      <a:r>
                        <a:rPr lang="fr-FR" sz="1000"/>
                        <a:t>11.8</a:t>
                      </a:r>
                    </a:p>
                  </a:txBody>
                  <a:tcPr anchor="ctr">
                    <a:lnL>
                      <a:noFill/>
                    </a:lnL>
                    <a:lnR>
                      <a:noFill/>
                    </a:lnR>
                    <a:lnT>
                      <a:noFill/>
                    </a:lnT>
                    <a:lnB>
                      <a:noFill/>
                    </a:lnB>
                    <a:noFill/>
                  </a:tcPr>
                </a:tc>
                <a:extLst>
                  <a:ext uri="{0D108BD9-81ED-4DB2-BD59-A6C34878D82A}">
                    <a16:rowId xmlns:a16="http://schemas.microsoft.com/office/drawing/2014/main" val="53054038"/>
                  </a:ext>
                </a:extLst>
              </a:tr>
              <a:tr h="250787">
                <a:tc>
                  <a:txBody>
                    <a:bodyPr/>
                    <a:lstStyle/>
                    <a:p>
                      <a:r>
                        <a:rPr lang="fr-FR" sz="1000" i="1">
                          <a:solidFill>
                            <a:schemeClr val="accent1">
                              <a:lumMod val="76000"/>
                            </a:schemeClr>
                          </a:solidFill>
                        </a:rPr>
                        <a:t>    % change</a:t>
                      </a:r>
                    </a:p>
                  </a:txBody>
                  <a:tcPr anchor="ctr">
                    <a:lnL>
                      <a:noFill/>
                    </a:lnL>
                    <a:lnR>
                      <a:noFill/>
                    </a:lnR>
                    <a:lnT>
                      <a:noFill/>
                    </a:lnT>
                    <a:lnB>
                      <a:noFill/>
                    </a:lnB>
                    <a:noFill/>
                  </a:tcPr>
                </a:tc>
                <a:tc>
                  <a:txBody>
                    <a:bodyPr/>
                    <a:lstStyle/>
                    <a:p>
                      <a:r>
                        <a:rPr lang="fr-FR" sz="1000" i="1">
                          <a:solidFill>
                            <a:schemeClr val="accent1">
                              <a:lumMod val="76000"/>
                            </a:schemeClr>
                          </a:solidFill>
                        </a:rPr>
                        <a:t>3.7%</a:t>
                      </a:r>
                    </a:p>
                  </a:txBody>
                  <a:tcPr anchor="ctr">
                    <a:lnL>
                      <a:noFill/>
                    </a:lnL>
                    <a:lnR>
                      <a:noFill/>
                    </a:lnR>
                    <a:lnT>
                      <a:noFill/>
                    </a:lnT>
                    <a:lnB>
                      <a:noFill/>
                    </a:lnB>
                    <a:noFill/>
                  </a:tcPr>
                </a:tc>
                <a:tc>
                  <a:txBody>
                    <a:bodyPr/>
                    <a:lstStyle/>
                    <a:p>
                      <a:r>
                        <a:rPr lang="fr-FR" sz="1000" i="1">
                          <a:solidFill>
                            <a:schemeClr val="accent1">
                              <a:lumMod val="76000"/>
                            </a:schemeClr>
                          </a:solidFill>
                        </a:rPr>
                        <a:t>3.8%</a:t>
                      </a:r>
                    </a:p>
                  </a:txBody>
                  <a:tcPr anchor="ctr">
                    <a:lnL>
                      <a:noFill/>
                    </a:lnL>
                    <a:lnR>
                      <a:noFill/>
                    </a:lnR>
                    <a:lnT>
                      <a:noFill/>
                    </a:lnT>
                    <a:lnB>
                      <a:noFill/>
                    </a:lnB>
                    <a:noFill/>
                  </a:tcPr>
                </a:tc>
                <a:tc>
                  <a:txBody>
                    <a:bodyPr/>
                    <a:lstStyle/>
                    <a:p>
                      <a:r>
                        <a:rPr lang="fr-FR" sz="1000" i="1">
                          <a:solidFill>
                            <a:schemeClr val="accent1">
                              <a:lumMod val="76000"/>
                            </a:schemeClr>
                          </a:solidFill>
                        </a:rPr>
                        <a:t>3.9%</a:t>
                      </a:r>
                    </a:p>
                  </a:txBody>
                  <a:tcPr anchor="ctr">
                    <a:lnL>
                      <a:noFill/>
                    </a:lnL>
                    <a:lnR>
                      <a:noFill/>
                    </a:lnR>
                    <a:lnT>
                      <a:noFill/>
                    </a:lnT>
                    <a:lnB>
                      <a:noFill/>
                    </a:lnB>
                    <a:noFill/>
                  </a:tcPr>
                </a:tc>
                <a:tc>
                  <a:txBody>
                    <a:bodyPr/>
                    <a:lstStyle/>
                    <a:p>
                      <a:r>
                        <a:rPr lang="fr-FR" sz="1000" i="1">
                          <a:solidFill>
                            <a:schemeClr val="accent1">
                              <a:lumMod val="76000"/>
                            </a:schemeClr>
                          </a:solidFill>
                        </a:rPr>
                        <a:t>4.0%</a:t>
                      </a:r>
                    </a:p>
                  </a:txBody>
                  <a:tcPr anchor="ctr">
                    <a:lnL>
                      <a:noFill/>
                    </a:lnL>
                    <a:lnR>
                      <a:noFill/>
                    </a:lnR>
                    <a:lnT>
                      <a:noFill/>
                    </a:lnT>
                    <a:lnB>
                      <a:noFill/>
                    </a:lnB>
                    <a:noFill/>
                  </a:tcPr>
                </a:tc>
                <a:tc>
                  <a:txBody>
                    <a:bodyPr/>
                    <a:lstStyle/>
                    <a:p>
                      <a:r>
                        <a:rPr lang="fr-FR" sz="1000" i="1">
                          <a:solidFill>
                            <a:schemeClr val="accent1">
                              <a:lumMod val="76000"/>
                            </a:schemeClr>
                          </a:solidFill>
                        </a:rPr>
                        <a:t>4.1%</a:t>
                      </a:r>
                    </a:p>
                  </a:txBody>
                  <a:tcPr anchor="ctr">
                    <a:lnL>
                      <a:noFill/>
                    </a:lnL>
                    <a:lnR>
                      <a:noFill/>
                    </a:lnR>
                    <a:lnT>
                      <a:noFill/>
                    </a:lnT>
                    <a:lnB>
                      <a:noFill/>
                    </a:lnB>
                    <a:noFill/>
                  </a:tcPr>
                </a:tc>
                <a:extLst>
                  <a:ext uri="{0D108BD9-81ED-4DB2-BD59-A6C34878D82A}">
                    <a16:rowId xmlns:a16="http://schemas.microsoft.com/office/drawing/2014/main" val="917927418"/>
                  </a:ext>
                </a:extLst>
              </a:tr>
              <a:tr h="258624">
                <a:tc>
                  <a:txBody>
                    <a:bodyPr/>
                    <a:lstStyle/>
                    <a:p>
                      <a:r>
                        <a:rPr lang="fr-FR" sz="1000"/>
                        <a:t>Dry - Private Label</a:t>
                      </a:r>
                    </a:p>
                  </a:txBody>
                  <a:tcPr anchor="ctr">
                    <a:lnL>
                      <a:noFill/>
                    </a:lnL>
                    <a:lnR>
                      <a:noFill/>
                    </a:lnR>
                    <a:lnT>
                      <a:noFill/>
                    </a:lnT>
                    <a:lnB>
                      <a:noFill/>
                    </a:lnB>
                    <a:noFill/>
                  </a:tcPr>
                </a:tc>
                <a:tc>
                  <a:txBody>
                    <a:bodyPr/>
                    <a:lstStyle/>
                    <a:p>
                      <a:r>
                        <a:rPr lang="fr-FR" sz="1000"/>
                        <a:t>4.1</a:t>
                      </a:r>
                    </a:p>
                  </a:txBody>
                  <a:tcPr anchor="ctr">
                    <a:lnL>
                      <a:noFill/>
                    </a:lnL>
                    <a:lnR>
                      <a:noFill/>
                    </a:lnR>
                    <a:lnT>
                      <a:noFill/>
                    </a:lnT>
                    <a:lnB>
                      <a:noFill/>
                    </a:lnB>
                    <a:noFill/>
                  </a:tcPr>
                </a:tc>
                <a:tc>
                  <a:txBody>
                    <a:bodyPr/>
                    <a:lstStyle/>
                    <a:p>
                      <a:r>
                        <a:rPr lang="fr-FR" sz="1000"/>
                        <a:t>4.2</a:t>
                      </a:r>
                    </a:p>
                  </a:txBody>
                  <a:tcPr anchor="ctr">
                    <a:lnL>
                      <a:noFill/>
                    </a:lnL>
                    <a:lnR>
                      <a:noFill/>
                    </a:lnR>
                    <a:lnT>
                      <a:noFill/>
                    </a:lnT>
                    <a:lnB>
                      <a:noFill/>
                    </a:lnB>
                    <a:noFill/>
                  </a:tcPr>
                </a:tc>
                <a:tc>
                  <a:txBody>
                    <a:bodyPr/>
                    <a:lstStyle/>
                    <a:p>
                      <a:r>
                        <a:rPr lang="fr-FR" sz="1000"/>
                        <a:t>4.3</a:t>
                      </a:r>
                    </a:p>
                  </a:txBody>
                  <a:tcPr anchor="ctr">
                    <a:lnL>
                      <a:noFill/>
                    </a:lnL>
                    <a:lnR>
                      <a:noFill/>
                    </a:lnR>
                    <a:lnT>
                      <a:noFill/>
                    </a:lnT>
                    <a:lnB>
                      <a:noFill/>
                    </a:lnB>
                    <a:noFill/>
                  </a:tcPr>
                </a:tc>
                <a:tc>
                  <a:txBody>
                    <a:bodyPr/>
                    <a:lstStyle/>
                    <a:p>
                      <a:r>
                        <a:rPr lang="fr-FR" sz="1000"/>
                        <a:t>4.4</a:t>
                      </a:r>
                    </a:p>
                  </a:txBody>
                  <a:tcPr anchor="ctr">
                    <a:lnL>
                      <a:noFill/>
                    </a:lnL>
                    <a:lnR>
                      <a:noFill/>
                    </a:lnR>
                    <a:lnT>
                      <a:noFill/>
                    </a:lnT>
                    <a:lnB>
                      <a:noFill/>
                    </a:lnB>
                    <a:noFill/>
                  </a:tcPr>
                </a:tc>
                <a:tc>
                  <a:txBody>
                    <a:bodyPr/>
                    <a:lstStyle/>
                    <a:p>
                      <a:r>
                        <a:rPr lang="fr-FR" sz="1000"/>
                        <a:t>4.5</a:t>
                      </a:r>
                    </a:p>
                  </a:txBody>
                  <a:tcPr anchor="ctr">
                    <a:lnL>
                      <a:noFill/>
                    </a:lnL>
                    <a:lnR>
                      <a:noFill/>
                    </a:lnR>
                    <a:lnT>
                      <a:noFill/>
                    </a:lnT>
                    <a:lnB>
                      <a:noFill/>
                    </a:lnB>
                    <a:noFill/>
                  </a:tcPr>
                </a:tc>
                <a:extLst>
                  <a:ext uri="{0D108BD9-81ED-4DB2-BD59-A6C34878D82A}">
                    <a16:rowId xmlns:a16="http://schemas.microsoft.com/office/drawing/2014/main" val="1490885686"/>
                  </a:ext>
                </a:extLst>
              </a:tr>
              <a:tr h="250787">
                <a:tc>
                  <a:txBody>
                    <a:bodyPr/>
                    <a:lstStyle/>
                    <a:p>
                      <a:r>
                        <a:rPr lang="fr-FR" sz="1000" i="1">
                          <a:solidFill>
                            <a:schemeClr val="accent1">
                              <a:lumMod val="76000"/>
                            </a:schemeClr>
                          </a:solidFill>
                        </a:rPr>
                        <a:t>    % change</a:t>
                      </a:r>
                    </a:p>
                  </a:txBody>
                  <a:tcPr anchor="ctr">
                    <a:lnL>
                      <a:noFill/>
                    </a:lnL>
                    <a:lnR>
                      <a:noFill/>
                    </a:lnR>
                    <a:lnT>
                      <a:noFill/>
                    </a:lnT>
                    <a:lnB>
                      <a:noFill/>
                    </a:lnB>
                    <a:noFill/>
                  </a:tcPr>
                </a:tc>
                <a:tc>
                  <a:txBody>
                    <a:bodyPr/>
                    <a:lstStyle/>
                    <a:p>
                      <a:r>
                        <a:rPr lang="fr-FR" sz="1000" i="1">
                          <a:solidFill>
                            <a:schemeClr val="accent1">
                              <a:lumMod val="76000"/>
                            </a:schemeClr>
                          </a:solidFill>
                        </a:rPr>
                        <a:t>1.9%</a:t>
                      </a:r>
                    </a:p>
                  </a:txBody>
                  <a:tcPr anchor="ctr">
                    <a:lnL>
                      <a:noFill/>
                    </a:lnL>
                    <a:lnR>
                      <a:noFill/>
                    </a:lnR>
                    <a:lnT>
                      <a:noFill/>
                    </a:lnT>
                    <a:lnB>
                      <a:noFill/>
                    </a:lnB>
                    <a:noFill/>
                  </a:tcPr>
                </a:tc>
                <a:tc>
                  <a:txBody>
                    <a:bodyPr/>
                    <a:lstStyle/>
                    <a:p>
                      <a:r>
                        <a:rPr lang="fr-FR" sz="1000" i="1">
                          <a:solidFill>
                            <a:schemeClr val="accent1">
                              <a:lumMod val="76000"/>
                            </a:schemeClr>
                          </a:solidFill>
                        </a:rPr>
                        <a:t>2.1%</a:t>
                      </a:r>
                    </a:p>
                  </a:txBody>
                  <a:tcPr anchor="ctr">
                    <a:lnL>
                      <a:noFill/>
                    </a:lnL>
                    <a:lnR>
                      <a:noFill/>
                    </a:lnR>
                    <a:lnT>
                      <a:noFill/>
                    </a:lnT>
                    <a:lnB>
                      <a:noFill/>
                    </a:lnB>
                    <a:noFill/>
                  </a:tcPr>
                </a:tc>
                <a:tc>
                  <a:txBody>
                    <a:bodyPr/>
                    <a:lstStyle/>
                    <a:p>
                      <a:r>
                        <a:rPr lang="fr-FR" sz="1000" i="1">
                          <a:solidFill>
                            <a:schemeClr val="accent1">
                              <a:lumMod val="76000"/>
                            </a:schemeClr>
                          </a:solidFill>
                        </a:rPr>
                        <a:t>2.3%</a:t>
                      </a:r>
                    </a:p>
                  </a:txBody>
                  <a:tcPr anchor="ctr">
                    <a:lnL>
                      <a:noFill/>
                    </a:lnL>
                    <a:lnR>
                      <a:noFill/>
                    </a:lnR>
                    <a:lnT>
                      <a:noFill/>
                    </a:lnT>
                    <a:lnB>
                      <a:noFill/>
                    </a:lnB>
                    <a:noFill/>
                  </a:tcPr>
                </a:tc>
                <a:tc>
                  <a:txBody>
                    <a:bodyPr/>
                    <a:lstStyle/>
                    <a:p>
                      <a:r>
                        <a:rPr lang="fr-FR" sz="1000" i="1">
                          <a:solidFill>
                            <a:schemeClr val="accent1">
                              <a:lumMod val="76000"/>
                            </a:schemeClr>
                          </a:solidFill>
                        </a:rPr>
                        <a:t>2.5%</a:t>
                      </a:r>
                    </a:p>
                  </a:txBody>
                  <a:tcPr anchor="ctr">
                    <a:lnL>
                      <a:noFill/>
                    </a:lnL>
                    <a:lnR>
                      <a:noFill/>
                    </a:lnR>
                    <a:lnT>
                      <a:noFill/>
                    </a:lnT>
                    <a:lnB>
                      <a:noFill/>
                    </a:lnB>
                    <a:noFill/>
                  </a:tcPr>
                </a:tc>
                <a:tc>
                  <a:txBody>
                    <a:bodyPr/>
                    <a:lstStyle/>
                    <a:p>
                      <a:r>
                        <a:rPr lang="fr-FR" sz="1000" i="1">
                          <a:solidFill>
                            <a:schemeClr val="accent1">
                              <a:lumMod val="76000"/>
                            </a:schemeClr>
                          </a:solidFill>
                        </a:rPr>
                        <a:t>2.7%</a:t>
                      </a:r>
                    </a:p>
                  </a:txBody>
                  <a:tcPr anchor="ctr">
                    <a:lnL>
                      <a:noFill/>
                    </a:lnL>
                    <a:lnR>
                      <a:noFill/>
                    </a:lnR>
                    <a:lnT>
                      <a:noFill/>
                    </a:lnT>
                    <a:lnB>
                      <a:noFill/>
                    </a:lnB>
                    <a:noFill/>
                  </a:tcPr>
                </a:tc>
                <a:extLst>
                  <a:ext uri="{0D108BD9-81ED-4DB2-BD59-A6C34878D82A}">
                    <a16:rowId xmlns:a16="http://schemas.microsoft.com/office/drawing/2014/main" val="1206087442"/>
                  </a:ext>
                </a:extLst>
              </a:tr>
              <a:tr h="258624">
                <a:tc>
                  <a:txBody>
                    <a:bodyPr/>
                    <a:lstStyle/>
                    <a:p>
                      <a:r>
                        <a:rPr lang="fr-FR" sz="1000"/>
                        <a:t>Treats - Private Label</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sz="1000"/>
                        <a:t>2.1</a:t>
                      </a:r>
                    </a:p>
                  </a:txBody>
                  <a:tcPr anchor="ctr">
                    <a:lnL>
                      <a:noFill/>
                    </a:lnL>
                    <a:lnR>
                      <a:noFill/>
                    </a:lnR>
                    <a:lnT>
                      <a:noFill/>
                    </a:lnT>
                    <a:lnB w="12700">
                      <a:solidFill>
                        <a:schemeClr val="tx1"/>
                      </a:solidFill>
                    </a:lnB>
                    <a:noFill/>
                  </a:tcPr>
                </a:tc>
                <a:tc>
                  <a:txBody>
                    <a:bodyPr/>
                    <a:lstStyle/>
                    <a:p>
                      <a:r>
                        <a:rPr lang="fr-FR" sz="1000"/>
                        <a:t>2.2</a:t>
                      </a:r>
                    </a:p>
                  </a:txBody>
                  <a:tcPr anchor="ctr">
                    <a:lnL>
                      <a:noFill/>
                    </a:lnL>
                    <a:lnR>
                      <a:noFill/>
                    </a:lnR>
                    <a:lnT>
                      <a:noFill/>
                    </a:lnT>
                    <a:lnB w="12700">
                      <a:solidFill>
                        <a:schemeClr val="tx1"/>
                      </a:solidFill>
                    </a:lnB>
                    <a:noFill/>
                  </a:tcPr>
                </a:tc>
                <a:tc>
                  <a:txBody>
                    <a:bodyPr/>
                    <a:lstStyle/>
                    <a:p>
                      <a:r>
                        <a:rPr lang="fr-FR" sz="1000"/>
                        <a:t>2.3</a:t>
                      </a:r>
                    </a:p>
                  </a:txBody>
                  <a:tcPr anchor="ctr">
                    <a:lnL>
                      <a:noFill/>
                    </a:lnL>
                    <a:lnR>
                      <a:noFill/>
                    </a:lnR>
                    <a:lnT>
                      <a:noFill/>
                    </a:lnT>
                    <a:lnB w="12700">
                      <a:solidFill>
                        <a:schemeClr val="tx1"/>
                      </a:solidFill>
                    </a:lnB>
                    <a:noFill/>
                  </a:tcPr>
                </a:tc>
                <a:tc>
                  <a:txBody>
                    <a:bodyPr/>
                    <a:lstStyle/>
                    <a:p>
                      <a:r>
                        <a:rPr lang="fr-FR" sz="1000"/>
                        <a:t>2.3</a:t>
                      </a:r>
                    </a:p>
                  </a:txBody>
                  <a:tcPr anchor="ctr">
                    <a:lnL>
                      <a:noFill/>
                    </a:lnL>
                    <a:lnR>
                      <a:noFill/>
                    </a:lnR>
                    <a:lnT>
                      <a:noFill/>
                    </a:lnT>
                    <a:lnB w="12700">
                      <a:solidFill>
                        <a:schemeClr val="tx1"/>
                      </a:solidFill>
                    </a:lnB>
                    <a:noFill/>
                  </a:tcPr>
                </a:tc>
                <a:tc>
                  <a:txBody>
                    <a:bodyPr/>
                    <a:lstStyle/>
                    <a:p>
                      <a:r>
                        <a:rPr lang="fr-FR" sz="1000"/>
                        <a:t>2.4</a:t>
                      </a:r>
                    </a:p>
                  </a:txBody>
                  <a:tcPr anchor="ctr">
                    <a:lnL>
                      <a:noFill/>
                    </a:lnL>
                    <a:lnR>
                      <a:noFill/>
                    </a:lnR>
                    <a:lnT>
                      <a:noFill/>
                    </a:lnT>
                    <a:lnB w="12700">
                      <a:solidFill>
                        <a:schemeClr val="tx1"/>
                      </a:solidFill>
                    </a:lnB>
                    <a:noFill/>
                  </a:tcPr>
                </a:tc>
                <a:extLst>
                  <a:ext uri="{0D108BD9-81ED-4DB2-BD59-A6C34878D82A}">
                    <a16:rowId xmlns:a16="http://schemas.microsoft.com/office/drawing/2014/main" val="3855296316"/>
                  </a:ext>
                </a:extLst>
              </a:tr>
              <a:tr h="250787">
                <a:tc>
                  <a:txBody>
                    <a:bodyPr/>
                    <a:lstStyle/>
                    <a:p>
                      <a:r>
                        <a:rPr lang="fr-FR" sz="1000" b="1" i="1">
                          <a:solidFill>
                            <a:schemeClr val="accent1">
                              <a:lumMod val="76000"/>
                            </a:schemeClr>
                          </a:solidFill>
                        </a:rPr>
                        <a:t>    % change</a:t>
                      </a:r>
                    </a:p>
                  </a:txBody>
                  <a:tcPr anchor="ctr">
                    <a:lnL>
                      <a:noFill/>
                    </a:lnL>
                    <a:lnR>
                      <a:noFill/>
                    </a:lnR>
                    <a:lnT w="12700" cap="flat" cmpd="sng" algn="ctr">
                      <a:solidFill>
                        <a:schemeClr val="tx1"/>
                      </a:solidFill>
                      <a:prstDash val="solid"/>
                      <a:round/>
                      <a:headEnd type="none" w="med" len="med"/>
                      <a:tailEnd type="none" w="med" len="med"/>
                    </a:lnT>
                    <a:lnB w="12700">
                      <a:solidFill>
                        <a:schemeClr val="tx1"/>
                      </a:solidFill>
                    </a:lnB>
                    <a:solidFill>
                      <a:schemeClr val="accent1">
                        <a:lumMod val="20000"/>
                        <a:lumOff val="80000"/>
                      </a:schemeClr>
                    </a:solidFill>
                  </a:tcPr>
                </a:tc>
                <a:tc>
                  <a:txBody>
                    <a:bodyPr/>
                    <a:lstStyle/>
                    <a:p>
                      <a:r>
                        <a:rPr lang="fr-FR" sz="1000" b="1" i="1">
                          <a:solidFill>
                            <a:schemeClr val="accent1">
                              <a:lumMod val="76000"/>
                            </a:schemeClr>
                          </a:solidFill>
                        </a:rPr>
                        <a:t>3.0%</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i="1">
                          <a:solidFill>
                            <a:schemeClr val="accent1">
                              <a:lumMod val="76000"/>
                            </a:schemeClr>
                          </a:solidFill>
                        </a:rPr>
                        <a:t>3.0%</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i="1">
                          <a:solidFill>
                            <a:schemeClr val="accent1">
                              <a:lumMod val="76000"/>
                            </a:schemeClr>
                          </a:solidFill>
                        </a:rPr>
                        <a:t>3.0%</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i="1">
                          <a:solidFill>
                            <a:schemeClr val="accent1">
                              <a:lumMod val="76000"/>
                            </a:schemeClr>
                          </a:solidFill>
                        </a:rPr>
                        <a:t>3.0%</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tc>
                  <a:txBody>
                    <a:bodyPr/>
                    <a:lstStyle/>
                    <a:p>
                      <a:r>
                        <a:rPr lang="fr-FR" sz="1000" b="1" i="1">
                          <a:solidFill>
                            <a:schemeClr val="accent1">
                              <a:lumMod val="76000"/>
                            </a:schemeClr>
                          </a:solidFill>
                        </a:rPr>
                        <a:t>3.0%</a:t>
                      </a:r>
                    </a:p>
                  </a:txBody>
                  <a:tcPr anchor="ctr">
                    <a:lnL>
                      <a:noFill/>
                    </a:lnL>
                    <a:lnR>
                      <a:noFill/>
                    </a:lnR>
                    <a:lnT w="12700">
                      <a:solidFill>
                        <a:schemeClr val="tx1"/>
                      </a:solidFill>
                    </a:lnT>
                    <a:lnB w="12700">
                      <a:solidFill>
                        <a:schemeClr val="tx1"/>
                      </a:solidFill>
                    </a:lnB>
                    <a:solidFill>
                      <a:schemeClr val="accent1">
                        <a:lumMod val="20000"/>
                        <a:lumOff val="80000"/>
                      </a:schemeClr>
                    </a:solidFill>
                  </a:tcPr>
                </a:tc>
                <a:extLst>
                  <a:ext uri="{0D108BD9-81ED-4DB2-BD59-A6C34878D82A}">
                    <a16:rowId xmlns:a16="http://schemas.microsoft.com/office/drawing/2014/main" val="1438664602"/>
                  </a:ext>
                </a:extLst>
              </a:tr>
            </a:tbl>
          </a:graphicData>
        </a:graphic>
      </p:graphicFrame>
      <p:graphicFrame>
        <p:nvGraphicFramePr>
          <p:cNvPr id="4" name="Graphique 3">
            <a:extLst>
              <a:ext uri="{FF2B5EF4-FFF2-40B4-BE49-F238E27FC236}">
                <a16:creationId xmlns:a16="http://schemas.microsoft.com/office/drawing/2014/main" id="{B6DC1DE2-1DE4-ED4E-9C72-402000FC1580}"/>
              </a:ext>
              <a:ext uri="{147F2762-F138-4A5C-976F-8EAC2B608ADB}">
                <a16:predDERef xmlns:a16="http://schemas.microsoft.com/office/drawing/2014/main" pred="{8D11AE12-2BA0-39E6-CF65-8A51330B58B4}"/>
              </a:ext>
            </a:extLst>
          </p:cNvPr>
          <p:cNvGraphicFramePr>
            <a:graphicFrameLocks/>
          </p:cNvGraphicFramePr>
          <p:nvPr>
            <p:extLst>
              <p:ext uri="{D42A27DB-BD31-4B8C-83A1-F6EECF244321}">
                <p14:modId xmlns:p14="http://schemas.microsoft.com/office/powerpoint/2010/main" val="2168886375"/>
              </p:ext>
            </p:extLst>
          </p:nvPr>
        </p:nvGraphicFramePr>
        <p:xfrm>
          <a:off x="309995" y="1945440"/>
          <a:ext cx="4554613" cy="2487138"/>
        </p:xfrm>
        <a:graphic>
          <a:graphicData uri="http://schemas.openxmlformats.org/drawingml/2006/chart">
            <c:chart xmlns:c="http://schemas.openxmlformats.org/drawingml/2006/chart" xmlns:r="http://schemas.openxmlformats.org/officeDocument/2006/relationships" r:id="rId3"/>
          </a:graphicData>
        </a:graphic>
      </p:graphicFrame>
      <p:sp>
        <p:nvSpPr>
          <p:cNvPr id="5" name="ZoneTexte 4">
            <a:extLst>
              <a:ext uri="{FF2B5EF4-FFF2-40B4-BE49-F238E27FC236}">
                <a16:creationId xmlns:a16="http://schemas.microsoft.com/office/drawing/2014/main" id="{A1E5E3A1-58CD-A0C3-1D90-3AE1DCDC8697}"/>
              </a:ext>
            </a:extLst>
          </p:cNvPr>
          <p:cNvSpPr txBox="1"/>
          <p:nvPr/>
        </p:nvSpPr>
        <p:spPr>
          <a:xfrm>
            <a:off x="327014" y="1188025"/>
            <a:ext cx="8634075" cy="830997"/>
          </a:xfrm>
          <a:prstGeom prst="rect">
            <a:avLst/>
          </a:prstGeom>
          <a:noFill/>
          <a:ln>
            <a:solidFill>
              <a:srgbClr val="A6A6A6"/>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en-US" sz="1200">
                <a:latin typeface="Arial"/>
                <a:cs typeface="Arial"/>
              </a:rPr>
              <a:t>Prices are projected to </a:t>
            </a:r>
            <a:r>
              <a:rPr lang="en-US" sz="1200" b="1">
                <a:latin typeface="Arial"/>
                <a:cs typeface="Arial"/>
              </a:rPr>
              <a:t>increase </a:t>
            </a:r>
            <a:r>
              <a:rPr lang="en-US" sz="1200">
                <a:latin typeface="Arial"/>
                <a:cs typeface="Arial"/>
              </a:rPr>
              <a:t>steadily across all segments in line with </a:t>
            </a:r>
            <a:r>
              <a:rPr lang="en-US" sz="1200" b="1">
                <a:latin typeface="Arial"/>
                <a:cs typeface="Arial"/>
              </a:rPr>
              <a:t>inflation</a:t>
            </a:r>
            <a:r>
              <a:rPr lang="en-US" sz="1200">
                <a:latin typeface="Arial"/>
                <a:cs typeface="Arial"/>
              </a:rPr>
              <a:t>. </a:t>
            </a:r>
            <a:endParaRPr lang="fr-FR">
              <a:cs typeface="Arial"/>
            </a:endParaRPr>
          </a:p>
          <a:p>
            <a:pPr marL="628650" lvl="1" indent="-171450">
              <a:buFont typeface="Wingdings" panose="05000000000000000000" pitchFamily="2" charset="2"/>
              <a:buChar char="§"/>
            </a:pPr>
            <a:r>
              <a:rPr lang="en-US" sz="1200" b="1">
                <a:latin typeface="Arial"/>
                <a:cs typeface="Arial"/>
              </a:rPr>
              <a:t>Wet food (private label)</a:t>
            </a:r>
            <a:r>
              <a:rPr lang="en-US" sz="1200">
                <a:latin typeface="Arial"/>
                <a:cs typeface="Arial"/>
              </a:rPr>
              <a:t> and </a:t>
            </a:r>
            <a:r>
              <a:rPr lang="en-US" sz="1200" b="1">
                <a:latin typeface="Arial"/>
                <a:cs typeface="Arial"/>
              </a:rPr>
              <a:t>treats </a:t>
            </a:r>
            <a:r>
              <a:rPr lang="en-US" sz="1200">
                <a:latin typeface="Arial"/>
                <a:cs typeface="Arial"/>
              </a:rPr>
              <a:t>experience steady annual price increases of </a:t>
            </a:r>
            <a:r>
              <a:rPr lang="en-US" sz="1200" b="1">
                <a:latin typeface="Arial"/>
                <a:cs typeface="Arial"/>
              </a:rPr>
              <a:t>4%</a:t>
            </a:r>
            <a:r>
              <a:rPr lang="en-US" sz="1200">
                <a:latin typeface="Arial"/>
                <a:cs typeface="Arial"/>
              </a:rPr>
              <a:t> and </a:t>
            </a:r>
            <a:r>
              <a:rPr lang="en-US" sz="1200" b="1">
                <a:latin typeface="Arial"/>
                <a:cs typeface="Arial"/>
              </a:rPr>
              <a:t>3%</a:t>
            </a:r>
            <a:r>
              <a:rPr lang="en-US" sz="1200">
                <a:latin typeface="Arial"/>
                <a:cs typeface="Arial"/>
              </a:rPr>
              <a:t>, respectively. </a:t>
            </a:r>
            <a:endParaRPr lang="fr-FR">
              <a:cs typeface="Arial"/>
            </a:endParaRPr>
          </a:p>
          <a:p>
            <a:pPr marL="628650" lvl="1" indent="-171450">
              <a:buFont typeface="Wingdings" panose="05000000000000000000" pitchFamily="2" charset="2"/>
              <a:buChar char="§"/>
            </a:pPr>
            <a:r>
              <a:rPr lang="en-US" sz="1200">
                <a:latin typeface="Arial"/>
                <a:cs typeface="Arial"/>
              </a:rPr>
              <a:t>Meanwhile, </a:t>
            </a:r>
            <a:r>
              <a:rPr lang="en-US" sz="1200" b="1">
                <a:latin typeface="Arial"/>
                <a:cs typeface="Arial"/>
              </a:rPr>
              <a:t>wet food (contract)</a:t>
            </a:r>
            <a:r>
              <a:rPr lang="en-US" sz="1200">
                <a:latin typeface="Arial"/>
                <a:cs typeface="Arial"/>
              </a:rPr>
              <a:t> and </a:t>
            </a:r>
            <a:r>
              <a:rPr lang="en-US" sz="1200" b="1">
                <a:latin typeface="Arial"/>
                <a:cs typeface="Arial"/>
              </a:rPr>
              <a:t>dry food </a:t>
            </a:r>
            <a:r>
              <a:rPr lang="en-US" sz="1200">
                <a:latin typeface="Arial"/>
                <a:cs typeface="Arial"/>
              </a:rPr>
              <a:t>saw increasing price growth, with prices rising to </a:t>
            </a:r>
            <a:r>
              <a:rPr lang="en-US" sz="1200" b="1">
                <a:latin typeface="Arial"/>
                <a:cs typeface="Arial"/>
              </a:rPr>
              <a:t>$11.8</a:t>
            </a:r>
            <a:r>
              <a:rPr lang="en-US" sz="1200">
                <a:latin typeface="Arial"/>
                <a:cs typeface="Arial"/>
              </a:rPr>
              <a:t> and </a:t>
            </a:r>
            <a:r>
              <a:rPr lang="en-US" sz="1200" b="1">
                <a:latin typeface="Arial"/>
                <a:cs typeface="Arial"/>
              </a:rPr>
              <a:t>$4.5</a:t>
            </a:r>
            <a:r>
              <a:rPr lang="en-US" sz="1200">
                <a:latin typeface="Arial"/>
                <a:cs typeface="Arial"/>
              </a:rPr>
              <a:t> per unit by the end of the forecast period.</a:t>
            </a:r>
            <a:endParaRPr lang="fr-FR">
              <a:cs typeface="Arial"/>
            </a:endParaRPr>
          </a:p>
        </p:txBody>
      </p:sp>
      <p:sp>
        <p:nvSpPr>
          <p:cNvPr id="7" name="Google Shape;80;p13">
            <a:extLst>
              <a:ext uri="{FF2B5EF4-FFF2-40B4-BE49-F238E27FC236}">
                <a16:creationId xmlns:a16="http://schemas.microsoft.com/office/drawing/2014/main" id="{94469E53-DE70-6ECC-7C58-0B56B17412E1}"/>
              </a:ext>
            </a:extLst>
          </p:cNvPr>
          <p:cNvSpPr/>
          <p:nvPr/>
        </p:nvSpPr>
        <p:spPr>
          <a:xfrm>
            <a:off x="349977" y="4449912"/>
            <a:ext cx="8611112" cy="228600"/>
          </a:xfrm>
          <a:prstGeom prst="rect">
            <a:avLst/>
          </a:prstGeom>
          <a:solidFill>
            <a:srgbClr val="0A4775"/>
          </a:solidFill>
          <a:ln>
            <a:noFill/>
          </a:ln>
        </p:spPr>
        <p:txBody>
          <a:bodyPr spcFirstLastPara="1" wrap="square" lIns="56925" tIns="56925" rIns="56925" bIns="56925" anchor="ctr" anchorCtr="0">
            <a:noAutofit/>
          </a:bodyPr>
          <a:lstStyle/>
          <a:p>
            <a:pPr algn="ctr">
              <a:spcBef>
                <a:spcPts val="0"/>
              </a:spcBef>
              <a:spcAft>
                <a:spcPts val="0"/>
              </a:spcAft>
            </a:pPr>
            <a:r>
              <a:rPr lang="en" sz="1200" b="1">
                <a:solidFill>
                  <a:schemeClr val="lt1"/>
                </a:solidFill>
                <a:latin typeface="Arial" panose="020B0604020202020204" pitchFamily="34" charset="0"/>
                <a:ea typeface="Roboto"/>
                <a:cs typeface="Arial" panose="020B0604020202020204" pitchFamily="34" charset="0"/>
              </a:rPr>
              <a:t>Acquisitions</a:t>
            </a:r>
            <a:endParaRPr lang="fr-FR" sz="1200">
              <a:latin typeface="Arial" panose="020B0604020202020204" pitchFamily="34" charset="0"/>
              <a:cs typeface="Arial" panose="020B0604020202020204" pitchFamily="34" charset="0"/>
            </a:endParaRPr>
          </a:p>
        </p:txBody>
      </p:sp>
      <p:sp>
        <p:nvSpPr>
          <p:cNvPr id="8" name="Google Shape;80;p13">
            <a:extLst>
              <a:ext uri="{FF2B5EF4-FFF2-40B4-BE49-F238E27FC236}">
                <a16:creationId xmlns:a16="http://schemas.microsoft.com/office/drawing/2014/main" id="{DABF6EC9-871A-504B-499F-2EC536BB137D}"/>
              </a:ext>
            </a:extLst>
          </p:cNvPr>
          <p:cNvSpPr/>
          <p:nvPr/>
        </p:nvSpPr>
        <p:spPr>
          <a:xfrm>
            <a:off x="466699" y="4751841"/>
            <a:ext cx="777875" cy="635365"/>
          </a:xfrm>
          <a:prstGeom prst="rect">
            <a:avLst/>
          </a:prstGeom>
          <a:noFill/>
          <a:ln>
            <a:solidFill>
              <a:schemeClr val="tx1"/>
            </a:solidFill>
          </a:ln>
        </p:spPr>
        <p:txBody>
          <a:bodyPr spcFirstLastPara="1" wrap="square" lIns="56925" tIns="56925" rIns="56925" bIns="56925" anchor="ctr" anchorCtr="0">
            <a:noAutofit/>
          </a:bodyPr>
          <a:lstStyle/>
          <a:p>
            <a:pPr algn="ctr">
              <a:spcBef>
                <a:spcPts val="0"/>
              </a:spcBef>
              <a:spcAft>
                <a:spcPts val="0"/>
              </a:spcAft>
            </a:pPr>
            <a:r>
              <a:rPr lang="en" sz="1200" b="1">
                <a:latin typeface="Arial" panose="020B0604020202020204" pitchFamily="34" charset="0"/>
                <a:ea typeface="Roboto"/>
                <a:cs typeface="Arial" panose="020B0604020202020204" pitchFamily="34" charset="0"/>
              </a:rPr>
              <a:t>Multiple</a:t>
            </a:r>
          </a:p>
          <a:p>
            <a:pPr algn="ctr">
              <a:spcBef>
                <a:spcPts val="0"/>
              </a:spcBef>
              <a:spcAft>
                <a:spcPts val="0"/>
              </a:spcAft>
            </a:pPr>
            <a:r>
              <a:rPr lang="en" sz="1200" b="1">
                <a:latin typeface="Arial" panose="020B0604020202020204" pitchFamily="34" charset="0"/>
                <a:ea typeface="Roboto"/>
                <a:cs typeface="Arial" panose="020B0604020202020204" pitchFamily="34" charset="0"/>
              </a:rPr>
              <a:t>6x</a:t>
            </a:r>
          </a:p>
        </p:txBody>
      </p:sp>
      <p:sp>
        <p:nvSpPr>
          <p:cNvPr id="11" name="Google Shape;80;p13">
            <a:extLst>
              <a:ext uri="{FF2B5EF4-FFF2-40B4-BE49-F238E27FC236}">
                <a16:creationId xmlns:a16="http://schemas.microsoft.com/office/drawing/2014/main" id="{6CC65B2C-DB2E-3E42-7838-A92C9F8D6376}"/>
              </a:ext>
            </a:extLst>
          </p:cNvPr>
          <p:cNvSpPr/>
          <p:nvPr/>
        </p:nvSpPr>
        <p:spPr>
          <a:xfrm>
            <a:off x="466699" y="5788216"/>
            <a:ext cx="777875" cy="420688"/>
          </a:xfrm>
          <a:prstGeom prst="rect">
            <a:avLst/>
          </a:prstGeom>
          <a:noFill/>
          <a:ln>
            <a:solidFill>
              <a:schemeClr val="tx1"/>
            </a:solidFill>
          </a:ln>
        </p:spPr>
        <p:txBody>
          <a:bodyPr spcFirstLastPara="1" wrap="square" lIns="56925" tIns="56925" rIns="56925" bIns="56925" anchor="ctr" anchorCtr="0">
            <a:noAutofit/>
          </a:bodyPr>
          <a:lstStyle/>
          <a:p>
            <a:pPr algn="ctr">
              <a:spcBef>
                <a:spcPts val="0"/>
              </a:spcBef>
              <a:spcAft>
                <a:spcPts val="0"/>
              </a:spcAft>
            </a:pPr>
            <a:r>
              <a:rPr lang="en" sz="1200" b="1">
                <a:latin typeface="Arial"/>
                <a:ea typeface="Roboto"/>
                <a:cs typeface="Arial"/>
              </a:rPr>
              <a:t>EBITDA</a:t>
            </a:r>
          </a:p>
          <a:p>
            <a:pPr algn="ctr">
              <a:spcBef>
                <a:spcPts val="0"/>
              </a:spcBef>
              <a:spcAft>
                <a:spcPts val="0"/>
              </a:spcAft>
            </a:pPr>
            <a:r>
              <a:rPr lang="en" sz="1200" b="1">
                <a:latin typeface="Arial"/>
                <a:ea typeface="Roboto"/>
                <a:cs typeface="Arial"/>
              </a:rPr>
              <a:t>0.5M</a:t>
            </a:r>
            <a:endParaRPr lang="en" sz="1200" b="1">
              <a:latin typeface="Arial" panose="020B0604020202020204" pitchFamily="34" charset="0"/>
              <a:ea typeface="Roboto"/>
              <a:cs typeface="Arial" panose="020B0604020202020204" pitchFamily="34" charset="0"/>
            </a:endParaRPr>
          </a:p>
        </p:txBody>
      </p:sp>
      <p:sp>
        <p:nvSpPr>
          <p:cNvPr id="13" name="Signe de multiplication 12">
            <a:extLst>
              <a:ext uri="{FF2B5EF4-FFF2-40B4-BE49-F238E27FC236}">
                <a16:creationId xmlns:a16="http://schemas.microsoft.com/office/drawing/2014/main" id="{A544B5C5-68D1-0579-698E-4975E0977655}"/>
              </a:ext>
            </a:extLst>
          </p:cNvPr>
          <p:cNvSpPr/>
          <p:nvPr/>
        </p:nvSpPr>
        <p:spPr>
          <a:xfrm>
            <a:off x="734986" y="5448499"/>
            <a:ext cx="242888" cy="249238"/>
          </a:xfrm>
          <a:prstGeom prst="mathMultiply">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fr-FR" sz="1200">
              <a:solidFill>
                <a:schemeClr val="tx1"/>
              </a:solidFill>
              <a:latin typeface="Arial" panose="020B0604020202020204" pitchFamily="34" charset="0"/>
              <a:cs typeface="Arial" panose="020B0604020202020204" pitchFamily="34" charset="0"/>
            </a:endParaRPr>
          </a:p>
        </p:txBody>
      </p:sp>
      <p:sp>
        <p:nvSpPr>
          <p:cNvPr id="14" name="Google Shape;80;p13">
            <a:extLst>
              <a:ext uri="{FF2B5EF4-FFF2-40B4-BE49-F238E27FC236}">
                <a16:creationId xmlns:a16="http://schemas.microsoft.com/office/drawing/2014/main" id="{B850DDA3-45C7-22F5-888E-DBF7C852B8AB}"/>
              </a:ext>
            </a:extLst>
          </p:cNvPr>
          <p:cNvSpPr/>
          <p:nvPr/>
        </p:nvSpPr>
        <p:spPr>
          <a:xfrm>
            <a:off x="1561680" y="4752475"/>
            <a:ext cx="877618" cy="1456429"/>
          </a:xfrm>
          <a:prstGeom prst="rect">
            <a:avLst/>
          </a:prstGeom>
          <a:noFill/>
          <a:ln>
            <a:solidFill>
              <a:schemeClr val="tx1"/>
            </a:solidFill>
          </a:ln>
        </p:spPr>
        <p:txBody>
          <a:bodyPr spcFirstLastPara="1" wrap="square" lIns="56925" tIns="56925" rIns="56925" bIns="56925" anchor="ctr" anchorCtr="0">
            <a:noAutofit/>
          </a:bodyPr>
          <a:lstStyle/>
          <a:p>
            <a:pPr algn="ctr">
              <a:spcBef>
                <a:spcPts val="0"/>
              </a:spcBef>
              <a:spcAft>
                <a:spcPts val="0"/>
              </a:spcAft>
            </a:pPr>
            <a:r>
              <a:rPr lang="en" sz="1200" b="1">
                <a:latin typeface="Arial" panose="020B0604020202020204" pitchFamily="34" charset="0"/>
                <a:ea typeface="Roboto"/>
                <a:cs typeface="Arial" panose="020B0604020202020204" pitchFamily="34" charset="0"/>
              </a:rPr>
              <a:t>Purchase price</a:t>
            </a:r>
          </a:p>
          <a:p>
            <a:pPr algn="ctr">
              <a:spcBef>
                <a:spcPts val="0"/>
              </a:spcBef>
              <a:spcAft>
                <a:spcPts val="0"/>
              </a:spcAft>
            </a:pPr>
            <a:endParaRPr lang="en" sz="1200" b="1">
              <a:latin typeface="Arial" panose="020B0604020202020204" pitchFamily="34" charset="0"/>
              <a:ea typeface="Roboto"/>
              <a:cs typeface="Arial" panose="020B0604020202020204" pitchFamily="34" charset="0"/>
            </a:endParaRPr>
          </a:p>
          <a:p>
            <a:pPr algn="ctr">
              <a:spcBef>
                <a:spcPts val="0"/>
              </a:spcBef>
              <a:spcAft>
                <a:spcPts val="0"/>
              </a:spcAft>
            </a:pPr>
            <a:r>
              <a:rPr lang="en" sz="1200" b="1">
                <a:latin typeface="Arial" panose="020B0604020202020204" pitchFamily="34" charset="0"/>
                <a:ea typeface="Roboto"/>
                <a:cs typeface="Arial" panose="020B0604020202020204" pitchFamily="34" charset="0"/>
              </a:rPr>
              <a:t>$3M</a:t>
            </a:r>
          </a:p>
        </p:txBody>
      </p:sp>
      <p:sp>
        <p:nvSpPr>
          <p:cNvPr id="15" name="Est égal à 14">
            <a:extLst>
              <a:ext uri="{FF2B5EF4-FFF2-40B4-BE49-F238E27FC236}">
                <a16:creationId xmlns:a16="http://schemas.microsoft.com/office/drawing/2014/main" id="{20FBBB66-F55E-9E13-05EE-0C0C668F7714}"/>
              </a:ext>
            </a:extLst>
          </p:cNvPr>
          <p:cNvSpPr/>
          <p:nvPr/>
        </p:nvSpPr>
        <p:spPr>
          <a:xfrm>
            <a:off x="1249386" y="5455753"/>
            <a:ext cx="277880" cy="229969"/>
          </a:xfrm>
          <a:prstGeom prst="mathEqual">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fr-FR" sz="1200">
              <a:solidFill>
                <a:schemeClr val="tx1"/>
              </a:solidFill>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27259980-094E-0D90-2CDA-0FC2D78C0878}"/>
              </a:ext>
            </a:extLst>
          </p:cNvPr>
          <p:cNvSpPr txBox="1"/>
          <p:nvPr/>
        </p:nvSpPr>
        <p:spPr>
          <a:xfrm>
            <a:off x="2439298" y="4680352"/>
            <a:ext cx="6451903" cy="156966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fr-FR" sz="1200" err="1">
                <a:latin typeface="Arial"/>
                <a:cs typeface="Arial"/>
              </a:rPr>
              <a:t>We</a:t>
            </a:r>
            <a:r>
              <a:rPr lang="fr-FR" sz="1200">
                <a:latin typeface="Arial"/>
                <a:cs typeface="Arial"/>
              </a:rPr>
              <a:t> </a:t>
            </a:r>
            <a:r>
              <a:rPr lang="fr-FR" sz="1200" b="1" err="1">
                <a:latin typeface="Arial"/>
                <a:cs typeface="Arial"/>
              </a:rPr>
              <a:t>projected</a:t>
            </a:r>
            <a:r>
              <a:rPr lang="fr-FR" sz="1200" b="1">
                <a:latin typeface="Arial"/>
                <a:cs typeface="Arial"/>
              </a:rPr>
              <a:t> one acquisition </a:t>
            </a:r>
            <a:r>
              <a:rPr lang="fr-FR" sz="1200" err="1">
                <a:latin typeface="Arial"/>
                <a:cs typeface="Arial"/>
              </a:rPr>
              <a:t>because</a:t>
            </a:r>
            <a:r>
              <a:rPr lang="fr-FR" sz="1200">
                <a:latin typeface="Arial"/>
                <a:cs typeface="Arial"/>
              </a:rPr>
              <a:t> </a:t>
            </a:r>
            <a:r>
              <a:rPr lang="fr-FR" sz="1200" err="1">
                <a:latin typeface="Arial"/>
                <a:cs typeface="Arial"/>
              </a:rPr>
              <a:t>we</a:t>
            </a:r>
            <a:r>
              <a:rPr lang="fr-FR" sz="1200">
                <a:latin typeface="Arial"/>
                <a:cs typeface="Arial"/>
              </a:rPr>
              <a:t> </a:t>
            </a:r>
            <a:r>
              <a:rPr lang="fr-FR" sz="1200" b="1" err="1">
                <a:latin typeface="Arial"/>
                <a:cs typeface="Arial"/>
              </a:rPr>
              <a:t>expect</a:t>
            </a:r>
            <a:r>
              <a:rPr lang="fr-FR" sz="1200" b="1">
                <a:latin typeface="Arial"/>
                <a:cs typeface="Arial"/>
              </a:rPr>
              <a:t> tough </a:t>
            </a:r>
            <a:r>
              <a:rPr lang="fr-FR" sz="1200" b="1" err="1">
                <a:latin typeface="Arial"/>
                <a:cs typeface="Arial"/>
              </a:rPr>
              <a:t>competition</a:t>
            </a:r>
            <a:r>
              <a:rPr lang="fr-FR" sz="1200" b="1">
                <a:latin typeface="Arial"/>
                <a:cs typeface="Arial"/>
              </a:rPr>
              <a:t> </a:t>
            </a:r>
            <a:r>
              <a:rPr lang="fr-FR" sz="1200" b="1" err="1">
                <a:latin typeface="Arial"/>
                <a:cs typeface="Arial"/>
              </a:rPr>
              <a:t>from</a:t>
            </a:r>
            <a:r>
              <a:rPr lang="fr-FR" sz="1200" b="1">
                <a:latin typeface="Arial"/>
                <a:cs typeface="Arial"/>
              </a:rPr>
              <a:t> </a:t>
            </a:r>
            <a:r>
              <a:rPr lang="fr-FR" sz="1200" b="1" err="1">
                <a:latin typeface="Arial"/>
                <a:cs typeface="Arial"/>
              </a:rPr>
              <a:t>other</a:t>
            </a:r>
            <a:r>
              <a:rPr lang="fr-FR" sz="1200" b="1">
                <a:latin typeface="Arial"/>
                <a:cs typeface="Arial"/>
              </a:rPr>
              <a:t> </a:t>
            </a:r>
            <a:r>
              <a:rPr lang="fr-FR" sz="1200" b="1" err="1">
                <a:latin typeface="Arial"/>
                <a:cs typeface="Arial"/>
              </a:rPr>
              <a:t>strategic</a:t>
            </a:r>
            <a:r>
              <a:rPr lang="fr-FR" sz="1200" b="1">
                <a:latin typeface="Arial"/>
                <a:cs typeface="Arial"/>
              </a:rPr>
              <a:t> </a:t>
            </a:r>
            <a:r>
              <a:rPr lang="fr-FR" sz="1200" b="1" err="1">
                <a:latin typeface="Arial"/>
                <a:cs typeface="Arial"/>
              </a:rPr>
              <a:t>buyers</a:t>
            </a:r>
            <a:r>
              <a:rPr lang="fr-FR" sz="1200" b="1">
                <a:latin typeface="Arial"/>
                <a:cs typeface="Arial"/>
              </a:rPr>
              <a:t> </a:t>
            </a:r>
            <a:r>
              <a:rPr lang="fr-FR" sz="1200">
                <a:latin typeface="Arial"/>
                <a:cs typeface="Arial"/>
              </a:rPr>
              <a:t>– </a:t>
            </a:r>
            <a:r>
              <a:rPr lang="fr-FR" sz="1200" b="1" err="1">
                <a:latin typeface="Arial"/>
                <a:cs typeface="Arial"/>
              </a:rPr>
              <a:t>especially</a:t>
            </a:r>
            <a:r>
              <a:rPr lang="fr-FR" sz="1200" b="1">
                <a:latin typeface="Arial"/>
                <a:cs typeface="Arial"/>
              </a:rPr>
              <a:t> </a:t>
            </a:r>
            <a:r>
              <a:rPr lang="fr-FR" sz="1200" b="1" err="1">
                <a:latin typeface="Arial"/>
                <a:cs typeface="Arial"/>
              </a:rPr>
              <a:t>within</a:t>
            </a:r>
            <a:r>
              <a:rPr lang="fr-FR" sz="1200" b="1">
                <a:latin typeface="Arial"/>
                <a:cs typeface="Arial"/>
              </a:rPr>
              <a:t> the dry pet </a:t>
            </a:r>
            <a:r>
              <a:rPr lang="fr-FR" sz="1200" b="1" err="1">
                <a:latin typeface="Arial"/>
                <a:cs typeface="Arial"/>
              </a:rPr>
              <a:t>food</a:t>
            </a:r>
            <a:r>
              <a:rPr lang="fr-FR" sz="1200" b="1">
                <a:latin typeface="Arial"/>
                <a:cs typeface="Arial"/>
              </a:rPr>
              <a:t> </a:t>
            </a:r>
            <a:r>
              <a:rPr lang="fr-FR" sz="1200" b="1" err="1">
                <a:latin typeface="Arial"/>
                <a:cs typeface="Arial"/>
              </a:rPr>
              <a:t>sector</a:t>
            </a:r>
            <a:r>
              <a:rPr lang="fr-FR" sz="1200" b="1">
                <a:latin typeface="Arial"/>
                <a:cs typeface="Arial"/>
              </a:rPr>
              <a:t> </a:t>
            </a:r>
            <a:r>
              <a:rPr lang="fr-FR" sz="1200">
                <a:latin typeface="Arial"/>
                <a:cs typeface="Arial"/>
              </a:rPr>
              <a:t>– </a:t>
            </a:r>
            <a:r>
              <a:rPr lang="fr-FR" sz="1200" err="1">
                <a:latin typeface="Arial"/>
                <a:cs typeface="Arial"/>
              </a:rPr>
              <a:t>alongside</a:t>
            </a:r>
            <a:r>
              <a:rPr lang="fr-FR" sz="1200">
                <a:latin typeface="Arial"/>
                <a:cs typeface="Arial"/>
              </a:rPr>
              <a:t> </a:t>
            </a:r>
            <a:r>
              <a:rPr lang="fr-FR" sz="1200" err="1">
                <a:latin typeface="Arial"/>
                <a:cs typeface="Arial"/>
              </a:rPr>
              <a:t>TargetCo's</a:t>
            </a:r>
            <a:r>
              <a:rPr lang="fr-FR" sz="1200">
                <a:latin typeface="Arial"/>
                <a:cs typeface="Arial"/>
              </a:rPr>
              <a:t> </a:t>
            </a:r>
            <a:r>
              <a:rPr lang="fr-FR" sz="1200" err="1">
                <a:latin typeface="Arial"/>
                <a:cs typeface="Arial"/>
              </a:rPr>
              <a:t>limited</a:t>
            </a:r>
            <a:r>
              <a:rPr lang="fr-FR" sz="1200">
                <a:latin typeface="Arial"/>
                <a:cs typeface="Arial"/>
              </a:rPr>
              <a:t> acquisition </a:t>
            </a:r>
            <a:r>
              <a:rPr lang="fr-FR" sz="1200" err="1">
                <a:latin typeface="Arial"/>
                <a:cs typeface="Arial"/>
              </a:rPr>
              <a:t>history</a:t>
            </a:r>
            <a:r>
              <a:rPr lang="fr-FR" sz="1200">
                <a:latin typeface="Arial"/>
                <a:cs typeface="Arial"/>
              </a:rPr>
              <a:t>.</a:t>
            </a:r>
          </a:p>
          <a:p>
            <a:pPr marL="171450" indent="-171450">
              <a:buFont typeface="Wingdings" panose="05000000000000000000" pitchFamily="2" charset="2"/>
              <a:buChar char="§"/>
            </a:pPr>
            <a:r>
              <a:rPr lang="fr-FR" sz="1200">
                <a:latin typeface="Arial"/>
                <a:cs typeface="Arial"/>
              </a:rPr>
              <a:t>The multiple </a:t>
            </a:r>
            <a:r>
              <a:rPr lang="fr-FR" sz="1200" err="1">
                <a:latin typeface="Arial"/>
                <a:cs typeface="Arial"/>
              </a:rPr>
              <a:t>was</a:t>
            </a:r>
            <a:r>
              <a:rPr lang="fr-FR" sz="1200">
                <a:latin typeface="Arial"/>
                <a:cs typeface="Arial"/>
              </a:rPr>
              <a:t> </a:t>
            </a:r>
            <a:r>
              <a:rPr lang="fr-FR" sz="1200" err="1">
                <a:latin typeface="Arial"/>
                <a:cs typeface="Arial"/>
              </a:rPr>
              <a:t>taken</a:t>
            </a:r>
            <a:r>
              <a:rPr lang="fr-FR" sz="1200">
                <a:latin typeface="Arial"/>
                <a:cs typeface="Arial"/>
              </a:rPr>
              <a:t> at a discount of the original entry multiple. This </a:t>
            </a:r>
            <a:r>
              <a:rPr lang="fr-FR" sz="1200" err="1">
                <a:latin typeface="Arial"/>
                <a:cs typeface="Arial"/>
              </a:rPr>
              <a:t>is</a:t>
            </a:r>
            <a:r>
              <a:rPr lang="fr-FR" sz="1200">
                <a:latin typeface="Arial"/>
                <a:cs typeface="Arial"/>
              </a:rPr>
              <a:t> </a:t>
            </a:r>
            <a:r>
              <a:rPr lang="fr-FR" sz="1200" err="1">
                <a:latin typeface="Arial"/>
                <a:cs typeface="Arial"/>
              </a:rPr>
              <a:t>because</a:t>
            </a:r>
            <a:r>
              <a:rPr lang="fr-FR" sz="1200">
                <a:latin typeface="Arial"/>
                <a:cs typeface="Arial"/>
              </a:rPr>
              <a:t> TargetCo </a:t>
            </a:r>
            <a:r>
              <a:rPr lang="fr-FR" sz="1200" err="1">
                <a:latin typeface="Arial"/>
                <a:cs typeface="Arial"/>
              </a:rPr>
              <a:t>will</a:t>
            </a:r>
            <a:r>
              <a:rPr lang="fr-FR" sz="1200">
                <a:latin typeface="Arial"/>
                <a:cs typeface="Arial"/>
              </a:rPr>
              <a:t> look to </a:t>
            </a:r>
            <a:r>
              <a:rPr lang="fr-FR" sz="1200" b="1">
                <a:latin typeface="Arial"/>
                <a:cs typeface="Arial"/>
              </a:rPr>
              <a:t>snap up </a:t>
            </a:r>
            <a:r>
              <a:rPr lang="fr-FR" sz="1200" b="1" err="1">
                <a:latin typeface="Arial"/>
                <a:cs typeface="Arial"/>
              </a:rPr>
              <a:t>smaller</a:t>
            </a:r>
            <a:r>
              <a:rPr lang="fr-FR" sz="1200" b="1">
                <a:latin typeface="Arial"/>
                <a:cs typeface="Arial"/>
              </a:rPr>
              <a:t> </a:t>
            </a:r>
            <a:r>
              <a:rPr lang="fr-FR" sz="1200" b="1" err="1">
                <a:latin typeface="Arial"/>
                <a:cs typeface="Arial"/>
              </a:rPr>
              <a:t>mom</a:t>
            </a:r>
            <a:r>
              <a:rPr lang="fr-FR" sz="1200" b="1">
                <a:latin typeface="Arial"/>
                <a:cs typeface="Arial"/>
              </a:rPr>
              <a:t>-and-pops </a:t>
            </a:r>
            <a:r>
              <a:rPr lang="fr-FR" sz="1200">
                <a:latin typeface="Arial"/>
                <a:cs typeface="Arial"/>
              </a:rPr>
              <a:t>as part of </a:t>
            </a:r>
            <a:r>
              <a:rPr lang="fr-FR" sz="1200" err="1">
                <a:latin typeface="Arial"/>
                <a:cs typeface="Arial"/>
              </a:rPr>
              <a:t>its</a:t>
            </a:r>
            <a:r>
              <a:rPr lang="fr-FR" sz="1200">
                <a:latin typeface="Arial"/>
                <a:cs typeface="Arial"/>
              </a:rPr>
              <a:t> expansion. </a:t>
            </a:r>
          </a:p>
          <a:p>
            <a:pPr marL="171450" indent="-171450">
              <a:buFont typeface="Wingdings" panose="05000000000000000000" pitchFamily="2" charset="2"/>
              <a:buChar char="§"/>
            </a:pPr>
            <a:r>
              <a:rPr lang="fr-FR" sz="1200">
                <a:latin typeface="Arial"/>
                <a:cs typeface="Arial"/>
              </a:rPr>
              <a:t>The </a:t>
            </a:r>
            <a:r>
              <a:rPr lang="fr-FR" sz="1200" err="1">
                <a:latin typeface="Arial"/>
                <a:cs typeface="Arial"/>
              </a:rPr>
              <a:t>low</a:t>
            </a:r>
            <a:r>
              <a:rPr lang="fr-FR" sz="1200">
                <a:latin typeface="Arial"/>
                <a:cs typeface="Arial"/>
              </a:rPr>
              <a:t> entry EBITDA </a:t>
            </a:r>
            <a:r>
              <a:rPr lang="fr-FR" sz="1200" err="1">
                <a:latin typeface="Arial"/>
                <a:cs typeface="Arial"/>
              </a:rPr>
              <a:t>represents</a:t>
            </a:r>
            <a:r>
              <a:rPr lang="fr-FR" sz="1200">
                <a:latin typeface="Arial"/>
                <a:cs typeface="Arial"/>
              </a:rPr>
              <a:t> how the pet </a:t>
            </a:r>
            <a:r>
              <a:rPr lang="fr-FR" sz="1200" err="1">
                <a:latin typeface="Arial"/>
                <a:cs typeface="Arial"/>
              </a:rPr>
              <a:t>food</a:t>
            </a:r>
            <a:r>
              <a:rPr lang="fr-FR" sz="1200">
                <a:latin typeface="Arial"/>
                <a:cs typeface="Arial"/>
              </a:rPr>
              <a:t> </a:t>
            </a:r>
            <a:r>
              <a:rPr lang="fr-FR" sz="1200" err="1">
                <a:latin typeface="Arial"/>
                <a:cs typeface="Arial"/>
              </a:rPr>
              <a:t>manufacturing</a:t>
            </a:r>
            <a:r>
              <a:rPr lang="fr-FR" sz="1200">
                <a:latin typeface="Arial"/>
                <a:cs typeface="Arial"/>
              </a:rPr>
              <a:t> </a:t>
            </a:r>
            <a:r>
              <a:rPr lang="fr-FR" sz="1200" err="1">
                <a:latin typeface="Arial"/>
                <a:cs typeface="Arial"/>
              </a:rPr>
              <a:t>industry</a:t>
            </a:r>
            <a:r>
              <a:rPr lang="fr-FR" sz="1200">
                <a:latin typeface="Arial"/>
                <a:cs typeface="Arial"/>
              </a:rPr>
              <a:t> </a:t>
            </a:r>
            <a:r>
              <a:rPr lang="fr-FR" sz="1200" err="1">
                <a:latin typeface="Arial"/>
                <a:cs typeface="Arial"/>
              </a:rPr>
              <a:t>is</a:t>
            </a:r>
            <a:r>
              <a:rPr lang="fr-FR" sz="1200">
                <a:latin typeface="Arial"/>
                <a:cs typeface="Arial"/>
              </a:rPr>
              <a:t> </a:t>
            </a:r>
            <a:r>
              <a:rPr lang="fr-FR" sz="1200" err="1">
                <a:latin typeface="Arial"/>
                <a:cs typeface="Arial"/>
              </a:rPr>
              <a:t>inherently</a:t>
            </a:r>
            <a:r>
              <a:rPr lang="fr-FR" sz="1200">
                <a:latin typeface="Arial"/>
                <a:cs typeface="Arial"/>
              </a:rPr>
              <a:t> </a:t>
            </a:r>
            <a:r>
              <a:rPr lang="fr-FR" sz="1200" b="1">
                <a:latin typeface="Arial"/>
                <a:cs typeface="Arial"/>
              </a:rPr>
              <a:t>capital intensive</a:t>
            </a:r>
            <a:r>
              <a:rPr lang="fr-FR" sz="1200">
                <a:latin typeface="Arial"/>
                <a:cs typeface="Arial"/>
              </a:rPr>
              <a:t>, </a:t>
            </a:r>
            <a:r>
              <a:rPr lang="fr-FR" sz="1200" b="1" err="1">
                <a:latin typeface="Arial"/>
                <a:cs typeface="Arial"/>
              </a:rPr>
              <a:t>hindering</a:t>
            </a:r>
            <a:r>
              <a:rPr lang="fr-FR" sz="1200" b="1">
                <a:latin typeface="Arial"/>
                <a:cs typeface="Arial"/>
              </a:rPr>
              <a:t> high </a:t>
            </a:r>
            <a:r>
              <a:rPr lang="fr-FR" sz="1200" b="1" err="1">
                <a:latin typeface="Arial"/>
                <a:cs typeface="Arial"/>
              </a:rPr>
              <a:t>margins</a:t>
            </a:r>
            <a:r>
              <a:rPr lang="fr-FR" sz="1200">
                <a:latin typeface="Arial"/>
                <a:cs typeface="Arial"/>
              </a:rPr>
              <a:t>. </a:t>
            </a:r>
            <a:r>
              <a:rPr lang="fr-FR" sz="1200" err="1">
                <a:latin typeface="Arial"/>
                <a:cs typeface="Arial"/>
              </a:rPr>
              <a:t>Nevertheless</a:t>
            </a:r>
            <a:r>
              <a:rPr lang="fr-FR" sz="1200">
                <a:latin typeface="Arial"/>
                <a:cs typeface="Arial"/>
              </a:rPr>
              <a:t>, the </a:t>
            </a:r>
            <a:r>
              <a:rPr lang="fr-FR" sz="1200" err="1">
                <a:latin typeface="Arial"/>
                <a:cs typeface="Arial"/>
              </a:rPr>
              <a:t>target</a:t>
            </a:r>
            <a:r>
              <a:rPr lang="fr-FR" sz="1200">
                <a:latin typeface="Arial"/>
                <a:cs typeface="Arial"/>
              </a:rPr>
              <a:t> has the </a:t>
            </a:r>
            <a:r>
              <a:rPr lang="fr-FR" sz="1200" err="1">
                <a:latin typeface="Arial"/>
                <a:cs typeface="Arial"/>
              </a:rPr>
              <a:t>potential</a:t>
            </a:r>
            <a:r>
              <a:rPr lang="fr-FR" sz="1200">
                <a:latin typeface="Arial"/>
                <a:cs typeface="Arial"/>
              </a:rPr>
              <a:t> for </a:t>
            </a:r>
            <a:r>
              <a:rPr lang="fr-FR" sz="1200" err="1">
                <a:latin typeface="Arial"/>
                <a:cs typeface="Arial"/>
              </a:rPr>
              <a:t>synergy</a:t>
            </a:r>
            <a:r>
              <a:rPr lang="fr-FR" sz="1200">
                <a:latin typeface="Arial"/>
                <a:cs typeface="Arial"/>
              </a:rPr>
              <a:t> and </a:t>
            </a:r>
            <a:r>
              <a:rPr lang="fr-FR" sz="1200" err="1">
                <a:latin typeface="Arial"/>
                <a:cs typeface="Arial"/>
              </a:rPr>
              <a:t>efficiency</a:t>
            </a:r>
            <a:r>
              <a:rPr lang="fr-FR" sz="1200">
                <a:latin typeface="Arial"/>
                <a:cs typeface="Arial"/>
              </a:rPr>
              <a:t> </a:t>
            </a:r>
            <a:r>
              <a:rPr lang="fr-FR" sz="1200" err="1">
                <a:latin typeface="Arial"/>
                <a:cs typeface="Arial"/>
              </a:rPr>
              <a:t>improvements</a:t>
            </a:r>
            <a:r>
              <a:rPr lang="fr-FR" sz="1200">
                <a:latin typeface="Arial"/>
                <a:cs typeface="Arial"/>
              </a:rPr>
              <a:t>, once </a:t>
            </a:r>
            <a:r>
              <a:rPr lang="fr-FR" sz="1200" err="1">
                <a:latin typeface="Arial"/>
                <a:cs typeface="Arial"/>
              </a:rPr>
              <a:t>it</a:t>
            </a:r>
            <a:r>
              <a:rPr lang="fr-FR" sz="1200">
                <a:latin typeface="Arial"/>
                <a:cs typeface="Arial"/>
              </a:rPr>
              <a:t> </a:t>
            </a:r>
            <a:r>
              <a:rPr lang="fr-FR" sz="1200" err="1">
                <a:latin typeface="Arial"/>
                <a:cs typeface="Arial"/>
              </a:rPr>
              <a:t>gets</a:t>
            </a:r>
            <a:r>
              <a:rPr lang="fr-FR" sz="1200">
                <a:latin typeface="Arial"/>
                <a:cs typeface="Arial"/>
              </a:rPr>
              <a:t> </a:t>
            </a:r>
            <a:r>
              <a:rPr lang="fr-FR" sz="1200" err="1">
                <a:latin typeface="Arial"/>
                <a:cs typeface="Arial"/>
              </a:rPr>
              <a:t>added</a:t>
            </a:r>
            <a:r>
              <a:rPr lang="fr-FR" sz="1200">
                <a:latin typeface="Arial"/>
                <a:cs typeface="Arial"/>
              </a:rPr>
              <a:t> to </a:t>
            </a:r>
            <a:r>
              <a:rPr lang="fr-FR" sz="1200" err="1">
                <a:latin typeface="Arial"/>
                <a:cs typeface="Arial"/>
              </a:rPr>
              <a:t>TargetCo’s</a:t>
            </a:r>
            <a:r>
              <a:rPr lang="fr-FR" sz="1200">
                <a:latin typeface="Arial"/>
                <a:cs typeface="Arial"/>
              </a:rPr>
              <a:t> portfolio.</a:t>
            </a:r>
            <a:endParaRPr lang="fr-FR" sz="1200">
              <a:cs typeface="Arial"/>
            </a:endParaRPr>
          </a:p>
        </p:txBody>
      </p:sp>
      <p:sp>
        <p:nvSpPr>
          <p:cNvPr id="18" name="Rectangle 17">
            <a:extLst>
              <a:ext uri="{FF2B5EF4-FFF2-40B4-BE49-F238E27FC236}">
                <a16:creationId xmlns:a16="http://schemas.microsoft.com/office/drawing/2014/main" id="{18E16F30-1451-F118-1791-B39F87509254}"/>
              </a:ext>
            </a:extLst>
          </p:cNvPr>
          <p:cNvSpPr/>
          <p:nvPr/>
        </p:nvSpPr>
        <p:spPr>
          <a:xfrm>
            <a:off x="349977" y="4678512"/>
            <a:ext cx="8611112" cy="1606400"/>
          </a:xfrm>
          <a:prstGeom prst="rect">
            <a:avLst/>
          </a:prstGeom>
          <a:noFill/>
          <a:ln w="6350">
            <a:solidFill>
              <a:srgbClr val="A6A6A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52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1CA2-A6F4-B6BE-2E90-96B08F99F19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01E66E-223F-08A1-B130-84D4650533D4}"/>
              </a:ext>
            </a:extLst>
          </p:cNvPr>
          <p:cNvSpPr>
            <a:spLocks noGrp="1"/>
          </p:cNvSpPr>
          <p:nvPr>
            <p:ph type="sldNum" sz="quarter" idx="12"/>
          </p:nvPr>
        </p:nvSpPr>
        <p:spPr/>
        <p:txBody>
          <a:bodyPr/>
          <a:lstStyle/>
          <a:p>
            <a:pPr>
              <a:defRPr/>
            </a:pPr>
            <a:fld id="{995B7867-EB00-4675-821B-66D3FE8CD564}" type="slidenum">
              <a:rPr lang="en-US" noProof="0" smtClean="0"/>
              <a:pPr>
                <a:defRPr/>
              </a:pPr>
              <a:t>3</a:t>
            </a:fld>
            <a:endParaRPr lang="en-US" noProof="0"/>
          </a:p>
        </p:txBody>
      </p:sp>
      <p:sp>
        <p:nvSpPr>
          <p:cNvPr id="4" name="Title 3">
            <a:extLst>
              <a:ext uri="{FF2B5EF4-FFF2-40B4-BE49-F238E27FC236}">
                <a16:creationId xmlns:a16="http://schemas.microsoft.com/office/drawing/2014/main" id="{F682D614-3B26-7615-52A2-A4BFF5D46C92}"/>
              </a:ext>
            </a:extLst>
          </p:cNvPr>
          <p:cNvSpPr>
            <a:spLocks noGrp="1"/>
          </p:cNvSpPr>
          <p:nvPr>
            <p:ph type="title"/>
          </p:nvPr>
        </p:nvSpPr>
        <p:spPr/>
        <p:txBody>
          <a:bodyPr/>
          <a:lstStyle/>
          <a:p>
            <a:r>
              <a:rPr lang="en-US">
                <a:latin typeface="Arial"/>
                <a:cs typeface="Arial"/>
              </a:rPr>
              <a:t>Company Overview</a:t>
            </a:r>
          </a:p>
        </p:txBody>
      </p:sp>
      <p:sp>
        <p:nvSpPr>
          <p:cNvPr id="7" name="Text Placeholder 4">
            <a:extLst>
              <a:ext uri="{FF2B5EF4-FFF2-40B4-BE49-F238E27FC236}">
                <a16:creationId xmlns:a16="http://schemas.microsoft.com/office/drawing/2014/main" id="{71331874-9F1E-F3E4-7949-3545FA8CE48F}"/>
              </a:ext>
            </a:extLst>
          </p:cNvPr>
          <p:cNvSpPr txBox="1">
            <a:spLocks/>
          </p:cNvSpPr>
          <p:nvPr/>
        </p:nvSpPr>
        <p:spPr>
          <a:xfrm>
            <a:off x="292319" y="980138"/>
            <a:ext cx="8725504" cy="234403"/>
          </a:xfrm>
          <a:prstGeom prst="rect">
            <a:avLst/>
          </a:prstGeom>
          <a:solidFill>
            <a:schemeClr val="tx2">
              <a:lumMod val="75000"/>
            </a:schemeClr>
          </a:solidFill>
        </p:spPr>
        <p:txBody>
          <a:bodyPr lIns="91440" tIns="45720" rIns="91440" bIns="45720" anchor="ct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err="1">
                <a:solidFill>
                  <a:schemeClr val="bg1"/>
                </a:solidFill>
                <a:latin typeface="Arial"/>
                <a:cs typeface="Arial"/>
              </a:rPr>
              <a:t>TargetCo</a:t>
            </a:r>
            <a:r>
              <a:rPr lang="en-US" sz="1200">
                <a:solidFill>
                  <a:schemeClr val="bg1"/>
                </a:solidFill>
                <a:latin typeface="Arial"/>
                <a:cs typeface="Arial"/>
              </a:rPr>
              <a:t> lies in the </a:t>
            </a:r>
            <a:r>
              <a:rPr lang="en-US" sz="1200" b="1">
                <a:solidFill>
                  <a:schemeClr val="bg1"/>
                </a:solidFill>
                <a:latin typeface="Arial"/>
                <a:cs typeface="Arial"/>
              </a:rPr>
              <a:t>pet food production industry for wet, dry, and treats</a:t>
            </a:r>
            <a:r>
              <a:rPr lang="en-US" sz="1200">
                <a:solidFill>
                  <a:schemeClr val="bg1"/>
                </a:solidFill>
                <a:latin typeface="Arial"/>
                <a:cs typeface="Arial"/>
              </a:rPr>
              <a:t>, </a:t>
            </a:r>
            <a:r>
              <a:rPr lang="en-US" sz="1200" b="1">
                <a:solidFill>
                  <a:schemeClr val="bg1"/>
                </a:solidFill>
                <a:latin typeface="Arial"/>
                <a:cs typeface="Arial"/>
              </a:rPr>
              <a:t>servicing</a:t>
            </a:r>
            <a:r>
              <a:rPr lang="en-US" sz="1200">
                <a:solidFill>
                  <a:schemeClr val="bg1"/>
                </a:solidFill>
                <a:latin typeface="Arial"/>
                <a:cs typeface="Arial"/>
              </a:rPr>
              <a:t> </a:t>
            </a:r>
            <a:r>
              <a:rPr lang="en-US" sz="1200" b="1">
                <a:solidFill>
                  <a:schemeClr val="bg1"/>
                </a:solidFill>
                <a:latin typeface="Arial"/>
                <a:cs typeface="Arial"/>
              </a:rPr>
              <a:t>contracted brands and retailers.</a:t>
            </a:r>
            <a:endParaRPr lang="fr-FR" b="1">
              <a:solidFill>
                <a:schemeClr val="bg1"/>
              </a:solidFill>
            </a:endParaRPr>
          </a:p>
        </p:txBody>
      </p:sp>
      <p:sp>
        <p:nvSpPr>
          <p:cNvPr id="17" name="Google Shape;99;p2">
            <a:extLst>
              <a:ext uri="{FF2B5EF4-FFF2-40B4-BE49-F238E27FC236}">
                <a16:creationId xmlns:a16="http://schemas.microsoft.com/office/drawing/2014/main" id="{F2749380-73BF-C837-80CA-30A458BB425A}"/>
              </a:ext>
            </a:extLst>
          </p:cNvPr>
          <p:cNvSpPr/>
          <p:nvPr/>
        </p:nvSpPr>
        <p:spPr>
          <a:xfrm>
            <a:off x="2547499" y="2560529"/>
            <a:ext cx="2103120" cy="1931048"/>
          </a:xfrm>
          <a:prstGeom prst="rect">
            <a:avLst/>
          </a:prstGeom>
          <a:solidFill>
            <a:srgbClr val="F2F2F2"/>
          </a:solidFill>
          <a:ln>
            <a:noFill/>
          </a:ln>
        </p:spPr>
        <p:txBody>
          <a:bodyPr spcFirstLastPara="1" wrap="square" lIns="91425" tIns="45700" rIns="91425" bIns="45700" anchor="ctr" anchorCtr="0">
            <a:noAutofit/>
          </a:bodyPr>
          <a:lstStyle/>
          <a:p>
            <a:pPr algn="ctr"/>
            <a:r>
              <a:rPr lang="en-US" sz="1100">
                <a:solidFill>
                  <a:schemeClr val="dk1"/>
                </a:solidFill>
                <a:latin typeface="Arial"/>
                <a:cs typeface="Arial"/>
              </a:rPr>
              <a:t>The company manufactures products for retailers, under a </a:t>
            </a:r>
            <a:r>
              <a:rPr lang="en-US" sz="1100" b="1">
                <a:solidFill>
                  <a:schemeClr val="dk1"/>
                </a:solidFill>
                <a:latin typeface="Arial"/>
                <a:cs typeface="Arial"/>
              </a:rPr>
              <a:t>white-label approach</a:t>
            </a:r>
            <a:r>
              <a:rPr lang="en-US" sz="1100">
                <a:solidFill>
                  <a:schemeClr val="dk1"/>
                </a:solidFill>
                <a:latin typeface="Arial"/>
                <a:cs typeface="Arial"/>
              </a:rPr>
              <a:t> – formulating, designing, packaging, purchasing, and manufacturing for retailers. TargetCo reformulates more established brands’ most popular pet foods, given the FDA’s requirement for high ingredient visibility in labeling. </a:t>
            </a:r>
            <a:endParaRPr lang="fr-FR" sz="1100">
              <a:solidFill>
                <a:schemeClr val="dk1"/>
              </a:solidFill>
              <a:cs typeface="Arial"/>
            </a:endParaRPr>
          </a:p>
        </p:txBody>
      </p:sp>
      <p:sp>
        <p:nvSpPr>
          <p:cNvPr id="18" name="Google Shape;99;p2">
            <a:extLst>
              <a:ext uri="{FF2B5EF4-FFF2-40B4-BE49-F238E27FC236}">
                <a16:creationId xmlns:a16="http://schemas.microsoft.com/office/drawing/2014/main" id="{F00507DC-9788-6F42-48C3-9EE26FA1C0F1}"/>
              </a:ext>
            </a:extLst>
          </p:cNvPr>
          <p:cNvSpPr/>
          <p:nvPr/>
        </p:nvSpPr>
        <p:spPr>
          <a:xfrm>
            <a:off x="292318" y="2560529"/>
            <a:ext cx="2103120" cy="1925812"/>
          </a:xfrm>
          <a:prstGeom prst="rect">
            <a:avLst/>
          </a:prstGeom>
          <a:solidFill>
            <a:srgbClr val="F2F2F2"/>
          </a:solidFill>
          <a:ln>
            <a:noFill/>
          </a:ln>
        </p:spPr>
        <p:txBody>
          <a:bodyPr spcFirstLastPara="1" wrap="square" lIns="91425" tIns="45700" rIns="91425" bIns="45700" anchor="ctr" anchorCtr="0">
            <a:noAutofit/>
          </a:bodyPr>
          <a:lstStyle/>
          <a:p>
            <a:pPr algn="ctr">
              <a:spcBef>
                <a:spcPts val="0"/>
              </a:spcBef>
              <a:spcAft>
                <a:spcPts val="0"/>
              </a:spcAft>
            </a:pPr>
            <a:r>
              <a:rPr lang="en-US" sz="1100">
                <a:solidFill>
                  <a:schemeClr val="dk1"/>
                </a:solidFill>
                <a:latin typeface="Arial"/>
                <a:cs typeface="Arial"/>
              </a:rPr>
              <a:t>Established brands, such as Blue Buffalo, </a:t>
            </a:r>
            <a:r>
              <a:rPr lang="en-US" sz="1100" b="1">
                <a:solidFill>
                  <a:schemeClr val="dk1"/>
                </a:solidFill>
                <a:latin typeface="Arial"/>
                <a:cs typeface="Arial"/>
              </a:rPr>
              <a:t>outsource production </a:t>
            </a:r>
            <a:r>
              <a:rPr lang="en-US" sz="1100">
                <a:solidFill>
                  <a:schemeClr val="dk1"/>
                </a:solidFill>
                <a:latin typeface="Arial"/>
                <a:cs typeface="Arial"/>
              </a:rPr>
              <a:t>to established manufacturers – offering financial savings, time efficiency, and increased capacity. TargetCo handles manufacturing, while brands control unique formulas, procurement, and packaging to push out greater sales.  </a:t>
            </a:r>
            <a:endParaRPr lang="fr-FR" sz="1100">
              <a:solidFill>
                <a:schemeClr val="dk1"/>
              </a:solidFill>
              <a:cs typeface="Arial"/>
            </a:endParaRPr>
          </a:p>
        </p:txBody>
      </p:sp>
      <p:sp>
        <p:nvSpPr>
          <p:cNvPr id="60" name="Text Placeholder 4">
            <a:extLst>
              <a:ext uri="{FF2B5EF4-FFF2-40B4-BE49-F238E27FC236}">
                <a16:creationId xmlns:a16="http://schemas.microsoft.com/office/drawing/2014/main" id="{DB22DFB1-C1EB-2E75-0DF4-29882556307A}"/>
              </a:ext>
            </a:extLst>
          </p:cNvPr>
          <p:cNvSpPr txBox="1">
            <a:spLocks/>
          </p:cNvSpPr>
          <p:nvPr/>
        </p:nvSpPr>
        <p:spPr>
          <a:xfrm>
            <a:off x="337489" y="4990559"/>
            <a:ext cx="2011680" cy="248602"/>
          </a:xfrm>
          <a:prstGeom prst="rect">
            <a:avLst/>
          </a:prstGeom>
          <a:solidFill>
            <a:schemeClr val="accent5">
              <a:lumMod val="50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latin typeface="Arial"/>
                <a:cs typeface="Arial"/>
              </a:rPr>
              <a:t>Wet Food</a:t>
            </a:r>
            <a:endParaRPr lang="fr-FR" b="1">
              <a:solidFill>
                <a:schemeClr val="bg1"/>
              </a:solidFill>
            </a:endParaRPr>
          </a:p>
        </p:txBody>
      </p:sp>
      <p:sp>
        <p:nvSpPr>
          <p:cNvPr id="2" name="ZoneTexte 1">
            <a:extLst>
              <a:ext uri="{FF2B5EF4-FFF2-40B4-BE49-F238E27FC236}">
                <a16:creationId xmlns:a16="http://schemas.microsoft.com/office/drawing/2014/main" id="{7C1704A5-506E-5EA4-45BA-5A78C8113B07}"/>
              </a:ext>
            </a:extLst>
          </p:cNvPr>
          <p:cNvSpPr txBox="1"/>
          <p:nvPr/>
        </p:nvSpPr>
        <p:spPr>
          <a:xfrm>
            <a:off x="292318" y="1211947"/>
            <a:ext cx="8725505" cy="830997"/>
          </a:xfrm>
          <a:prstGeom prst="rect">
            <a:avLst/>
          </a:prstGeom>
          <a:noFill/>
          <a:ln>
            <a:solidFill>
              <a:srgbClr val="5E7C9E"/>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Arial"/>
                <a:cs typeface="Arial"/>
              </a:rPr>
              <a:t>Founded in 1972, TargetCo has become </a:t>
            </a:r>
            <a:r>
              <a:rPr lang="en-US" sz="1200" b="1">
                <a:latin typeface="Arial"/>
                <a:cs typeface="Arial"/>
              </a:rPr>
              <a:t>one of the largest players in the pet food production for private labels</a:t>
            </a:r>
            <a:r>
              <a:rPr lang="en-US" sz="1200">
                <a:latin typeface="Arial"/>
                <a:cs typeface="Arial"/>
              </a:rPr>
              <a:t>, </a:t>
            </a:r>
            <a:r>
              <a:rPr lang="en-US" sz="1200" b="1">
                <a:latin typeface="Arial"/>
                <a:cs typeface="Arial"/>
              </a:rPr>
              <a:t>particularly dog and cat food</a:t>
            </a:r>
            <a:r>
              <a:rPr lang="en-US" sz="1200">
                <a:latin typeface="Arial"/>
                <a:cs typeface="Arial"/>
              </a:rPr>
              <a:t>. They currently have 4 large US production plants spread across the US – 3 of them dedicated to wet food, with the final greenfield built for dry food more recently. These facilities are highly specialized and capital intensive to rollout millions of pounds of food annually for their customer base.</a:t>
            </a:r>
          </a:p>
        </p:txBody>
      </p:sp>
      <p:sp>
        <p:nvSpPr>
          <p:cNvPr id="9" name="Text Placeholder 4">
            <a:extLst>
              <a:ext uri="{FF2B5EF4-FFF2-40B4-BE49-F238E27FC236}">
                <a16:creationId xmlns:a16="http://schemas.microsoft.com/office/drawing/2014/main" id="{C8083F20-4850-26AB-E920-524723AC9127}"/>
              </a:ext>
            </a:extLst>
          </p:cNvPr>
          <p:cNvSpPr txBox="1">
            <a:spLocks/>
          </p:cNvSpPr>
          <p:nvPr/>
        </p:nvSpPr>
        <p:spPr>
          <a:xfrm>
            <a:off x="2461082" y="4990558"/>
            <a:ext cx="2011680" cy="248602"/>
          </a:xfrm>
          <a:prstGeom prst="rect">
            <a:avLst/>
          </a:prstGeom>
          <a:solidFill>
            <a:schemeClr val="accent5">
              <a:lumMod val="75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latin typeface="Arial"/>
                <a:cs typeface="Arial"/>
              </a:rPr>
              <a:t>Dry Food</a:t>
            </a:r>
            <a:endParaRPr lang="fr-FR"/>
          </a:p>
        </p:txBody>
      </p:sp>
      <p:sp>
        <p:nvSpPr>
          <p:cNvPr id="14" name="Text Placeholder 4">
            <a:extLst>
              <a:ext uri="{FF2B5EF4-FFF2-40B4-BE49-F238E27FC236}">
                <a16:creationId xmlns:a16="http://schemas.microsoft.com/office/drawing/2014/main" id="{03B3E2FF-C782-ED64-B8D7-25A89BBAE926}"/>
              </a:ext>
            </a:extLst>
          </p:cNvPr>
          <p:cNvSpPr txBox="1">
            <a:spLocks/>
          </p:cNvSpPr>
          <p:nvPr/>
        </p:nvSpPr>
        <p:spPr>
          <a:xfrm>
            <a:off x="4596921" y="4987158"/>
            <a:ext cx="2011680" cy="248602"/>
          </a:xfrm>
          <a:prstGeom prst="rect">
            <a:avLst/>
          </a:prstGeom>
          <a:solidFill>
            <a:schemeClr val="accent5">
              <a:lumMod val="40000"/>
              <a:lumOff val="60000"/>
            </a:schemeClr>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latin typeface="Arial"/>
                <a:cs typeface="Arial"/>
              </a:rPr>
              <a:t>Treats</a:t>
            </a:r>
            <a:endParaRPr lang="fr-FR">
              <a:solidFill>
                <a:schemeClr val="bg1"/>
              </a:solidFill>
            </a:endParaRPr>
          </a:p>
        </p:txBody>
      </p:sp>
      <p:cxnSp>
        <p:nvCxnSpPr>
          <p:cNvPr id="65" name="Google Shape;95;p2">
            <a:extLst>
              <a:ext uri="{FF2B5EF4-FFF2-40B4-BE49-F238E27FC236}">
                <a16:creationId xmlns:a16="http://schemas.microsoft.com/office/drawing/2014/main" id="{FE59839C-338A-F0DF-70D8-358DA9D60F3C}"/>
              </a:ext>
            </a:extLst>
          </p:cNvPr>
          <p:cNvCxnSpPr>
            <a:cxnSpLocks/>
          </p:cNvCxnSpPr>
          <p:nvPr/>
        </p:nvCxnSpPr>
        <p:spPr>
          <a:xfrm>
            <a:off x="292318" y="2485194"/>
            <a:ext cx="2103120" cy="1"/>
          </a:xfrm>
          <a:prstGeom prst="straightConnector1">
            <a:avLst/>
          </a:prstGeom>
          <a:noFill/>
          <a:ln w="57150" cap="flat" cmpd="sng">
            <a:solidFill>
              <a:srgbClr val="5E7C9E"/>
            </a:solidFill>
            <a:prstDash val="solid"/>
            <a:round/>
            <a:headEnd type="none" w="sm" len="sm"/>
            <a:tailEnd type="none" w="sm" len="sm"/>
          </a:ln>
        </p:spPr>
      </p:cxnSp>
      <p:sp>
        <p:nvSpPr>
          <p:cNvPr id="66" name="TextBox 19">
            <a:extLst>
              <a:ext uri="{FF2B5EF4-FFF2-40B4-BE49-F238E27FC236}">
                <a16:creationId xmlns:a16="http://schemas.microsoft.com/office/drawing/2014/main" id="{453469E2-2516-9060-4F85-292673791FE9}"/>
              </a:ext>
            </a:extLst>
          </p:cNvPr>
          <p:cNvSpPr txBox="1"/>
          <p:nvPr/>
        </p:nvSpPr>
        <p:spPr>
          <a:xfrm>
            <a:off x="292317" y="2148675"/>
            <a:ext cx="2103120" cy="276999"/>
          </a:xfrm>
          <a:prstGeom prst="rect">
            <a:avLst/>
          </a:prstGeom>
          <a:solidFill>
            <a:srgbClr val="5E7C9E"/>
          </a:solidFill>
          <a:ln>
            <a:noFill/>
          </a:ln>
        </p:spPr>
        <p:txBody>
          <a:bodyPr wrap="square" lIns="91440" tIns="45720" rIns="91440" bIns="45720" rtlCol="0" anchor="t">
            <a:spAutoFit/>
          </a:bodyPr>
          <a:lstStyle/>
          <a:p>
            <a:pPr algn="ctr"/>
            <a:r>
              <a:rPr lang="en-US" sz="1200" b="1">
                <a:solidFill>
                  <a:schemeClr val="bg1"/>
                </a:solidFill>
                <a:latin typeface="Arial"/>
                <a:cs typeface="Arial"/>
              </a:rPr>
              <a:t>Contract Manufacturing</a:t>
            </a:r>
            <a:endParaRPr lang="fr-FR"/>
          </a:p>
        </p:txBody>
      </p:sp>
      <p:cxnSp>
        <p:nvCxnSpPr>
          <p:cNvPr id="71" name="Google Shape;95;p2">
            <a:extLst>
              <a:ext uri="{FF2B5EF4-FFF2-40B4-BE49-F238E27FC236}">
                <a16:creationId xmlns:a16="http://schemas.microsoft.com/office/drawing/2014/main" id="{E18772A4-A408-C6F6-8348-4C5A9E0A5EA2}"/>
              </a:ext>
            </a:extLst>
          </p:cNvPr>
          <p:cNvCxnSpPr>
            <a:cxnSpLocks/>
          </p:cNvCxnSpPr>
          <p:nvPr/>
        </p:nvCxnSpPr>
        <p:spPr>
          <a:xfrm flipH="1">
            <a:off x="2547499" y="2485194"/>
            <a:ext cx="2103120" cy="0"/>
          </a:xfrm>
          <a:prstGeom prst="straightConnector1">
            <a:avLst/>
          </a:prstGeom>
          <a:noFill/>
          <a:ln w="57150" cap="flat" cmpd="sng">
            <a:solidFill>
              <a:schemeClr val="accent1"/>
            </a:solidFill>
            <a:prstDash val="solid"/>
            <a:round/>
            <a:headEnd type="none" w="sm" len="sm"/>
            <a:tailEnd type="none" w="sm" len="sm"/>
          </a:ln>
        </p:spPr>
      </p:cxnSp>
      <p:sp>
        <p:nvSpPr>
          <p:cNvPr id="72" name="TextBox 19">
            <a:extLst>
              <a:ext uri="{FF2B5EF4-FFF2-40B4-BE49-F238E27FC236}">
                <a16:creationId xmlns:a16="http://schemas.microsoft.com/office/drawing/2014/main" id="{E2FD2352-FE97-CB48-3D06-08094B7A846E}"/>
              </a:ext>
            </a:extLst>
          </p:cNvPr>
          <p:cNvSpPr txBox="1"/>
          <p:nvPr/>
        </p:nvSpPr>
        <p:spPr>
          <a:xfrm>
            <a:off x="2547500" y="2148675"/>
            <a:ext cx="2103120" cy="276999"/>
          </a:xfrm>
          <a:prstGeom prst="rect">
            <a:avLst/>
          </a:prstGeom>
          <a:solidFill>
            <a:schemeClr val="accent1"/>
          </a:solidFill>
          <a:ln>
            <a:noFill/>
          </a:ln>
        </p:spPr>
        <p:txBody>
          <a:bodyPr wrap="square" lIns="91440" tIns="45720" rIns="91440" bIns="45720" rtlCol="0" anchor="t">
            <a:spAutoFit/>
          </a:bodyPr>
          <a:lstStyle/>
          <a:p>
            <a:pPr algn="ctr"/>
            <a:r>
              <a:rPr lang="en-US" sz="1200" b="1">
                <a:solidFill>
                  <a:schemeClr val="bg1"/>
                </a:solidFill>
                <a:latin typeface="Arial"/>
                <a:cs typeface="Arial"/>
              </a:rPr>
              <a:t>Private label</a:t>
            </a:r>
            <a:endParaRPr lang="en-US" sz="1200" b="1">
              <a:solidFill>
                <a:schemeClr val="bg1"/>
              </a:solidFill>
              <a:cs typeface="Arial"/>
            </a:endParaRPr>
          </a:p>
        </p:txBody>
      </p:sp>
      <p:graphicFrame>
        <p:nvGraphicFramePr>
          <p:cNvPr id="21" name="Chart 20">
            <a:extLst>
              <a:ext uri="{FF2B5EF4-FFF2-40B4-BE49-F238E27FC236}">
                <a16:creationId xmlns:a16="http://schemas.microsoft.com/office/drawing/2014/main" id="{C125895C-357E-07FC-F6EF-3537175BBAEB}"/>
              </a:ext>
            </a:extLst>
          </p:cNvPr>
          <p:cNvGraphicFramePr/>
          <p:nvPr>
            <p:extLst>
              <p:ext uri="{D42A27DB-BD31-4B8C-83A1-F6EECF244321}">
                <p14:modId xmlns:p14="http://schemas.microsoft.com/office/powerpoint/2010/main" val="660865374"/>
              </p:ext>
            </p:extLst>
          </p:nvPr>
        </p:nvGraphicFramePr>
        <p:xfrm>
          <a:off x="4699895" y="1794934"/>
          <a:ext cx="1777139" cy="2812896"/>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21CE5517-7C75-FC0C-931F-B3864AF20F2B}"/>
              </a:ext>
            </a:extLst>
          </p:cNvPr>
          <p:cNvSpPr txBox="1"/>
          <p:nvPr/>
        </p:nvSpPr>
        <p:spPr>
          <a:xfrm>
            <a:off x="6500476" y="2136253"/>
            <a:ext cx="2540788" cy="276999"/>
          </a:xfrm>
          <a:prstGeom prst="rect">
            <a:avLst/>
          </a:prstGeom>
          <a:solidFill>
            <a:srgbClr val="17375E"/>
          </a:solidFill>
          <a:ln>
            <a:noFill/>
          </a:ln>
        </p:spPr>
        <p:txBody>
          <a:bodyPr wrap="square" rtlCol="0">
            <a:spAutoFit/>
          </a:bodyPr>
          <a:lstStyle/>
          <a:p>
            <a:pPr algn="ctr"/>
            <a:r>
              <a:rPr lang="en-US" sz="1200" b="1">
                <a:solidFill>
                  <a:schemeClr val="bg1"/>
                </a:solidFill>
              </a:rPr>
              <a:t>Sales Breakdown by Customer</a:t>
            </a:r>
          </a:p>
        </p:txBody>
      </p:sp>
      <p:sp>
        <p:nvSpPr>
          <p:cNvPr id="40" name="ZoneTexte 1">
            <a:extLst>
              <a:ext uri="{FF2B5EF4-FFF2-40B4-BE49-F238E27FC236}">
                <a16:creationId xmlns:a16="http://schemas.microsoft.com/office/drawing/2014/main" id="{0A2ABDFB-9B75-5498-22D1-8967A61A236F}"/>
              </a:ext>
            </a:extLst>
          </p:cNvPr>
          <p:cNvSpPr txBox="1"/>
          <p:nvPr/>
        </p:nvSpPr>
        <p:spPr>
          <a:xfrm>
            <a:off x="292318" y="4572658"/>
            <a:ext cx="8725505" cy="276999"/>
          </a:xfrm>
          <a:prstGeom prst="rect">
            <a:avLst/>
          </a:prstGeom>
          <a:noFill/>
          <a:ln>
            <a:solidFill>
              <a:srgbClr val="5E7C9E"/>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err="1">
                <a:latin typeface="Arial"/>
                <a:cs typeface="Arial"/>
              </a:rPr>
              <a:t>TargetCo</a:t>
            </a:r>
            <a:r>
              <a:rPr lang="en-US" sz="1200">
                <a:latin typeface="Arial"/>
                <a:cs typeface="Arial"/>
              </a:rPr>
              <a:t> has 3 main product segments - </a:t>
            </a:r>
            <a:r>
              <a:rPr lang="en-US" sz="1200" b="1">
                <a:latin typeface="Arial"/>
                <a:cs typeface="Arial"/>
              </a:rPr>
              <a:t>wet is the most established</a:t>
            </a:r>
            <a:r>
              <a:rPr lang="en-US" sz="1200">
                <a:latin typeface="Arial"/>
                <a:cs typeface="Arial"/>
              </a:rPr>
              <a:t>, while treats and dry food were only recently entered.  </a:t>
            </a:r>
          </a:p>
        </p:txBody>
      </p:sp>
      <p:graphicFrame>
        <p:nvGraphicFramePr>
          <p:cNvPr id="51" name="Chart 50">
            <a:extLst>
              <a:ext uri="{FF2B5EF4-FFF2-40B4-BE49-F238E27FC236}">
                <a16:creationId xmlns:a16="http://schemas.microsoft.com/office/drawing/2014/main" id="{AA221E36-8FC3-8906-E8EB-207AA23AE470}"/>
              </a:ext>
            </a:extLst>
          </p:cNvPr>
          <p:cNvGraphicFramePr/>
          <p:nvPr>
            <p:extLst>
              <p:ext uri="{D42A27DB-BD31-4B8C-83A1-F6EECF244321}">
                <p14:modId xmlns:p14="http://schemas.microsoft.com/office/powerpoint/2010/main" val="2186702832"/>
              </p:ext>
            </p:extLst>
          </p:nvPr>
        </p:nvGraphicFramePr>
        <p:xfrm>
          <a:off x="6500476" y="2425675"/>
          <a:ext cx="2517347" cy="21821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7" name="Chart 56">
            <a:extLst>
              <a:ext uri="{FF2B5EF4-FFF2-40B4-BE49-F238E27FC236}">
                <a16:creationId xmlns:a16="http://schemas.microsoft.com/office/drawing/2014/main" id="{84865CF2-1ACC-0B99-DCBC-EEBC6EA4BD81}"/>
              </a:ext>
            </a:extLst>
          </p:cNvPr>
          <p:cNvGraphicFramePr/>
          <p:nvPr>
            <p:extLst>
              <p:ext uri="{D42A27DB-BD31-4B8C-83A1-F6EECF244321}">
                <p14:modId xmlns:p14="http://schemas.microsoft.com/office/powerpoint/2010/main" val="1098103827"/>
              </p:ext>
            </p:extLst>
          </p:nvPr>
        </p:nvGraphicFramePr>
        <p:xfrm>
          <a:off x="6273800" y="4572657"/>
          <a:ext cx="3002765" cy="1834185"/>
        </p:xfrm>
        <a:graphic>
          <a:graphicData uri="http://schemas.openxmlformats.org/drawingml/2006/chart">
            <c:chart xmlns:c="http://schemas.openxmlformats.org/drawingml/2006/chart" xmlns:r="http://schemas.openxmlformats.org/officeDocument/2006/relationships" r:id="rId4"/>
          </a:graphicData>
        </a:graphic>
      </p:graphicFrame>
      <p:sp>
        <p:nvSpPr>
          <p:cNvPr id="61" name="ZoneTexte 1">
            <a:extLst>
              <a:ext uri="{FF2B5EF4-FFF2-40B4-BE49-F238E27FC236}">
                <a16:creationId xmlns:a16="http://schemas.microsoft.com/office/drawing/2014/main" id="{2DFAC4AE-F200-5254-9AF3-E49414A06EE5}"/>
              </a:ext>
            </a:extLst>
          </p:cNvPr>
          <p:cNvSpPr txBox="1"/>
          <p:nvPr/>
        </p:nvSpPr>
        <p:spPr>
          <a:xfrm>
            <a:off x="331366" y="5243534"/>
            <a:ext cx="2011680" cy="276999"/>
          </a:xfrm>
          <a:prstGeom prst="rect">
            <a:avLst/>
          </a:prstGeom>
          <a:noFill/>
          <a:ln>
            <a:solidFill>
              <a:srgbClr val="5E7C9E"/>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200" err="1">
                <a:latin typeface="Arial" panose="020B0604020202020204" pitchFamily="34" charset="0"/>
                <a:cs typeface="Arial" panose="020B0604020202020204" pitchFamily="34" charset="0"/>
              </a:rPr>
              <a:t>Canned</a:t>
            </a:r>
            <a:r>
              <a:rPr lang="fr-FR" sz="1200">
                <a:latin typeface="Arial" panose="020B0604020202020204" pitchFamily="34" charset="0"/>
                <a:cs typeface="Arial" panose="020B0604020202020204" pitchFamily="34" charset="0"/>
              </a:rPr>
              <a:t> </a:t>
            </a:r>
            <a:r>
              <a:rPr lang="en-US" sz="1200" b="0" i="0">
                <a:solidFill>
                  <a:srgbClr val="001D35"/>
                </a:solidFill>
                <a:effectLst/>
                <a:latin typeface="Arial" panose="020B0604020202020204" pitchFamily="34" charset="0"/>
                <a:cs typeface="Arial" panose="020B0604020202020204" pitchFamily="34" charset="0"/>
              </a:rPr>
              <a:t>Pâté </a:t>
            </a:r>
            <a:endParaRPr lang="fr-FR" sz="1200">
              <a:latin typeface="Arial" panose="020B0604020202020204" pitchFamily="34" charset="0"/>
              <a:cs typeface="Arial" panose="020B0604020202020204" pitchFamily="34" charset="0"/>
            </a:endParaRPr>
          </a:p>
        </p:txBody>
      </p:sp>
      <p:sp>
        <p:nvSpPr>
          <p:cNvPr id="73" name="ZoneTexte 1">
            <a:extLst>
              <a:ext uri="{FF2B5EF4-FFF2-40B4-BE49-F238E27FC236}">
                <a16:creationId xmlns:a16="http://schemas.microsoft.com/office/drawing/2014/main" id="{253C4F04-051E-187D-151C-C5EB607B1FC5}"/>
              </a:ext>
            </a:extLst>
          </p:cNvPr>
          <p:cNvSpPr txBox="1"/>
          <p:nvPr/>
        </p:nvSpPr>
        <p:spPr>
          <a:xfrm>
            <a:off x="2461082" y="5243534"/>
            <a:ext cx="2011680" cy="276999"/>
          </a:xfrm>
          <a:prstGeom prst="rect">
            <a:avLst/>
          </a:prstGeom>
          <a:noFill/>
          <a:ln>
            <a:solidFill>
              <a:srgbClr val="5E7C9E"/>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Arial" panose="020B0604020202020204" pitchFamily="34" charset="0"/>
                <a:cs typeface="Arial" panose="020B0604020202020204" pitchFamily="34" charset="0"/>
              </a:rPr>
              <a:t>Kibble Variants</a:t>
            </a:r>
            <a:endParaRPr lang="fr-FR" sz="1200">
              <a:latin typeface="Arial" panose="020B0604020202020204" pitchFamily="34" charset="0"/>
              <a:cs typeface="Arial" panose="020B0604020202020204" pitchFamily="34" charset="0"/>
            </a:endParaRPr>
          </a:p>
        </p:txBody>
      </p:sp>
      <p:sp>
        <p:nvSpPr>
          <p:cNvPr id="74" name="ZoneTexte 1">
            <a:extLst>
              <a:ext uri="{FF2B5EF4-FFF2-40B4-BE49-F238E27FC236}">
                <a16:creationId xmlns:a16="http://schemas.microsoft.com/office/drawing/2014/main" id="{23EE9769-1EE9-4BB6-88A0-C6139DB1C811}"/>
              </a:ext>
            </a:extLst>
          </p:cNvPr>
          <p:cNvSpPr txBox="1"/>
          <p:nvPr/>
        </p:nvSpPr>
        <p:spPr>
          <a:xfrm>
            <a:off x="4596921" y="5243534"/>
            <a:ext cx="2011680" cy="276999"/>
          </a:xfrm>
          <a:prstGeom prst="rect">
            <a:avLst/>
          </a:prstGeom>
          <a:noFill/>
          <a:ln>
            <a:solidFill>
              <a:srgbClr val="5E7C9E"/>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Arial" panose="020B0604020202020204" pitchFamily="34" charset="0"/>
                <a:cs typeface="Arial" panose="020B0604020202020204" pitchFamily="34" charset="0"/>
              </a:rPr>
              <a:t>Rewards / Indulgence</a:t>
            </a:r>
            <a:endParaRPr lang="fr-FR" sz="1200">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A293E907-9B81-D077-E48F-2EAD3FAF0C8B}"/>
              </a:ext>
            </a:extLst>
          </p:cNvPr>
          <p:cNvSpPr txBox="1"/>
          <p:nvPr/>
        </p:nvSpPr>
        <p:spPr>
          <a:xfrm>
            <a:off x="2669946" y="6505030"/>
            <a:ext cx="4950054" cy="153888"/>
          </a:xfrm>
          <a:prstGeom prst="rect">
            <a:avLst/>
          </a:prstGeom>
          <a:noFill/>
        </p:spPr>
        <p:txBody>
          <a:bodyPr wrap="square" lIns="0" tIns="0" rIns="0" bIns="0" rtlCol="0">
            <a:spAutoFit/>
          </a:bodyPr>
          <a:lstStyle/>
          <a:p>
            <a:r>
              <a:rPr lang="en-US" sz="1000" b="1"/>
              <a:t>Sources: </a:t>
            </a:r>
            <a:r>
              <a:rPr lang="en-US" sz="1000" err="1"/>
              <a:t>GlobalPETS</a:t>
            </a:r>
            <a:endParaRPr lang="en-US" sz="1000" baseline="30000">
              <a:latin typeface="Arial"/>
              <a:cs typeface="Arial"/>
            </a:endParaRPr>
          </a:p>
        </p:txBody>
      </p:sp>
      <p:graphicFrame>
        <p:nvGraphicFramePr>
          <p:cNvPr id="81" name="Chart 80">
            <a:extLst>
              <a:ext uri="{FF2B5EF4-FFF2-40B4-BE49-F238E27FC236}">
                <a16:creationId xmlns:a16="http://schemas.microsoft.com/office/drawing/2014/main" id="{BB6527DF-03C4-BD7A-6DA9-7D1833368ECF}"/>
              </a:ext>
            </a:extLst>
          </p:cNvPr>
          <p:cNvGraphicFramePr/>
          <p:nvPr>
            <p:extLst>
              <p:ext uri="{D42A27DB-BD31-4B8C-83A1-F6EECF244321}">
                <p14:modId xmlns:p14="http://schemas.microsoft.com/office/powerpoint/2010/main" val="2499997943"/>
              </p:ext>
            </p:extLst>
          </p:nvPr>
        </p:nvGraphicFramePr>
        <p:xfrm>
          <a:off x="551059" y="6042777"/>
          <a:ext cx="6096000" cy="3679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3" name="Chart 82">
            <a:extLst>
              <a:ext uri="{FF2B5EF4-FFF2-40B4-BE49-F238E27FC236}">
                <a16:creationId xmlns:a16="http://schemas.microsoft.com/office/drawing/2014/main" id="{79BDB813-22D9-9808-FB46-FACC3FA45376}"/>
              </a:ext>
            </a:extLst>
          </p:cNvPr>
          <p:cNvGraphicFramePr/>
          <p:nvPr>
            <p:extLst>
              <p:ext uri="{D42A27DB-BD31-4B8C-83A1-F6EECF244321}">
                <p14:modId xmlns:p14="http://schemas.microsoft.com/office/powerpoint/2010/main" val="1387743779"/>
              </p:ext>
            </p:extLst>
          </p:nvPr>
        </p:nvGraphicFramePr>
        <p:xfrm>
          <a:off x="2452080" y="5225349"/>
          <a:ext cx="2011679" cy="11383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Chart 85">
            <a:extLst>
              <a:ext uri="{FF2B5EF4-FFF2-40B4-BE49-F238E27FC236}">
                <a16:creationId xmlns:a16="http://schemas.microsoft.com/office/drawing/2014/main" id="{CDA00CC2-5E21-816A-213D-0A90CB9B2244}"/>
              </a:ext>
            </a:extLst>
          </p:cNvPr>
          <p:cNvGraphicFramePr/>
          <p:nvPr>
            <p:extLst>
              <p:ext uri="{D42A27DB-BD31-4B8C-83A1-F6EECF244321}">
                <p14:modId xmlns:p14="http://schemas.microsoft.com/office/powerpoint/2010/main" val="3433671775"/>
              </p:ext>
            </p:extLst>
          </p:nvPr>
        </p:nvGraphicFramePr>
        <p:xfrm>
          <a:off x="292317" y="5225349"/>
          <a:ext cx="2056852" cy="11383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7" name="Chart 86">
            <a:extLst>
              <a:ext uri="{FF2B5EF4-FFF2-40B4-BE49-F238E27FC236}">
                <a16:creationId xmlns:a16="http://schemas.microsoft.com/office/drawing/2014/main" id="{3BCF0C38-07B5-54E4-9B96-DDD3D7534D4C}"/>
              </a:ext>
            </a:extLst>
          </p:cNvPr>
          <p:cNvGraphicFramePr/>
          <p:nvPr>
            <p:extLst>
              <p:ext uri="{D42A27DB-BD31-4B8C-83A1-F6EECF244321}">
                <p14:modId xmlns:p14="http://schemas.microsoft.com/office/powerpoint/2010/main" val="2753289717"/>
              </p:ext>
            </p:extLst>
          </p:nvPr>
        </p:nvGraphicFramePr>
        <p:xfrm>
          <a:off x="4581797" y="5225349"/>
          <a:ext cx="2026804" cy="11383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69617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9A4D0-C1D5-915A-F20C-B86928BC3286}"/>
            </a:ext>
          </a:extLst>
        </p:cNvPr>
        <p:cNvGrpSpPr/>
        <p:nvPr/>
      </p:nvGrpSpPr>
      <p:grpSpPr>
        <a:xfrm>
          <a:off x="0" y="0"/>
          <a:ext cx="0" cy="0"/>
          <a:chOff x="0" y="0"/>
          <a:chExt cx="0" cy="0"/>
        </a:xfrm>
      </p:grpSpPr>
      <p:sp>
        <p:nvSpPr>
          <p:cNvPr id="41" name="Google Shape;140;p16">
            <a:extLst>
              <a:ext uri="{FF2B5EF4-FFF2-40B4-BE49-F238E27FC236}">
                <a16:creationId xmlns:a16="http://schemas.microsoft.com/office/drawing/2014/main" id="{06F933C3-70D0-E8A3-D2E3-7FED2354BC06}"/>
              </a:ext>
            </a:extLst>
          </p:cNvPr>
          <p:cNvSpPr txBox="1"/>
          <p:nvPr/>
        </p:nvSpPr>
        <p:spPr>
          <a:xfrm>
            <a:off x="216163" y="2244980"/>
            <a:ext cx="8865429" cy="1938991"/>
          </a:xfrm>
          <a:prstGeom prst="rect">
            <a:avLst/>
          </a:prstGeom>
          <a:noFill/>
          <a:ln w="9525" cap="flat" cmpd="sng">
            <a:solidFill>
              <a:srgbClr val="C3C3C3"/>
            </a:solidFill>
            <a:prstDash val="dash"/>
            <a:round/>
            <a:headEnd type="none" w="sm" len="sm"/>
            <a:tailEnd type="none" w="sm" len="sm"/>
          </a:ln>
        </p:spPr>
        <p:txBody>
          <a:bodyPr spcFirstLastPara="1" wrap="square" lIns="91425" tIns="91425" rIns="91425" bIns="91425" anchor="ctr" anchorCtr="0">
            <a:noAutofit/>
          </a:bodyPr>
          <a:lstStyle/>
          <a:p>
            <a:pPr algn="ctr"/>
            <a:endParaRPr lang="en" sz="1200">
              <a:solidFill>
                <a:schemeClr val="dk1"/>
              </a:solidFill>
              <a:cs typeface="Arial"/>
            </a:endParaRPr>
          </a:p>
        </p:txBody>
      </p:sp>
      <p:sp>
        <p:nvSpPr>
          <p:cNvPr id="42" name="Google Shape;140;p16">
            <a:extLst>
              <a:ext uri="{FF2B5EF4-FFF2-40B4-BE49-F238E27FC236}">
                <a16:creationId xmlns:a16="http://schemas.microsoft.com/office/drawing/2014/main" id="{5206E8FB-C6E4-D8D9-0CDA-570676D5448D}"/>
              </a:ext>
            </a:extLst>
          </p:cNvPr>
          <p:cNvSpPr txBox="1"/>
          <p:nvPr/>
        </p:nvSpPr>
        <p:spPr>
          <a:xfrm>
            <a:off x="209319" y="4321909"/>
            <a:ext cx="8872273" cy="1958897"/>
          </a:xfrm>
          <a:prstGeom prst="rect">
            <a:avLst/>
          </a:prstGeom>
          <a:noFill/>
          <a:ln w="9525" cap="flat" cmpd="sng">
            <a:solidFill>
              <a:srgbClr val="A6A6A6"/>
            </a:solidFill>
            <a:prstDash val="dash"/>
            <a:round/>
            <a:headEnd type="none" w="sm" len="sm"/>
            <a:tailEnd type="none" w="sm" len="sm"/>
          </a:ln>
        </p:spPr>
        <p:txBody>
          <a:bodyPr spcFirstLastPara="1" wrap="square" lIns="91425" tIns="91425" rIns="91425" bIns="91425" anchor="ctr" anchorCtr="0">
            <a:noAutofit/>
          </a:bodyPr>
          <a:lstStyle/>
          <a:p>
            <a:pPr algn="ctr"/>
            <a:endParaRPr lang="en" sz="1200">
              <a:solidFill>
                <a:schemeClr val="dk1"/>
              </a:solidFill>
              <a:cs typeface="Arial"/>
            </a:endParaRPr>
          </a:p>
        </p:txBody>
      </p:sp>
      <p:sp>
        <p:nvSpPr>
          <p:cNvPr id="3" name="Slide Number Placeholder 2">
            <a:extLst>
              <a:ext uri="{FF2B5EF4-FFF2-40B4-BE49-F238E27FC236}">
                <a16:creationId xmlns:a16="http://schemas.microsoft.com/office/drawing/2014/main" id="{6E4DE394-916C-944F-5590-C71632AEDAF7}"/>
              </a:ext>
            </a:extLst>
          </p:cNvPr>
          <p:cNvSpPr>
            <a:spLocks noGrp="1"/>
          </p:cNvSpPr>
          <p:nvPr>
            <p:ph type="sldNum" sz="quarter" idx="12"/>
          </p:nvPr>
        </p:nvSpPr>
        <p:spPr/>
        <p:txBody>
          <a:bodyPr/>
          <a:lstStyle/>
          <a:p>
            <a:pPr>
              <a:defRPr/>
            </a:pPr>
            <a:fld id="{995B7867-EB00-4675-821B-66D3FE8CD564}" type="slidenum">
              <a:rPr lang="en-US" noProof="0" smtClean="0"/>
              <a:pPr>
                <a:defRPr/>
              </a:pPr>
              <a:t>30</a:t>
            </a:fld>
            <a:endParaRPr lang="en-US" noProof="0"/>
          </a:p>
        </p:txBody>
      </p:sp>
      <p:sp>
        <p:nvSpPr>
          <p:cNvPr id="23" name="Google Shape;140;p16">
            <a:extLst>
              <a:ext uri="{FF2B5EF4-FFF2-40B4-BE49-F238E27FC236}">
                <a16:creationId xmlns:a16="http://schemas.microsoft.com/office/drawing/2014/main" id="{2D330C90-7566-18B8-397E-2600CDA6E9CB}"/>
              </a:ext>
            </a:extLst>
          </p:cNvPr>
          <p:cNvSpPr txBox="1"/>
          <p:nvPr/>
        </p:nvSpPr>
        <p:spPr>
          <a:xfrm>
            <a:off x="216163" y="1057173"/>
            <a:ext cx="8865429" cy="829587"/>
          </a:xfrm>
          <a:prstGeom prst="rect">
            <a:avLst/>
          </a:prstGeom>
          <a:noFill/>
          <a:ln w="9525" cap="flat" cmpd="sng">
            <a:solidFill>
              <a:srgbClr val="C3C3C3"/>
            </a:solidFill>
            <a:prstDash val="solid"/>
            <a:round/>
            <a:headEnd type="none" w="sm" len="sm"/>
            <a:tailEnd type="none" w="sm" len="sm"/>
          </a:ln>
        </p:spPr>
        <p:txBody>
          <a:bodyPr spcFirstLastPara="1" wrap="square" lIns="91425" tIns="91425" rIns="91425" bIns="91425" anchor="ctr" anchorCtr="0">
            <a:noAutofit/>
          </a:bodyPr>
          <a:lstStyle/>
          <a:p>
            <a:pPr algn="ctr"/>
            <a:r>
              <a:rPr lang="en" sz="1200">
                <a:solidFill>
                  <a:schemeClr val="dk1"/>
                </a:solidFill>
                <a:latin typeface="Arial"/>
                <a:cs typeface="Arial"/>
              </a:rPr>
              <a:t>A major </a:t>
            </a:r>
            <a:r>
              <a:rPr lang="en" sz="1200" b="1">
                <a:solidFill>
                  <a:schemeClr val="dk1"/>
                </a:solidFill>
                <a:latin typeface="Arial"/>
                <a:cs typeface="Arial"/>
              </a:rPr>
              <a:t>product recall </a:t>
            </a:r>
            <a:r>
              <a:rPr lang="en" sz="1200">
                <a:solidFill>
                  <a:schemeClr val="dk1"/>
                </a:solidFill>
                <a:latin typeface="Arial"/>
                <a:cs typeface="Arial"/>
              </a:rPr>
              <a:t>in 2025, mirroring the 2011 melamine crisis, will severly impact TargetCo’s performance. It will create a sharp </a:t>
            </a:r>
            <a:r>
              <a:rPr lang="en" sz="1200" b="1">
                <a:solidFill>
                  <a:schemeClr val="dk1"/>
                </a:solidFill>
                <a:latin typeface="Arial"/>
                <a:cs typeface="Arial"/>
              </a:rPr>
              <a:t>drop in volumes</a:t>
            </a:r>
            <a:r>
              <a:rPr lang="en" sz="1200">
                <a:solidFill>
                  <a:schemeClr val="dk1"/>
                </a:solidFill>
                <a:latin typeface="Arial"/>
                <a:cs typeface="Arial"/>
              </a:rPr>
              <a:t>, erode </a:t>
            </a:r>
            <a:r>
              <a:rPr lang="en" sz="1200" b="1">
                <a:solidFill>
                  <a:schemeClr val="dk1"/>
                </a:solidFill>
                <a:latin typeface="Arial"/>
                <a:cs typeface="Arial"/>
              </a:rPr>
              <a:t>pricing power</a:t>
            </a:r>
            <a:r>
              <a:rPr lang="en" sz="1200">
                <a:solidFill>
                  <a:schemeClr val="dk1"/>
                </a:solidFill>
                <a:latin typeface="Arial"/>
                <a:cs typeface="Arial"/>
              </a:rPr>
              <a:t>, and result in the loss of key customers. Like in 2011, the crisis disrupts growth plans and </a:t>
            </a:r>
            <a:r>
              <a:rPr lang="en" sz="1200" b="1">
                <a:solidFill>
                  <a:schemeClr val="dk1"/>
                </a:solidFill>
                <a:latin typeface="Arial"/>
                <a:cs typeface="Arial"/>
              </a:rPr>
              <a:t>eliminates any near-term acquisition</a:t>
            </a:r>
            <a:r>
              <a:rPr lang="en" sz="1200">
                <a:solidFill>
                  <a:schemeClr val="dk1"/>
                </a:solidFill>
                <a:latin typeface="Arial"/>
                <a:cs typeface="Arial"/>
              </a:rPr>
              <a:t> opportunities, driving EBITDA down and reducing IRR to ~3.7%.</a:t>
            </a:r>
            <a:endParaRPr lang="fr-FR">
              <a:solidFill>
                <a:schemeClr val="dk1"/>
              </a:solidFill>
            </a:endParaRPr>
          </a:p>
        </p:txBody>
      </p:sp>
      <p:sp>
        <p:nvSpPr>
          <p:cNvPr id="25" name="Google Shape;141;p16">
            <a:extLst>
              <a:ext uri="{FF2B5EF4-FFF2-40B4-BE49-F238E27FC236}">
                <a16:creationId xmlns:a16="http://schemas.microsoft.com/office/drawing/2014/main" id="{4D6CA779-957E-F1BB-4AAF-5F769B32F0A8}"/>
              </a:ext>
            </a:extLst>
          </p:cNvPr>
          <p:cNvSpPr txBox="1"/>
          <p:nvPr/>
        </p:nvSpPr>
        <p:spPr>
          <a:xfrm>
            <a:off x="2135045" y="935848"/>
            <a:ext cx="4882830" cy="241408"/>
          </a:xfrm>
          <a:prstGeom prst="rect">
            <a:avLst/>
          </a:prstGeom>
          <a:solidFill>
            <a:schemeClr val="lt1"/>
          </a:solidFill>
          <a:ln>
            <a:noFill/>
          </a:ln>
        </p:spPr>
        <p:txBody>
          <a:bodyPr spcFirstLastPara="1" wrap="square" lIns="0" tIns="0" rIns="0" bIns="0" anchor="ctr" anchorCtr="0">
            <a:noAutofit/>
          </a:bodyPr>
          <a:lstStyle/>
          <a:p>
            <a:pPr algn="ctr">
              <a:spcBef>
                <a:spcPts val="0"/>
              </a:spcBef>
              <a:spcAft>
                <a:spcPts val="0"/>
              </a:spcAft>
            </a:pPr>
            <a:r>
              <a:rPr lang="en" sz="1400" b="1">
                <a:solidFill>
                  <a:srgbClr val="0A4775"/>
                </a:solidFill>
                <a:latin typeface="Arial"/>
                <a:cs typeface="Arial"/>
              </a:rPr>
              <a:t>Operational Shock Scenario: A Repeat of the 2011 Crisis</a:t>
            </a:r>
            <a:endParaRPr lang="en" sz="1400" b="1">
              <a:cs typeface="Arial"/>
            </a:endParaRPr>
          </a:p>
        </p:txBody>
      </p:sp>
      <p:sp>
        <p:nvSpPr>
          <p:cNvPr id="27" name="Google Shape;144;p16">
            <a:extLst>
              <a:ext uri="{FF2B5EF4-FFF2-40B4-BE49-F238E27FC236}">
                <a16:creationId xmlns:a16="http://schemas.microsoft.com/office/drawing/2014/main" id="{94042BB4-6F39-44C0-D02C-6AD463EDA270}"/>
              </a:ext>
            </a:extLst>
          </p:cNvPr>
          <p:cNvSpPr/>
          <p:nvPr/>
        </p:nvSpPr>
        <p:spPr>
          <a:xfrm>
            <a:off x="213046" y="1979335"/>
            <a:ext cx="8868747" cy="254707"/>
          </a:xfrm>
          <a:prstGeom prst="rect">
            <a:avLst/>
          </a:prstGeom>
          <a:solidFill>
            <a:srgbClr val="0A4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200" b="1" err="1">
                <a:solidFill>
                  <a:schemeClr val="lt1"/>
                </a:solidFill>
              </a:rPr>
              <a:t>Consequences</a:t>
            </a:r>
            <a:r>
              <a:rPr lang="fr-FR" sz="1200" b="1">
                <a:solidFill>
                  <a:schemeClr val="lt1"/>
                </a:solidFill>
              </a:rPr>
              <a:t> for TargetCo</a:t>
            </a:r>
            <a:endParaRPr lang="fr-FR" sz="1200"/>
          </a:p>
        </p:txBody>
      </p:sp>
      <p:sp>
        <p:nvSpPr>
          <p:cNvPr id="29" name="ZoneTexte 28">
            <a:extLst>
              <a:ext uri="{FF2B5EF4-FFF2-40B4-BE49-F238E27FC236}">
                <a16:creationId xmlns:a16="http://schemas.microsoft.com/office/drawing/2014/main" id="{4EF1D0DF-26E4-12B8-8640-A4FF49FBB74C}"/>
              </a:ext>
            </a:extLst>
          </p:cNvPr>
          <p:cNvSpPr txBox="1"/>
          <p:nvPr/>
        </p:nvSpPr>
        <p:spPr>
          <a:xfrm>
            <a:off x="209319" y="2156675"/>
            <a:ext cx="470100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rial"/>
                <a:cs typeface="Arial"/>
              </a:rPr>
              <a:t>  </a:t>
            </a:r>
            <a:endParaRPr lang="en-US">
              <a:cs typeface="Arial"/>
            </a:endParaRPr>
          </a:p>
          <a:p>
            <a:pPr marL="171450" indent="-171450">
              <a:buFont typeface="Wingdings" panose="05000000000000000000" pitchFamily="2" charset="2"/>
              <a:buChar char="§"/>
            </a:pPr>
            <a:r>
              <a:rPr lang="en-US" sz="1200">
                <a:latin typeface="Arial"/>
                <a:cs typeface="Arial"/>
              </a:rPr>
              <a:t>The</a:t>
            </a:r>
            <a:r>
              <a:rPr lang="en-US" sz="1200" b="1">
                <a:latin typeface="Arial"/>
                <a:cs typeface="Arial"/>
              </a:rPr>
              <a:t> 2025 recall</a:t>
            </a:r>
            <a:r>
              <a:rPr lang="en-US" sz="1200">
                <a:latin typeface="Arial"/>
                <a:cs typeface="Arial"/>
              </a:rPr>
              <a:t> significantly impacts sales volumes, with an overall decline of </a:t>
            </a:r>
            <a:r>
              <a:rPr lang="en-US" sz="1200" b="1">
                <a:latin typeface="Arial"/>
                <a:cs typeface="Arial"/>
              </a:rPr>
              <a:t>3.37%</a:t>
            </a:r>
            <a:r>
              <a:rPr lang="en-US" sz="1200">
                <a:latin typeface="Arial"/>
                <a:cs typeface="Arial"/>
              </a:rPr>
              <a:t> that year. </a:t>
            </a:r>
            <a:endParaRPr lang="en-US" sz="1200">
              <a:cs typeface="Arial"/>
            </a:endParaRPr>
          </a:p>
          <a:p>
            <a:pPr marL="171450" indent="-171450">
              <a:buFont typeface="Wingdings" panose="05000000000000000000" pitchFamily="2" charset="2"/>
              <a:buChar char="§"/>
            </a:pPr>
            <a:r>
              <a:rPr lang="en-US" sz="1200">
                <a:latin typeface="Arial"/>
                <a:cs typeface="Arial"/>
              </a:rPr>
              <a:t>The most affected segments are </a:t>
            </a:r>
            <a:r>
              <a:rPr lang="en-US" sz="1200" b="1">
                <a:latin typeface="Arial"/>
                <a:cs typeface="Arial"/>
              </a:rPr>
              <a:t>Wet Contract</a:t>
            </a:r>
            <a:r>
              <a:rPr lang="en-US" sz="1200">
                <a:latin typeface="Arial"/>
                <a:cs typeface="Arial"/>
              </a:rPr>
              <a:t>, down </a:t>
            </a:r>
            <a:r>
              <a:rPr lang="en-US" sz="1200" b="1">
                <a:latin typeface="Arial"/>
                <a:cs typeface="Arial"/>
              </a:rPr>
              <a:t>8%</a:t>
            </a:r>
            <a:r>
              <a:rPr lang="en-US" sz="1200">
                <a:latin typeface="Arial"/>
                <a:cs typeface="Arial"/>
              </a:rPr>
              <a:t>, and </a:t>
            </a:r>
            <a:r>
              <a:rPr lang="en-US" sz="1200" b="1">
                <a:latin typeface="Arial"/>
                <a:cs typeface="Arial"/>
              </a:rPr>
              <a:t>Wet Private Label</a:t>
            </a:r>
            <a:r>
              <a:rPr lang="en-US" sz="1200">
                <a:latin typeface="Arial"/>
                <a:cs typeface="Arial"/>
              </a:rPr>
              <a:t>, down </a:t>
            </a:r>
            <a:r>
              <a:rPr lang="en-US" sz="1200" b="1">
                <a:latin typeface="Arial"/>
                <a:cs typeface="Arial"/>
              </a:rPr>
              <a:t>3%</a:t>
            </a:r>
            <a:r>
              <a:rPr lang="en-US" sz="1200">
                <a:latin typeface="Arial"/>
                <a:cs typeface="Arial"/>
              </a:rPr>
              <a:t>. </a:t>
            </a:r>
            <a:endParaRPr lang="en-US" sz="1200">
              <a:cs typeface="Arial"/>
            </a:endParaRPr>
          </a:p>
          <a:p>
            <a:pPr marL="171450" indent="-171450">
              <a:buFont typeface="Wingdings" panose="05000000000000000000" pitchFamily="2" charset="2"/>
              <a:buChar char="§"/>
            </a:pPr>
            <a:r>
              <a:rPr lang="en-US" sz="1200" b="1">
                <a:latin typeface="Arial"/>
                <a:cs typeface="Arial"/>
              </a:rPr>
              <a:t>Dry food</a:t>
            </a:r>
            <a:r>
              <a:rPr lang="en-US" sz="1200">
                <a:latin typeface="Arial"/>
                <a:cs typeface="Arial"/>
              </a:rPr>
              <a:t> and </a:t>
            </a:r>
            <a:r>
              <a:rPr lang="en-US" sz="1200" b="1">
                <a:latin typeface="Arial"/>
                <a:cs typeface="Arial"/>
              </a:rPr>
              <a:t>treats </a:t>
            </a:r>
            <a:r>
              <a:rPr lang="en-US" sz="1200">
                <a:latin typeface="Arial"/>
                <a:cs typeface="Arial"/>
              </a:rPr>
              <a:t>experience more moderate declines of </a:t>
            </a:r>
            <a:r>
              <a:rPr lang="en-US" sz="1200" b="1">
                <a:latin typeface="Arial"/>
                <a:cs typeface="Arial"/>
              </a:rPr>
              <a:t>2%</a:t>
            </a:r>
            <a:r>
              <a:rPr lang="en-US" sz="1200">
                <a:latin typeface="Arial"/>
                <a:cs typeface="Arial"/>
              </a:rPr>
              <a:t>. </a:t>
            </a:r>
            <a:endParaRPr lang="en-US" sz="1200">
              <a:cs typeface="Arial"/>
            </a:endParaRPr>
          </a:p>
          <a:p>
            <a:pPr marL="171450" indent="-171450">
              <a:buFont typeface="Wingdings" panose="05000000000000000000" pitchFamily="2" charset="2"/>
              <a:buChar char="§"/>
            </a:pPr>
            <a:r>
              <a:rPr lang="en-US" sz="1200">
                <a:latin typeface="Arial"/>
                <a:cs typeface="Arial"/>
              </a:rPr>
              <a:t>By </a:t>
            </a:r>
            <a:r>
              <a:rPr lang="en-US" sz="1200" b="1">
                <a:latin typeface="Arial"/>
                <a:cs typeface="Arial"/>
              </a:rPr>
              <a:t>2029</a:t>
            </a:r>
            <a:r>
              <a:rPr lang="en-US" sz="1200">
                <a:latin typeface="Arial"/>
                <a:cs typeface="Arial"/>
              </a:rPr>
              <a:t>, volumes are projected to recover to </a:t>
            </a:r>
            <a:r>
              <a:rPr lang="en-US" sz="1200" b="1">
                <a:latin typeface="Arial"/>
                <a:cs typeface="Arial"/>
              </a:rPr>
              <a:t>12.97M</a:t>
            </a:r>
            <a:r>
              <a:rPr lang="en-US" sz="1200">
                <a:latin typeface="Arial"/>
                <a:cs typeface="Arial"/>
              </a:rPr>
              <a:t> </a:t>
            </a:r>
            <a:r>
              <a:rPr lang="en-US" sz="1200" b="1">
                <a:latin typeface="Arial"/>
                <a:cs typeface="Arial"/>
              </a:rPr>
              <a:t>cases </a:t>
            </a:r>
            <a:r>
              <a:rPr lang="en-US" sz="1200">
                <a:latin typeface="Arial"/>
                <a:cs typeface="Arial"/>
              </a:rPr>
              <a:t>for </a:t>
            </a:r>
            <a:r>
              <a:rPr lang="en-US" sz="1200" b="1">
                <a:latin typeface="Arial"/>
                <a:cs typeface="Arial"/>
              </a:rPr>
              <a:t>Wet Contract</a:t>
            </a:r>
            <a:r>
              <a:rPr lang="en-US" sz="1200">
                <a:latin typeface="Arial"/>
                <a:cs typeface="Arial"/>
              </a:rPr>
              <a:t>, </a:t>
            </a:r>
            <a:r>
              <a:rPr lang="en-US" sz="1200" b="1">
                <a:latin typeface="Arial"/>
                <a:cs typeface="Arial"/>
              </a:rPr>
              <a:t>28.27M</a:t>
            </a:r>
            <a:r>
              <a:rPr lang="en-US" sz="1200">
                <a:latin typeface="Arial"/>
                <a:cs typeface="Arial"/>
              </a:rPr>
              <a:t> for </a:t>
            </a:r>
            <a:r>
              <a:rPr lang="en-US" sz="1200" b="1">
                <a:latin typeface="Arial"/>
                <a:cs typeface="Arial"/>
              </a:rPr>
              <a:t>Wet Private Label</a:t>
            </a:r>
            <a:r>
              <a:rPr lang="en-US" sz="1200">
                <a:latin typeface="Arial"/>
                <a:cs typeface="Arial"/>
              </a:rPr>
              <a:t>, </a:t>
            </a:r>
            <a:r>
              <a:rPr lang="en-US" sz="1200" b="1">
                <a:latin typeface="Arial"/>
                <a:cs typeface="Arial"/>
              </a:rPr>
              <a:t>33M </a:t>
            </a:r>
            <a:r>
              <a:rPr lang="en-US" sz="1200">
                <a:latin typeface="Arial"/>
                <a:cs typeface="Arial"/>
              </a:rPr>
              <a:t>for </a:t>
            </a:r>
            <a:r>
              <a:rPr lang="en-US" sz="1200" b="1">
                <a:latin typeface="Arial"/>
                <a:cs typeface="Arial"/>
              </a:rPr>
              <a:t>Dry Food</a:t>
            </a:r>
            <a:r>
              <a:rPr lang="en-US" sz="1200">
                <a:latin typeface="Arial"/>
                <a:cs typeface="Arial"/>
              </a:rPr>
              <a:t>, and </a:t>
            </a:r>
            <a:r>
              <a:rPr lang="en-US" sz="1200" b="1">
                <a:latin typeface="Arial"/>
                <a:cs typeface="Arial"/>
              </a:rPr>
              <a:t>4.14M</a:t>
            </a:r>
            <a:r>
              <a:rPr lang="en-US" sz="1200">
                <a:latin typeface="Arial"/>
                <a:cs typeface="Arial"/>
              </a:rPr>
              <a:t> for </a:t>
            </a:r>
            <a:r>
              <a:rPr lang="en-US" sz="1200" b="1">
                <a:latin typeface="Arial"/>
                <a:cs typeface="Arial"/>
              </a:rPr>
              <a:t>Treats</a:t>
            </a:r>
            <a:r>
              <a:rPr lang="en-US" sz="1200">
                <a:latin typeface="Arial"/>
                <a:cs typeface="Arial"/>
              </a:rPr>
              <a:t>, resulting in a modest overall volume growth of just 1.2%.</a:t>
            </a:r>
            <a:endParaRPr lang="en-US" sz="1200">
              <a:cs typeface="Arial"/>
            </a:endParaRPr>
          </a:p>
        </p:txBody>
      </p:sp>
      <p:sp>
        <p:nvSpPr>
          <p:cNvPr id="31" name="ZoneTexte 30">
            <a:extLst>
              <a:ext uri="{FF2B5EF4-FFF2-40B4-BE49-F238E27FC236}">
                <a16:creationId xmlns:a16="http://schemas.microsoft.com/office/drawing/2014/main" id="{3760754E-C998-D87A-6093-8019FBBEEFA8}"/>
              </a:ext>
            </a:extLst>
          </p:cNvPr>
          <p:cNvSpPr txBox="1"/>
          <p:nvPr/>
        </p:nvSpPr>
        <p:spPr>
          <a:xfrm>
            <a:off x="216280" y="4321988"/>
            <a:ext cx="425579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en-US" sz="1200">
                <a:latin typeface="Arial"/>
                <a:cs typeface="Arial"/>
              </a:rPr>
              <a:t>Following the recall, </a:t>
            </a:r>
            <a:r>
              <a:rPr lang="en-US" sz="1200" err="1">
                <a:latin typeface="Arial"/>
                <a:cs typeface="Arial"/>
              </a:rPr>
              <a:t>TargetCo</a:t>
            </a:r>
            <a:r>
              <a:rPr lang="en-US" sz="1200">
                <a:latin typeface="Arial"/>
                <a:cs typeface="Arial"/>
              </a:rPr>
              <a:t> faces reputational damage that significantly reduces its </a:t>
            </a:r>
            <a:r>
              <a:rPr lang="en-US" sz="1200" b="1">
                <a:latin typeface="Arial"/>
                <a:cs typeface="Arial"/>
              </a:rPr>
              <a:t>ability to raise prices. </a:t>
            </a:r>
            <a:r>
              <a:rPr lang="en-US" sz="1200">
                <a:latin typeface="Arial"/>
                <a:cs typeface="Arial"/>
              </a:rPr>
              <a:t>Across all segments, pricing growth is limited to just </a:t>
            </a:r>
            <a:r>
              <a:rPr lang="en-US" sz="1200" b="1">
                <a:latin typeface="Arial"/>
                <a:cs typeface="Arial"/>
              </a:rPr>
              <a:t>1%</a:t>
            </a:r>
            <a:r>
              <a:rPr lang="en-US" sz="1200">
                <a:latin typeface="Arial"/>
                <a:cs typeface="Arial"/>
              </a:rPr>
              <a:t> annually, compared to</a:t>
            </a:r>
            <a:r>
              <a:rPr lang="en-US" sz="1200" b="1">
                <a:latin typeface="Arial"/>
                <a:cs typeface="Arial"/>
              </a:rPr>
              <a:t> 3-4%</a:t>
            </a:r>
            <a:r>
              <a:rPr lang="en-US" sz="1200">
                <a:latin typeface="Arial"/>
                <a:cs typeface="Arial"/>
              </a:rPr>
              <a:t> </a:t>
            </a:r>
            <a:r>
              <a:rPr lang="en-US" sz="1200" b="1">
                <a:latin typeface="Arial"/>
                <a:cs typeface="Arial"/>
              </a:rPr>
              <a:t>increases </a:t>
            </a:r>
            <a:r>
              <a:rPr lang="en-US" sz="1200">
                <a:latin typeface="Arial"/>
                <a:cs typeface="Arial"/>
              </a:rPr>
              <a:t>in the base case.</a:t>
            </a:r>
            <a:endParaRPr lang="en-US" sz="1200">
              <a:cs typeface="Arial" charset="0"/>
            </a:endParaRPr>
          </a:p>
          <a:p>
            <a:endParaRPr lang="en-US" sz="1200">
              <a:latin typeface="Arial"/>
              <a:cs typeface="Arial"/>
            </a:endParaRPr>
          </a:p>
          <a:p>
            <a:pPr marL="171450" indent="-171450">
              <a:buFont typeface="Wingdings" panose="05000000000000000000" pitchFamily="2" charset="2"/>
              <a:buChar char="§"/>
            </a:pPr>
            <a:r>
              <a:rPr lang="en-US" sz="1200" b="1">
                <a:latin typeface="Arial"/>
                <a:cs typeface="Arial"/>
              </a:rPr>
              <a:t>Wet food (private label) </a:t>
            </a:r>
            <a:r>
              <a:rPr lang="en-US" sz="1200">
                <a:latin typeface="Arial"/>
                <a:cs typeface="Arial"/>
              </a:rPr>
              <a:t>remains the most expensive category, reaching </a:t>
            </a:r>
            <a:r>
              <a:rPr lang="en-US" sz="1200" b="1">
                <a:latin typeface="Arial"/>
                <a:cs typeface="Arial"/>
              </a:rPr>
              <a:t>$11.18</a:t>
            </a:r>
            <a:r>
              <a:rPr lang="en-US" sz="1200">
                <a:latin typeface="Arial"/>
                <a:cs typeface="Arial"/>
              </a:rPr>
              <a:t> per unit by 2029.</a:t>
            </a:r>
            <a:endParaRPr lang="en-US">
              <a:cs typeface="Arial"/>
            </a:endParaRPr>
          </a:p>
          <a:p>
            <a:endParaRPr lang="en-US" sz="1200">
              <a:latin typeface="Arial"/>
              <a:cs typeface="Arial"/>
            </a:endParaRPr>
          </a:p>
          <a:p>
            <a:pPr marL="171450" indent="-171450">
              <a:buFont typeface="Wingdings" panose="05000000000000000000" pitchFamily="2" charset="2"/>
              <a:buChar char="§"/>
            </a:pPr>
            <a:r>
              <a:rPr lang="en-US" sz="1200" b="1">
                <a:latin typeface="Arial"/>
                <a:cs typeface="Arial"/>
              </a:rPr>
              <a:t>Treats </a:t>
            </a:r>
            <a:r>
              <a:rPr lang="en-US" sz="1200">
                <a:latin typeface="Arial"/>
                <a:cs typeface="Arial"/>
              </a:rPr>
              <a:t>remain the </a:t>
            </a:r>
            <a:r>
              <a:rPr lang="en-US" sz="1200" b="1">
                <a:latin typeface="Arial"/>
                <a:cs typeface="Arial"/>
              </a:rPr>
              <a:t>least expensive</a:t>
            </a:r>
            <a:r>
              <a:rPr lang="en-US" sz="1200">
                <a:latin typeface="Arial"/>
                <a:cs typeface="Arial"/>
              </a:rPr>
              <a:t>, increasing only marginally from </a:t>
            </a:r>
            <a:r>
              <a:rPr lang="en-US" sz="1200" b="1">
                <a:latin typeface="Arial"/>
                <a:cs typeface="Arial"/>
              </a:rPr>
              <a:t>$2.10</a:t>
            </a:r>
            <a:r>
              <a:rPr lang="en-US" sz="1200">
                <a:latin typeface="Arial"/>
                <a:cs typeface="Arial"/>
              </a:rPr>
              <a:t> to</a:t>
            </a:r>
            <a:r>
              <a:rPr lang="en-US" sz="1200" b="1">
                <a:latin typeface="Arial"/>
                <a:cs typeface="Arial"/>
              </a:rPr>
              <a:t> $2.19</a:t>
            </a:r>
            <a:r>
              <a:rPr lang="en-US" sz="1200">
                <a:latin typeface="Arial"/>
                <a:cs typeface="Arial"/>
              </a:rPr>
              <a:t> over the forecast period.</a:t>
            </a:r>
            <a:endParaRPr lang="en-US">
              <a:cs typeface="Arial"/>
            </a:endParaRPr>
          </a:p>
        </p:txBody>
      </p:sp>
      <p:graphicFrame>
        <p:nvGraphicFramePr>
          <p:cNvPr id="37" name="Graphique 36">
            <a:extLst>
              <a:ext uri="{FF2B5EF4-FFF2-40B4-BE49-F238E27FC236}">
                <a16:creationId xmlns:a16="http://schemas.microsoft.com/office/drawing/2014/main" id="{A64D4AC1-958E-DA68-B853-E6267DBA87FB}"/>
              </a:ext>
              <a:ext uri="{147F2762-F138-4A5C-976F-8EAC2B608ADB}">
                <a16:predDERef xmlns:a16="http://schemas.microsoft.com/office/drawing/2014/main" pred="{36EC5F1E-F749-D332-1D2D-BE47A9EC183E}"/>
              </a:ext>
            </a:extLst>
          </p:cNvPr>
          <p:cNvGraphicFramePr>
            <a:graphicFrameLocks/>
          </p:cNvGraphicFramePr>
          <p:nvPr>
            <p:extLst>
              <p:ext uri="{D42A27DB-BD31-4B8C-83A1-F6EECF244321}">
                <p14:modId xmlns:p14="http://schemas.microsoft.com/office/powerpoint/2010/main" val="3717681301"/>
              </p:ext>
            </p:extLst>
          </p:nvPr>
        </p:nvGraphicFramePr>
        <p:xfrm>
          <a:off x="4747866" y="2234042"/>
          <a:ext cx="4317569" cy="19971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Graphique 37">
            <a:extLst>
              <a:ext uri="{FF2B5EF4-FFF2-40B4-BE49-F238E27FC236}">
                <a16:creationId xmlns:a16="http://schemas.microsoft.com/office/drawing/2014/main" id="{36EC5F1E-F749-D332-1D2D-BE47A9EC183E}"/>
              </a:ext>
            </a:extLst>
          </p:cNvPr>
          <p:cNvGraphicFramePr>
            <a:graphicFrameLocks/>
          </p:cNvGraphicFramePr>
          <p:nvPr>
            <p:extLst>
              <p:ext uri="{D42A27DB-BD31-4B8C-83A1-F6EECF244321}">
                <p14:modId xmlns:p14="http://schemas.microsoft.com/office/powerpoint/2010/main" val="3070583251"/>
              </p:ext>
            </p:extLst>
          </p:nvPr>
        </p:nvGraphicFramePr>
        <p:xfrm>
          <a:off x="4572000" y="4272276"/>
          <a:ext cx="4516553" cy="203139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1E79D03B-B778-16D6-1D3B-D3F01295BDC2}"/>
              </a:ext>
            </a:extLst>
          </p:cNvPr>
          <p:cNvSpPr>
            <a:spLocks noGrp="1"/>
          </p:cNvSpPr>
          <p:nvPr>
            <p:ph type="title"/>
          </p:nvPr>
        </p:nvSpPr>
        <p:spPr>
          <a:xfrm>
            <a:off x="216163" y="357034"/>
            <a:ext cx="8229600" cy="369332"/>
          </a:xfrm>
        </p:spPr>
        <p:txBody>
          <a:bodyPr/>
          <a:lstStyle/>
          <a:p>
            <a:r>
              <a:rPr lang="en-US">
                <a:solidFill>
                  <a:srgbClr val="FF0000"/>
                </a:solidFill>
                <a:latin typeface="Arial"/>
                <a:cs typeface="Arial"/>
              </a:rPr>
              <a:t>Downside Case:</a:t>
            </a:r>
            <a:r>
              <a:rPr lang="en-US" b="1">
                <a:solidFill>
                  <a:srgbClr val="FF0000"/>
                </a:solidFill>
                <a:latin typeface="Arial"/>
                <a:cs typeface="Arial"/>
              </a:rPr>
              <a:t> </a:t>
            </a:r>
            <a:r>
              <a:rPr lang="en-US">
                <a:solidFill>
                  <a:srgbClr val="FF0000"/>
                </a:solidFill>
                <a:latin typeface="Arial"/>
                <a:cs typeface="Arial"/>
              </a:rPr>
              <a:t>Operating Projections and Assumptions</a:t>
            </a:r>
          </a:p>
        </p:txBody>
      </p:sp>
    </p:spTree>
    <p:extLst>
      <p:ext uri="{BB962C8B-B14F-4D97-AF65-F5344CB8AC3E}">
        <p14:creationId xmlns:p14="http://schemas.microsoft.com/office/powerpoint/2010/main" val="2857873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20BCE-0207-CE3E-1E11-5908505402F7}"/>
            </a:ext>
          </a:extLst>
        </p:cNvPr>
        <p:cNvGrpSpPr/>
        <p:nvPr/>
      </p:nvGrpSpPr>
      <p:grpSpPr>
        <a:xfrm>
          <a:off x="0" y="0"/>
          <a:ext cx="0" cy="0"/>
          <a:chOff x="0" y="0"/>
          <a:chExt cx="0" cy="0"/>
        </a:xfrm>
      </p:grpSpPr>
      <p:sp>
        <p:nvSpPr>
          <p:cNvPr id="8" name="Google Shape;140;p16">
            <a:extLst>
              <a:ext uri="{FF2B5EF4-FFF2-40B4-BE49-F238E27FC236}">
                <a16:creationId xmlns:a16="http://schemas.microsoft.com/office/drawing/2014/main" id="{7EB92B3F-5C7C-924F-F44B-AD5B905357E0}"/>
              </a:ext>
            </a:extLst>
          </p:cNvPr>
          <p:cNvSpPr txBox="1"/>
          <p:nvPr/>
        </p:nvSpPr>
        <p:spPr>
          <a:xfrm>
            <a:off x="206098" y="1201244"/>
            <a:ext cx="8799957" cy="2225903"/>
          </a:xfrm>
          <a:prstGeom prst="rect">
            <a:avLst/>
          </a:prstGeom>
          <a:noFill/>
          <a:ln w="9525" cap="flat" cmpd="sng">
            <a:solidFill>
              <a:srgbClr val="A6A6A6"/>
            </a:solidFill>
            <a:prstDash val="dash"/>
            <a:round/>
            <a:headEnd type="none" w="sm" len="sm"/>
            <a:tailEnd type="none" w="sm" len="sm"/>
          </a:ln>
        </p:spPr>
        <p:txBody>
          <a:bodyPr spcFirstLastPara="1" wrap="square" lIns="91425" tIns="91425" rIns="91425" bIns="91425" anchor="ctr" anchorCtr="0">
            <a:noAutofit/>
          </a:bodyPr>
          <a:lstStyle/>
          <a:p>
            <a:pPr algn="ctr"/>
            <a:endParaRPr lang="en" sz="1200">
              <a:solidFill>
                <a:schemeClr val="dk1"/>
              </a:solidFill>
              <a:cs typeface="Arial"/>
            </a:endParaRPr>
          </a:p>
        </p:txBody>
      </p:sp>
      <p:graphicFrame>
        <p:nvGraphicFramePr>
          <p:cNvPr id="11" name="Graphique 10">
            <a:extLst>
              <a:ext uri="{FF2B5EF4-FFF2-40B4-BE49-F238E27FC236}">
                <a16:creationId xmlns:a16="http://schemas.microsoft.com/office/drawing/2014/main" id="{70DA5896-F169-F3CF-DE43-BBC50F69EF47}"/>
              </a:ext>
            </a:extLst>
          </p:cNvPr>
          <p:cNvGraphicFramePr>
            <a:graphicFrameLocks/>
          </p:cNvGraphicFramePr>
          <p:nvPr>
            <p:extLst>
              <p:ext uri="{D42A27DB-BD31-4B8C-83A1-F6EECF244321}">
                <p14:modId xmlns:p14="http://schemas.microsoft.com/office/powerpoint/2010/main" val="3414573746"/>
              </p:ext>
            </p:extLst>
          </p:nvPr>
        </p:nvGraphicFramePr>
        <p:xfrm>
          <a:off x="208655" y="864912"/>
          <a:ext cx="8805148" cy="1928672"/>
        </p:xfrm>
        <a:graphic>
          <a:graphicData uri="http://schemas.openxmlformats.org/drawingml/2006/chart">
            <c:chart xmlns:c="http://schemas.openxmlformats.org/drawingml/2006/chart" xmlns:r="http://schemas.openxmlformats.org/officeDocument/2006/relationships" r:id="rId2"/>
          </a:graphicData>
        </a:graphic>
      </p:graphicFrame>
      <p:sp>
        <p:nvSpPr>
          <p:cNvPr id="42" name="Google Shape;140;p16">
            <a:extLst>
              <a:ext uri="{FF2B5EF4-FFF2-40B4-BE49-F238E27FC236}">
                <a16:creationId xmlns:a16="http://schemas.microsoft.com/office/drawing/2014/main" id="{08469BFD-7650-B904-A8E9-E701B8954A5A}"/>
              </a:ext>
            </a:extLst>
          </p:cNvPr>
          <p:cNvSpPr txBox="1"/>
          <p:nvPr/>
        </p:nvSpPr>
        <p:spPr>
          <a:xfrm>
            <a:off x="176679" y="3775055"/>
            <a:ext cx="8834179" cy="2449263"/>
          </a:xfrm>
          <a:prstGeom prst="rect">
            <a:avLst/>
          </a:prstGeom>
          <a:noFill/>
          <a:ln w="9525" cap="flat" cmpd="sng">
            <a:solidFill>
              <a:srgbClr val="A6A6A6"/>
            </a:solidFill>
            <a:prstDash val="dash"/>
            <a:round/>
            <a:headEnd type="none" w="sm" len="sm"/>
            <a:tailEnd type="none" w="sm" len="sm"/>
          </a:ln>
        </p:spPr>
        <p:txBody>
          <a:bodyPr spcFirstLastPara="1" wrap="square" lIns="91425" tIns="91425" rIns="91425" bIns="91425" anchor="ctr" anchorCtr="0">
            <a:noAutofit/>
          </a:bodyPr>
          <a:lstStyle/>
          <a:p>
            <a:pPr algn="ctr"/>
            <a:endParaRPr lang="en" sz="1200">
              <a:solidFill>
                <a:schemeClr val="dk1"/>
              </a:solidFill>
              <a:cs typeface="Arial"/>
            </a:endParaRPr>
          </a:p>
        </p:txBody>
      </p:sp>
      <p:sp>
        <p:nvSpPr>
          <p:cNvPr id="3" name="Slide Number Placeholder 2">
            <a:extLst>
              <a:ext uri="{FF2B5EF4-FFF2-40B4-BE49-F238E27FC236}">
                <a16:creationId xmlns:a16="http://schemas.microsoft.com/office/drawing/2014/main" id="{4C342F91-2772-B276-1B1A-4FB134D8476A}"/>
              </a:ext>
            </a:extLst>
          </p:cNvPr>
          <p:cNvSpPr>
            <a:spLocks noGrp="1"/>
          </p:cNvSpPr>
          <p:nvPr>
            <p:ph type="sldNum" sz="quarter" idx="12"/>
          </p:nvPr>
        </p:nvSpPr>
        <p:spPr/>
        <p:txBody>
          <a:bodyPr/>
          <a:lstStyle/>
          <a:p>
            <a:pPr>
              <a:defRPr/>
            </a:pPr>
            <a:fld id="{995B7867-EB00-4675-821B-66D3FE8CD564}" type="slidenum">
              <a:rPr lang="en-US" noProof="0" smtClean="0"/>
              <a:pPr>
                <a:defRPr/>
              </a:pPr>
              <a:t>31</a:t>
            </a:fld>
            <a:endParaRPr lang="en-US" noProof="0"/>
          </a:p>
        </p:txBody>
      </p:sp>
      <p:sp>
        <p:nvSpPr>
          <p:cNvPr id="27" name="Google Shape;144;p16">
            <a:extLst>
              <a:ext uri="{FF2B5EF4-FFF2-40B4-BE49-F238E27FC236}">
                <a16:creationId xmlns:a16="http://schemas.microsoft.com/office/drawing/2014/main" id="{85A1BC2B-4377-145F-FF1E-6AEE33869909}"/>
              </a:ext>
            </a:extLst>
          </p:cNvPr>
          <p:cNvSpPr/>
          <p:nvPr/>
        </p:nvSpPr>
        <p:spPr>
          <a:xfrm>
            <a:off x="173038" y="959944"/>
            <a:ext cx="8825749" cy="241300"/>
          </a:xfrm>
          <a:prstGeom prst="rect">
            <a:avLst/>
          </a:prstGeom>
          <a:solidFill>
            <a:srgbClr val="0A4775"/>
          </a:solidFill>
          <a:ln>
            <a:noFill/>
          </a:ln>
        </p:spPr>
        <p:txBody>
          <a:bodyPr spcFirstLastPara="1" wrap="square" lIns="91425" tIns="91425" rIns="91425" bIns="91425" anchor="ctr" anchorCtr="0">
            <a:noAutofit/>
          </a:bodyPr>
          <a:lstStyle/>
          <a:p>
            <a:pPr algn="ctr">
              <a:spcBef>
                <a:spcPts val="0"/>
              </a:spcBef>
              <a:spcAft>
                <a:spcPts val="0"/>
              </a:spcAft>
            </a:pPr>
            <a:r>
              <a:rPr lang="fr-FR" sz="1200" b="1">
                <a:solidFill>
                  <a:schemeClr val="lt1"/>
                </a:solidFill>
                <a:latin typeface="Arial"/>
                <a:cs typeface="Arial"/>
              </a:rPr>
              <a:t>Revenue </a:t>
            </a:r>
            <a:r>
              <a:rPr lang="fr-FR" sz="1200" b="1" err="1">
                <a:solidFill>
                  <a:schemeClr val="lt1"/>
                </a:solidFill>
                <a:latin typeface="Arial"/>
                <a:cs typeface="Arial"/>
              </a:rPr>
              <a:t>Forecast</a:t>
            </a:r>
            <a:endParaRPr lang="fr-FR"/>
          </a:p>
        </p:txBody>
      </p:sp>
      <p:sp>
        <p:nvSpPr>
          <p:cNvPr id="2" name="Title 1">
            <a:extLst>
              <a:ext uri="{FF2B5EF4-FFF2-40B4-BE49-F238E27FC236}">
                <a16:creationId xmlns:a16="http://schemas.microsoft.com/office/drawing/2014/main" id="{7F2E6878-CA8B-9CFD-4479-C7EE708C1AFD}"/>
              </a:ext>
            </a:extLst>
          </p:cNvPr>
          <p:cNvSpPr>
            <a:spLocks noGrp="1"/>
          </p:cNvSpPr>
          <p:nvPr>
            <p:ph type="title"/>
          </p:nvPr>
        </p:nvSpPr>
        <p:spPr>
          <a:xfrm>
            <a:off x="171419" y="355526"/>
            <a:ext cx="8229600" cy="369332"/>
          </a:xfrm>
        </p:spPr>
        <p:txBody>
          <a:bodyPr/>
          <a:lstStyle/>
          <a:p>
            <a:r>
              <a:rPr lang="en-US">
                <a:latin typeface="Arial"/>
                <a:cs typeface="Arial"/>
              </a:rPr>
              <a:t>Financial Comparison between </a:t>
            </a:r>
            <a:r>
              <a:rPr lang="en-US">
                <a:solidFill>
                  <a:srgbClr val="00B050"/>
                </a:solidFill>
                <a:latin typeface="Arial"/>
                <a:cs typeface="Arial"/>
              </a:rPr>
              <a:t>Base</a:t>
            </a:r>
            <a:r>
              <a:rPr lang="en-US">
                <a:solidFill>
                  <a:srgbClr val="FF0000"/>
                </a:solidFill>
                <a:latin typeface="Arial"/>
                <a:cs typeface="Arial"/>
              </a:rPr>
              <a:t> </a:t>
            </a:r>
            <a:r>
              <a:rPr lang="en-US">
                <a:latin typeface="Arial"/>
                <a:cs typeface="Arial"/>
              </a:rPr>
              <a:t>versus</a:t>
            </a:r>
            <a:r>
              <a:rPr lang="en-US">
                <a:solidFill>
                  <a:srgbClr val="FF0000"/>
                </a:solidFill>
                <a:latin typeface="Arial"/>
                <a:cs typeface="Arial"/>
              </a:rPr>
              <a:t> Downside</a:t>
            </a:r>
          </a:p>
        </p:txBody>
      </p:sp>
      <p:graphicFrame>
        <p:nvGraphicFramePr>
          <p:cNvPr id="10" name="Graphique 9">
            <a:extLst>
              <a:ext uri="{FF2B5EF4-FFF2-40B4-BE49-F238E27FC236}">
                <a16:creationId xmlns:a16="http://schemas.microsoft.com/office/drawing/2014/main" id="{981B31CC-F47F-AB10-AECD-795F7B683336}"/>
              </a:ext>
              <a:ext uri="{147F2762-F138-4A5C-976F-8EAC2B608ADB}">
                <a16:predDERef xmlns:a16="http://schemas.microsoft.com/office/drawing/2014/main" pred="{8A446F95-9965-F47E-7C3B-6202FAC6A116}"/>
              </a:ext>
            </a:extLst>
          </p:cNvPr>
          <p:cNvGraphicFramePr>
            <a:graphicFrameLocks/>
          </p:cNvGraphicFramePr>
          <p:nvPr>
            <p:extLst>
              <p:ext uri="{D42A27DB-BD31-4B8C-83A1-F6EECF244321}">
                <p14:modId xmlns:p14="http://schemas.microsoft.com/office/powerpoint/2010/main" val="3832983271"/>
              </p:ext>
            </p:extLst>
          </p:nvPr>
        </p:nvGraphicFramePr>
        <p:xfrm>
          <a:off x="174072" y="3513985"/>
          <a:ext cx="8836005" cy="1976637"/>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144;p16">
            <a:extLst>
              <a:ext uri="{FF2B5EF4-FFF2-40B4-BE49-F238E27FC236}">
                <a16:creationId xmlns:a16="http://schemas.microsoft.com/office/drawing/2014/main" id="{2037D175-C657-F2B2-181B-0E389425BF81}"/>
              </a:ext>
            </a:extLst>
          </p:cNvPr>
          <p:cNvSpPr/>
          <p:nvPr/>
        </p:nvSpPr>
        <p:spPr>
          <a:xfrm>
            <a:off x="183522" y="3527987"/>
            <a:ext cx="8841025" cy="248144"/>
          </a:xfrm>
          <a:prstGeom prst="rect">
            <a:avLst/>
          </a:prstGeom>
          <a:solidFill>
            <a:srgbClr val="0A4775"/>
          </a:solidFill>
          <a:ln>
            <a:noFill/>
          </a:ln>
        </p:spPr>
        <p:txBody>
          <a:bodyPr spcFirstLastPara="1" wrap="square" lIns="91425" tIns="91425" rIns="91425" bIns="91425" anchor="ctr" anchorCtr="0">
            <a:noAutofit/>
          </a:bodyPr>
          <a:lstStyle/>
          <a:p>
            <a:pPr algn="ctr">
              <a:spcBef>
                <a:spcPts val="0"/>
              </a:spcBef>
              <a:spcAft>
                <a:spcPts val="0"/>
              </a:spcAft>
            </a:pPr>
            <a:r>
              <a:rPr lang="fr-FR" sz="1200" b="1">
                <a:solidFill>
                  <a:schemeClr val="lt1"/>
                </a:solidFill>
                <a:latin typeface="Arial"/>
                <a:cs typeface="Arial"/>
              </a:rPr>
              <a:t>EBITDA </a:t>
            </a:r>
            <a:r>
              <a:rPr lang="fr-FR" sz="1200" b="1" err="1">
                <a:solidFill>
                  <a:schemeClr val="lt1"/>
                </a:solidFill>
                <a:latin typeface="Arial"/>
                <a:cs typeface="Arial"/>
              </a:rPr>
              <a:t>Forecast</a:t>
            </a:r>
            <a:endParaRPr lang="fr-FR"/>
          </a:p>
        </p:txBody>
      </p:sp>
      <p:sp>
        <p:nvSpPr>
          <p:cNvPr id="6" name="ZoneTexte 5">
            <a:extLst>
              <a:ext uri="{FF2B5EF4-FFF2-40B4-BE49-F238E27FC236}">
                <a16:creationId xmlns:a16="http://schemas.microsoft.com/office/drawing/2014/main" id="{05B830A2-EE8A-0A64-45AB-3D575018D576}"/>
              </a:ext>
            </a:extLst>
          </p:cNvPr>
          <p:cNvSpPr txBox="1"/>
          <p:nvPr/>
        </p:nvSpPr>
        <p:spPr>
          <a:xfrm>
            <a:off x="185952" y="2651942"/>
            <a:ext cx="88004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fr-FR" sz="1200">
                <a:latin typeface="Arial"/>
                <a:cs typeface="Arial"/>
              </a:rPr>
              <a:t>In the </a:t>
            </a:r>
            <a:r>
              <a:rPr lang="fr-FR" sz="1200" err="1">
                <a:latin typeface="Arial"/>
                <a:cs typeface="Arial"/>
              </a:rPr>
              <a:t>downside</a:t>
            </a:r>
            <a:r>
              <a:rPr lang="fr-FR" sz="1200">
                <a:latin typeface="Arial"/>
                <a:cs typeface="Arial"/>
              </a:rPr>
              <a:t> scenario, revenue growth slows </a:t>
            </a:r>
            <a:r>
              <a:rPr lang="fr-FR" sz="1200" err="1">
                <a:latin typeface="Arial"/>
                <a:cs typeface="Arial"/>
              </a:rPr>
              <a:t>significantly</a:t>
            </a:r>
            <a:r>
              <a:rPr lang="fr-FR" sz="1200">
                <a:latin typeface="Arial"/>
                <a:cs typeface="Arial"/>
              </a:rPr>
              <a:t>, </a:t>
            </a:r>
            <a:r>
              <a:rPr lang="fr-FR" sz="1200" err="1">
                <a:latin typeface="Arial"/>
                <a:cs typeface="Arial"/>
              </a:rPr>
              <a:t>increasing</a:t>
            </a:r>
            <a:r>
              <a:rPr lang="fr-FR" sz="1200">
                <a:latin typeface="Arial"/>
                <a:cs typeface="Arial"/>
              </a:rPr>
              <a:t> by </a:t>
            </a:r>
            <a:r>
              <a:rPr lang="fr-FR" sz="1200" err="1">
                <a:latin typeface="Arial"/>
                <a:cs typeface="Arial"/>
              </a:rPr>
              <a:t>only</a:t>
            </a:r>
            <a:r>
              <a:rPr lang="fr-FR" sz="1200">
                <a:latin typeface="Arial"/>
                <a:cs typeface="Arial"/>
              </a:rPr>
              <a:t> </a:t>
            </a:r>
            <a:r>
              <a:rPr lang="fr-FR" sz="1200" b="1">
                <a:latin typeface="Arial"/>
                <a:cs typeface="Arial"/>
              </a:rPr>
              <a:t>$25M </a:t>
            </a:r>
            <a:r>
              <a:rPr lang="fr-FR" sz="1200">
                <a:latin typeface="Arial"/>
                <a:cs typeface="Arial"/>
              </a:rPr>
              <a:t>over five </a:t>
            </a:r>
            <a:r>
              <a:rPr lang="fr-FR" sz="1200" err="1">
                <a:latin typeface="Arial"/>
                <a:cs typeface="Arial"/>
              </a:rPr>
              <a:t>years</a:t>
            </a:r>
            <a:r>
              <a:rPr lang="fr-FR" sz="1200">
                <a:latin typeface="Arial"/>
                <a:cs typeface="Arial"/>
              </a:rPr>
              <a:t>, </a:t>
            </a:r>
            <a:r>
              <a:rPr lang="fr-FR" sz="1200" err="1">
                <a:latin typeface="Arial"/>
                <a:cs typeface="Arial"/>
              </a:rPr>
              <a:t>compared</a:t>
            </a:r>
            <a:r>
              <a:rPr lang="fr-FR" sz="1200">
                <a:latin typeface="Arial"/>
                <a:cs typeface="Arial"/>
              </a:rPr>
              <a:t> to a </a:t>
            </a:r>
            <a:r>
              <a:rPr lang="fr-FR" sz="1200" b="1">
                <a:latin typeface="Arial"/>
                <a:cs typeface="Arial"/>
              </a:rPr>
              <a:t>$169M</a:t>
            </a:r>
            <a:r>
              <a:rPr lang="fr-FR" sz="1200">
                <a:latin typeface="Arial"/>
                <a:cs typeface="Arial"/>
              </a:rPr>
              <a:t> gain in the base case. </a:t>
            </a:r>
          </a:p>
          <a:p>
            <a:pPr marL="171450" indent="-171450">
              <a:buFont typeface="Wingdings" panose="05000000000000000000" pitchFamily="2" charset="2"/>
              <a:buChar char="§"/>
            </a:pPr>
            <a:r>
              <a:rPr lang="fr-FR" sz="1200">
                <a:latin typeface="Arial"/>
                <a:cs typeface="Arial"/>
              </a:rPr>
              <a:t>Revenue </a:t>
            </a:r>
            <a:r>
              <a:rPr lang="fr-FR" sz="1200" b="1" err="1">
                <a:latin typeface="Arial"/>
                <a:cs typeface="Arial"/>
              </a:rPr>
              <a:t>declines</a:t>
            </a:r>
            <a:r>
              <a:rPr lang="fr-FR" sz="1200" b="1">
                <a:latin typeface="Arial"/>
                <a:cs typeface="Arial"/>
              </a:rPr>
              <a:t> </a:t>
            </a:r>
            <a:r>
              <a:rPr lang="fr-FR" sz="1200" err="1">
                <a:latin typeface="Arial"/>
                <a:cs typeface="Arial"/>
              </a:rPr>
              <a:t>during</a:t>
            </a:r>
            <a:r>
              <a:rPr lang="fr-FR" sz="1200">
                <a:latin typeface="Arial"/>
                <a:cs typeface="Arial"/>
              </a:rPr>
              <a:t> the first </a:t>
            </a:r>
            <a:r>
              <a:rPr lang="fr-FR" sz="1200" b="1" err="1">
                <a:latin typeface="Arial"/>
                <a:cs typeface="Arial"/>
              </a:rPr>
              <a:t>two</a:t>
            </a:r>
            <a:r>
              <a:rPr lang="fr-FR" sz="1200" b="1">
                <a:latin typeface="Arial"/>
                <a:cs typeface="Arial"/>
              </a:rPr>
              <a:t> </a:t>
            </a:r>
            <a:r>
              <a:rPr lang="fr-FR" sz="1200" b="1" err="1">
                <a:latin typeface="Arial"/>
                <a:cs typeface="Arial"/>
              </a:rPr>
              <a:t>years</a:t>
            </a:r>
            <a:r>
              <a:rPr lang="fr-FR" sz="1200">
                <a:latin typeface="Arial"/>
                <a:cs typeface="Arial"/>
              </a:rPr>
              <a:t> </a:t>
            </a:r>
            <a:r>
              <a:rPr lang="fr-FR" sz="1200" err="1">
                <a:latin typeface="Arial"/>
                <a:cs typeface="Arial"/>
              </a:rPr>
              <a:t>following</a:t>
            </a:r>
            <a:r>
              <a:rPr lang="fr-FR" sz="1200">
                <a:latin typeface="Arial"/>
                <a:cs typeface="Arial"/>
              </a:rPr>
              <a:t> the </a:t>
            </a:r>
            <a:r>
              <a:rPr lang="fr-FR" sz="1200" b="1" err="1">
                <a:latin typeface="Arial"/>
                <a:cs typeface="Arial"/>
              </a:rPr>
              <a:t>recall</a:t>
            </a:r>
            <a:r>
              <a:rPr lang="fr-FR" sz="1200">
                <a:latin typeface="Arial"/>
                <a:cs typeface="Arial"/>
              </a:rPr>
              <a:t>, </a:t>
            </a:r>
            <a:r>
              <a:rPr lang="fr-FR" sz="1200" err="1">
                <a:latin typeface="Arial"/>
                <a:cs typeface="Arial"/>
              </a:rPr>
              <a:t>before</a:t>
            </a:r>
            <a:r>
              <a:rPr lang="fr-FR" sz="1200">
                <a:latin typeface="Arial"/>
                <a:cs typeface="Arial"/>
              </a:rPr>
              <a:t> </a:t>
            </a:r>
            <a:r>
              <a:rPr lang="fr-FR" sz="1200" err="1">
                <a:latin typeface="Arial"/>
                <a:cs typeface="Arial"/>
              </a:rPr>
              <a:t>gradually</a:t>
            </a:r>
            <a:r>
              <a:rPr lang="fr-FR" sz="1200">
                <a:latin typeface="Arial"/>
                <a:cs typeface="Arial"/>
              </a:rPr>
              <a:t> </a:t>
            </a:r>
            <a:r>
              <a:rPr lang="fr-FR" sz="1200" err="1">
                <a:latin typeface="Arial"/>
                <a:cs typeface="Arial"/>
              </a:rPr>
              <a:t>recovering</a:t>
            </a:r>
            <a:r>
              <a:rPr lang="fr-FR" sz="1200">
                <a:latin typeface="Arial"/>
                <a:cs typeface="Arial"/>
              </a:rPr>
              <a:t>. </a:t>
            </a:r>
            <a:endParaRPr lang="fr-FR" sz="1200">
              <a:cs typeface="Arial"/>
            </a:endParaRPr>
          </a:p>
          <a:p>
            <a:pPr marL="171450" indent="-171450">
              <a:buFont typeface="Wingdings" panose="05000000000000000000" pitchFamily="2" charset="2"/>
              <a:buChar char="§"/>
            </a:pPr>
            <a:r>
              <a:rPr lang="fr-FR" sz="1200">
                <a:latin typeface="Arial"/>
                <a:cs typeface="Arial"/>
              </a:rPr>
              <a:t>By 2029, growth </a:t>
            </a:r>
            <a:r>
              <a:rPr lang="fr-FR" sz="1200" err="1">
                <a:latin typeface="Arial"/>
                <a:cs typeface="Arial"/>
              </a:rPr>
              <a:t>turns</a:t>
            </a:r>
            <a:r>
              <a:rPr lang="fr-FR" sz="1200">
                <a:latin typeface="Arial"/>
                <a:cs typeface="Arial"/>
              </a:rPr>
              <a:t> positive but </a:t>
            </a:r>
            <a:r>
              <a:rPr lang="fr-FR" sz="1200" err="1">
                <a:latin typeface="Arial"/>
                <a:cs typeface="Arial"/>
              </a:rPr>
              <a:t>remains</a:t>
            </a:r>
            <a:r>
              <a:rPr lang="fr-FR" sz="1200">
                <a:latin typeface="Arial"/>
                <a:cs typeface="Arial"/>
              </a:rPr>
              <a:t> </a:t>
            </a:r>
            <a:r>
              <a:rPr lang="fr-FR" sz="1200" err="1">
                <a:latin typeface="Arial"/>
                <a:cs typeface="Arial"/>
              </a:rPr>
              <a:t>modest</a:t>
            </a:r>
            <a:r>
              <a:rPr lang="fr-FR" sz="1200">
                <a:latin typeface="Arial"/>
                <a:cs typeface="Arial"/>
              </a:rPr>
              <a:t>, </a:t>
            </a:r>
            <a:r>
              <a:rPr lang="fr-FR" sz="1200" err="1">
                <a:latin typeface="Arial"/>
                <a:cs typeface="Arial"/>
              </a:rPr>
              <a:t>reaching</a:t>
            </a:r>
            <a:r>
              <a:rPr lang="fr-FR" sz="1200">
                <a:latin typeface="Arial"/>
                <a:cs typeface="Arial"/>
              </a:rPr>
              <a:t> </a:t>
            </a:r>
            <a:r>
              <a:rPr lang="fr-FR" sz="1200" err="1">
                <a:latin typeface="Arial"/>
                <a:cs typeface="Arial"/>
              </a:rPr>
              <a:t>only</a:t>
            </a:r>
            <a:r>
              <a:rPr lang="fr-FR" sz="1200">
                <a:latin typeface="Arial"/>
                <a:cs typeface="Arial"/>
              </a:rPr>
              <a:t> a </a:t>
            </a:r>
            <a:r>
              <a:rPr lang="fr-FR" sz="1200" b="1">
                <a:latin typeface="Arial"/>
                <a:cs typeface="Arial"/>
              </a:rPr>
              <a:t>2.7%</a:t>
            </a:r>
            <a:r>
              <a:rPr lang="fr-FR" sz="1200">
                <a:latin typeface="Arial"/>
                <a:cs typeface="Arial"/>
              </a:rPr>
              <a:t> </a:t>
            </a:r>
            <a:r>
              <a:rPr lang="fr-FR" sz="1200" err="1">
                <a:latin typeface="Arial"/>
                <a:cs typeface="Arial"/>
              </a:rPr>
              <a:t>increase</a:t>
            </a:r>
            <a:r>
              <a:rPr lang="fr-FR" sz="1200">
                <a:latin typeface="Arial"/>
                <a:cs typeface="Arial"/>
              </a:rPr>
              <a:t>.</a:t>
            </a:r>
            <a:endParaRPr lang="fr-FR"/>
          </a:p>
        </p:txBody>
      </p:sp>
      <p:sp>
        <p:nvSpPr>
          <p:cNvPr id="9" name="ZoneTexte 8">
            <a:extLst>
              <a:ext uri="{FF2B5EF4-FFF2-40B4-BE49-F238E27FC236}">
                <a16:creationId xmlns:a16="http://schemas.microsoft.com/office/drawing/2014/main" id="{5439CE88-ABDC-9BD8-F706-B288E5A9C405}"/>
              </a:ext>
            </a:extLst>
          </p:cNvPr>
          <p:cNvSpPr txBox="1"/>
          <p:nvPr/>
        </p:nvSpPr>
        <p:spPr>
          <a:xfrm>
            <a:off x="171419" y="5393321"/>
            <a:ext cx="88346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fr-FR" sz="1200">
                <a:latin typeface="Arial"/>
                <a:cs typeface="Arial"/>
              </a:rPr>
              <a:t>In the </a:t>
            </a:r>
            <a:r>
              <a:rPr lang="fr-FR" sz="1200" err="1">
                <a:latin typeface="Arial"/>
                <a:cs typeface="Arial"/>
              </a:rPr>
              <a:t>downside</a:t>
            </a:r>
            <a:r>
              <a:rPr lang="fr-FR" sz="1200">
                <a:latin typeface="Arial"/>
                <a:cs typeface="Arial"/>
              </a:rPr>
              <a:t> scenario, </a:t>
            </a:r>
            <a:r>
              <a:rPr lang="fr-FR" sz="1200" b="1">
                <a:latin typeface="Arial"/>
                <a:cs typeface="Arial"/>
              </a:rPr>
              <a:t>EBITDA </a:t>
            </a:r>
            <a:r>
              <a:rPr lang="fr-FR" sz="1200">
                <a:latin typeface="Arial"/>
                <a:cs typeface="Arial"/>
              </a:rPr>
              <a:t>drops by </a:t>
            </a:r>
            <a:r>
              <a:rPr lang="fr-FR" sz="1200" b="1">
                <a:latin typeface="Arial"/>
                <a:cs typeface="Arial"/>
              </a:rPr>
              <a:t>5%</a:t>
            </a:r>
            <a:r>
              <a:rPr lang="fr-FR" sz="1200">
                <a:latin typeface="Arial"/>
                <a:cs typeface="Arial"/>
              </a:rPr>
              <a:t> in </a:t>
            </a:r>
            <a:r>
              <a:rPr lang="fr-FR" sz="1200" b="1">
                <a:latin typeface="Arial"/>
                <a:cs typeface="Arial"/>
              </a:rPr>
              <a:t>2025 </a:t>
            </a:r>
            <a:r>
              <a:rPr lang="fr-FR" sz="1200">
                <a:latin typeface="Arial"/>
                <a:cs typeface="Arial"/>
              </a:rPr>
              <a:t>but </a:t>
            </a:r>
            <a:r>
              <a:rPr lang="fr-FR" sz="1200" err="1">
                <a:latin typeface="Arial"/>
                <a:cs typeface="Arial"/>
              </a:rPr>
              <a:t>quickly</a:t>
            </a:r>
            <a:r>
              <a:rPr lang="fr-FR" sz="1200">
                <a:latin typeface="Arial"/>
                <a:cs typeface="Arial"/>
              </a:rPr>
              <a:t> </a:t>
            </a:r>
            <a:r>
              <a:rPr lang="fr-FR" sz="1200" err="1">
                <a:latin typeface="Arial"/>
                <a:cs typeface="Arial"/>
              </a:rPr>
              <a:t>stabilizes</a:t>
            </a:r>
            <a:r>
              <a:rPr lang="fr-FR" sz="1200">
                <a:latin typeface="Arial"/>
                <a:cs typeface="Arial"/>
              </a:rPr>
              <a:t>. </a:t>
            </a:r>
          </a:p>
          <a:p>
            <a:pPr marL="171450" indent="-171450">
              <a:buFont typeface="Wingdings" panose="05000000000000000000" pitchFamily="2" charset="2"/>
              <a:buChar char="§"/>
            </a:pPr>
            <a:r>
              <a:rPr lang="fr-FR" sz="1200">
                <a:latin typeface="Arial"/>
                <a:cs typeface="Arial"/>
              </a:rPr>
              <a:t>Over the </a:t>
            </a:r>
            <a:r>
              <a:rPr lang="fr-FR" sz="1200" err="1">
                <a:latin typeface="Arial"/>
                <a:cs typeface="Arial"/>
              </a:rPr>
              <a:t>following</a:t>
            </a:r>
            <a:r>
              <a:rPr lang="fr-FR" sz="1200">
                <a:latin typeface="Arial"/>
                <a:cs typeface="Arial"/>
              </a:rPr>
              <a:t> five </a:t>
            </a:r>
            <a:r>
              <a:rPr lang="fr-FR" sz="1200" err="1">
                <a:latin typeface="Arial"/>
                <a:cs typeface="Arial"/>
              </a:rPr>
              <a:t>years</a:t>
            </a:r>
            <a:r>
              <a:rPr lang="fr-FR" sz="1200">
                <a:latin typeface="Arial"/>
                <a:cs typeface="Arial"/>
              </a:rPr>
              <a:t>, </a:t>
            </a:r>
            <a:r>
              <a:rPr lang="fr-FR" sz="1200" err="1">
                <a:latin typeface="Arial"/>
                <a:cs typeface="Arial"/>
              </a:rPr>
              <a:t>it</a:t>
            </a:r>
            <a:r>
              <a:rPr lang="fr-FR" sz="1200">
                <a:latin typeface="Arial"/>
                <a:cs typeface="Arial"/>
              </a:rPr>
              <a:t> </a:t>
            </a:r>
            <a:r>
              <a:rPr lang="fr-FR" sz="1200" err="1">
                <a:latin typeface="Arial"/>
                <a:cs typeface="Arial"/>
              </a:rPr>
              <a:t>remains</a:t>
            </a:r>
            <a:r>
              <a:rPr lang="fr-FR" sz="1200">
                <a:latin typeface="Arial"/>
                <a:cs typeface="Arial"/>
              </a:rPr>
              <a:t> </a:t>
            </a:r>
            <a:r>
              <a:rPr lang="fr-FR" sz="1200" err="1">
                <a:latin typeface="Arial"/>
                <a:cs typeface="Arial"/>
              </a:rPr>
              <a:t>relatively</a:t>
            </a:r>
            <a:r>
              <a:rPr lang="fr-FR" sz="1200">
                <a:latin typeface="Arial"/>
                <a:cs typeface="Arial"/>
              </a:rPr>
              <a:t> flat, </a:t>
            </a:r>
            <a:r>
              <a:rPr lang="fr-FR" sz="1200" err="1">
                <a:latin typeface="Arial"/>
                <a:cs typeface="Arial"/>
              </a:rPr>
              <a:t>increasing</a:t>
            </a:r>
            <a:r>
              <a:rPr lang="fr-FR" sz="1200">
                <a:latin typeface="Arial"/>
                <a:cs typeface="Arial"/>
              </a:rPr>
              <a:t> by </a:t>
            </a:r>
            <a:r>
              <a:rPr lang="fr-FR" sz="1200" err="1">
                <a:latin typeface="Arial"/>
                <a:cs typeface="Arial"/>
              </a:rPr>
              <a:t>only</a:t>
            </a:r>
            <a:r>
              <a:rPr lang="fr-FR" sz="1200">
                <a:latin typeface="Arial"/>
                <a:cs typeface="Arial"/>
              </a:rPr>
              <a:t> </a:t>
            </a:r>
            <a:r>
              <a:rPr lang="fr-FR" sz="1200" b="1">
                <a:latin typeface="Arial"/>
                <a:cs typeface="Arial"/>
              </a:rPr>
              <a:t>$3M</a:t>
            </a:r>
            <a:r>
              <a:rPr lang="fr-FR" sz="1200">
                <a:latin typeface="Arial"/>
                <a:cs typeface="Arial"/>
              </a:rPr>
              <a:t>, in </a:t>
            </a:r>
            <a:r>
              <a:rPr lang="fr-FR" sz="1200" err="1">
                <a:latin typeface="Arial"/>
                <a:cs typeface="Arial"/>
              </a:rPr>
              <a:t>contrast</a:t>
            </a:r>
            <a:r>
              <a:rPr lang="fr-FR" sz="1200">
                <a:latin typeface="Arial"/>
                <a:cs typeface="Arial"/>
              </a:rPr>
              <a:t> to the base case, </a:t>
            </a:r>
            <a:r>
              <a:rPr lang="fr-FR" sz="1200" err="1">
                <a:latin typeface="Arial"/>
                <a:cs typeface="Arial"/>
              </a:rPr>
              <a:t>where</a:t>
            </a:r>
            <a:r>
              <a:rPr lang="fr-FR" sz="1200">
                <a:latin typeface="Arial"/>
                <a:cs typeface="Arial"/>
              </a:rPr>
              <a:t> EBITDA </a:t>
            </a:r>
            <a:r>
              <a:rPr lang="fr-FR" sz="1200" err="1">
                <a:latin typeface="Arial"/>
                <a:cs typeface="Arial"/>
              </a:rPr>
              <a:t>grows</a:t>
            </a:r>
            <a:r>
              <a:rPr lang="fr-FR" sz="1200">
                <a:latin typeface="Arial"/>
                <a:cs typeface="Arial"/>
              </a:rPr>
              <a:t> by </a:t>
            </a:r>
            <a:r>
              <a:rPr lang="fr-FR" sz="1200" b="1">
                <a:latin typeface="Arial"/>
                <a:cs typeface="Arial"/>
              </a:rPr>
              <a:t>10% </a:t>
            </a:r>
            <a:r>
              <a:rPr lang="fr-FR" sz="1200" b="1" err="1">
                <a:latin typeface="Arial"/>
                <a:cs typeface="Arial"/>
              </a:rPr>
              <a:t>annually</a:t>
            </a:r>
            <a:r>
              <a:rPr lang="fr-FR" sz="1200" b="1">
                <a:latin typeface="Arial"/>
                <a:cs typeface="Arial"/>
              </a:rPr>
              <a:t> </a:t>
            </a:r>
            <a:r>
              <a:rPr lang="fr-FR" sz="1200">
                <a:latin typeface="Arial"/>
                <a:cs typeface="Arial"/>
              </a:rPr>
              <a:t>to </a:t>
            </a:r>
            <a:r>
              <a:rPr lang="fr-FR" sz="1200" err="1">
                <a:latin typeface="Arial"/>
                <a:cs typeface="Arial"/>
              </a:rPr>
              <a:t>reach</a:t>
            </a:r>
            <a:r>
              <a:rPr lang="fr-FR" sz="1200">
                <a:latin typeface="Arial"/>
                <a:cs typeface="Arial"/>
              </a:rPr>
              <a:t> </a:t>
            </a:r>
            <a:r>
              <a:rPr lang="fr-FR" sz="1200" b="1">
                <a:latin typeface="Arial"/>
                <a:cs typeface="Arial"/>
              </a:rPr>
              <a:t>$95M </a:t>
            </a:r>
            <a:r>
              <a:rPr lang="fr-FR" sz="1200">
                <a:latin typeface="Arial"/>
                <a:cs typeface="Arial"/>
              </a:rPr>
              <a:t>by </a:t>
            </a:r>
            <a:r>
              <a:rPr lang="fr-FR" sz="1200" b="1">
                <a:latin typeface="Arial"/>
                <a:cs typeface="Arial"/>
              </a:rPr>
              <a:t>2029. </a:t>
            </a:r>
          </a:p>
          <a:p>
            <a:pPr marL="171450" indent="-171450">
              <a:buFont typeface="Wingdings" panose="05000000000000000000" pitchFamily="2" charset="2"/>
              <a:buChar char="§"/>
            </a:pPr>
            <a:r>
              <a:rPr lang="fr-FR" sz="1200">
                <a:latin typeface="Arial"/>
                <a:cs typeface="Arial"/>
              </a:rPr>
              <a:t>This </a:t>
            </a:r>
            <a:r>
              <a:rPr lang="fr-FR" sz="1200" err="1">
                <a:latin typeface="Arial"/>
                <a:cs typeface="Arial"/>
              </a:rPr>
              <a:t>underlines</a:t>
            </a:r>
            <a:r>
              <a:rPr lang="fr-FR" sz="1200">
                <a:latin typeface="Arial"/>
                <a:cs typeface="Arial"/>
              </a:rPr>
              <a:t> the </a:t>
            </a:r>
            <a:r>
              <a:rPr lang="fr-FR" sz="1200" b="1">
                <a:latin typeface="Arial"/>
                <a:cs typeface="Arial"/>
              </a:rPr>
              <a:t>long-</a:t>
            </a:r>
            <a:r>
              <a:rPr lang="fr-FR" sz="1200" b="1" err="1">
                <a:latin typeface="Arial"/>
                <a:cs typeface="Arial"/>
              </a:rPr>
              <a:t>term</a:t>
            </a:r>
            <a:r>
              <a:rPr lang="fr-FR" sz="1200" b="1">
                <a:latin typeface="Arial"/>
                <a:cs typeface="Arial"/>
              </a:rPr>
              <a:t> impact </a:t>
            </a:r>
            <a:r>
              <a:rPr lang="fr-FR" sz="1200">
                <a:latin typeface="Arial"/>
                <a:cs typeface="Arial"/>
              </a:rPr>
              <a:t>of the </a:t>
            </a:r>
            <a:r>
              <a:rPr lang="fr-FR" sz="1200" b="1" err="1">
                <a:latin typeface="Arial"/>
                <a:cs typeface="Arial"/>
              </a:rPr>
              <a:t>recall</a:t>
            </a:r>
            <a:r>
              <a:rPr lang="fr-FR" sz="1200" b="1">
                <a:latin typeface="Arial"/>
                <a:cs typeface="Arial"/>
              </a:rPr>
              <a:t> </a:t>
            </a:r>
            <a:r>
              <a:rPr lang="fr-FR" sz="1200">
                <a:latin typeface="Arial"/>
                <a:cs typeface="Arial"/>
              </a:rPr>
              <a:t>and a more </a:t>
            </a:r>
            <a:r>
              <a:rPr lang="fr-FR" sz="1200" err="1">
                <a:latin typeface="Arial"/>
                <a:cs typeface="Arial"/>
              </a:rPr>
              <a:t>limited</a:t>
            </a:r>
            <a:r>
              <a:rPr lang="fr-FR" sz="1200">
                <a:latin typeface="Arial"/>
                <a:cs typeface="Arial"/>
              </a:rPr>
              <a:t> </a:t>
            </a:r>
            <a:r>
              <a:rPr lang="fr-FR" sz="1200" err="1">
                <a:latin typeface="Arial"/>
                <a:cs typeface="Arial"/>
              </a:rPr>
              <a:t>upside</a:t>
            </a:r>
            <a:r>
              <a:rPr lang="fr-FR" sz="1200">
                <a:latin typeface="Arial"/>
                <a:cs typeface="Arial"/>
              </a:rPr>
              <a:t> </a:t>
            </a:r>
            <a:r>
              <a:rPr lang="fr-FR" sz="1200" err="1">
                <a:latin typeface="Arial"/>
                <a:cs typeface="Arial"/>
              </a:rPr>
              <a:t>without</a:t>
            </a:r>
            <a:r>
              <a:rPr lang="fr-FR" sz="1200" b="1">
                <a:latin typeface="Arial"/>
                <a:cs typeface="Arial"/>
              </a:rPr>
              <a:t> </a:t>
            </a:r>
            <a:r>
              <a:rPr lang="fr-FR" sz="1200" b="1" err="1">
                <a:latin typeface="Arial"/>
                <a:cs typeface="Arial"/>
              </a:rPr>
              <a:t>pricing</a:t>
            </a:r>
            <a:r>
              <a:rPr lang="fr-FR" sz="1200" b="1">
                <a:latin typeface="Arial"/>
                <a:cs typeface="Arial"/>
              </a:rPr>
              <a:t> power</a:t>
            </a:r>
            <a:r>
              <a:rPr lang="fr-FR" sz="1200">
                <a:latin typeface="Arial"/>
                <a:cs typeface="Arial"/>
              </a:rPr>
              <a:t> or </a:t>
            </a:r>
            <a:r>
              <a:rPr lang="fr-FR" sz="1200" b="1">
                <a:latin typeface="Arial"/>
                <a:cs typeface="Arial"/>
              </a:rPr>
              <a:t>acquisitions</a:t>
            </a:r>
            <a:r>
              <a:rPr lang="fr-FR" sz="1200">
                <a:latin typeface="Arial"/>
                <a:cs typeface="Arial"/>
              </a:rPr>
              <a:t>.</a:t>
            </a:r>
            <a:endParaRPr lang="fr-FR"/>
          </a:p>
        </p:txBody>
      </p:sp>
    </p:spTree>
    <p:extLst>
      <p:ext uri="{BB962C8B-B14F-4D97-AF65-F5344CB8AC3E}">
        <p14:creationId xmlns:p14="http://schemas.microsoft.com/office/powerpoint/2010/main" val="277504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07516-6AEF-4083-A09E-C49E41B29E0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72A4F6-EA53-C374-70E2-83B5FBDF402A}"/>
              </a:ext>
            </a:extLst>
          </p:cNvPr>
          <p:cNvSpPr>
            <a:spLocks noGrp="1"/>
          </p:cNvSpPr>
          <p:nvPr>
            <p:ph type="sldNum" sz="quarter" idx="12"/>
          </p:nvPr>
        </p:nvSpPr>
        <p:spPr/>
        <p:txBody>
          <a:bodyPr/>
          <a:lstStyle/>
          <a:p>
            <a:pPr>
              <a:defRPr/>
            </a:pPr>
            <a:fld id="{995B7867-EB00-4675-821B-66D3FE8CD564}" type="slidenum">
              <a:rPr lang="en-US" noProof="0" smtClean="0"/>
              <a:pPr>
                <a:defRPr/>
              </a:pPr>
              <a:t>32</a:t>
            </a:fld>
            <a:endParaRPr lang="en-US" noProof="0"/>
          </a:p>
        </p:txBody>
      </p:sp>
      <p:sp>
        <p:nvSpPr>
          <p:cNvPr id="4" name="Title 3">
            <a:extLst>
              <a:ext uri="{FF2B5EF4-FFF2-40B4-BE49-F238E27FC236}">
                <a16:creationId xmlns:a16="http://schemas.microsoft.com/office/drawing/2014/main" id="{C56CD991-A450-B777-438A-995186A959EC}"/>
              </a:ext>
            </a:extLst>
          </p:cNvPr>
          <p:cNvSpPr>
            <a:spLocks noGrp="1"/>
          </p:cNvSpPr>
          <p:nvPr>
            <p:ph type="title"/>
          </p:nvPr>
        </p:nvSpPr>
        <p:spPr>
          <a:xfrm>
            <a:off x="381000" y="3082753"/>
            <a:ext cx="8305800" cy="692497"/>
          </a:xfrm>
        </p:spPr>
        <p:txBody>
          <a:bodyPr/>
          <a:lstStyle/>
          <a:p>
            <a:pPr algn="ctr"/>
            <a:r>
              <a:rPr lang="en-US" sz="4500" b="1"/>
              <a:t>LBO Mini-Model</a:t>
            </a:r>
          </a:p>
        </p:txBody>
      </p:sp>
      <p:pic>
        <p:nvPicPr>
          <p:cNvPr id="6" name="Picture 5">
            <a:extLst>
              <a:ext uri="{FF2B5EF4-FFF2-40B4-BE49-F238E27FC236}">
                <a16:creationId xmlns:a16="http://schemas.microsoft.com/office/drawing/2014/main" id="{1D25BCAC-1D2E-A1BC-EA08-D832B816648F}"/>
              </a:ext>
            </a:extLst>
          </p:cNvPr>
          <p:cNvPicPr>
            <a:picLocks noChangeAspect="1"/>
          </p:cNvPicPr>
          <p:nvPr/>
        </p:nvPicPr>
        <p:blipFill>
          <a:blip r:embed="rId2"/>
          <a:stretch>
            <a:fillRect/>
          </a:stretch>
        </p:blipFill>
        <p:spPr>
          <a:xfrm>
            <a:off x="223100" y="6471166"/>
            <a:ext cx="2026324" cy="596931"/>
          </a:xfrm>
          <a:prstGeom prst="rect">
            <a:avLst/>
          </a:prstGeom>
        </p:spPr>
      </p:pic>
    </p:spTree>
    <p:extLst>
      <p:ext uri="{BB962C8B-B14F-4D97-AF65-F5344CB8AC3E}">
        <p14:creationId xmlns:p14="http://schemas.microsoft.com/office/powerpoint/2010/main" val="240882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0C14E-DCBE-16F4-A0FE-34781165B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4A488-BA7C-0A6A-C3C8-3B25F6C2EF68}"/>
              </a:ext>
            </a:extLst>
          </p:cNvPr>
          <p:cNvSpPr>
            <a:spLocks noGrp="1"/>
          </p:cNvSpPr>
          <p:nvPr>
            <p:ph type="title"/>
          </p:nvPr>
        </p:nvSpPr>
        <p:spPr>
          <a:xfrm>
            <a:off x="381000" y="392668"/>
            <a:ext cx="8229600" cy="369332"/>
          </a:xfrm>
        </p:spPr>
        <p:txBody>
          <a:bodyPr/>
          <a:lstStyle/>
          <a:p>
            <a:r>
              <a:rPr lang="en-US"/>
              <a:t>Base Case LBO</a:t>
            </a:r>
          </a:p>
        </p:txBody>
      </p:sp>
      <p:sp>
        <p:nvSpPr>
          <p:cNvPr id="6" name="Slide Number Placeholder 5">
            <a:extLst>
              <a:ext uri="{FF2B5EF4-FFF2-40B4-BE49-F238E27FC236}">
                <a16:creationId xmlns:a16="http://schemas.microsoft.com/office/drawing/2014/main" id="{73ED545E-E7AC-E643-A17B-9AFF698E0382}"/>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33</a:t>
            </a:fld>
            <a:endParaRPr lang="en-US"/>
          </a:p>
        </p:txBody>
      </p:sp>
      <p:pic>
        <p:nvPicPr>
          <p:cNvPr id="3" name="Picture 2">
            <a:extLst>
              <a:ext uri="{FF2B5EF4-FFF2-40B4-BE49-F238E27FC236}">
                <a16:creationId xmlns:a16="http://schemas.microsoft.com/office/drawing/2014/main" id="{4EFF884E-692B-1C81-9F73-BE8022A07438}"/>
              </a:ext>
            </a:extLst>
          </p:cNvPr>
          <p:cNvPicPr>
            <a:picLocks noChangeAspect="1"/>
          </p:cNvPicPr>
          <p:nvPr/>
        </p:nvPicPr>
        <p:blipFill>
          <a:blip r:embed="rId3"/>
          <a:stretch>
            <a:fillRect/>
          </a:stretch>
        </p:blipFill>
        <p:spPr>
          <a:xfrm>
            <a:off x="130150" y="6412004"/>
            <a:ext cx="2133600" cy="369332"/>
          </a:xfrm>
          <a:prstGeom prst="rect">
            <a:avLst/>
          </a:prstGeom>
        </p:spPr>
      </p:pic>
      <p:sp>
        <p:nvSpPr>
          <p:cNvPr id="9" name="Text Placeholder 4">
            <a:extLst>
              <a:ext uri="{FF2B5EF4-FFF2-40B4-BE49-F238E27FC236}">
                <a16:creationId xmlns:a16="http://schemas.microsoft.com/office/drawing/2014/main" id="{B1B24FB2-F066-C2AB-5631-5D90E5D201D7}"/>
              </a:ext>
            </a:extLst>
          </p:cNvPr>
          <p:cNvSpPr txBox="1">
            <a:spLocks/>
          </p:cNvSpPr>
          <p:nvPr/>
        </p:nvSpPr>
        <p:spPr>
          <a:xfrm>
            <a:off x="305090" y="948839"/>
            <a:ext cx="8533820" cy="45720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 </a:t>
            </a:r>
            <a:r>
              <a:rPr lang="en-US" sz="1200" b="1">
                <a:solidFill>
                  <a:schemeClr val="bg1"/>
                </a:solidFill>
                <a:cs typeface="Arial" panose="020B0604020202020204" pitchFamily="34" charset="0"/>
              </a:rPr>
              <a:t>exit multiple was set equivalent to the entry multiple. </a:t>
            </a:r>
            <a:r>
              <a:rPr lang="en-US" sz="1200">
                <a:solidFill>
                  <a:schemeClr val="bg1"/>
                </a:solidFill>
                <a:cs typeface="Arial" panose="020B0604020202020204" pitchFamily="34" charset="0"/>
              </a:rPr>
              <a:t>We believe there many be less levers to pull by 2029, given the firm’s maturity and aggressive expansion into the dry and treat industry beginning to cap out. </a:t>
            </a:r>
            <a:endParaRPr lang="en-US" sz="1200" b="1">
              <a:solidFill>
                <a:schemeClr val="bg1"/>
              </a:solidFill>
              <a:cs typeface="Arial" panose="020B0604020202020204" pitchFamily="34" charset="0"/>
            </a:endParaRPr>
          </a:p>
        </p:txBody>
      </p:sp>
      <p:pic>
        <p:nvPicPr>
          <p:cNvPr id="10" name="Picture 9">
            <a:extLst>
              <a:ext uri="{FF2B5EF4-FFF2-40B4-BE49-F238E27FC236}">
                <a16:creationId xmlns:a16="http://schemas.microsoft.com/office/drawing/2014/main" id="{E4132121-7602-C25B-4932-6FE3807663AF}"/>
              </a:ext>
            </a:extLst>
          </p:cNvPr>
          <p:cNvPicPr>
            <a:picLocks noChangeAspect="1"/>
          </p:cNvPicPr>
          <p:nvPr/>
        </p:nvPicPr>
        <p:blipFill>
          <a:blip r:embed="rId4"/>
          <a:stretch>
            <a:fillRect/>
          </a:stretch>
        </p:blipFill>
        <p:spPr>
          <a:xfrm>
            <a:off x="305090" y="1572281"/>
            <a:ext cx="8533820" cy="4498848"/>
          </a:xfrm>
          <a:prstGeom prst="rect">
            <a:avLst/>
          </a:prstGeom>
          <a:ln>
            <a:solidFill>
              <a:schemeClr val="tx1"/>
            </a:solidFill>
          </a:ln>
        </p:spPr>
      </p:pic>
    </p:spTree>
    <p:extLst>
      <p:ext uri="{BB962C8B-B14F-4D97-AF65-F5344CB8AC3E}">
        <p14:creationId xmlns:p14="http://schemas.microsoft.com/office/powerpoint/2010/main" val="67187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0D52D-9D18-B86D-022A-DFA941282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813E1-7DCC-2776-2D1D-4C710B9D0BEA}"/>
              </a:ext>
            </a:extLst>
          </p:cNvPr>
          <p:cNvSpPr>
            <a:spLocks noGrp="1"/>
          </p:cNvSpPr>
          <p:nvPr>
            <p:ph type="title"/>
          </p:nvPr>
        </p:nvSpPr>
        <p:spPr>
          <a:xfrm>
            <a:off x="381000" y="392668"/>
            <a:ext cx="8229600" cy="369332"/>
          </a:xfrm>
        </p:spPr>
        <p:txBody>
          <a:bodyPr/>
          <a:lstStyle/>
          <a:p>
            <a:r>
              <a:rPr lang="en-US"/>
              <a:t>Downside Case LBO</a:t>
            </a:r>
          </a:p>
        </p:txBody>
      </p:sp>
      <p:sp>
        <p:nvSpPr>
          <p:cNvPr id="6" name="Slide Number Placeholder 5">
            <a:extLst>
              <a:ext uri="{FF2B5EF4-FFF2-40B4-BE49-F238E27FC236}">
                <a16:creationId xmlns:a16="http://schemas.microsoft.com/office/drawing/2014/main" id="{2D521CAE-D3DA-9203-A4C9-9DF2F02A42C6}"/>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34</a:t>
            </a:fld>
            <a:endParaRPr lang="en-US"/>
          </a:p>
        </p:txBody>
      </p:sp>
      <p:pic>
        <p:nvPicPr>
          <p:cNvPr id="3" name="Picture 2">
            <a:extLst>
              <a:ext uri="{FF2B5EF4-FFF2-40B4-BE49-F238E27FC236}">
                <a16:creationId xmlns:a16="http://schemas.microsoft.com/office/drawing/2014/main" id="{3A4DC919-79B0-DB55-60E7-44E1F081C7A5}"/>
              </a:ext>
            </a:extLst>
          </p:cNvPr>
          <p:cNvPicPr>
            <a:picLocks noChangeAspect="1"/>
          </p:cNvPicPr>
          <p:nvPr/>
        </p:nvPicPr>
        <p:blipFill>
          <a:blip r:embed="rId3"/>
          <a:stretch>
            <a:fillRect/>
          </a:stretch>
        </p:blipFill>
        <p:spPr>
          <a:xfrm>
            <a:off x="130150" y="6412004"/>
            <a:ext cx="2133600" cy="369332"/>
          </a:xfrm>
          <a:prstGeom prst="rect">
            <a:avLst/>
          </a:prstGeom>
        </p:spPr>
      </p:pic>
      <p:sp>
        <p:nvSpPr>
          <p:cNvPr id="9" name="Text Placeholder 4">
            <a:extLst>
              <a:ext uri="{FF2B5EF4-FFF2-40B4-BE49-F238E27FC236}">
                <a16:creationId xmlns:a16="http://schemas.microsoft.com/office/drawing/2014/main" id="{1A6C1149-B886-E1CA-F51F-24DAB110D1CB}"/>
              </a:ext>
            </a:extLst>
          </p:cNvPr>
          <p:cNvSpPr txBox="1">
            <a:spLocks/>
          </p:cNvSpPr>
          <p:nvPr/>
        </p:nvSpPr>
        <p:spPr>
          <a:xfrm>
            <a:off x="305090" y="948839"/>
            <a:ext cx="8533820" cy="45720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 </a:t>
            </a:r>
            <a:r>
              <a:rPr lang="en-US" sz="1200" b="1">
                <a:solidFill>
                  <a:schemeClr val="bg1"/>
                </a:solidFill>
                <a:cs typeface="Arial" panose="020B0604020202020204" pitchFamily="34" charset="0"/>
              </a:rPr>
              <a:t>exit multiple was set lower to the entry multiple. </a:t>
            </a:r>
            <a:r>
              <a:rPr lang="en-US" sz="1200">
                <a:solidFill>
                  <a:schemeClr val="bg1"/>
                </a:solidFill>
                <a:cs typeface="Arial" panose="020B0604020202020204" pitchFamily="34" charset="0"/>
              </a:rPr>
              <a:t>Alongside having less levers to pull after a 5-year holding period, as discussed in the base case, two large product recalls and reputational damages may dissuade future investors.</a:t>
            </a:r>
            <a:endParaRPr lang="en-US" sz="1200" b="1">
              <a:solidFill>
                <a:schemeClr val="bg1"/>
              </a:solidFill>
              <a:cs typeface="Arial" panose="020B0604020202020204" pitchFamily="34" charset="0"/>
            </a:endParaRPr>
          </a:p>
        </p:txBody>
      </p:sp>
      <p:pic>
        <p:nvPicPr>
          <p:cNvPr id="5" name="Picture 4">
            <a:extLst>
              <a:ext uri="{FF2B5EF4-FFF2-40B4-BE49-F238E27FC236}">
                <a16:creationId xmlns:a16="http://schemas.microsoft.com/office/drawing/2014/main" id="{2FE00A45-8322-74E0-2D87-E0F8F33748E3}"/>
              </a:ext>
            </a:extLst>
          </p:cNvPr>
          <p:cNvPicPr>
            <a:picLocks noChangeAspect="1"/>
          </p:cNvPicPr>
          <p:nvPr/>
        </p:nvPicPr>
        <p:blipFill>
          <a:blip r:embed="rId4"/>
          <a:stretch>
            <a:fillRect/>
          </a:stretch>
        </p:blipFill>
        <p:spPr>
          <a:xfrm>
            <a:off x="307558" y="1572281"/>
            <a:ext cx="8531352" cy="4498848"/>
          </a:xfrm>
          <a:prstGeom prst="rect">
            <a:avLst/>
          </a:prstGeom>
          <a:ln>
            <a:solidFill>
              <a:schemeClr val="tx1"/>
            </a:solidFill>
          </a:ln>
        </p:spPr>
      </p:pic>
    </p:spTree>
    <p:extLst>
      <p:ext uri="{BB962C8B-B14F-4D97-AF65-F5344CB8AC3E}">
        <p14:creationId xmlns:p14="http://schemas.microsoft.com/office/powerpoint/2010/main" val="2001745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82AB7-EAC5-FC1C-448A-3B1C685B4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BB8B5-1F90-8C6E-3B58-88B2E6CA8CBE}"/>
              </a:ext>
            </a:extLst>
          </p:cNvPr>
          <p:cNvSpPr>
            <a:spLocks noGrp="1"/>
          </p:cNvSpPr>
          <p:nvPr>
            <p:ph type="title"/>
          </p:nvPr>
        </p:nvSpPr>
        <p:spPr>
          <a:xfrm>
            <a:off x="381000" y="392668"/>
            <a:ext cx="8229600" cy="369332"/>
          </a:xfrm>
        </p:spPr>
        <p:txBody>
          <a:bodyPr/>
          <a:lstStyle/>
          <a:p>
            <a:r>
              <a:rPr lang="en-US">
                <a:latin typeface="Arial"/>
                <a:cs typeface="Arial"/>
              </a:rPr>
              <a:t>References</a:t>
            </a:r>
            <a:endParaRPr lang="fr-FR"/>
          </a:p>
        </p:txBody>
      </p:sp>
      <p:sp>
        <p:nvSpPr>
          <p:cNvPr id="6" name="Slide Number Placeholder 5">
            <a:extLst>
              <a:ext uri="{FF2B5EF4-FFF2-40B4-BE49-F238E27FC236}">
                <a16:creationId xmlns:a16="http://schemas.microsoft.com/office/drawing/2014/main" id="{37469C9E-9274-64D6-F339-229BC23152AC}"/>
              </a:ext>
            </a:extLst>
          </p:cNvPr>
          <p:cNvSpPr>
            <a:spLocks noGrp="1"/>
          </p:cNvSpPr>
          <p:nvPr>
            <p:ph type="sldNum" sz="quarter" idx="12"/>
          </p:nvPr>
        </p:nvSpPr>
        <p:spPr>
          <a:xfrm>
            <a:off x="6553200" y="6567587"/>
            <a:ext cx="2133600" cy="153888"/>
          </a:xfrm>
        </p:spPr>
        <p:txBody>
          <a:bodyPr/>
          <a:lstStyle/>
          <a:p>
            <a:pPr>
              <a:defRPr/>
            </a:pPr>
            <a:fld id="{995B7867-EB00-4675-821B-66D3FE8CD564}" type="slidenum">
              <a:rPr lang="en-US" smtClean="0"/>
              <a:pPr>
                <a:defRPr/>
              </a:pPr>
              <a:t>35</a:t>
            </a:fld>
            <a:endParaRPr lang="en-US"/>
          </a:p>
        </p:txBody>
      </p:sp>
      <p:pic>
        <p:nvPicPr>
          <p:cNvPr id="3" name="Picture 2">
            <a:extLst>
              <a:ext uri="{FF2B5EF4-FFF2-40B4-BE49-F238E27FC236}">
                <a16:creationId xmlns:a16="http://schemas.microsoft.com/office/drawing/2014/main" id="{5E197350-D344-ECF7-D0E7-88E3A1ADD43B}"/>
              </a:ext>
            </a:extLst>
          </p:cNvPr>
          <p:cNvPicPr>
            <a:picLocks noChangeAspect="1"/>
          </p:cNvPicPr>
          <p:nvPr/>
        </p:nvPicPr>
        <p:blipFill>
          <a:blip r:embed="rId3"/>
          <a:stretch>
            <a:fillRect/>
          </a:stretch>
        </p:blipFill>
        <p:spPr>
          <a:xfrm>
            <a:off x="130150" y="6412004"/>
            <a:ext cx="2133600" cy="369332"/>
          </a:xfrm>
          <a:prstGeom prst="rect">
            <a:avLst/>
          </a:prstGeom>
        </p:spPr>
      </p:pic>
      <p:sp>
        <p:nvSpPr>
          <p:cNvPr id="4" name="ZoneTexte 3">
            <a:extLst>
              <a:ext uri="{FF2B5EF4-FFF2-40B4-BE49-F238E27FC236}">
                <a16:creationId xmlns:a16="http://schemas.microsoft.com/office/drawing/2014/main" id="{ECFF341F-F946-BB71-682C-0A88D54F5AA3}"/>
              </a:ext>
            </a:extLst>
          </p:cNvPr>
          <p:cNvSpPr txBox="1"/>
          <p:nvPr/>
        </p:nvSpPr>
        <p:spPr>
          <a:xfrm>
            <a:off x="289708" y="1225664"/>
            <a:ext cx="8671649" cy="50860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mj-lt"/>
              <a:buAutoNum type="arabicPeriod"/>
            </a:pPr>
            <a:r>
              <a:rPr lang="fr-FR" sz="120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https://www.petfoodprocessing.net/articles/16526-pet-nutrition-demand-fuels-more-than-2-billion-in-facility-investments</a:t>
            </a:r>
          </a:p>
          <a:p>
            <a:pPr marL="228600" indent="-228600">
              <a:buFont typeface="+mj-lt"/>
              <a:buAutoNum type="arabicPeriod"/>
            </a:pPr>
            <a:r>
              <a:rPr lang="fr-FR" sz="120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https://seamerco.co/the-complex-process-of-producing-pet-food-inside-the-factory/</a:t>
            </a:r>
          </a:p>
          <a:p>
            <a:pPr marL="228600" indent="-228600">
              <a:buFont typeface="+mj-lt"/>
              <a:buAutoNum type="arabicPeriod"/>
            </a:pPr>
            <a:r>
              <a:rPr lang="fr-FR" sz="120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https://smartfoodsafe.com/pet-food-manufacturing/</a:t>
            </a:r>
          </a:p>
          <a:p>
            <a:pPr marL="228600" indent="-228600">
              <a:buFont typeface="+mj-lt"/>
              <a:buAutoNum type="arabicPeriod"/>
            </a:pPr>
            <a:r>
              <a:rPr lang="fr-FR" sz="1200">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https://ksvdl.org/resources/news/diagnostic_insights/january2021/aflatoxin-pet-food-recall.html</a:t>
            </a:r>
            <a:endParaRPr lang="fr-FR" sz="1200">
              <a:latin typeface="Arial" panose="020B0604020202020204" pitchFamily="34" charset="0"/>
              <a:cs typeface="Arial" panose="020B0604020202020204" pitchFamily="34" charset="0"/>
            </a:endParaRPr>
          </a:p>
          <a:p>
            <a:pPr marL="228600" indent="-228600">
              <a:buFont typeface="+mj-lt"/>
              <a:buAutoNum type="arabicPeriod"/>
            </a:pPr>
            <a:r>
              <a:rPr lang="fr-FR" sz="1200">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https://www.petfoodprocessing.net/articles/16048-is-inflation-impacting-pet-food-spending</a:t>
            </a:r>
            <a:endParaRPr lang="fr-FR" sz="1200">
              <a:latin typeface="Arial" panose="020B0604020202020204" pitchFamily="34" charset="0"/>
              <a:cs typeface="Arial" panose="020B0604020202020204" pitchFamily="34" charset="0"/>
            </a:endParaRPr>
          </a:p>
          <a:p>
            <a:pPr marL="228600" indent="-228600">
              <a:lnSpc>
                <a:spcPts val="1500"/>
              </a:lnSpc>
              <a:buFont typeface="+mj-lt"/>
              <a:buAutoNum type="arabicPeriod"/>
            </a:pPr>
            <a:r>
              <a:rPr lang="en-US" sz="1200" b="0" i="0" u="none" strike="noStrike">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https://www.iastatedigitalpress.com/mmb/article/id/14397/</a:t>
            </a:r>
            <a:endParaRPr lang="en-US" sz="1200" b="0" i="0">
              <a:effectLst/>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https://scalescorporation.co.nz/wp-content/uploads/2024/06/Global-Proteins-Presentation.pdf</a:t>
            </a:r>
            <a:r>
              <a:rPr lang="en-US" sz="1200" b="0" i="0" u="none" strike="noStrike">
                <a:effectLst/>
                <a:latin typeface="Arial" panose="020B0604020202020204" pitchFamily="34" charset="0"/>
                <a:cs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https://www.petfoodindustry.com/pet-food-market/article/15468345/wet-dry-and-treat-pet-food-usage-a-birdseye-view</a:t>
            </a:r>
            <a:r>
              <a:rPr lang="en-US" sz="1200" b="0" i="0" u="none" strike="noStrike">
                <a:effectLst/>
                <a:latin typeface="Arial" panose="020B0604020202020204" pitchFamily="34" charset="0"/>
                <a:cs typeface="Arial" panose="020B0604020202020204" pitchFamily="34" charset="0"/>
              </a:rPr>
              <a:t> </a:t>
            </a:r>
            <a:endParaRPr lang="en-US" sz="1200">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2">
                  <a:extLst>
                    <a:ext uri="{A12FA001-AC4F-418D-AE19-62706E023703}">
                      <ahyp:hlinkClr xmlns:ahyp="http://schemas.microsoft.com/office/drawing/2018/hyperlinkcolor" val="tx"/>
                    </a:ext>
                  </a:extLst>
                </a:hlinkClick>
              </a:rPr>
              <a:t>https://www.postholdings.com/wp-content/uploads/2025/02/Post-Investor-Presentation-1Q25-FINAL.pdf</a:t>
            </a:r>
            <a:r>
              <a:rPr lang="en-US" sz="1200" b="0" i="0" u="none" strike="noStrike">
                <a:effectLst/>
                <a:latin typeface="Arial" panose="020B0604020202020204" pitchFamily="34" charset="0"/>
                <a:cs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3">
                  <a:extLst>
                    <a:ext uri="{A12FA001-AC4F-418D-AE19-62706E023703}">
                      <ahyp:hlinkClr xmlns:ahyp="http://schemas.microsoft.com/office/drawing/2018/hyperlinkcolor" val="tx"/>
                    </a:ext>
                  </a:extLst>
                </a:hlinkClick>
              </a:rPr>
              <a:t>https://www.oliverwyman.com/our-expertise/insights/2024/may/5-strategies-for-success-changing-pet-food-market.html</a:t>
            </a:r>
            <a:r>
              <a:rPr lang="en-US" sz="1200" b="0" i="0" u="none" strike="noStrike">
                <a:effectLst/>
                <a:latin typeface="Arial" panose="020B0604020202020204" pitchFamily="34" charset="0"/>
                <a:cs typeface="Arial" panose="020B0604020202020204" pitchFamily="34" charset="0"/>
              </a:rPr>
              <a:t> </a:t>
            </a:r>
            <a:endParaRPr lang="en-US" sz="1200">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rPr>
              <a:t>https://www.aaha.org/wp-content/uploads/globalassets/05-pet-health-resources/veterinary-ecommerce_2019_secure.pdf</a:t>
            </a:r>
            <a:r>
              <a:rPr lang="en-US" sz="1200" b="0" i="0" u="none" strike="noStrike">
                <a:effectLst/>
                <a:latin typeface="Arial" panose="020B0604020202020204" pitchFamily="34" charset="0"/>
                <a:cs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5">
                  <a:extLst>
                    <a:ext uri="{A12FA001-AC4F-418D-AE19-62706E023703}">
                      <ahyp:hlinkClr xmlns:ahyp="http://schemas.microsoft.com/office/drawing/2018/hyperlinkcolor" val="tx"/>
                    </a:ext>
                  </a:extLst>
                </a:hlinkClick>
              </a:rPr>
              <a:t>https://www.capstonepartners.com/wp-content/uploads/2023/08/Capstone-Partners-Pet-MA-Coverage-Report_July-2023.pdf</a:t>
            </a:r>
            <a:r>
              <a:rPr lang="en-US" sz="1200" b="0" i="0" u="none" strike="noStrike">
                <a:effectLst/>
                <a:latin typeface="Arial" panose="020B0604020202020204" pitchFamily="34" charset="0"/>
                <a:cs typeface="Arial" panose="020B0604020202020204" pitchFamily="34" charset="0"/>
              </a:rPr>
              <a:t> </a:t>
            </a:r>
            <a:endParaRPr lang="en-US" sz="1200">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https://www.cascadiacapital.com/wp-content/uploads/2023/06/Pet-Industry-Overview_Spring-2023.pdf</a:t>
            </a:r>
            <a:r>
              <a:rPr lang="en-US" sz="1200" b="0" i="0" u="none" strike="noStrike">
                <a:effectLst/>
                <a:latin typeface="Arial" panose="020B0604020202020204" pitchFamily="34" charset="0"/>
                <a:cs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hlinkClick r:id="rId17">
                  <a:extLst>
                    <a:ext uri="{A12FA001-AC4F-418D-AE19-62706E023703}">
                      <ahyp:hlinkClr xmlns:ahyp="http://schemas.microsoft.com/office/drawing/2018/hyperlinkcolor" val="tx"/>
                    </a:ext>
                  </a:extLst>
                </a:hlinkClick>
              </a:rPr>
              <a:t>ttps://plma.com/sites/default/files/files/2024-02/yearend-report2024-final.pdf</a:t>
            </a:r>
            <a:r>
              <a:rPr lang="en-US" sz="1200" b="0" i="0" u="none" strike="noStrike">
                <a:effectLst/>
                <a:latin typeface="Arial" panose="020B0604020202020204" pitchFamily="34" charset="0"/>
              </a:rPr>
              <a:t> </a:t>
            </a:r>
            <a:endParaRPr lang="en-US" sz="1200">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hlinkClick r:id="rId18">
                  <a:extLst>
                    <a:ext uri="{A12FA001-AC4F-418D-AE19-62706E023703}">
                      <ahyp:hlinkClr xmlns:ahyp="http://schemas.microsoft.com/office/drawing/2018/hyperlinkcolor" val="tx"/>
                    </a:ext>
                  </a:extLst>
                </a:hlinkClick>
              </a:rPr>
              <a:t>https://www.circana.com/post/private-labels-take-a-bite-out-of-europe-s-pet-food-market-giving-retailers-34-share-of-10-8-billi</a:t>
            </a:r>
            <a:r>
              <a:rPr lang="en-US" sz="1200" b="0" i="0" u="none" strike="noStrike">
                <a:effectLst/>
                <a:latin typeface="Arial" panose="020B0604020202020204" pitchFamily="34" charset="0"/>
              </a:rPr>
              <a:t> </a:t>
            </a:r>
            <a:endParaRPr lang="en-US" sz="1200" b="0" i="0" u="none" strike="noStrike">
              <a:effectLst/>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hlinkClick r:id="rId19">
                  <a:extLst>
                    <a:ext uri="{A12FA001-AC4F-418D-AE19-62706E023703}">
                      <ahyp:hlinkClr xmlns:ahyp="http://schemas.microsoft.com/office/drawing/2018/hyperlinkcolor" val="tx"/>
                    </a:ext>
                  </a:extLst>
                </a:hlinkClick>
              </a:rPr>
              <a:t>Is This Private Label Cycle Different</a:t>
            </a:r>
            <a:r>
              <a:rPr lang="en-US" sz="1200" b="0" i="0" u="none" strike="noStrike">
                <a:effectLst/>
                <a:latin typeface="Arial" panose="020B0604020202020204" pitchFamily="34" charset="0"/>
              </a:rPr>
              <a:t> </a:t>
            </a:r>
            <a:endParaRPr lang="en-US" sz="1200">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hlinkClick r:id="rId11">
                  <a:extLst>
                    <a:ext uri="{A12FA001-AC4F-418D-AE19-62706E023703}">
                      <ahyp:hlinkClr xmlns:ahyp="http://schemas.microsoft.com/office/drawing/2018/hyperlinkcolor" val="tx"/>
                    </a:ext>
                  </a:extLst>
                </a:hlinkClick>
              </a:rPr>
              <a:t>https://www.petfoodindustry.com/pet-food-market/article/15468345/wet-dry-and-treat-pet-food-usage-a-birdseye-view</a:t>
            </a:r>
            <a:endParaRPr lang="en-US" sz="1200" b="0" i="0" u="sng" strike="noStrike">
              <a:effectLst/>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hlinkClick r:id="rId20">
                  <a:extLst>
                    <a:ext uri="{A12FA001-AC4F-418D-AE19-62706E023703}">
                      <ahyp:hlinkClr xmlns:ahyp="http://schemas.microsoft.com/office/drawing/2018/hyperlinkcolor" val="tx"/>
                    </a:ext>
                  </a:extLst>
                </a:hlinkClick>
              </a:rPr>
              <a:t>https://assets.ctfassets.net/xpbu77rkft4z/QizvhbNFPOWpkKAk5wUMk/e445e5986e70d4896c5c039924ae1ee1/Opportunities_and_New_Frontiers_in_Pet_-_Harris_Williams_and_OC_C__January_2023_.pdf</a:t>
            </a:r>
            <a:r>
              <a:rPr lang="en-US" sz="1200" b="0" i="0" u="none" strike="noStrike">
                <a:effectLst/>
                <a:latin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hlinkClick r:id="rId21">
                  <a:extLst>
                    <a:ext uri="{A12FA001-AC4F-418D-AE19-62706E023703}">
                      <ahyp:hlinkClr xmlns:ahyp="http://schemas.microsoft.com/office/drawing/2018/hyperlinkcolor" val="tx"/>
                    </a:ext>
                  </a:extLst>
                </a:hlinkClick>
              </a:rPr>
              <a:t>https://www.cbsnews.com/news/inflation-trump-tariffs-economists-forecast-2025/</a:t>
            </a:r>
            <a:r>
              <a:rPr lang="en-US" sz="1200" b="0" i="0" u="none" strike="noStrike">
                <a:effectLst/>
                <a:latin typeface="Arial" panose="020B0604020202020204" pitchFamily="34" charset="0"/>
              </a:rPr>
              <a:t> </a:t>
            </a:r>
            <a:endParaRPr lang="en-US" sz="1200">
              <a:latin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hlinkClick r:id="rId22">
                  <a:extLst>
                    <a:ext uri="{A12FA001-AC4F-418D-AE19-62706E023703}">
                      <ahyp:hlinkClr xmlns:ahyp="http://schemas.microsoft.com/office/drawing/2018/hyperlinkcolor" val="tx"/>
                    </a:ext>
                  </a:extLst>
                </a:hlinkClick>
              </a:rPr>
              <a:t>https://www.fanniemae.com/research-and-insights/forecast/economic-developments-february-2025</a:t>
            </a:r>
            <a:r>
              <a:rPr lang="en-US" sz="1200" b="0" i="0" u="none" strike="noStrike">
                <a:effectLst/>
                <a:latin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hlinkClick r:id="rId23">
                  <a:extLst>
                    <a:ext uri="{A12FA001-AC4F-418D-AE19-62706E023703}">
                      <ahyp:hlinkClr xmlns:ahyp="http://schemas.microsoft.com/office/drawing/2018/hyperlinkcolor" val="tx"/>
                    </a:ext>
                  </a:extLst>
                </a:hlinkClick>
              </a:rPr>
              <a:t>https://www.petfoodprocessing.net/articles/18446-slideshow-alphia-shepherds-pet-food-treat-industry-through-growth</a:t>
            </a:r>
            <a:r>
              <a:rPr lang="en-US" sz="1200" b="0" i="0" u="none" strike="noStrike">
                <a:effectLst/>
                <a:latin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hlinkClick r:id="rId24">
                  <a:extLst>
                    <a:ext uri="{A12FA001-AC4F-418D-AE19-62706E023703}">
                      <ahyp:hlinkClr xmlns:ahyp="http://schemas.microsoft.com/office/drawing/2018/hyperlinkcolor" val="tx"/>
                    </a:ext>
                  </a:extLst>
                </a:hlinkClick>
              </a:rPr>
              <a:t>https://www.iopp.org/files/PMMI-Pet_Food_Market_Webinar-pmmibranded.pdf</a:t>
            </a:r>
            <a:r>
              <a:rPr lang="en-US" sz="1200" b="0" i="0" u="none" strike="noStrike">
                <a:effectLst/>
                <a:latin typeface="Arial" panose="020B0604020202020204" pitchFamily="34" charset="0"/>
              </a:rPr>
              <a:t> </a:t>
            </a:r>
          </a:p>
          <a:p>
            <a:pPr marL="228600" indent="-228600">
              <a:buFont typeface="+mj-lt"/>
              <a:buAutoNum type="arabicPeriod"/>
            </a:pPr>
            <a:r>
              <a:rPr lang="en-US" sz="1200" b="0" i="0" u="sng" strike="noStrike">
                <a:effectLst/>
                <a:latin typeface="Arial" panose="020B0604020202020204" pitchFamily="34" charset="0"/>
                <a:hlinkClick r:id="rId25">
                  <a:extLst>
                    <a:ext uri="{A12FA001-AC4F-418D-AE19-62706E023703}">
                      <ahyp:hlinkClr xmlns:ahyp="http://schemas.microsoft.com/office/drawing/2018/hyperlinkcolor" val="tx"/>
                    </a:ext>
                  </a:extLst>
                </a:hlinkClick>
              </a:rPr>
              <a:t>https://www.forbes.com/sites/joanverdon/2019/07/19/profitability-chewy-has-a-plan-for-that/?sh=6ac2b9bd7b3a</a:t>
            </a:r>
            <a:endParaRPr lang="fr-FR" sz="1200" b="0" i="0" u="sng" strike="noStrike">
              <a:effectLst/>
              <a:latin typeface="Arial" panose="020B0604020202020204" pitchFamily="34" charset="0"/>
              <a:cs typeface="Arial" panose="020B0604020202020204" pitchFamily="34" charset="0"/>
            </a:endParaRPr>
          </a:p>
          <a:p>
            <a:pPr marL="228600" indent="-228600">
              <a:buFont typeface="+mj-lt"/>
              <a:buAutoNum type="arabicPeriod"/>
            </a:pPr>
            <a:r>
              <a:rPr lang="en-US" sz="1200" b="0" i="0" u="sng" strike="noStrike">
                <a:effectLst/>
                <a:latin typeface="Arial" panose="020B0604020202020204" pitchFamily="34" charset="0"/>
                <a:hlinkClick r:id="rId26">
                  <a:extLst>
                    <a:ext uri="{A12FA001-AC4F-418D-AE19-62706E023703}">
                      <ahyp:hlinkClr xmlns:ahyp="http://schemas.microsoft.com/office/drawing/2018/hyperlinkcolor" val="tx"/>
                    </a:ext>
                  </a:extLst>
                </a:hlinkClick>
              </a:rPr>
              <a:t>https://www.emarketer.com/content/how-pet-industry-addressing-inflation-convenience-health-wellness-5-charts</a:t>
            </a:r>
            <a:endParaRPr lang="fr-F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95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EB3DC-8533-564E-6CC4-2F98E3395494}"/>
            </a:ext>
          </a:extLst>
        </p:cNvPr>
        <p:cNvGrpSpPr/>
        <p:nvPr/>
      </p:nvGrpSpPr>
      <p:grpSpPr>
        <a:xfrm>
          <a:off x="0" y="0"/>
          <a:ext cx="0" cy="0"/>
          <a:chOff x="0" y="0"/>
          <a:chExt cx="0" cy="0"/>
        </a:xfrm>
      </p:grpSpPr>
      <p:sp>
        <p:nvSpPr>
          <p:cNvPr id="70" name="Rectangle 69">
            <a:extLst>
              <a:ext uri="{FF2B5EF4-FFF2-40B4-BE49-F238E27FC236}">
                <a16:creationId xmlns:a16="http://schemas.microsoft.com/office/drawing/2014/main" id="{7745C994-4E19-DA16-5F27-B39E7635374F}"/>
              </a:ext>
            </a:extLst>
          </p:cNvPr>
          <p:cNvSpPr/>
          <p:nvPr/>
        </p:nvSpPr>
        <p:spPr>
          <a:xfrm>
            <a:off x="5164666" y="3622071"/>
            <a:ext cx="3705750" cy="2590962"/>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ctr">
              <a:buFont typeface="Wingdings" panose="05000000000000000000" pitchFamily="2" charset="2"/>
              <a:buChar char="§"/>
            </a:pPr>
            <a:endParaRPr lang="en-US" sz="120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ED6768A-A358-7549-B46B-D9350A2709D8}"/>
              </a:ext>
            </a:extLst>
          </p:cNvPr>
          <p:cNvSpPr>
            <a:spLocks noGrp="1"/>
          </p:cNvSpPr>
          <p:nvPr>
            <p:ph type="sldNum" sz="quarter" idx="12"/>
          </p:nvPr>
        </p:nvSpPr>
        <p:spPr/>
        <p:txBody>
          <a:bodyPr/>
          <a:lstStyle/>
          <a:p>
            <a:pPr>
              <a:defRPr/>
            </a:pPr>
            <a:fld id="{995B7867-EB00-4675-821B-66D3FE8CD564}" type="slidenum">
              <a:rPr lang="en-US" noProof="0" smtClean="0"/>
              <a:pPr>
                <a:defRPr/>
              </a:pPr>
              <a:t>4</a:t>
            </a:fld>
            <a:endParaRPr lang="en-US" noProof="0"/>
          </a:p>
        </p:txBody>
      </p:sp>
      <p:sp>
        <p:nvSpPr>
          <p:cNvPr id="4" name="Title 3">
            <a:extLst>
              <a:ext uri="{FF2B5EF4-FFF2-40B4-BE49-F238E27FC236}">
                <a16:creationId xmlns:a16="http://schemas.microsoft.com/office/drawing/2014/main" id="{3AD58337-8D2E-1FBD-443F-6894CB149C08}"/>
              </a:ext>
            </a:extLst>
          </p:cNvPr>
          <p:cNvSpPr>
            <a:spLocks noGrp="1"/>
          </p:cNvSpPr>
          <p:nvPr>
            <p:ph type="title"/>
          </p:nvPr>
        </p:nvSpPr>
        <p:spPr/>
        <p:txBody>
          <a:bodyPr/>
          <a:lstStyle/>
          <a:p>
            <a:r>
              <a:rPr lang="en-US"/>
              <a:t>TargetCo’s Historical Financials </a:t>
            </a:r>
          </a:p>
        </p:txBody>
      </p:sp>
      <p:sp>
        <p:nvSpPr>
          <p:cNvPr id="51" name="Google Shape;91;p2">
            <a:extLst>
              <a:ext uri="{FF2B5EF4-FFF2-40B4-BE49-F238E27FC236}">
                <a16:creationId xmlns:a16="http://schemas.microsoft.com/office/drawing/2014/main" id="{4445815D-3A45-0F12-D19D-D10D78B9100D}"/>
              </a:ext>
            </a:extLst>
          </p:cNvPr>
          <p:cNvSpPr/>
          <p:nvPr/>
        </p:nvSpPr>
        <p:spPr>
          <a:xfrm>
            <a:off x="6083015" y="5072278"/>
            <a:ext cx="2692684" cy="407416"/>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Private label dry pet food market expansion with Walmart.</a:t>
            </a:r>
          </a:p>
        </p:txBody>
      </p:sp>
      <p:sp>
        <p:nvSpPr>
          <p:cNvPr id="54" name="Google Shape;157;p4">
            <a:extLst>
              <a:ext uri="{FF2B5EF4-FFF2-40B4-BE49-F238E27FC236}">
                <a16:creationId xmlns:a16="http://schemas.microsoft.com/office/drawing/2014/main" id="{2F0B88C9-6C4B-925B-FC64-5D6BFF45389C}"/>
              </a:ext>
            </a:extLst>
          </p:cNvPr>
          <p:cNvSpPr txBox="1"/>
          <p:nvPr/>
        </p:nvSpPr>
        <p:spPr>
          <a:xfrm>
            <a:off x="5289620" y="3622071"/>
            <a:ext cx="3515714"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Major </a:t>
            </a:r>
            <a:r>
              <a:rPr lang="en-US" sz="1200" b="1">
                <a:solidFill>
                  <a:schemeClr val="dk1"/>
                </a:solidFill>
                <a:latin typeface="Arial" panose="020B0604020202020204" pitchFamily="34" charset="0"/>
                <a:ea typeface="Arial"/>
                <a:cs typeface="Arial" panose="020B0604020202020204" pitchFamily="34" charset="0"/>
                <a:sym typeface="Arial"/>
              </a:rPr>
              <a:t>Investments</a:t>
            </a: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 in TargetCo’s History </a:t>
            </a:r>
          </a:p>
        </p:txBody>
      </p:sp>
      <p:cxnSp>
        <p:nvCxnSpPr>
          <p:cNvPr id="55" name="Google Shape;158;p4">
            <a:extLst>
              <a:ext uri="{FF2B5EF4-FFF2-40B4-BE49-F238E27FC236}">
                <a16:creationId xmlns:a16="http://schemas.microsoft.com/office/drawing/2014/main" id="{CC40C43E-0E6E-6BC3-8B25-B03D475E1802}"/>
              </a:ext>
            </a:extLst>
          </p:cNvPr>
          <p:cNvCxnSpPr>
            <a:cxnSpLocks/>
          </p:cNvCxnSpPr>
          <p:nvPr/>
        </p:nvCxnSpPr>
        <p:spPr>
          <a:xfrm>
            <a:off x="5235986" y="3866695"/>
            <a:ext cx="3041740" cy="0"/>
          </a:xfrm>
          <a:prstGeom prst="straightConnector1">
            <a:avLst/>
          </a:prstGeom>
          <a:noFill/>
          <a:ln w="9525" cap="flat" cmpd="sng">
            <a:solidFill>
              <a:schemeClr val="dk1"/>
            </a:solidFill>
            <a:prstDash val="solid"/>
            <a:round/>
            <a:headEnd type="none" w="sm" len="sm"/>
            <a:tailEnd type="none" w="sm" len="sm"/>
          </a:ln>
        </p:spPr>
      </p:cxnSp>
      <p:sp>
        <p:nvSpPr>
          <p:cNvPr id="60" name="Google Shape;91;p2">
            <a:extLst>
              <a:ext uri="{FF2B5EF4-FFF2-40B4-BE49-F238E27FC236}">
                <a16:creationId xmlns:a16="http://schemas.microsoft.com/office/drawing/2014/main" id="{39B5F048-96A6-469C-8496-96C172B5A678}"/>
              </a:ext>
            </a:extLst>
          </p:cNvPr>
          <p:cNvSpPr/>
          <p:nvPr/>
        </p:nvSpPr>
        <p:spPr>
          <a:xfrm>
            <a:off x="6083015" y="4515241"/>
            <a:ext cx="2692684" cy="407416"/>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P&amp;G’s facility was acquired to increase manufacturing capacity. </a:t>
            </a:r>
          </a:p>
        </p:txBody>
      </p:sp>
      <p:sp>
        <p:nvSpPr>
          <p:cNvPr id="61" name="Google Shape;91;p2">
            <a:extLst>
              <a:ext uri="{FF2B5EF4-FFF2-40B4-BE49-F238E27FC236}">
                <a16:creationId xmlns:a16="http://schemas.microsoft.com/office/drawing/2014/main" id="{942C5A2D-EF69-BCEB-A7ED-11069F4CC122}"/>
              </a:ext>
            </a:extLst>
          </p:cNvPr>
          <p:cNvSpPr/>
          <p:nvPr/>
        </p:nvSpPr>
        <p:spPr>
          <a:xfrm>
            <a:off x="6083014" y="3954140"/>
            <a:ext cx="2692685" cy="411480"/>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Purchased the wet food segment from Doane Pet Care. </a:t>
            </a:r>
          </a:p>
        </p:txBody>
      </p:sp>
      <p:sp>
        <p:nvSpPr>
          <p:cNvPr id="62" name="Google Shape;91;p2">
            <a:extLst>
              <a:ext uri="{FF2B5EF4-FFF2-40B4-BE49-F238E27FC236}">
                <a16:creationId xmlns:a16="http://schemas.microsoft.com/office/drawing/2014/main" id="{25D2E1AC-4476-C54E-61B2-35608D2E78E1}"/>
              </a:ext>
            </a:extLst>
          </p:cNvPr>
          <p:cNvSpPr/>
          <p:nvPr/>
        </p:nvSpPr>
        <p:spPr>
          <a:xfrm>
            <a:off x="6083015" y="5629316"/>
            <a:ext cx="2692684" cy="407416"/>
          </a:xfrm>
          <a:prstGeom prst="rect">
            <a:avLst/>
          </a:prstGeom>
          <a:solidFill>
            <a:schemeClr val="lt1"/>
          </a:solidFill>
          <a:ln w="9525" cap="flat" cmpd="sng">
            <a:solidFill>
              <a:srgbClr val="113D63"/>
            </a:solidFill>
            <a:prstDash val="dash"/>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a:t>Private label pet treats market expansion.</a:t>
            </a:r>
          </a:p>
        </p:txBody>
      </p:sp>
      <p:sp>
        <p:nvSpPr>
          <p:cNvPr id="65" name="Rectangle 64">
            <a:extLst>
              <a:ext uri="{FF2B5EF4-FFF2-40B4-BE49-F238E27FC236}">
                <a16:creationId xmlns:a16="http://schemas.microsoft.com/office/drawing/2014/main" id="{1FE7AB9D-168F-4B36-D5A8-4659DF222F79}"/>
              </a:ext>
            </a:extLst>
          </p:cNvPr>
          <p:cNvSpPr/>
          <p:nvPr/>
        </p:nvSpPr>
        <p:spPr>
          <a:xfrm>
            <a:off x="5297947" y="3954140"/>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2002</a:t>
            </a:r>
          </a:p>
        </p:txBody>
      </p:sp>
      <p:sp>
        <p:nvSpPr>
          <p:cNvPr id="66" name="Rectangle 65">
            <a:extLst>
              <a:ext uri="{FF2B5EF4-FFF2-40B4-BE49-F238E27FC236}">
                <a16:creationId xmlns:a16="http://schemas.microsoft.com/office/drawing/2014/main" id="{97D6E7B3-B92D-6A9B-46E0-A8A0F1E33ACC}"/>
              </a:ext>
            </a:extLst>
          </p:cNvPr>
          <p:cNvSpPr/>
          <p:nvPr/>
        </p:nvSpPr>
        <p:spPr>
          <a:xfrm>
            <a:off x="5297947" y="4515241"/>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2004</a:t>
            </a:r>
          </a:p>
        </p:txBody>
      </p:sp>
      <p:sp>
        <p:nvSpPr>
          <p:cNvPr id="67" name="Rectangle 66">
            <a:extLst>
              <a:ext uri="{FF2B5EF4-FFF2-40B4-BE49-F238E27FC236}">
                <a16:creationId xmlns:a16="http://schemas.microsoft.com/office/drawing/2014/main" id="{57800A4A-E4BC-C460-4950-6B9053089B6E}"/>
              </a:ext>
            </a:extLst>
          </p:cNvPr>
          <p:cNvSpPr/>
          <p:nvPr/>
        </p:nvSpPr>
        <p:spPr>
          <a:xfrm>
            <a:off x="5297947" y="5072278"/>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2018</a:t>
            </a:r>
          </a:p>
        </p:txBody>
      </p:sp>
      <p:sp>
        <p:nvSpPr>
          <p:cNvPr id="68" name="Rectangle 67">
            <a:extLst>
              <a:ext uri="{FF2B5EF4-FFF2-40B4-BE49-F238E27FC236}">
                <a16:creationId xmlns:a16="http://schemas.microsoft.com/office/drawing/2014/main" id="{E3117B0B-6403-9862-458A-B2360C95A3F9}"/>
              </a:ext>
            </a:extLst>
          </p:cNvPr>
          <p:cNvSpPr/>
          <p:nvPr/>
        </p:nvSpPr>
        <p:spPr>
          <a:xfrm>
            <a:off x="5297947" y="5629316"/>
            <a:ext cx="651786" cy="411480"/>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bg1"/>
                </a:solidFill>
                <a:latin typeface="Arial" panose="020B0604020202020204" pitchFamily="34" charset="0"/>
                <a:cs typeface="Arial" panose="020B0604020202020204" pitchFamily="34" charset="0"/>
              </a:rPr>
              <a:t>2022</a:t>
            </a:r>
          </a:p>
        </p:txBody>
      </p:sp>
      <p:graphicFrame>
        <p:nvGraphicFramePr>
          <p:cNvPr id="8" name="Chart 7">
            <a:extLst>
              <a:ext uri="{FF2B5EF4-FFF2-40B4-BE49-F238E27FC236}">
                <a16:creationId xmlns:a16="http://schemas.microsoft.com/office/drawing/2014/main" id="{20A223EE-BE19-C7D8-4ECD-891C22BF6FE4}"/>
              </a:ext>
            </a:extLst>
          </p:cNvPr>
          <p:cNvGraphicFramePr/>
          <p:nvPr>
            <p:extLst>
              <p:ext uri="{D42A27DB-BD31-4B8C-83A1-F6EECF244321}">
                <p14:modId xmlns:p14="http://schemas.microsoft.com/office/powerpoint/2010/main" val="2764089661"/>
              </p:ext>
            </p:extLst>
          </p:nvPr>
        </p:nvGraphicFramePr>
        <p:xfrm>
          <a:off x="202130" y="909392"/>
          <a:ext cx="8668286" cy="3429548"/>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CE73293F-DD92-BFAD-D65C-7DCDF7131436}"/>
              </a:ext>
            </a:extLst>
          </p:cNvPr>
          <p:cNvPicPr>
            <a:picLocks noChangeAspect="1"/>
          </p:cNvPicPr>
          <p:nvPr/>
        </p:nvPicPr>
        <p:blipFill>
          <a:blip r:embed="rId4"/>
          <a:srcRect l="5944" r="5128"/>
          <a:stretch/>
        </p:blipFill>
        <p:spPr>
          <a:xfrm>
            <a:off x="202131" y="3628964"/>
            <a:ext cx="4760394" cy="2584069"/>
          </a:xfrm>
          <a:prstGeom prst="rect">
            <a:avLst/>
          </a:prstGeom>
          <a:ln>
            <a:solidFill>
              <a:schemeClr val="tx1"/>
            </a:solidFill>
          </a:ln>
        </p:spPr>
      </p:pic>
    </p:spTree>
    <p:extLst>
      <p:ext uri="{BB962C8B-B14F-4D97-AF65-F5344CB8AC3E}">
        <p14:creationId xmlns:p14="http://schemas.microsoft.com/office/powerpoint/2010/main" val="370972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5C01D3-52E6-2950-6A05-EE8603DA3A59}"/>
              </a:ext>
            </a:extLst>
          </p:cNvPr>
          <p:cNvSpPr>
            <a:spLocks noGrp="1"/>
          </p:cNvSpPr>
          <p:nvPr>
            <p:ph type="sldNum" sz="quarter" idx="12"/>
          </p:nvPr>
        </p:nvSpPr>
        <p:spPr/>
        <p:txBody>
          <a:bodyPr/>
          <a:lstStyle/>
          <a:p>
            <a:pPr>
              <a:defRPr/>
            </a:pPr>
            <a:fld id="{995B7867-EB00-4675-821B-66D3FE8CD564}" type="slidenum">
              <a:rPr lang="en-US" noProof="0" smtClean="0"/>
              <a:pPr>
                <a:defRPr/>
              </a:pPr>
              <a:t>5</a:t>
            </a:fld>
            <a:endParaRPr lang="en-US" noProof="0"/>
          </a:p>
        </p:txBody>
      </p:sp>
      <p:sp>
        <p:nvSpPr>
          <p:cNvPr id="15" name="Title 3">
            <a:extLst>
              <a:ext uri="{FF2B5EF4-FFF2-40B4-BE49-F238E27FC236}">
                <a16:creationId xmlns:a16="http://schemas.microsoft.com/office/drawing/2014/main" id="{EFDC30A6-C47D-505C-87B6-602618F3B7A4}"/>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Market Overview</a:t>
            </a:r>
          </a:p>
        </p:txBody>
      </p:sp>
      <p:sp>
        <p:nvSpPr>
          <p:cNvPr id="19" name="Text Placeholder 4">
            <a:extLst>
              <a:ext uri="{FF2B5EF4-FFF2-40B4-BE49-F238E27FC236}">
                <a16:creationId xmlns:a16="http://schemas.microsoft.com/office/drawing/2014/main" id="{215C2C17-8710-0AEB-A9C9-E19688E2AFC4}"/>
              </a:ext>
            </a:extLst>
          </p:cNvPr>
          <p:cNvSpPr txBox="1">
            <a:spLocks/>
          </p:cNvSpPr>
          <p:nvPr/>
        </p:nvSpPr>
        <p:spPr>
          <a:xfrm>
            <a:off x="351905" y="909852"/>
            <a:ext cx="8363990" cy="45720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anose="020B0604020202020204" pitchFamily="34" charset="0"/>
              </a:rPr>
              <a:t>The </a:t>
            </a:r>
            <a:r>
              <a:rPr lang="en-US" sz="1200" b="1">
                <a:solidFill>
                  <a:schemeClr val="bg1"/>
                </a:solidFill>
                <a:cs typeface="Arial" panose="020B0604020202020204" pitchFamily="34" charset="0"/>
              </a:rPr>
              <a:t>pet food sector is highly concentrated </a:t>
            </a:r>
            <a:r>
              <a:rPr lang="en-US" sz="1200">
                <a:solidFill>
                  <a:schemeClr val="bg1"/>
                </a:solidFill>
                <a:cs typeface="Arial" panose="020B0604020202020204" pitchFamily="34" charset="0"/>
              </a:rPr>
              <a:t>as the </a:t>
            </a:r>
            <a:r>
              <a:rPr lang="en-US" sz="1200" b="1">
                <a:solidFill>
                  <a:schemeClr val="bg1"/>
                </a:solidFill>
                <a:cs typeface="Arial" panose="020B0604020202020204" pitchFamily="34" charset="0"/>
              </a:rPr>
              <a:t>top 10 manufacturers held 75% market share in 2023</a:t>
            </a:r>
            <a:r>
              <a:rPr lang="en-US" sz="1200">
                <a:solidFill>
                  <a:schemeClr val="bg1"/>
                </a:solidFill>
                <a:cs typeface="Arial" panose="020B0604020202020204" pitchFamily="34" charset="0"/>
              </a:rPr>
              <a:t>. </a:t>
            </a:r>
            <a:r>
              <a:rPr lang="en-US" sz="1200" b="1">
                <a:solidFill>
                  <a:schemeClr val="bg1"/>
                </a:solidFill>
                <a:cs typeface="Arial" panose="020B0604020202020204" pitchFamily="34" charset="0"/>
              </a:rPr>
              <a:t>Private label specifically only captured ~15% of overall revenue </a:t>
            </a:r>
            <a:r>
              <a:rPr lang="en-US" sz="1200">
                <a:solidFill>
                  <a:schemeClr val="bg1"/>
                </a:solidFill>
                <a:cs typeface="Arial" panose="020B0604020202020204" pitchFamily="34" charset="0"/>
              </a:rPr>
              <a:t>in 2023, serving as a rising alternative to national brands.</a:t>
            </a:r>
          </a:p>
        </p:txBody>
      </p:sp>
      <p:sp>
        <p:nvSpPr>
          <p:cNvPr id="33" name="TextBox 32">
            <a:extLst>
              <a:ext uri="{FF2B5EF4-FFF2-40B4-BE49-F238E27FC236}">
                <a16:creationId xmlns:a16="http://schemas.microsoft.com/office/drawing/2014/main" id="{1BC0D059-F155-F657-42B3-7AEB5F77EB87}"/>
              </a:ext>
            </a:extLst>
          </p:cNvPr>
          <p:cNvSpPr txBox="1"/>
          <p:nvPr/>
        </p:nvSpPr>
        <p:spPr>
          <a:xfrm>
            <a:off x="2669946" y="6505030"/>
            <a:ext cx="4950054" cy="307777"/>
          </a:xfrm>
          <a:prstGeom prst="rect">
            <a:avLst/>
          </a:prstGeom>
          <a:noFill/>
        </p:spPr>
        <p:txBody>
          <a:bodyPr wrap="square" lIns="0" tIns="0" rIns="0" bIns="0" rtlCol="0">
            <a:spAutoFit/>
          </a:bodyPr>
          <a:lstStyle/>
          <a:p>
            <a:r>
              <a:rPr lang="en-US" sz="1000" b="1"/>
              <a:t>Sources: </a:t>
            </a:r>
            <a:r>
              <a:rPr lang="en-US" sz="1000" err="1"/>
              <a:t>PangoVet</a:t>
            </a:r>
            <a:r>
              <a:rPr lang="en-US" sz="1000"/>
              <a:t>, Euromonitor, Nestle, HSBC, ITC, American Pet Products Association, Packaged Facts</a:t>
            </a:r>
            <a:endParaRPr lang="en-US" sz="1000" baseline="30000">
              <a:latin typeface="Arial"/>
              <a:cs typeface="Arial"/>
            </a:endParaRPr>
          </a:p>
        </p:txBody>
      </p:sp>
      <p:sp>
        <p:nvSpPr>
          <p:cNvPr id="34" name="Text Placeholder 4">
            <a:extLst>
              <a:ext uri="{FF2B5EF4-FFF2-40B4-BE49-F238E27FC236}">
                <a16:creationId xmlns:a16="http://schemas.microsoft.com/office/drawing/2014/main" id="{4BCFF459-D4E3-9904-D262-159096BBA643}"/>
              </a:ext>
            </a:extLst>
          </p:cNvPr>
          <p:cNvSpPr txBox="1">
            <a:spLocks/>
          </p:cNvSpPr>
          <p:nvPr/>
        </p:nvSpPr>
        <p:spPr>
          <a:xfrm>
            <a:off x="318778" y="3385404"/>
            <a:ext cx="8363990" cy="457200"/>
          </a:xfrm>
          <a:prstGeom prst="rect">
            <a:avLst/>
          </a:prstGeom>
          <a:solidFill>
            <a:srgbClr val="5E7C9E"/>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0" hangingPunct="0">
              <a:buNone/>
            </a:pPr>
            <a:r>
              <a:rPr lang="en-US" altLang="en-US" sz="1200" b="1">
                <a:solidFill>
                  <a:schemeClr val="bg1"/>
                </a:solidFill>
                <a:latin typeface="Arial"/>
                <a:cs typeface="Arial"/>
              </a:rPr>
              <a:t>Dog and cat ownership has monopolized the pet market</a:t>
            </a:r>
            <a:r>
              <a:rPr lang="en-US" altLang="en-US" sz="1200">
                <a:solidFill>
                  <a:schemeClr val="bg1"/>
                </a:solidFill>
                <a:latin typeface="Arial"/>
                <a:cs typeface="Arial"/>
              </a:rPr>
              <a:t>, comprising </a:t>
            </a:r>
            <a:r>
              <a:rPr lang="en-US" altLang="en-US" sz="1200" b="1">
                <a:solidFill>
                  <a:schemeClr val="bg1"/>
                </a:solidFill>
                <a:latin typeface="Arial"/>
                <a:cs typeface="Arial"/>
              </a:rPr>
              <a:t>~80% of pets owned </a:t>
            </a:r>
            <a:r>
              <a:rPr lang="en-US" altLang="en-US" sz="1200">
                <a:solidFill>
                  <a:schemeClr val="bg1"/>
                </a:solidFill>
                <a:latin typeface="Arial"/>
                <a:cs typeface="Arial"/>
              </a:rPr>
              <a:t>by US households. Within all pet foods, lies product categories that TargetCo participates in, with the </a:t>
            </a:r>
            <a:r>
              <a:rPr lang="en-US" altLang="en-US" sz="1200" b="1">
                <a:solidFill>
                  <a:schemeClr val="bg1"/>
                </a:solidFill>
                <a:latin typeface="Arial"/>
                <a:cs typeface="Arial"/>
              </a:rPr>
              <a:t>dry market dominating other alternatives</a:t>
            </a:r>
            <a:r>
              <a:rPr lang="en-US" altLang="en-US" sz="1200">
                <a:solidFill>
                  <a:schemeClr val="bg1"/>
                </a:solidFill>
                <a:latin typeface="Arial"/>
                <a:cs typeface="Arial"/>
              </a:rPr>
              <a:t>.</a:t>
            </a:r>
            <a:endParaRPr lang="en-US" altLang="en-US" sz="1200" b="1">
              <a:solidFill>
                <a:schemeClr val="bg1"/>
              </a:solidFill>
              <a:latin typeface="Arial"/>
              <a:cs typeface="Arial"/>
            </a:endParaRPr>
          </a:p>
        </p:txBody>
      </p:sp>
      <p:pic>
        <p:nvPicPr>
          <p:cNvPr id="6146" name="Picture 2">
            <a:extLst>
              <a:ext uri="{FF2B5EF4-FFF2-40B4-BE49-F238E27FC236}">
                <a16:creationId xmlns:a16="http://schemas.microsoft.com/office/drawing/2014/main" id="{1C53F60D-5531-DF41-24CD-992C89F790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247" y="1508038"/>
            <a:ext cx="4650060" cy="27497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hart 4">
            <a:extLst>
              <a:ext uri="{FF2B5EF4-FFF2-40B4-BE49-F238E27FC236}">
                <a16:creationId xmlns:a16="http://schemas.microsoft.com/office/drawing/2014/main" id="{CAE0312A-8C89-6441-F6B0-EF00B4EE5E12}"/>
              </a:ext>
            </a:extLst>
          </p:cNvPr>
          <p:cNvGraphicFramePr/>
          <p:nvPr>
            <p:extLst>
              <p:ext uri="{D42A27DB-BD31-4B8C-83A1-F6EECF244321}">
                <p14:modId xmlns:p14="http://schemas.microsoft.com/office/powerpoint/2010/main" val="1251148066"/>
              </p:ext>
            </p:extLst>
          </p:nvPr>
        </p:nvGraphicFramePr>
        <p:xfrm>
          <a:off x="351905" y="1344939"/>
          <a:ext cx="8330863" cy="21466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DB7CFAF-20C3-90F9-3A5D-C5B1C9CA81DD}"/>
              </a:ext>
            </a:extLst>
          </p:cNvPr>
          <p:cNvGraphicFramePr/>
          <p:nvPr>
            <p:extLst>
              <p:ext uri="{D42A27DB-BD31-4B8C-83A1-F6EECF244321}">
                <p14:modId xmlns:p14="http://schemas.microsoft.com/office/powerpoint/2010/main" val="752493866"/>
              </p:ext>
            </p:extLst>
          </p:nvPr>
        </p:nvGraphicFramePr>
        <p:xfrm>
          <a:off x="318778" y="3828956"/>
          <a:ext cx="8363990" cy="21277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32A21779-376A-22FE-08DE-363E1D3AB915}"/>
              </a:ext>
            </a:extLst>
          </p:cNvPr>
          <p:cNvGraphicFramePr>
            <a:graphicFrameLocks noGrp="1"/>
          </p:cNvGraphicFramePr>
          <p:nvPr>
            <p:extLst>
              <p:ext uri="{D42A27DB-BD31-4B8C-83A1-F6EECF244321}">
                <p14:modId xmlns:p14="http://schemas.microsoft.com/office/powerpoint/2010/main" val="615134610"/>
              </p:ext>
            </p:extLst>
          </p:nvPr>
        </p:nvGraphicFramePr>
        <p:xfrm>
          <a:off x="318778" y="5571273"/>
          <a:ext cx="7362072" cy="579366"/>
        </p:xfrm>
        <a:graphic>
          <a:graphicData uri="http://schemas.openxmlformats.org/drawingml/2006/table">
            <a:tbl>
              <a:tblPr firstRow="1" bandRow="1">
                <a:tableStyleId>{5C22544A-7EE6-4342-B048-85BDC9FD1C3A}</a:tableStyleId>
              </a:tblPr>
              <a:tblGrid>
                <a:gridCol w="1227012">
                  <a:extLst>
                    <a:ext uri="{9D8B030D-6E8A-4147-A177-3AD203B41FA5}">
                      <a16:colId xmlns:a16="http://schemas.microsoft.com/office/drawing/2014/main" val="938860297"/>
                    </a:ext>
                  </a:extLst>
                </a:gridCol>
                <a:gridCol w="1227012">
                  <a:extLst>
                    <a:ext uri="{9D8B030D-6E8A-4147-A177-3AD203B41FA5}">
                      <a16:colId xmlns:a16="http://schemas.microsoft.com/office/drawing/2014/main" val="1509755131"/>
                    </a:ext>
                  </a:extLst>
                </a:gridCol>
                <a:gridCol w="1227012">
                  <a:extLst>
                    <a:ext uri="{9D8B030D-6E8A-4147-A177-3AD203B41FA5}">
                      <a16:colId xmlns:a16="http://schemas.microsoft.com/office/drawing/2014/main" val="890168226"/>
                    </a:ext>
                  </a:extLst>
                </a:gridCol>
                <a:gridCol w="1227012">
                  <a:extLst>
                    <a:ext uri="{9D8B030D-6E8A-4147-A177-3AD203B41FA5}">
                      <a16:colId xmlns:a16="http://schemas.microsoft.com/office/drawing/2014/main" val="2719755525"/>
                    </a:ext>
                  </a:extLst>
                </a:gridCol>
                <a:gridCol w="1227012">
                  <a:extLst>
                    <a:ext uri="{9D8B030D-6E8A-4147-A177-3AD203B41FA5}">
                      <a16:colId xmlns:a16="http://schemas.microsoft.com/office/drawing/2014/main" val="3054590261"/>
                    </a:ext>
                  </a:extLst>
                </a:gridCol>
                <a:gridCol w="1227012">
                  <a:extLst>
                    <a:ext uri="{9D8B030D-6E8A-4147-A177-3AD203B41FA5}">
                      <a16:colId xmlns:a16="http://schemas.microsoft.com/office/drawing/2014/main" val="1971562023"/>
                    </a:ext>
                  </a:extLst>
                </a:gridCol>
              </a:tblGrid>
              <a:tr h="289683">
                <a:tc>
                  <a:txBody>
                    <a:bodyPr/>
                    <a:lstStyle/>
                    <a:p>
                      <a:r>
                        <a:rPr lang="en-US" sz="1200">
                          <a:latin typeface="Arial" panose="020B0604020202020204" pitchFamily="34" charset="0"/>
                          <a:cs typeface="Arial" panose="020B0604020202020204" pitchFamily="34" charset="0"/>
                        </a:rPr>
                        <a:t>2019 Share</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17375E"/>
                    </a:solidFill>
                  </a:tcPr>
                </a:tc>
                <a:tc>
                  <a:txBody>
                    <a:bodyPr/>
                    <a:lstStyle/>
                    <a:p>
                      <a:pPr algn="l"/>
                      <a:r>
                        <a:rPr lang="en-US" sz="1200" b="0">
                          <a:solidFill>
                            <a:schemeClr val="tx1"/>
                          </a:solidFill>
                          <a:latin typeface="Arial" panose="020B0604020202020204" pitchFamily="34" charset="0"/>
                          <a:cs typeface="Arial" panose="020B0604020202020204" pitchFamily="34" charset="0"/>
                        </a:rPr>
                        <a:t> 17.1%</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1">
                          <a:solidFill>
                            <a:schemeClr val="tx1"/>
                          </a:solidFill>
                          <a:latin typeface="Arial" panose="020B0604020202020204" pitchFamily="34" charset="0"/>
                          <a:cs typeface="Arial" panose="020B0604020202020204" pitchFamily="34" charset="0"/>
                        </a:rPr>
                        <a:t>     56.2%</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1">
                          <a:solidFill>
                            <a:schemeClr val="tx1"/>
                          </a:solidFill>
                          <a:latin typeface="Arial" panose="020B0604020202020204" pitchFamily="34" charset="0"/>
                          <a:cs typeface="Arial" panose="020B0604020202020204" pitchFamily="34" charset="0"/>
                        </a:rPr>
                        <a:t>         21.1%</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Arial" panose="020B0604020202020204" pitchFamily="34" charset="0"/>
                          <a:cs typeface="Arial" panose="020B0604020202020204" pitchFamily="34" charset="0"/>
                        </a:rPr>
                        <a:t>           1.8%</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Arial" panose="020B0604020202020204" pitchFamily="34" charset="0"/>
                          <a:cs typeface="Arial" panose="020B0604020202020204" pitchFamily="34" charset="0"/>
                        </a:rPr>
                        <a:t>               3.8%</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6982857"/>
                  </a:ext>
                </a:extLst>
              </a:tr>
              <a:tr h="289683">
                <a:tc>
                  <a:txBody>
                    <a:bodyPr/>
                    <a:lstStyle/>
                    <a:p>
                      <a:r>
                        <a:rPr lang="en-US" sz="1200" b="1">
                          <a:latin typeface="Arial" panose="020B0604020202020204" pitchFamily="34" charset="0"/>
                          <a:cs typeface="Arial" panose="020B0604020202020204" pitchFamily="34" charset="0"/>
                        </a:rPr>
                        <a:t>2024 Share</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CCD1D7"/>
                    </a:solidFill>
                  </a:tcPr>
                </a:tc>
                <a:tc>
                  <a:txBody>
                    <a:bodyPr/>
                    <a:lstStyle/>
                    <a:p>
                      <a:pPr algn="l"/>
                      <a:r>
                        <a:rPr lang="en-US" sz="1200" b="0">
                          <a:solidFill>
                            <a:schemeClr val="tx1"/>
                          </a:solidFill>
                          <a:latin typeface="Arial" panose="020B0604020202020204" pitchFamily="34" charset="0"/>
                          <a:cs typeface="Arial" panose="020B0604020202020204" pitchFamily="34" charset="0"/>
                        </a:rPr>
                        <a:t> 18.4%</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1">
                          <a:solidFill>
                            <a:schemeClr val="tx1"/>
                          </a:solidFill>
                          <a:latin typeface="Arial" panose="020B0604020202020204" pitchFamily="34" charset="0"/>
                          <a:cs typeface="Arial" panose="020B0604020202020204" pitchFamily="34" charset="0"/>
                        </a:rPr>
                        <a:t>     55.1%</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1">
                          <a:solidFill>
                            <a:schemeClr val="tx1"/>
                          </a:solidFill>
                          <a:latin typeface="Arial" panose="020B0604020202020204" pitchFamily="34" charset="0"/>
                          <a:cs typeface="Arial" panose="020B0604020202020204" pitchFamily="34" charset="0"/>
                        </a:rPr>
                        <a:t>         20.7%</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Arial" panose="020B0604020202020204" pitchFamily="34" charset="0"/>
                          <a:cs typeface="Arial" panose="020B0604020202020204" pitchFamily="34" charset="0"/>
                        </a:rPr>
                        <a:t>           1.6%</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latin typeface="Arial" panose="020B0604020202020204" pitchFamily="34" charset="0"/>
                          <a:cs typeface="Arial" panose="020B0604020202020204" pitchFamily="34" charset="0"/>
                        </a:rPr>
                        <a:t>               3.9%</a:t>
                      </a:r>
                    </a:p>
                  </a:txBody>
                  <a:tcP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1850625"/>
                  </a:ext>
                </a:extLst>
              </a:tr>
            </a:tbl>
          </a:graphicData>
        </a:graphic>
      </p:graphicFrame>
    </p:spTree>
    <p:extLst>
      <p:ext uri="{BB962C8B-B14F-4D97-AF65-F5344CB8AC3E}">
        <p14:creationId xmlns:p14="http://schemas.microsoft.com/office/powerpoint/2010/main" val="256051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DEAAB-DB4A-96E1-4001-3C20319B51F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3BC9A6-4C36-FB84-7B51-1B1999AAB90F}"/>
              </a:ext>
            </a:extLst>
          </p:cNvPr>
          <p:cNvSpPr>
            <a:spLocks noGrp="1"/>
          </p:cNvSpPr>
          <p:nvPr>
            <p:ph type="sldNum" sz="quarter" idx="12"/>
          </p:nvPr>
        </p:nvSpPr>
        <p:spPr/>
        <p:txBody>
          <a:bodyPr/>
          <a:lstStyle/>
          <a:p>
            <a:pPr>
              <a:defRPr/>
            </a:pPr>
            <a:fld id="{995B7867-EB00-4675-821B-66D3FE8CD564}" type="slidenum">
              <a:rPr lang="en-US" noProof="0" smtClean="0"/>
              <a:pPr>
                <a:defRPr/>
              </a:pPr>
              <a:t>6</a:t>
            </a:fld>
            <a:endParaRPr lang="en-US" noProof="0"/>
          </a:p>
        </p:txBody>
      </p:sp>
      <p:sp>
        <p:nvSpPr>
          <p:cNvPr id="6" name="Text Placeholder 4">
            <a:extLst>
              <a:ext uri="{FF2B5EF4-FFF2-40B4-BE49-F238E27FC236}">
                <a16:creationId xmlns:a16="http://schemas.microsoft.com/office/drawing/2014/main" id="{AB99499C-FF62-B5C3-F90C-28BF04035198}"/>
              </a:ext>
            </a:extLst>
          </p:cNvPr>
          <p:cNvSpPr txBox="1">
            <a:spLocks/>
          </p:cNvSpPr>
          <p:nvPr/>
        </p:nvSpPr>
        <p:spPr>
          <a:xfrm>
            <a:off x="245285" y="3236776"/>
            <a:ext cx="8653430" cy="674070"/>
          </a:xfrm>
          <a:prstGeom prst="rect">
            <a:avLst/>
          </a:prstGeom>
          <a:solidFill>
            <a:srgbClr val="113D63"/>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latin typeface="Arial"/>
                <a:cs typeface="Arial"/>
              </a:rPr>
              <a:t>TargetCo is the leading private label wet pet food manufacturer, for 25% of its sales mix</a:t>
            </a:r>
            <a:r>
              <a:rPr lang="en-US" sz="1200">
                <a:solidFill>
                  <a:schemeClr val="bg1"/>
                </a:solidFill>
                <a:latin typeface="Arial"/>
                <a:cs typeface="Arial"/>
              </a:rPr>
              <a:t>, producing steady gross profit in excess of $1.5 per unit over the past 8 years. However, </a:t>
            </a:r>
            <a:r>
              <a:rPr lang="en-US" sz="1200" b="1">
                <a:solidFill>
                  <a:schemeClr val="bg1"/>
                </a:solidFill>
                <a:latin typeface="Arial"/>
                <a:cs typeface="Arial"/>
              </a:rPr>
              <a:t>volume growth,</a:t>
            </a:r>
            <a:r>
              <a:rPr lang="en-US" sz="1200">
                <a:solidFill>
                  <a:schemeClr val="bg1"/>
                </a:solidFill>
                <a:latin typeface="Arial"/>
                <a:cs typeface="Arial"/>
              </a:rPr>
              <a:t> for this sector specifically</a:t>
            </a:r>
            <a:r>
              <a:rPr lang="en-US" sz="1200" b="1">
                <a:solidFill>
                  <a:schemeClr val="bg1"/>
                </a:solidFill>
                <a:latin typeface="Arial"/>
                <a:cs typeface="Arial"/>
              </a:rPr>
              <a:t>, has subsided in recent years, </a:t>
            </a:r>
            <a:r>
              <a:rPr lang="en-US" sz="1200">
                <a:solidFill>
                  <a:schemeClr val="bg1"/>
                </a:solidFill>
                <a:latin typeface="Arial"/>
                <a:cs typeface="Arial"/>
              </a:rPr>
              <a:t>as TargetCo matures over its 20+ year history.</a:t>
            </a:r>
            <a:endParaRPr lang="en-US" sz="1200">
              <a:solidFill>
                <a:schemeClr val="bg1"/>
              </a:solidFill>
            </a:endParaRPr>
          </a:p>
        </p:txBody>
      </p:sp>
      <p:sp>
        <p:nvSpPr>
          <p:cNvPr id="7" name="Title 3">
            <a:extLst>
              <a:ext uri="{FF2B5EF4-FFF2-40B4-BE49-F238E27FC236}">
                <a16:creationId xmlns:a16="http://schemas.microsoft.com/office/drawing/2014/main" id="{EFFE7D30-6037-45AD-4282-6DB38FDD128C}"/>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Overview of the Wet Pet Food Market</a:t>
            </a:r>
          </a:p>
        </p:txBody>
      </p:sp>
      <p:sp>
        <p:nvSpPr>
          <p:cNvPr id="10" name="Google Shape;157;p4">
            <a:extLst>
              <a:ext uri="{FF2B5EF4-FFF2-40B4-BE49-F238E27FC236}">
                <a16:creationId xmlns:a16="http://schemas.microsoft.com/office/drawing/2014/main" id="{C35F1764-5415-59BC-1E3E-732150797780}"/>
              </a:ext>
            </a:extLst>
          </p:cNvPr>
          <p:cNvSpPr txBox="1"/>
          <p:nvPr/>
        </p:nvSpPr>
        <p:spPr>
          <a:xfrm>
            <a:off x="339418" y="940482"/>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Business Model</a:t>
            </a:r>
          </a:p>
        </p:txBody>
      </p:sp>
      <p:sp>
        <p:nvSpPr>
          <p:cNvPr id="13" name="TextBox 12">
            <a:extLst>
              <a:ext uri="{FF2B5EF4-FFF2-40B4-BE49-F238E27FC236}">
                <a16:creationId xmlns:a16="http://schemas.microsoft.com/office/drawing/2014/main" id="{73E7B047-C689-6821-75D7-21F6F9797649}"/>
              </a:ext>
            </a:extLst>
          </p:cNvPr>
          <p:cNvSpPr txBox="1"/>
          <p:nvPr/>
        </p:nvSpPr>
        <p:spPr>
          <a:xfrm>
            <a:off x="3630167" y="1244760"/>
            <a:ext cx="5268547" cy="1908215"/>
          </a:xfrm>
          <a:prstGeom prst="rect">
            <a:avLst/>
          </a:prstGeom>
          <a:noFill/>
        </p:spPr>
        <p:txBody>
          <a:bodyPr wrap="square" lIns="91440" tIns="45720" rIns="91440" bIns="45720" rtlCol="0" anchor="t">
            <a:spAutoFit/>
          </a:bodyPr>
          <a:lstStyle/>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Wet pet food has experienced rising purchases by both dog and cat owning households, valued at a combined $33B market size growing at approximately 5% CAGR between 2023 – 2029.</a:t>
            </a:r>
          </a:p>
          <a:p>
            <a:pPr marL="628650" lvl="1" indent="-171450">
              <a:spcBef>
                <a:spcPts val="375"/>
              </a:spcBef>
              <a:buClr>
                <a:srgbClr val="1E3448"/>
              </a:buClr>
              <a:buSzPct val="150000"/>
              <a:buFont typeface="Wingdings" panose="05000000000000000000" pitchFamily="2" charset="2"/>
              <a:buChar char="§"/>
              <a:defRPr/>
            </a:pPr>
            <a:r>
              <a:rPr lang="en-US" sz="1200" b="1">
                <a:latin typeface="Arial"/>
                <a:cs typeface="Arial"/>
              </a:rPr>
              <a:t>Wet dog and cat food usage has considerably risen </a:t>
            </a:r>
            <a:r>
              <a:rPr lang="en-US" sz="1200">
                <a:latin typeface="Arial"/>
                <a:cs typeface="Arial"/>
              </a:rPr>
              <a:t>from 34% to 38% and 49% to 59% respectively </a:t>
            </a:r>
            <a:r>
              <a:rPr lang="en-US" sz="1200" b="1">
                <a:latin typeface="Arial"/>
                <a:cs typeface="Arial"/>
              </a:rPr>
              <a:t>between 2006 – 2021</a:t>
            </a:r>
            <a:r>
              <a:rPr lang="en-US" sz="1200">
                <a:latin typeface="Arial"/>
                <a:cs typeface="Arial"/>
              </a:rPr>
              <a:t>. </a:t>
            </a:r>
            <a:endParaRPr lang="en-US" sz="1200" b="1">
              <a:latin typeface="Arial"/>
              <a:cs typeface="Arial"/>
            </a:endParaRPr>
          </a:p>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Rising need to </a:t>
            </a:r>
            <a:r>
              <a:rPr lang="en-US" sz="1200" b="1">
                <a:latin typeface="Arial"/>
                <a:cs typeface="Arial"/>
              </a:rPr>
              <a:t>source more nutritious, sustainable ingredients </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“Petflation” spread throughout the pet product industry, </a:t>
            </a:r>
            <a:r>
              <a:rPr lang="en-US" sz="1200">
                <a:latin typeface="Arial"/>
                <a:cs typeface="Arial"/>
              </a:rPr>
              <a:t>as high input cost pressures were passed down throughout the supply chain from manufacturers to retailers to pet owners</a:t>
            </a:r>
          </a:p>
        </p:txBody>
      </p:sp>
      <p:sp>
        <p:nvSpPr>
          <p:cNvPr id="16" name="Google Shape;157;p4">
            <a:extLst>
              <a:ext uri="{FF2B5EF4-FFF2-40B4-BE49-F238E27FC236}">
                <a16:creationId xmlns:a16="http://schemas.microsoft.com/office/drawing/2014/main" id="{2C07E0AF-4F5A-5909-79C0-D496015ABD0B}"/>
              </a:ext>
            </a:extLst>
          </p:cNvPr>
          <p:cNvSpPr txBox="1"/>
          <p:nvPr/>
        </p:nvSpPr>
        <p:spPr>
          <a:xfrm>
            <a:off x="3630168" y="940482"/>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Market Trends</a:t>
            </a:r>
          </a:p>
        </p:txBody>
      </p:sp>
      <p:cxnSp>
        <p:nvCxnSpPr>
          <p:cNvPr id="17" name="Google Shape;158;p4">
            <a:extLst>
              <a:ext uri="{FF2B5EF4-FFF2-40B4-BE49-F238E27FC236}">
                <a16:creationId xmlns:a16="http://schemas.microsoft.com/office/drawing/2014/main" id="{35A28B80-83BE-EB35-9108-58FED1429C26}"/>
              </a:ext>
            </a:extLst>
          </p:cNvPr>
          <p:cNvCxnSpPr>
            <a:cxnSpLocks/>
          </p:cNvCxnSpPr>
          <p:nvPr/>
        </p:nvCxnSpPr>
        <p:spPr>
          <a:xfrm>
            <a:off x="3630168" y="1186936"/>
            <a:ext cx="5268546" cy="0"/>
          </a:xfrm>
          <a:prstGeom prst="straightConnector1">
            <a:avLst/>
          </a:prstGeom>
          <a:noFill/>
          <a:ln w="9525" cap="flat" cmpd="sng">
            <a:solidFill>
              <a:schemeClr val="dk1"/>
            </a:solidFill>
            <a:prstDash val="solid"/>
            <a:round/>
            <a:headEnd type="none" w="sm" len="sm"/>
            <a:tailEnd type="none" w="sm" len="sm"/>
          </a:ln>
        </p:spPr>
      </p:cxnSp>
      <p:sp>
        <p:nvSpPr>
          <p:cNvPr id="34" name="TextBox 33">
            <a:extLst>
              <a:ext uri="{FF2B5EF4-FFF2-40B4-BE49-F238E27FC236}">
                <a16:creationId xmlns:a16="http://schemas.microsoft.com/office/drawing/2014/main" id="{25B5F2E3-EF82-DCA8-7AA0-DD85D879C619}"/>
              </a:ext>
            </a:extLst>
          </p:cNvPr>
          <p:cNvSpPr txBox="1"/>
          <p:nvPr/>
        </p:nvSpPr>
        <p:spPr>
          <a:xfrm>
            <a:off x="2664852" y="6509764"/>
            <a:ext cx="4950054" cy="307777"/>
          </a:xfrm>
          <a:prstGeom prst="rect">
            <a:avLst/>
          </a:prstGeom>
          <a:noFill/>
        </p:spPr>
        <p:txBody>
          <a:bodyPr wrap="square" lIns="0" tIns="0" rIns="0" bIns="0" rtlCol="0">
            <a:spAutoFit/>
          </a:bodyPr>
          <a:lstStyle/>
          <a:p>
            <a:r>
              <a:rPr lang="en-US" sz="1000" b="1"/>
              <a:t>Sources: </a:t>
            </a:r>
            <a:r>
              <a:rPr lang="en-US" sz="1000"/>
              <a:t>Fromm Family Pet Food, </a:t>
            </a:r>
            <a:r>
              <a:rPr lang="en-US" sz="1000" err="1"/>
              <a:t>Houndsy</a:t>
            </a:r>
            <a:r>
              <a:rPr lang="en-US" sz="1000"/>
              <a:t>, </a:t>
            </a:r>
            <a:r>
              <a:rPr lang="en-US" sz="1000" err="1"/>
              <a:t>PetFood</a:t>
            </a:r>
            <a:r>
              <a:rPr lang="en-US" sz="1000"/>
              <a:t> Industry, Scales Global Nutrition, Statista, Nestle Purina </a:t>
            </a:r>
            <a:endParaRPr lang="en-US" sz="1000" baseline="30000">
              <a:latin typeface="Arial"/>
              <a:cs typeface="Arial"/>
            </a:endParaRPr>
          </a:p>
        </p:txBody>
      </p:sp>
      <p:graphicFrame>
        <p:nvGraphicFramePr>
          <p:cNvPr id="18" name="Chart 17">
            <a:extLst>
              <a:ext uri="{FF2B5EF4-FFF2-40B4-BE49-F238E27FC236}">
                <a16:creationId xmlns:a16="http://schemas.microsoft.com/office/drawing/2014/main" id="{F2B471BA-A6AB-EC2C-03E6-29B3B66E953D}"/>
              </a:ext>
            </a:extLst>
          </p:cNvPr>
          <p:cNvGraphicFramePr/>
          <p:nvPr>
            <p:extLst>
              <p:ext uri="{D42A27DB-BD31-4B8C-83A1-F6EECF244321}">
                <p14:modId xmlns:p14="http://schemas.microsoft.com/office/powerpoint/2010/main" val="1253574777"/>
              </p:ext>
            </p:extLst>
          </p:nvPr>
        </p:nvGraphicFramePr>
        <p:xfrm>
          <a:off x="-764148" y="3910846"/>
          <a:ext cx="5478859" cy="2414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AC5C21D4-0CBD-C2A2-F281-8F1C9DA350F9}"/>
              </a:ext>
            </a:extLst>
          </p:cNvPr>
          <p:cNvGraphicFramePr/>
          <p:nvPr>
            <p:extLst>
              <p:ext uri="{D42A27DB-BD31-4B8C-83A1-F6EECF244321}">
                <p14:modId xmlns:p14="http://schemas.microsoft.com/office/powerpoint/2010/main" val="1928875602"/>
              </p:ext>
            </p:extLst>
          </p:nvPr>
        </p:nvGraphicFramePr>
        <p:xfrm>
          <a:off x="4098116" y="3918238"/>
          <a:ext cx="4800599" cy="245485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D3CA7F70-5344-0BD2-8809-7D03A47142B8}"/>
              </a:ext>
            </a:extLst>
          </p:cNvPr>
          <p:cNvSpPr txBox="1"/>
          <p:nvPr/>
        </p:nvSpPr>
        <p:spPr>
          <a:xfrm>
            <a:off x="333530" y="1240971"/>
            <a:ext cx="3149014" cy="2041585"/>
          </a:xfrm>
          <a:prstGeom prst="rect">
            <a:avLst/>
          </a:prstGeom>
          <a:noFill/>
        </p:spPr>
        <p:txBody>
          <a:bodyPr wrap="square" lIns="91440" tIns="45720" rIns="91440" bIns="45720" rtlCol="0" anchor="t">
            <a:spAutoFit/>
          </a:bodyPr>
          <a:lstStyle/>
          <a:p>
            <a:pPr marL="171450" indent="-171450">
              <a:spcBef>
                <a:spcPts val="375"/>
              </a:spcBef>
              <a:buClr>
                <a:srgbClr val="1E3448"/>
              </a:buClr>
              <a:buSzPct val="150000"/>
              <a:buFont typeface="Wingdings" panose="05000000000000000000" pitchFamily="2" charset="2"/>
              <a:buChar char="§"/>
              <a:defRPr/>
            </a:pPr>
            <a:r>
              <a:rPr lang="en-CA" sz="1200">
                <a:latin typeface="Arial"/>
                <a:ea typeface="ＭＳ Ｐゴシック"/>
                <a:cs typeface="Arial"/>
              </a:rPr>
              <a:t>TargetCo</a:t>
            </a:r>
            <a:r>
              <a:rPr lang="en-CA" sz="1200" b="1">
                <a:latin typeface="Arial"/>
                <a:ea typeface="ＭＳ Ｐゴシック"/>
                <a:cs typeface="Arial"/>
              </a:rPr>
              <a:t> </a:t>
            </a:r>
            <a:r>
              <a:rPr lang="en-CA" sz="1200">
                <a:latin typeface="Arial"/>
                <a:ea typeface="ＭＳ Ｐゴシック"/>
                <a:cs typeface="Arial"/>
              </a:rPr>
              <a:t>purchased its wet food operations in 2002, operating 3 large 100,000+ square foot NA facilities.</a:t>
            </a:r>
          </a:p>
          <a:p>
            <a:pPr marL="628650" lvl="1" indent="-171450">
              <a:spcBef>
                <a:spcPts val="375"/>
              </a:spcBef>
              <a:buClr>
                <a:srgbClr val="1E3448"/>
              </a:buClr>
              <a:buSzPct val="150000"/>
              <a:buFont typeface="Wingdings" panose="05000000000000000000" pitchFamily="2" charset="2"/>
              <a:buChar char="§"/>
              <a:defRPr/>
            </a:pPr>
            <a:r>
              <a:rPr lang="en-CA" sz="1200">
                <a:latin typeface="Arial"/>
                <a:ea typeface="ＭＳ Ｐゴシック"/>
                <a:cs typeface="Arial"/>
              </a:rPr>
              <a:t>Divided into </a:t>
            </a:r>
            <a:r>
              <a:rPr lang="en-US" sz="1200" b="0" i="0">
                <a:effectLst/>
                <a:latin typeface="Arial"/>
                <a:cs typeface="Arial"/>
              </a:rPr>
              <a:t>Pâté, Minced &amp; Shredded, Gravies &amp; Chunks, Morsels &amp; Chewed</a:t>
            </a:r>
          </a:p>
          <a:p>
            <a:pPr marL="628650" lvl="1" indent="-171450">
              <a:spcBef>
                <a:spcPts val="375"/>
              </a:spcBef>
              <a:buClr>
                <a:srgbClr val="1E3448"/>
              </a:buClr>
              <a:buSzPct val="150000"/>
              <a:buFont typeface="Wingdings" panose="05000000000000000000" pitchFamily="2" charset="2"/>
              <a:buChar char="§"/>
              <a:defRPr/>
            </a:pPr>
            <a:r>
              <a:rPr lang="en-CA" sz="1200">
                <a:latin typeface="Arial"/>
                <a:ea typeface="ＭＳ Ｐゴシック"/>
                <a:cs typeface="Arial"/>
              </a:rPr>
              <a:t>High nutrition, palatability, and protein levels, given wet’s concentrated moisture. However, it expires fast and produces odor.</a:t>
            </a:r>
          </a:p>
        </p:txBody>
      </p:sp>
      <p:cxnSp>
        <p:nvCxnSpPr>
          <p:cNvPr id="8" name="Google Shape;158;p4">
            <a:extLst>
              <a:ext uri="{FF2B5EF4-FFF2-40B4-BE49-F238E27FC236}">
                <a16:creationId xmlns:a16="http://schemas.microsoft.com/office/drawing/2014/main" id="{4F2BE979-4C89-9B19-FA13-75FA49D47ACE}"/>
              </a:ext>
            </a:extLst>
          </p:cNvPr>
          <p:cNvCxnSpPr>
            <a:cxnSpLocks/>
          </p:cNvCxnSpPr>
          <p:nvPr/>
        </p:nvCxnSpPr>
        <p:spPr>
          <a:xfrm>
            <a:off x="307356" y="1186936"/>
            <a:ext cx="3157738" cy="0"/>
          </a:xfrm>
          <a:prstGeom prst="straightConnector1">
            <a:avLst/>
          </a:prstGeom>
          <a:noFill/>
          <a:ln w="95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337707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AA0B5-CF9A-4DE4-58EF-B13C631628D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4C5C2B-4A07-030A-E0FE-0CCEBDCDBFBB}"/>
              </a:ext>
            </a:extLst>
          </p:cNvPr>
          <p:cNvSpPr>
            <a:spLocks noGrp="1"/>
          </p:cNvSpPr>
          <p:nvPr>
            <p:ph type="sldNum" sz="quarter" idx="12"/>
          </p:nvPr>
        </p:nvSpPr>
        <p:spPr/>
        <p:txBody>
          <a:bodyPr/>
          <a:lstStyle/>
          <a:p>
            <a:pPr>
              <a:defRPr/>
            </a:pPr>
            <a:fld id="{995B7867-EB00-4675-821B-66D3FE8CD564}" type="slidenum">
              <a:rPr lang="en-US" noProof="0" smtClean="0"/>
              <a:pPr>
                <a:defRPr/>
              </a:pPr>
              <a:t>7</a:t>
            </a:fld>
            <a:endParaRPr lang="en-US" noProof="0"/>
          </a:p>
        </p:txBody>
      </p:sp>
      <p:sp>
        <p:nvSpPr>
          <p:cNvPr id="6" name="Text Placeholder 4">
            <a:extLst>
              <a:ext uri="{FF2B5EF4-FFF2-40B4-BE49-F238E27FC236}">
                <a16:creationId xmlns:a16="http://schemas.microsoft.com/office/drawing/2014/main" id="{BB8EAF09-2680-2BA4-F21F-9FFB7C92CA37}"/>
              </a:ext>
            </a:extLst>
          </p:cNvPr>
          <p:cNvSpPr txBox="1">
            <a:spLocks/>
          </p:cNvSpPr>
          <p:nvPr/>
        </p:nvSpPr>
        <p:spPr>
          <a:xfrm>
            <a:off x="245285" y="3236776"/>
            <a:ext cx="8653430" cy="674070"/>
          </a:xfrm>
          <a:prstGeom prst="rect">
            <a:avLst/>
          </a:prstGeom>
          <a:solidFill>
            <a:srgbClr val="113D63"/>
          </a:solidFill>
        </p:spPr>
        <p:txBody>
          <a:bodyPr lIns="91440" tIns="45720" rIns="91440" bIns="45720" anchor="t"/>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latin typeface="Arial"/>
                <a:cs typeface="Arial"/>
              </a:rPr>
              <a:t>Unlike the wet pet space, </a:t>
            </a:r>
            <a:r>
              <a:rPr lang="en-US" sz="1200" b="1">
                <a:solidFill>
                  <a:schemeClr val="bg1"/>
                </a:solidFill>
                <a:latin typeface="Arial"/>
                <a:cs typeface="Arial"/>
              </a:rPr>
              <a:t>TargetCo is a new private label manufacturer entrant for 75% sales mix</a:t>
            </a:r>
            <a:r>
              <a:rPr lang="en-US" sz="1200">
                <a:solidFill>
                  <a:schemeClr val="bg1"/>
                </a:solidFill>
                <a:latin typeface="Arial"/>
                <a:cs typeface="Arial"/>
              </a:rPr>
              <a:t>, with a gross profit per unit of $0.1 compared to the more lucrative wet food side. </a:t>
            </a:r>
            <a:r>
              <a:rPr lang="en-US" sz="1200" b="1">
                <a:solidFill>
                  <a:schemeClr val="bg1"/>
                </a:solidFill>
                <a:latin typeface="Arial"/>
                <a:cs typeface="Arial"/>
              </a:rPr>
              <a:t>However, volume has seen substantial scale </a:t>
            </a:r>
            <a:r>
              <a:rPr lang="en-US" sz="1200">
                <a:solidFill>
                  <a:schemeClr val="bg1"/>
                </a:solidFill>
                <a:latin typeface="Arial"/>
                <a:cs typeface="Arial"/>
              </a:rPr>
              <a:t>with a </a:t>
            </a:r>
            <a:r>
              <a:rPr lang="en-US" sz="1200" b="1">
                <a:solidFill>
                  <a:schemeClr val="bg1"/>
                </a:solidFill>
                <a:latin typeface="Arial"/>
                <a:cs typeface="Arial"/>
              </a:rPr>
              <a:t>CAGR of 30% over the past 5 years</a:t>
            </a:r>
            <a:r>
              <a:rPr lang="en-US" sz="1200">
                <a:solidFill>
                  <a:schemeClr val="bg1"/>
                </a:solidFill>
                <a:latin typeface="Arial"/>
                <a:cs typeface="Arial"/>
              </a:rPr>
              <a:t>. </a:t>
            </a:r>
            <a:endParaRPr lang="en-US" sz="1200">
              <a:solidFill>
                <a:schemeClr val="bg1"/>
              </a:solidFill>
            </a:endParaRPr>
          </a:p>
        </p:txBody>
      </p:sp>
      <p:sp>
        <p:nvSpPr>
          <p:cNvPr id="7" name="Title 3">
            <a:extLst>
              <a:ext uri="{FF2B5EF4-FFF2-40B4-BE49-F238E27FC236}">
                <a16:creationId xmlns:a16="http://schemas.microsoft.com/office/drawing/2014/main" id="{BEBB5B23-3E6A-0DD3-E279-11D71C68F57A}"/>
              </a:ext>
            </a:extLst>
          </p:cNvPr>
          <p:cNvSpPr txBox="1">
            <a:spLocks/>
          </p:cNvSpPr>
          <p:nvPr/>
        </p:nvSpPr>
        <p:spPr bwMode="auto">
          <a:xfrm>
            <a:off x="381000" y="386834"/>
            <a:ext cx="8305800"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just" rtl="0" eaLnBrk="0" fontAlgn="base" hangingPunct="0">
              <a:spcBef>
                <a:spcPct val="0"/>
              </a:spcBef>
              <a:spcAft>
                <a:spcPct val="0"/>
              </a:spcAft>
              <a:defRPr sz="2400" kern="1200">
                <a:solidFill>
                  <a:schemeClr val="tx1"/>
                </a:solidFill>
                <a:latin typeface="Arial" pitchFamily="34" charset="0"/>
                <a:ea typeface="+mj-ea"/>
                <a:cs typeface="+mj-cs"/>
              </a:defRPr>
            </a:lvl1pPr>
            <a:lvl2pPr algn="just" rtl="0" eaLnBrk="0" fontAlgn="base" hangingPunct="0">
              <a:spcBef>
                <a:spcPct val="0"/>
              </a:spcBef>
              <a:spcAft>
                <a:spcPct val="0"/>
              </a:spcAft>
              <a:defRPr sz="3200">
                <a:solidFill>
                  <a:schemeClr val="tx1"/>
                </a:solidFill>
                <a:latin typeface="Arial" charset="0"/>
              </a:defRPr>
            </a:lvl2pPr>
            <a:lvl3pPr algn="just" rtl="0" eaLnBrk="0" fontAlgn="base" hangingPunct="0">
              <a:spcBef>
                <a:spcPct val="0"/>
              </a:spcBef>
              <a:spcAft>
                <a:spcPct val="0"/>
              </a:spcAft>
              <a:defRPr sz="3200">
                <a:solidFill>
                  <a:schemeClr val="tx1"/>
                </a:solidFill>
                <a:latin typeface="Arial" charset="0"/>
              </a:defRPr>
            </a:lvl3pPr>
            <a:lvl4pPr algn="just" rtl="0" eaLnBrk="0" fontAlgn="base" hangingPunct="0">
              <a:spcBef>
                <a:spcPct val="0"/>
              </a:spcBef>
              <a:spcAft>
                <a:spcPct val="0"/>
              </a:spcAft>
              <a:defRPr sz="3200">
                <a:solidFill>
                  <a:schemeClr val="tx1"/>
                </a:solidFill>
                <a:latin typeface="Arial" charset="0"/>
              </a:defRPr>
            </a:lvl4pPr>
            <a:lvl5pPr algn="just"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t>Overview of the Dry Pet Food Market</a:t>
            </a:r>
          </a:p>
        </p:txBody>
      </p:sp>
      <p:sp>
        <p:nvSpPr>
          <p:cNvPr id="9" name="TextBox 8">
            <a:extLst>
              <a:ext uri="{FF2B5EF4-FFF2-40B4-BE49-F238E27FC236}">
                <a16:creationId xmlns:a16="http://schemas.microsoft.com/office/drawing/2014/main" id="{92C03024-FAE4-C929-2642-143AD8E262D4}"/>
              </a:ext>
            </a:extLst>
          </p:cNvPr>
          <p:cNvSpPr txBox="1"/>
          <p:nvPr/>
        </p:nvSpPr>
        <p:spPr>
          <a:xfrm>
            <a:off x="307356" y="1232246"/>
            <a:ext cx="3089894" cy="1990288"/>
          </a:xfrm>
          <a:prstGeom prst="rect">
            <a:avLst/>
          </a:prstGeom>
          <a:noFill/>
        </p:spPr>
        <p:txBody>
          <a:bodyPr wrap="square" lIns="91440" tIns="45720" rIns="91440" bIns="45720" rtlCol="0" anchor="t">
            <a:spAutoFit/>
          </a:bodyPr>
          <a:lstStyle/>
          <a:p>
            <a:pPr marL="171450" indent="-171450">
              <a:spcBef>
                <a:spcPts val="375"/>
              </a:spcBef>
              <a:buClr>
                <a:srgbClr val="1E3448"/>
              </a:buClr>
              <a:buSzPct val="150000"/>
              <a:buFont typeface="Wingdings" panose="05000000000000000000" pitchFamily="2" charset="2"/>
              <a:buChar char="§"/>
              <a:defRPr/>
            </a:pPr>
            <a:r>
              <a:rPr lang="en-CA" sz="1200" err="1">
                <a:latin typeface="Arial"/>
                <a:ea typeface="ＭＳ Ｐゴシック"/>
                <a:cs typeface="Arial"/>
              </a:rPr>
              <a:t>TargetCo</a:t>
            </a:r>
            <a:r>
              <a:rPr lang="en-CA" sz="1200" b="1">
                <a:latin typeface="Arial"/>
                <a:ea typeface="ＭＳ Ｐゴシック"/>
                <a:cs typeface="Arial"/>
              </a:rPr>
              <a:t> </a:t>
            </a:r>
            <a:r>
              <a:rPr lang="en-CA" sz="1200">
                <a:latin typeface="Arial"/>
                <a:ea typeface="ＭＳ Ｐゴシック"/>
                <a:cs typeface="Arial"/>
              </a:rPr>
              <a:t>launched its dry pet food manufacturing line in 2018, with Walmart as its pioneer customer to help build </a:t>
            </a:r>
            <a:r>
              <a:rPr lang="en-CA" sz="1200" err="1">
                <a:latin typeface="Arial"/>
                <a:ea typeface="ＭＳ Ｐゴシック"/>
                <a:cs typeface="Arial"/>
              </a:rPr>
              <a:t>TargetCo’s</a:t>
            </a:r>
            <a:r>
              <a:rPr lang="en-CA" sz="1200">
                <a:latin typeface="Arial"/>
                <a:ea typeface="ＭＳ Ｐゴシック"/>
                <a:cs typeface="Arial"/>
              </a:rPr>
              <a:t> Arkansas 90,000 square foot facility.</a:t>
            </a:r>
          </a:p>
          <a:p>
            <a:pPr marL="628650" lvl="1" indent="-171450">
              <a:spcBef>
                <a:spcPts val="375"/>
              </a:spcBef>
              <a:buClr>
                <a:srgbClr val="1E3448"/>
              </a:buClr>
              <a:buSzPct val="150000"/>
              <a:buFont typeface="Wingdings" panose="05000000000000000000" pitchFamily="2" charset="2"/>
              <a:buChar char="§"/>
              <a:defRPr/>
            </a:pPr>
            <a:r>
              <a:rPr lang="en-CA" sz="1200">
                <a:latin typeface="Arial"/>
                <a:ea typeface="ＭＳ Ｐゴシック"/>
                <a:cs typeface="Arial"/>
              </a:rPr>
              <a:t>Primarily consisting of </a:t>
            </a:r>
            <a:r>
              <a:rPr lang="en-CA" sz="1200" b="1">
                <a:latin typeface="Arial"/>
                <a:ea typeface="ＭＳ Ｐゴシック"/>
                <a:cs typeface="Arial"/>
              </a:rPr>
              <a:t>kibble for dogs</a:t>
            </a:r>
            <a:r>
              <a:rPr lang="en-CA" sz="1200">
                <a:latin typeface="Arial"/>
                <a:ea typeface="ＭＳ Ｐゴシック"/>
                <a:cs typeface="Arial"/>
              </a:rPr>
              <a:t>, </a:t>
            </a:r>
            <a:r>
              <a:rPr lang="en-CA" sz="1200" b="1">
                <a:latin typeface="Arial"/>
                <a:ea typeface="ＭＳ Ｐゴシック"/>
                <a:cs typeface="Arial"/>
              </a:rPr>
              <a:t>dry is sold cheaper </a:t>
            </a:r>
            <a:r>
              <a:rPr lang="en-CA" sz="1200">
                <a:latin typeface="Arial"/>
                <a:ea typeface="ＭＳ Ｐゴシック"/>
                <a:cs typeface="Arial"/>
              </a:rPr>
              <a:t>with a </a:t>
            </a:r>
            <a:r>
              <a:rPr lang="en-CA" sz="1200" b="1">
                <a:latin typeface="Arial"/>
                <a:ea typeface="ＭＳ Ｐゴシック"/>
                <a:cs typeface="Arial"/>
              </a:rPr>
              <a:t>longer shelf life</a:t>
            </a:r>
            <a:r>
              <a:rPr lang="en-CA" sz="1200">
                <a:latin typeface="Arial"/>
                <a:ea typeface="ＭＳ Ｐゴシック"/>
                <a:cs typeface="Arial"/>
              </a:rPr>
              <a:t>. However, it often </a:t>
            </a:r>
            <a:r>
              <a:rPr lang="en-CA" sz="1200" b="1">
                <a:latin typeface="Arial"/>
                <a:ea typeface="ＭＳ Ｐゴシック"/>
                <a:cs typeface="Arial"/>
              </a:rPr>
              <a:t>lacks palatability </a:t>
            </a:r>
            <a:r>
              <a:rPr lang="en-CA" sz="1200">
                <a:latin typeface="Arial"/>
                <a:ea typeface="ＭＳ Ｐゴシック"/>
                <a:cs typeface="Arial"/>
              </a:rPr>
              <a:t>and </a:t>
            </a:r>
            <a:r>
              <a:rPr lang="en-CA" sz="1200" b="1">
                <a:latin typeface="Arial"/>
                <a:ea typeface="ＭＳ Ｐゴシック"/>
                <a:cs typeface="Arial"/>
              </a:rPr>
              <a:t>protein levels.</a:t>
            </a:r>
            <a:endParaRPr lang="en-CA" sz="1200">
              <a:latin typeface="Arial"/>
              <a:ea typeface="ＭＳ Ｐゴシック"/>
              <a:cs typeface="Arial"/>
            </a:endParaRPr>
          </a:p>
        </p:txBody>
      </p:sp>
      <p:sp>
        <p:nvSpPr>
          <p:cNvPr id="10" name="Google Shape;157;p4">
            <a:extLst>
              <a:ext uri="{FF2B5EF4-FFF2-40B4-BE49-F238E27FC236}">
                <a16:creationId xmlns:a16="http://schemas.microsoft.com/office/drawing/2014/main" id="{80CF7048-AB89-89B2-B18C-3ACE9559C499}"/>
              </a:ext>
            </a:extLst>
          </p:cNvPr>
          <p:cNvSpPr txBox="1"/>
          <p:nvPr/>
        </p:nvSpPr>
        <p:spPr>
          <a:xfrm>
            <a:off x="339418" y="940482"/>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Business Model</a:t>
            </a:r>
          </a:p>
        </p:txBody>
      </p:sp>
      <p:sp>
        <p:nvSpPr>
          <p:cNvPr id="13" name="TextBox 12">
            <a:extLst>
              <a:ext uri="{FF2B5EF4-FFF2-40B4-BE49-F238E27FC236}">
                <a16:creationId xmlns:a16="http://schemas.microsoft.com/office/drawing/2014/main" id="{A627B2B5-9471-A957-60D1-3E36CDEC09D3}"/>
              </a:ext>
            </a:extLst>
          </p:cNvPr>
          <p:cNvSpPr txBox="1"/>
          <p:nvPr/>
        </p:nvSpPr>
        <p:spPr>
          <a:xfrm>
            <a:off x="3630167" y="1244760"/>
            <a:ext cx="5268547" cy="2144177"/>
          </a:xfrm>
          <a:prstGeom prst="rect">
            <a:avLst/>
          </a:prstGeom>
          <a:noFill/>
        </p:spPr>
        <p:txBody>
          <a:bodyPr wrap="square" lIns="91440" tIns="45720" rIns="91440" bIns="45720" rtlCol="0" anchor="t">
            <a:spAutoFit/>
          </a:bodyPr>
          <a:lstStyle/>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Dry pet food has seen strong utilization and purchases by both dog and cat owning households, valued at a combined $63B market size growing at approximately 5.7% CAGR between 2023 – 2029.</a:t>
            </a:r>
          </a:p>
          <a:p>
            <a:pPr marL="628650" lvl="1" indent="-171450">
              <a:spcBef>
                <a:spcPts val="375"/>
              </a:spcBef>
              <a:buClr>
                <a:srgbClr val="1E3448"/>
              </a:buClr>
              <a:buSzPct val="150000"/>
              <a:buFont typeface="Wingdings" panose="05000000000000000000" pitchFamily="2" charset="2"/>
              <a:buChar char="§"/>
              <a:defRPr/>
            </a:pPr>
            <a:r>
              <a:rPr lang="en-US" sz="1200" b="1">
                <a:latin typeface="Arial"/>
                <a:cs typeface="Arial"/>
              </a:rPr>
              <a:t>Dry dog and cat food usage has risen </a:t>
            </a:r>
            <a:r>
              <a:rPr lang="en-US" sz="1200">
                <a:latin typeface="Arial"/>
                <a:cs typeface="Arial"/>
              </a:rPr>
              <a:t>from 91.6% to 93.8% and 89.3% to 93% respectively </a:t>
            </a:r>
            <a:r>
              <a:rPr lang="en-US" sz="1200" b="1">
                <a:latin typeface="Arial"/>
                <a:cs typeface="Arial"/>
              </a:rPr>
              <a:t>between 2006 – 2021</a:t>
            </a:r>
            <a:r>
              <a:rPr lang="en-US" sz="1200">
                <a:latin typeface="Arial"/>
                <a:cs typeface="Arial"/>
              </a:rPr>
              <a:t>. </a:t>
            </a:r>
            <a:endParaRPr lang="en-US" sz="1200" b="1">
              <a:latin typeface="Arial"/>
              <a:cs typeface="Arial"/>
            </a:endParaRPr>
          </a:p>
          <a:p>
            <a:pPr marL="171450" indent="-171450">
              <a:spcBef>
                <a:spcPts val="375"/>
              </a:spcBef>
              <a:buClr>
                <a:srgbClr val="1E3448"/>
              </a:buClr>
              <a:buSzPct val="150000"/>
              <a:buFont typeface="Wingdings" panose="05000000000000000000" pitchFamily="2" charset="2"/>
              <a:buChar char="§"/>
              <a:defRPr/>
            </a:pPr>
            <a:r>
              <a:rPr lang="en-US" sz="1200">
                <a:latin typeface="Arial"/>
                <a:cs typeface="Arial"/>
              </a:rPr>
              <a:t>Rising need to </a:t>
            </a:r>
            <a:r>
              <a:rPr lang="en-US" sz="1200" b="1">
                <a:latin typeface="Arial"/>
                <a:cs typeface="Arial"/>
              </a:rPr>
              <a:t>source more nutritious, sustainable ingredients.</a:t>
            </a:r>
          </a:p>
          <a:p>
            <a:pPr marL="171450" indent="-171450">
              <a:spcBef>
                <a:spcPts val="375"/>
              </a:spcBef>
              <a:buClr>
                <a:srgbClr val="1E3448"/>
              </a:buClr>
              <a:buSzPct val="150000"/>
              <a:buFont typeface="Wingdings" panose="05000000000000000000" pitchFamily="2" charset="2"/>
              <a:buChar char="§"/>
              <a:defRPr/>
            </a:pPr>
            <a:r>
              <a:rPr lang="en-US" sz="1200" b="1">
                <a:latin typeface="Arial"/>
                <a:cs typeface="Arial"/>
              </a:rPr>
              <a:t>E-commerce</a:t>
            </a:r>
            <a:r>
              <a:rPr lang="en-US" sz="1200">
                <a:latin typeface="Arial"/>
                <a:cs typeface="Arial"/>
              </a:rPr>
              <a:t> and </a:t>
            </a:r>
            <a:r>
              <a:rPr lang="en-US" sz="1200" b="1">
                <a:latin typeface="Arial"/>
                <a:cs typeface="Arial"/>
              </a:rPr>
              <a:t>direct-to-consumer</a:t>
            </a:r>
            <a:r>
              <a:rPr lang="en-US" sz="1200">
                <a:latin typeface="Arial"/>
                <a:cs typeface="Arial"/>
              </a:rPr>
              <a:t> (DTC) are pushing new growth in the industry, as </a:t>
            </a:r>
            <a:r>
              <a:rPr lang="en-US" sz="1200" b="1">
                <a:latin typeface="Arial"/>
                <a:cs typeface="Arial"/>
              </a:rPr>
              <a:t>personalization</a:t>
            </a:r>
            <a:r>
              <a:rPr lang="en-US" sz="1200">
                <a:latin typeface="Arial"/>
                <a:cs typeface="Arial"/>
              </a:rPr>
              <a:t> of pet products and food </a:t>
            </a:r>
            <a:r>
              <a:rPr lang="en-US" sz="1200" b="1">
                <a:latin typeface="Arial"/>
                <a:cs typeface="Arial"/>
              </a:rPr>
              <a:t>becomes more popularized</a:t>
            </a:r>
            <a:r>
              <a:rPr lang="en-US" sz="1200">
                <a:latin typeface="Arial"/>
                <a:cs typeface="Arial"/>
              </a:rPr>
              <a:t>.</a:t>
            </a:r>
          </a:p>
          <a:p>
            <a:pPr marL="171450" indent="-171450">
              <a:spcBef>
                <a:spcPts val="375"/>
              </a:spcBef>
              <a:buClr>
                <a:srgbClr val="1E3448"/>
              </a:buClr>
              <a:buSzPct val="150000"/>
              <a:buFont typeface="Wingdings" panose="05000000000000000000" pitchFamily="2" charset="2"/>
              <a:buChar char="§"/>
              <a:defRPr/>
            </a:pPr>
            <a:endParaRPr lang="en-US" sz="1200">
              <a:latin typeface="Arial"/>
              <a:cs typeface="Arial"/>
            </a:endParaRPr>
          </a:p>
        </p:txBody>
      </p:sp>
      <p:sp>
        <p:nvSpPr>
          <p:cNvPr id="16" name="Google Shape;157;p4">
            <a:extLst>
              <a:ext uri="{FF2B5EF4-FFF2-40B4-BE49-F238E27FC236}">
                <a16:creationId xmlns:a16="http://schemas.microsoft.com/office/drawing/2014/main" id="{1875FCA5-F481-8ECD-E692-621C930FD4B8}"/>
              </a:ext>
            </a:extLst>
          </p:cNvPr>
          <p:cNvSpPr txBox="1"/>
          <p:nvPr/>
        </p:nvSpPr>
        <p:spPr>
          <a:xfrm>
            <a:off x="3630168" y="940482"/>
            <a:ext cx="3699182"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Market Trends</a:t>
            </a:r>
          </a:p>
        </p:txBody>
      </p:sp>
      <p:cxnSp>
        <p:nvCxnSpPr>
          <p:cNvPr id="17" name="Google Shape;158;p4">
            <a:extLst>
              <a:ext uri="{FF2B5EF4-FFF2-40B4-BE49-F238E27FC236}">
                <a16:creationId xmlns:a16="http://schemas.microsoft.com/office/drawing/2014/main" id="{5FD647ED-03A9-09A8-6371-1EF0E8EBA70F}"/>
              </a:ext>
            </a:extLst>
          </p:cNvPr>
          <p:cNvCxnSpPr>
            <a:cxnSpLocks/>
          </p:cNvCxnSpPr>
          <p:nvPr/>
        </p:nvCxnSpPr>
        <p:spPr>
          <a:xfrm>
            <a:off x="3630168" y="1186936"/>
            <a:ext cx="5268546" cy="0"/>
          </a:xfrm>
          <a:prstGeom prst="straightConnector1">
            <a:avLst/>
          </a:prstGeom>
          <a:noFill/>
          <a:ln w="9525" cap="flat" cmpd="sng">
            <a:solidFill>
              <a:schemeClr val="dk1"/>
            </a:solidFill>
            <a:prstDash val="solid"/>
            <a:round/>
            <a:headEnd type="none" w="sm" len="sm"/>
            <a:tailEnd type="none" w="sm" len="sm"/>
          </a:ln>
        </p:spPr>
      </p:cxnSp>
      <p:sp>
        <p:nvSpPr>
          <p:cNvPr id="34" name="TextBox 33">
            <a:extLst>
              <a:ext uri="{FF2B5EF4-FFF2-40B4-BE49-F238E27FC236}">
                <a16:creationId xmlns:a16="http://schemas.microsoft.com/office/drawing/2014/main" id="{442B887A-75CA-17E5-F855-E498F686F317}"/>
              </a:ext>
            </a:extLst>
          </p:cNvPr>
          <p:cNvSpPr txBox="1"/>
          <p:nvPr/>
        </p:nvSpPr>
        <p:spPr>
          <a:xfrm>
            <a:off x="2664852" y="6509764"/>
            <a:ext cx="4950054" cy="307777"/>
          </a:xfrm>
          <a:prstGeom prst="rect">
            <a:avLst/>
          </a:prstGeom>
          <a:noFill/>
        </p:spPr>
        <p:txBody>
          <a:bodyPr wrap="square" lIns="0" tIns="0" rIns="0" bIns="0" rtlCol="0">
            <a:spAutoFit/>
          </a:bodyPr>
          <a:lstStyle/>
          <a:p>
            <a:r>
              <a:rPr lang="en-US" sz="1000" b="1"/>
              <a:t>Sources: </a:t>
            </a:r>
            <a:r>
              <a:rPr lang="en-US" sz="1000"/>
              <a:t>Fromm Family Pet Food, </a:t>
            </a:r>
            <a:r>
              <a:rPr lang="en-US" sz="1000" err="1"/>
              <a:t>Houndsy</a:t>
            </a:r>
            <a:r>
              <a:rPr lang="en-US" sz="1000"/>
              <a:t>, </a:t>
            </a:r>
            <a:r>
              <a:rPr lang="en-US" sz="1000" err="1"/>
              <a:t>PetFood</a:t>
            </a:r>
            <a:r>
              <a:rPr lang="en-US" sz="1000"/>
              <a:t> Industry, Scales Global Nutrition, Statista, Nestle Purina </a:t>
            </a:r>
            <a:endParaRPr lang="en-US" sz="1000" baseline="30000">
              <a:latin typeface="Arial"/>
              <a:cs typeface="Arial"/>
            </a:endParaRPr>
          </a:p>
        </p:txBody>
      </p:sp>
      <p:graphicFrame>
        <p:nvGraphicFramePr>
          <p:cNvPr id="18" name="Chart 17">
            <a:extLst>
              <a:ext uri="{FF2B5EF4-FFF2-40B4-BE49-F238E27FC236}">
                <a16:creationId xmlns:a16="http://schemas.microsoft.com/office/drawing/2014/main" id="{8D57A606-E203-6620-90C5-B99D376BF8E6}"/>
              </a:ext>
            </a:extLst>
          </p:cNvPr>
          <p:cNvGraphicFramePr/>
          <p:nvPr>
            <p:extLst>
              <p:ext uri="{D42A27DB-BD31-4B8C-83A1-F6EECF244321}">
                <p14:modId xmlns:p14="http://schemas.microsoft.com/office/powerpoint/2010/main" val="2702418185"/>
              </p:ext>
            </p:extLst>
          </p:nvPr>
        </p:nvGraphicFramePr>
        <p:xfrm>
          <a:off x="-764148" y="3910846"/>
          <a:ext cx="5478859" cy="2414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2BE68762-D918-5425-446A-C021E2CA6450}"/>
              </a:ext>
            </a:extLst>
          </p:cNvPr>
          <p:cNvGraphicFramePr/>
          <p:nvPr>
            <p:extLst>
              <p:ext uri="{D42A27DB-BD31-4B8C-83A1-F6EECF244321}">
                <p14:modId xmlns:p14="http://schemas.microsoft.com/office/powerpoint/2010/main" val="3007380161"/>
              </p:ext>
            </p:extLst>
          </p:nvPr>
        </p:nvGraphicFramePr>
        <p:xfrm>
          <a:off x="4098116" y="3918238"/>
          <a:ext cx="4800599" cy="2454858"/>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Google Shape;158;p4">
            <a:extLst>
              <a:ext uri="{FF2B5EF4-FFF2-40B4-BE49-F238E27FC236}">
                <a16:creationId xmlns:a16="http://schemas.microsoft.com/office/drawing/2014/main" id="{C2394FB7-7A48-E490-764F-9B54DC91D4F7}"/>
              </a:ext>
            </a:extLst>
          </p:cNvPr>
          <p:cNvCxnSpPr>
            <a:cxnSpLocks/>
          </p:cNvCxnSpPr>
          <p:nvPr/>
        </p:nvCxnSpPr>
        <p:spPr>
          <a:xfrm>
            <a:off x="307356" y="1186936"/>
            <a:ext cx="3157738" cy="0"/>
          </a:xfrm>
          <a:prstGeom prst="straightConnector1">
            <a:avLst/>
          </a:prstGeom>
          <a:noFill/>
          <a:ln w="95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137406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975D1-8BC8-70F6-16C1-27E8BC908D3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014823-81CF-5D91-8177-DA36A4534A9E}"/>
              </a:ext>
            </a:extLst>
          </p:cNvPr>
          <p:cNvSpPr>
            <a:spLocks noGrp="1"/>
          </p:cNvSpPr>
          <p:nvPr>
            <p:ph type="sldNum" sz="quarter" idx="12"/>
          </p:nvPr>
        </p:nvSpPr>
        <p:spPr/>
        <p:txBody>
          <a:bodyPr/>
          <a:lstStyle/>
          <a:p>
            <a:pPr>
              <a:defRPr/>
            </a:pPr>
            <a:fld id="{995B7867-EB00-4675-821B-66D3FE8CD564}" type="slidenum">
              <a:rPr lang="en-US" noProof="0" smtClean="0"/>
              <a:pPr>
                <a:defRPr/>
              </a:pPr>
              <a:t>8</a:t>
            </a:fld>
            <a:endParaRPr lang="en-US" noProof="0"/>
          </a:p>
        </p:txBody>
      </p:sp>
      <p:sp>
        <p:nvSpPr>
          <p:cNvPr id="4" name="Title 3">
            <a:extLst>
              <a:ext uri="{FF2B5EF4-FFF2-40B4-BE49-F238E27FC236}">
                <a16:creationId xmlns:a16="http://schemas.microsoft.com/office/drawing/2014/main" id="{415ED629-BED1-BE9B-0D05-72E625ABFB31}"/>
              </a:ext>
            </a:extLst>
          </p:cNvPr>
          <p:cNvSpPr>
            <a:spLocks noGrp="1"/>
          </p:cNvSpPr>
          <p:nvPr>
            <p:ph type="title"/>
          </p:nvPr>
        </p:nvSpPr>
        <p:spPr/>
        <p:txBody>
          <a:bodyPr/>
          <a:lstStyle/>
          <a:p>
            <a:r>
              <a:rPr lang="en-US"/>
              <a:t>Channel Mix Overview</a:t>
            </a:r>
          </a:p>
        </p:txBody>
      </p:sp>
      <p:sp>
        <p:nvSpPr>
          <p:cNvPr id="7" name="Text Placeholder 4">
            <a:extLst>
              <a:ext uri="{FF2B5EF4-FFF2-40B4-BE49-F238E27FC236}">
                <a16:creationId xmlns:a16="http://schemas.microsoft.com/office/drawing/2014/main" id="{CC0F9904-26CA-02C8-1FC3-D49048C1386A}"/>
              </a:ext>
            </a:extLst>
          </p:cNvPr>
          <p:cNvSpPr txBox="1">
            <a:spLocks/>
          </p:cNvSpPr>
          <p:nvPr/>
        </p:nvSpPr>
        <p:spPr>
          <a:xfrm>
            <a:off x="305090" y="942698"/>
            <a:ext cx="8533820" cy="464320"/>
          </a:xfrm>
          <a:prstGeom prst="rect">
            <a:avLst/>
          </a:prstGeom>
          <a:solidFill>
            <a:schemeClr val="tx2">
              <a:lumMod val="75000"/>
            </a:schemeClr>
          </a:solidFill>
        </p:spPr>
        <p:txBody>
          <a:bodyPr/>
          <a:lstStyle>
            <a:lvl1pPr marL="173038" indent="-173038" algn="l" rtl="0" eaLnBrk="0" fontAlgn="base" hangingPunct="0">
              <a:spcBef>
                <a:spcPct val="20000"/>
              </a:spcBef>
              <a:spcAft>
                <a:spcPct val="0"/>
              </a:spcAft>
              <a:buClrTx/>
              <a:buSzPct val="120000"/>
              <a:buFont typeface="Wingdings" panose="05000000000000000000" pitchFamily="2" charset="2"/>
              <a:buChar char="§"/>
              <a:defRPr sz="1400" kern="1200">
                <a:solidFill>
                  <a:schemeClr val="tx1"/>
                </a:solidFill>
                <a:latin typeface="Arial" pitchFamily="34" charset="0"/>
                <a:ea typeface="+mn-ea"/>
                <a:cs typeface="+mn-cs"/>
              </a:defRPr>
            </a:lvl1pPr>
            <a:lvl2pPr marL="346075" indent="-173038" algn="l" rtl="0" eaLnBrk="0" fontAlgn="base" hangingPunct="0">
              <a:spcBef>
                <a:spcPct val="20000"/>
              </a:spcBef>
              <a:spcAft>
                <a:spcPct val="0"/>
              </a:spcAft>
              <a:buClrTx/>
              <a:buSzPct val="120000"/>
              <a:buFont typeface="Arial" panose="020B0604020202020204" pitchFamily="34" charset="0"/>
              <a:buChar char="•"/>
              <a:defRPr sz="1400" kern="1200">
                <a:solidFill>
                  <a:schemeClr val="tx1"/>
                </a:solidFill>
                <a:latin typeface="Arial" pitchFamily="34" charset="0"/>
                <a:ea typeface="+mn-ea"/>
                <a:cs typeface="+mn-cs"/>
              </a:defRPr>
            </a:lvl2pPr>
            <a:lvl3pPr marL="568325" indent="-228600" algn="l" rtl="0" eaLnBrk="0" fontAlgn="base" hangingPunct="0">
              <a:spcBef>
                <a:spcPct val="20000"/>
              </a:spcBef>
              <a:spcAft>
                <a:spcPct val="0"/>
              </a:spcAft>
              <a:buClrTx/>
              <a:buSzPct val="120000"/>
              <a:buFont typeface="Wingdings" panose="05000000000000000000" pitchFamily="2" charset="2"/>
              <a:buChar char="Ø"/>
              <a:defRPr sz="1400" kern="1200">
                <a:solidFill>
                  <a:schemeClr val="tx1"/>
                </a:solidFill>
                <a:latin typeface="Arial" pitchFamily="34" charset="0"/>
                <a:ea typeface="+mn-ea"/>
                <a:cs typeface="+mn-cs"/>
              </a:defRPr>
            </a:lvl3pPr>
            <a:lvl4pPr marL="80327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4pPr>
            <a:lvl5pPr marL="1025525" indent="-228600" algn="l" rtl="0" eaLnBrk="0" fontAlgn="base" hangingPunct="0">
              <a:spcBef>
                <a:spcPct val="20000"/>
              </a:spcBef>
              <a:spcAft>
                <a:spcPct val="0"/>
              </a:spcAft>
              <a:buClrTx/>
              <a:buSzPct val="120000"/>
              <a:buFont typeface="Arial" charset="0"/>
              <a:buChar char="»"/>
              <a:defRPr sz="14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a:solidFill>
                  <a:schemeClr val="bg1"/>
                </a:solidFill>
                <a:cs typeface="Arial" panose="020B0604020202020204" pitchFamily="34" charset="0"/>
              </a:rPr>
              <a:t>TargetCo supplies for 4 key types of retail customers. </a:t>
            </a:r>
            <a:r>
              <a:rPr lang="en-US" sz="1200">
                <a:solidFill>
                  <a:schemeClr val="bg1"/>
                </a:solidFill>
                <a:cs typeface="Arial" panose="020B0604020202020204" pitchFamily="34" charset="0"/>
              </a:rPr>
              <a:t>These </a:t>
            </a:r>
            <a:r>
              <a:rPr lang="en-US" sz="1200" b="1">
                <a:solidFill>
                  <a:schemeClr val="bg1"/>
                </a:solidFill>
                <a:cs typeface="Arial" panose="020B0604020202020204" pitchFamily="34" charset="0"/>
              </a:rPr>
              <a:t>distribution channels then sell to the end customer, </a:t>
            </a:r>
            <a:r>
              <a:rPr lang="en-US" sz="1200">
                <a:solidFill>
                  <a:schemeClr val="bg1"/>
                </a:solidFill>
                <a:cs typeface="Arial" panose="020B0604020202020204" pitchFamily="34" charset="0"/>
              </a:rPr>
              <a:t>pet owners, through </a:t>
            </a:r>
            <a:r>
              <a:rPr lang="en-US" sz="1200" b="1">
                <a:solidFill>
                  <a:schemeClr val="bg1"/>
                </a:solidFill>
                <a:cs typeface="Arial" panose="020B0604020202020204" pitchFamily="34" charset="0"/>
              </a:rPr>
              <a:t>brick-and-mortar stores</a:t>
            </a:r>
            <a:r>
              <a:rPr lang="en-US" sz="1200">
                <a:solidFill>
                  <a:schemeClr val="bg1"/>
                </a:solidFill>
                <a:cs typeface="Arial" panose="020B0604020202020204" pitchFamily="34" charset="0"/>
              </a:rPr>
              <a:t> or </a:t>
            </a:r>
            <a:r>
              <a:rPr lang="en-US" sz="1200" b="1">
                <a:solidFill>
                  <a:schemeClr val="bg1"/>
                </a:solidFill>
                <a:cs typeface="Arial" panose="020B0604020202020204" pitchFamily="34" charset="0"/>
              </a:rPr>
              <a:t>E-Commerce</a:t>
            </a:r>
            <a:r>
              <a:rPr lang="en-US" sz="1200">
                <a:solidFill>
                  <a:schemeClr val="bg1"/>
                </a:solidFill>
                <a:cs typeface="Arial" panose="020B0604020202020204" pitchFamily="34" charset="0"/>
              </a:rPr>
              <a:t>.</a:t>
            </a:r>
          </a:p>
        </p:txBody>
      </p:sp>
      <p:cxnSp>
        <p:nvCxnSpPr>
          <p:cNvPr id="16" name="Google Shape;95;p2">
            <a:extLst>
              <a:ext uri="{FF2B5EF4-FFF2-40B4-BE49-F238E27FC236}">
                <a16:creationId xmlns:a16="http://schemas.microsoft.com/office/drawing/2014/main" id="{8E5E50BF-1680-CC9E-211B-A04830D65CB0}"/>
              </a:ext>
            </a:extLst>
          </p:cNvPr>
          <p:cNvCxnSpPr>
            <a:cxnSpLocks/>
          </p:cNvCxnSpPr>
          <p:nvPr/>
        </p:nvCxnSpPr>
        <p:spPr>
          <a:xfrm flipH="1">
            <a:off x="311047" y="1828263"/>
            <a:ext cx="1920240" cy="0"/>
          </a:xfrm>
          <a:prstGeom prst="straightConnector1">
            <a:avLst/>
          </a:prstGeom>
          <a:noFill/>
          <a:ln w="57150" cap="flat" cmpd="sng">
            <a:solidFill>
              <a:schemeClr val="tx1"/>
            </a:solidFill>
            <a:prstDash val="solid"/>
            <a:round/>
            <a:headEnd type="none" w="sm" len="sm"/>
            <a:tailEnd type="none" w="sm" len="sm"/>
          </a:ln>
        </p:spPr>
      </p:cxnSp>
      <p:sp>
        <p:nvSpPr>
          <p:cNvPr id="20" name="TextBox 19">
            <a:extLst>
              <a:ext uri="{FF2B5EF4-FFF2-40B4-BE49-F238E27FC236}">
                <a16:creationId xmlns:a16="http://schemas.microsoft.com/office/drawing/2014/main" id="{C5122191-E73E-2898-29E1-118994EDA58B}"/>
              </a:ext>
            </a:extLst>
          </p:cNvPr>
          <p:cNvSpPr txBox="1"/>
          <p:nvPr/>
        </p:nvSpPr>
        <p:spPr>
          <a:xfrm>
            <a:off x="312749" y="1455050"/>
            <a:ext cx="1920240" cy="276999"/>
          </a:xfrm>
          <a:prstGeom prst="rect">
            <a:avLst/>
          </a:prstGeom>
          <a:solidFill>
            <a:schemeClr val="tx1">
              <a:lumMod val="85000"/>
              <a:lumOff val="15000"/>
            </a:schemeClr>
          </a:solidFill>
        </p:spPr>
        <p:txBody>
          <a:bodyPr wrap="square" rtlCol="0">
            <a:spAutoFit/>
          </a:bodyPr>
          <a:lstStyle/>
          <a:p>
            <a:pPr algn="ctr"/>
            <a:r>
              <a:rPr lang="en-US" sz="1200" b="1">
                <a:solidFill>
                  <a:schemeClr val="bg1"/>
                </a:solidFill>
              </a:rPr>
              <a:t>Mass Merchandisers</a:t>
            </a:r>
          </a:p>
        </p:txBody>
      </p:sp>
      <p:sp>
        <p:nvSpPr>
          <p:cNvPr id="17" name="Google Shape;99;p2">
            <a:extLst>
              <a:ext uri="{FF2B5EF4-FFF2-40B4-BE49-F238E27FC236}">
                <a16:creationId xmlns:a16="http://schemas.microsoft.com/office/drawing/2014/main" id="{BB5400E7-2C6C-90CE-8CFC-A1260C450573}"/>
              </a:ext>
            </a:extLst>
          </p:cNvPr>
          <p:cNvSpPr/>
          <p:nvPr/>
        </p:nvSpPr>
        <p:spPr>
          <a:xfrm>
            <a:off x="312749" y="1957367"/>
            <a:ext cx="1920240" cy="1307592"/>
          </a:xfrm>
          <a:prstGeom prst="rect">
            <a:avLst/>
          </a:prstGeom>
          <a:solidFill>
            <a:srgbClr val="F2F2F2"/>
          </a:solidFill>
          <a:ln>
            <a:noFill/>
          </a:ln>
        </p:spPr>
        <p:txBody>
          <a:bodyPr spcFirstLastPara="1" wrap="square" lIns="91425" tIns="45700" rIns="91425" bIns="45700" anchor="ctr" anchorCtr="0">
            <a:noAutofit/>
          </a:bodyPr>
          <a:lstStyle/>
          <a:p>
            <a:pPr marR="0" lvl="0" algn="ctr" rtl="0">
              <a:spcBef>
                <a:spcPts val="0"/>
              </a:spcBef>
              <a:spcAft>
                <a:spcPts val="0"/>
              </a:spcAft>
              <a:buClr>
                <a:schemeClr val="dk1"/>
              </a:buClr>
              <a:buSzPts val="1000"/>
            </a:pPr>
            <a:r>
              <a:rPr lang="en-US" sz="1200">
                <a:solidFill>
                  <a:schemeClr val="dk1"/>
                </a:solidFill>
                <a:latin typeface="Arial"/>
                <a:cs typeface="Arial"/>
              </a:rPr>
              <a:t>Comprised of discount stores and superstores, the largest players are Walmart and </a:t>
            </a:r>
            <a:r>
              <a:rPr lang="en-US" sz="1200" err="1">
                <a:solidFill>
                  <a:schemeClr val="dk1"/>
                </a:solidFill>
                <a:latin typeface="Arial"/>
                <a:cs typeface="Arial"/>
              </a:rPr>
              <a:t>TargetCo</a:t>
            </a:r>
            <a:r>
              <a:rPr lang="en-US" sz="1200">
                <a:solidFill>
                  <a:schemeClr val="dk1"/>
                </a:solidFill>
                <a:latin typeface="Arial"/>
                <a:cs typeface="Arial"/>
              </a:rPr>
              <a:t> due to shopping convenience and bulk purchases.</a:t>
            </a:r>
          </a:p>
        </p:txBody>
      </p:sp>
      <p:sp>
        <p:nvSpPr>
          <p:cNvPr id="21" name="TextBox 20">
            <a:extLst>
              <a:ext uri="{FF2B5EF4-FFF2-40B4-BE49-F238E27FC236}">
                <a16:creationId xmlns:a16="http://schemas.microsoft.com/office/drawing/2014/main" id="{8EF64174-52D3-7224-717E-61E3058BA496}"/>
              </a:ext>
            </a:extLst>
          </p:cNvPr>
          <p:cNvSpPr txBox="1"/>
          <p:nvPr/>
        </p:nvSpPr>
        <p:spPr>
          <a:xfrm>
            <a:off x="2505407" y="1455050"/>
            <a:ext cx="1920240" cy="276999"/>
          </a:xfrm>
          <a:prstGeom prst="rect">
            <a:avLst/>
          </a:prstGeom>
          <a:solidFill>
            <a:schemeClr val="tx1">
              <a:lumMod val="85000"/>
              <a:lumOff val="15000"/>
            </a:schemeClr>
          </a:solidFill>
        </p:spPr>
        <p:txBody>
          <a:bodyPr wrap="square" rtlCol="0">
            <a:spAutoFit/>
          </a:bodyPr>
          <a:lstStyle/>
          <a:p>
            <a:pPr algn="ctr"/>
            <a:r>
              <a:rPr lang="en-US" sz="1200" b="1">
                <a:solidFill>
                  <a:schemeClr val="bg1"/>
                </a:solidFill>
              </a:rPr>
              <a:t>Pet Specialty Stores</a:t>
            </a:r>
          </a:p>
        </p:txBody>
      </p:sp>
      <p:sp>
        <p:nvSpPr>
          <p:cNvPr id="18" name="Google Shape;99;p2">
            <a:extLst>
              <a:ext uri="{FF2B5EF4-FFF2-40B4-BE49-F238E27FC236}">
                <a16:creationId xmlns:a16="http://schemas.microsoft.com/office/drawing/2014/main" id="{C83208B2-A32F-79DA-24E4-64D8E9144674}"/>
              </a:ext>
            </a:extLst>
          </p:cNvPr>
          <p:cNvSpPr/>
          <p:nvPr/>
        </p:nvSpPr>
        <p:spPr>
          <a:xfrm>
            <a:off x="2505407" y="1957367"/>
            <a:ext cx="1920240" cy="1307592"/>
          </a:xfrm>
          <a:prstGeom prst="rect">
            <a:avLst/>
          </a:prstGeom>
          <a:solidFill>
            <a:srgbClr val="F2F2F2"/>
          </a:solidFill>
          <a:ln>
            <a:noFill/>
          </a:ln>
        </p:spPr>
        <p:txBody>
          <a:bodyPr spcFirstLastPara="1" wrap="square" lIns="91425" tIns="45700" rIns="91425" bIns="45700" anchor="ctr" anchorCtr="0">
            <a:noAutofit/>
          </a:bodyPr>
          <a:lstStyle/>
          <a:p>
            <a:pPr marR="0" lvl="0" algn="ctr" rtl="0">
              <a:spcBef>
                <a:spcPts val="0"/>
              </a:spcBef>
              <a:spcAft>
                <a:spcPts val="0"/>
              </a:spcAft>
              <a:buClr>
                <a:schemeClr val="dk1"/>
              </a:buClr>
              <a:buSzPts val="1000"/>
            </a:pPr>
            <a:r>
              <a:rPr lang="en-US" sz="1200">
                <a:solidFill>
                  <a:schemeClr val="dk1"/>
                </a:solidFill>
              </a:rPr>
              <a:t>National and regional pet stores that specialize in animal food, accessories, treats. The largest pet superstores include PetSmart and </a:t>
            </a:r>
            <a:r>
              <a:rPr lang="en-US" sz="1200" err="1">
                <a:solidFill>
                  <a:schemeClr val="dk1"/>
                </a:solidFill>
              </a:rPr>
              <a:t>PetCo</a:t>
            </a:r>
            <a:r>
              <a:rPr lang="en-US" sz="1200">
                <a:solidFill>
                  <a:schemeClr val="dk1"/>
                </a:solidFill>
              </a:rPr>
              <a:t>.</a:t>
            </a:r>
            <a:endParaRPr sz="1200"/>
          </a:p>
        </p:txBody>
      </p:sp>
      <p:cxnSp>
        <p:nvCxnSpPr>
          <p:cNvPr id="23" name="Google Shape;95;p2">
            <a:extLst>
              <a:ext uri="{FF2B5EF4-FFF2-40B4-BE49-F238E27FC236}">
                <a16:creationId xmlns:a16="http://schemas.microsoft.com/office/drawing/2014/main" id="{6EF4B869-710A-875E-2F8C-747AFDAA6D21}"/>
              </a:ext>
            </a:extLst>
          </p:cNvPr>
          <p:cNvCxnSpPr>
            <a:cxnSpLocks/>
          </p:cNvCxnSpPr>
          <p:nvPr/>
        </p:nvCxnSpPr>
        <p:spPr>
          <a:xfrm flipH="1">
            <a:off x="2508235" y="1826709"/>
            <a:ext cx="1920240" cy="0"/>
          </a:xfrm>
          <a:prstGeom prst="straightConnector1">
            <a:avLst/>
          </a:prstGeom>
          <a:noFill/>
          <a:ln w="57150" cap="flat" cmpd="sng">
            <a:solidFill>
              <a:schemeClr val="tx1"/>
            </a:solidFill>
            <a:prstDash val="solid"/>
            <a:round/>
            <a:headEnd type="none" w="sm" len="sm"/>
            <a:tailEnd type="none" w="sm" len="sm"/>
          </a:ln>
        </p:spPr>
      </p:cxnSp>
      <p:sp>
        <p:nvSpPr>
          <p:cNvPr id="22" name="TextBox 21">
            <a:extLst>
              <a:ext uri="{FF2B5EF4-FFF2-40B4-BE49-F238E27FC236}">
                <a16:creationId xmlns:a16="http://schemas.microsoft.com/office/drawing/2014/main" id="{33E10FCC-39BF-A5AF-8C9D-A6EE4A374DE0}"/>
              </a:ext>
            </a:extLst>
          </p:cNvPr>
          <p:cNvSpPr txBox="1"/>
          <p:nvPr/>
        </p:nvSpPr>
        <p:spPr>
          <a:xfrm>
            <a:off x="4700893" y="1455050"/>
            <a:ext cx="1920240" cy="276999"/>
          </a:xfrm>
          <a:prstGeom prst="rect">
            <a:avLst/>
          </a:prstGeom>
          <a:solidFill>
            <a:schemeClr val="tx1">
              <a:lumMod val="85000"/>
              <a:lumOff val="15000"/>
            </a:schemeClr>
          </a:solidFill>
        </p:spPr>
        <p:txBody>
          <a:bodyPr wrap="square" rtlCol="0">
            <a:spAutoFit/>
          </a:bodyPr>
          <a:lstStyle/>
          <a:p>
            <a:pPr algn="ctr"/>
            <a:r>
              <a:rPr lang="en-US" sz="1200" b="1">
                <a:solidFill>
                  <a:schemeClr val="bg1"/>
                </a:solidFill>
              </a:rPr>
              <a:t>Grocery</a:t>
            </a:r>
          </a:p>
        </p:txBody>
      </p:sp>
      <p:sp>
        <p:nvSpPr>
          <p:cNvPr id="19" name="Google Shape;99;p2">
            <a:extLst>
              <a:ext uri="{FF2B5EF4-FFF2-40B4-BE49-F238E27FC236}">
                <a16:creationId xmlns:a16="http://schemas.microsoft.com/office/drawing/2014/main" id="{C850F788-98EF-268D-76DF-684443EFD1D6}"/>
              </a:ext>
            </a:extLst>
          </p:cNvPr>
          <p:cNvSpPr/>
          <p:nvPr/>
        </p:nvSpPr>
        <p:spPr>
          <a:xfrm>
            <a:off x="4700893" y="1957367"/>
            <a:ext cx="1920240" cy="1307592"/>
          </a:xfrm>
          <a:prstGeom prst="rect">
            <a:avLst/>
          </a:prstGeom>
          <a:solidFill>
            <a:srgbClr val="F2F2F2"/>
          </a:solidFill>
          <a:ln>
            <a:noFill/>
          </a:ln>
        </p:spPr>
        <p:txBody>
          <a:bodyPr spcFirstLastPara="1" wrap="square" lIns="91425" tIns="45700" rIns="91425" bIns="45700" anchor="ctr" anchorCtr="0">
            <a:noAutofit/>
          </a:bodyPr>
          <a:lstStyle/>
          <a:p>
            <a:pPr marR="0" lvl="0" algn="ctr" rtl="0">
              <a:spcBef>
                <a:spcPts val="0"/>
              </a:spcBef>
              <a:spcAft>
                <a:spcPts val="0"/>
              </a:spcAft>
              <a:buClr>
                <a:schemeClr val="dk1"/>
              </a:buClr>
              <a:buSzPts val="1000"/>
            </a:pPr>
            <a:r>
              <a:rPr lang="en-US" sz="1200">
                <a:solidFill>
                  <a:schemeClr val="dk1"/>
                </a:solidFill>
              </a:rPr>
              <a:t>Local and established chains that often sell a wide variety of other CPGs alongside some pet food offerings, such as Kroger, Alberstons, and Meijer.</a:t>
            </a:r>
          </a:p>
        </p:txBody>
      </p:sp>
      <p:cxnSp>
        <p:nvCxnSpPr>
          <p:cNvPr id="24" name="Google Shape;95;p2">
            <a:extLst>
              <a:ext uri="{FF2B5EF4-FFF2-40B4-BE49-F238E27FC236}">
                <a16:creationId xmlns:a16="http://schemas.microsoft.com/office/drawing/2014/main" id="{0839D08C-EEC9-C377-9EF3-026D0D486F9A}"/>
              </a:ext>
            </a:extLst>
          </p:cNvPr>
          <p:cNvCxnSpPr>
            <a:cxnSpLocks/>
          </p:cNvCxnSpPr>
          <p:nvPr/>
        </p:nvCxnSpPr>
        <p:spPr>
          <a:xfrm flipH="1">
            <a:off x="4703272" y="1830599"/>
            <a:ext cx="1920240" cy="0"/>
          </a:xfrm>
          <a:prstGeom prst="straightConnector1">
            <a:avLst/>
          </a:prstGeom>
          <a:noFill/>
          <a:ln w="57150" cap="flat" cmpd="sng">
            <a:solidFill>
              <a:schemeClr val="tx1"/>
            </a:solidFill>
            <a:prstDash val="solid"/>
            <a:round/>
            <a:headEnd type="none" w="sm" len="sm"/>
            <a:tailEnd type="none" w="sm" len="sm"/>
          </a:ln>
        </p:spPr>
      </p:cxnSp>
      <p:sp>
        <p:nvSpPr>
          <p:cNvPr id="28" name="TextBox 27">
            <a:extLst>
              <a:ext uri="{FF2B5EF4-FFF2-40B4-BE49-F238E27FC236}">
                <a16:creationId xmlns:a16="http://schemas.microsoft.com/office/drawing/2014/main" id="{66EB50C0-7A42-053B-8AE8-38D817D2058D}"/>
              </a:ext>
            </a:extLst>
          </p:cNvPr>
          <p:cNvSpPr txBox="1"/>
          <p:nvPr/>
        </p:nvSpPr>
        <p:spPr>
          <a:xfrm>
            <a:off x="6895930" y="1455050"/>
            <a:ext cx="1920240" cy="276999"/>
          </a:xfrm>
          <a:prstGeom prst="rect">
            <a:avLst/>
          </a:prstGeom>
          <a:solidFill>
            <a:schemeClr val="tx1">
              <a:lumMod val="85000"/>
              <a:lumOff val="15000"/>
            </a:schemeClr>
          </a:solidFill>
        </p:spPr>
        <p:txBody>
          <a:bodyPr wrap="square" rtlCol="0">
            <a:spAutoFit/>
          </a:bodyPr>
          <a:lstStyle/>
          <a:p>
            <a:pPr algn="ctr"/>
            <a:r>
              <a:rPr lang="en-US" sz="1200" b="1">
                <a:solidFill>
                  <a:schemeClr val="bg1"/>
                </a:solidFill>
              </a:rPr>
              <a:t>Contracted Brands</a:t>
            </a:r>
          </a:p>
        </p:txBody>
      </p:sp>
      <p:sp>
        <p:nvSpPr>
          <p:cNvPr id="26" name="Google Shape;99;p2">
            <a:extLst>
              <a:ext uri="{FF2B5EF4-FFF2-40B4-BE49-F238E27FC236}">
                <a16:creationId xmlns:a16="http://schemas.microsoft.com/office/drawing/2014/main" id="{84AEB815-1F8C-740D-3E28-C2D477D5B83B}"/>
              </a:ext>
            </a:extLst>
          </p:cNvPr>
          <p:cNvSpPr/>
          <p:nvPr/>
        </p:nvSpPr>
        <p:spPr>
          <a:xfrm>
            <a:off x="6895930" y="1957366"/>
            <a:ext cx="1920240" cy="1307592"/>
          </a:xfrm>
          <a:prstGeom prst="rect">
            <a:avLst/>
          </a:prstGeom>
          <a:solidFill>
            <a:srgbClr val="F2F2F2"/>
          </a:solidFill>
          <a:ln>
            <a:noFill/>
          </a:ln>
        </p:spPr>
        <p:txBody>
          <a:bodyPr spcFirstLastPara="1" wrap="square" lIns="91425" tIns="45700" rIns="91425" bIns="45700" anchor="ctr" anchorCtr="0">
            <a:noAutofit/>
          </a:bodyPr>
          <a:lstStyle/>
          <a:p>
            <a:pPr algn="ctr">
              <a:spcBef>
                <a:spcPts val="0"/>
              </a:spcBef>
              <a:spcAft>
                <a:spcPts val="0"/>
              </a:spcAft>
              <a:buClr>
                <a:schemeClr val="dk1"/>
              </a:buClr>
              <a:buSzPts val="1000"/>
            </a:pPr>
            <a:r>
              <a:rPr lang="en-US" sz="1200">
                <a:solidFill>
                  <a:schemeClr val="dk1"/>
                </a:solidFill>
                <a:latin typeface="Arial"/>
                <a:cs typeface="Arial"/>
              </a:rPr>
              <a:t>These brands source, formulate, and package, as </a:t>
            </a:r>
            <a:r>
              <a:rPr lang="en-US" sz="1200" err="1">
                <a:solidFill>
                  <a:schemeClr val="dk1"/>
                </a:solidFill>
                <a:latin typeface="Arial"/>
                <a:cs typeface="Arial"/>
              </a:rPr>
              <a:t>TargetCo’s</a:t>
            </a:r>
            <a:r>
              <a:rPr lang="en-US" sz="1200">
                <a:solidFill>
                  <a:schemeClr val="dk1"/>
                </a:solidFill>
                <a:latin typeface="Arial"/>
                <a:cs typeface="Arial"/>
              </a:rPr>
              <a:t> exclusively handles the manufacturing. </a:t>
            </a:r>
            <a:r>
              <a:rPr lang="en-US" sz="1200" err="1">
                <a:solidFill>
                  <a:schemeClr val="dk1"/>
                </a:solidFill>
                <a:latin typeface="Arial"/>
                <a:cs typeface="Arial"/>
              </a:rPr>
              <a:t>TargetCo’s</a:t>
            </a:r>
            <a:r>
              <a:rPr lang="en-US" sz="1200">
                <a:solidFill>
                  <a:schemeClr val="dk1"/>
                </a:solidFill>
                <a:latin typeface="Arial"/>
                <a:cs typeface="Arial"/>
              </a:rPr>
              <a:t> key customer is Blue Buffalo.</a:t>
            </a:r>
          </a:p>
        </p:txBody>
      </p:sp>
      <p:cxnSp>
        <p:nvCxnSpPr>
          <p:cNvPr id="30" name="Google Shape;95;p2">
            <a:extLst>
              <a:ext uri="{FF2B5EF4-FFF2-40B4-BE49-F238E27FC236}">
                <a16:creationId xmlns:a16="http://schemas.microsoft.com/office/drawing/2014/main" id="{191BD551-CF92-F0FC-156C-D963613BC1F8}"/>
              </a:ext>
            </a:extLst>
          </p:cNvPr>
          <p:cNvCxnSpPr>
            <a:cxnSpLocks/>
          </p:cNvCxnSpPr>
          <p:nvPr/>
        </p:nvCxnSpPr>
        <p:spPr>
          <a:xfrm flipH="1">
            <a:off x="6898309" y="1830599"/>
            <a:ext cx="1920240" cy="0"/>
          </a:xfrm>
          <a:prstGeom prst="straightConnector1">
            <a:avLst/>
          </a:prstGeom>
          <a:noFill/>
          <a:ln w="57150" cap="flat" cmpd="sng">
            <a:solidFill>
              <a:schemeClr val="tx1"/>
            </a:solidFill>
            <a:prstDash val="solid"/>
            <a:round/>
            <a:headEnd type="none" w="sm" len="sm"/>
            <a:tailEnd type="none" w="sm" len="sm"/>
          </a:ln>
        </p:spPr>
      </p:cxnSp>
      <p:graphicFrame>
        <p:nvGraphicFramePr>
          <p:cNvPr id="35" name="Chart 34">
            <a:extLst>
              <a:ext uri="{FF2B5EF4-FFF2-40B4-BE49-F238E27FC236}">
                <a16:creationId xmlns:a16="http://schemas.microsoft.com/office/drawing/2014/main" id="{DD29F9A0-9BC7-072C-6FF2-15B06EB513F7}"/>
              </a:ext>
            </a:extLst>
          </p:cNvPr>
          <p:cNvGraphicFramePr/>
          <p:nvPr>
            <p:extLst>
              <p:ext uri="{D42A27DB-BD31-4B8C-83A1-F6EECF244321}">
                <p14:modId xmlns:p14="http://schemas.microsoft.com/office/powerpoint/2010/main" val="4182933323"/>
              </p:ext>
            </p:extLst>
          </p:nvPr>
        </p:nvGraphicFramePr>
        <p:xfrm>
          <a:off x="4565962" y="3657588"/>
          <a:ext cx="4665824" cy="2754177"/>
        </p:xfrm>
        <a:graphic>
          <a:graphicData uri="http://schemas.openxmlformats.org/drawingml/2006/chart">
            <c:chart xmlns:c="http://schemas.openxmlformats.org/drawingml/2006/chart" xmlns:r="http://schemas.openxmlformats.org/officeDocument/2006/relationships" r:id="rId2"/>
          </a:graphicData>
        </a:graphic>
      </p:graphicFrame>
      <p:sp>
        <p:nvSpPr>
          <p:cNvPr id="40" name="Google Shape;157;p4">
            <a:extLst>
              <a:ext uri="{FF2B5EF4-FFF2-40B4-BE49-F238E27FC236}">
                <a16:creationId xmlns:a16="http://schemas.microsoft.com/office/drawing/2014/main" id="{A1B097D4-D029-18C2-EEDE-3D2DFA4A1705}"/>
              </a:ext>
            </a:extLst>
          </p:cNvPr>
          <p:cNvSpPr txBox="1"/>
          <p:nvPr/>
        </p:nvSpPr>
        <p:spPr>
          <a:xfrm>
            <a:off x="381000" y="3501766"/>
            <a:ext cx="1181479"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TargetCo</a:t>
            </a:r>
          </a:p>
        </p:txBody>
      </p:sp>
      <p:cxnSp>
        <p:nvCxnSpPr>
          <p:cNvPr id="41" name="Google Shape;158;p4">
            <a:extLst>
              <a:ext uri="{FF2B5EF4-FFF2-40B4-BE49-F238E27FC236}">
                <a16:creationId xmlns:a16="http://schemas.microsoft.com/office/drawing/2014/main" id="{6845F40A-73C8-56A1-81AA-D265E0BDFCC8}"/>
              </a:ext>
            </a:extLst>
          </p:cNvPr>
          <p:cNvCxnSpPr>
            <a:cxnSpLocks/>
          </p:cNvCxnSpPr>
          <p:nvPr/>
        </p:nvCxnSpPr>
        <p:spPr>
          <a:xfrm>
            <a:off x="348938" y="3748221"/>
            <a:ext cx="1181479" cy="0"/>
          </a:xfrm>
          <a:prstGeom prst="straightConnector1">
            <a:avLst/>
          </a:prstGeom>
          <a:noFill/>
          <a:ln w="9525" cap="flat" cmpd="sng">
            <a:solidFill>
              <a:schemeClr val="dk1"/>
            </a:solidFill>
            <a:prstDash val="solid"/>
            <a:round/>
            <a:headEnd type="none" w="sm" len="sm"/>
            <a:tailEnd type="none" w="sm" len="sm"/>
          </a:ln>
        </p:spPr>
      </p:cxnSp>
      <p:sp>
        <p:nvSpPr>
          <p:cNvPr id="45" name="Google Shape;157;p4">
            <a:extLst>
              <a:ext uri="{FF2B5EF4-FFF2-40B4-BE49-F238E27FC236}">
                <a16:creationId xmlns:a16="http://schemas.microsoft.com/office/drawing/2014/main" id="{822C63F6-D5B2-FC2D-CC79-66AE368639D0}"/>
              </a:ext>
            </a:extLst>
          </p:cNvPr>
          <p:cNvSpPr txBox="1"/>
          <p:nvPr/>
        </p:nvSpPr>
        <p:spPr>
          <a:xfrm>
            <a:off x="4565962" y="3501766"/>
            <a:ext cx="1181479" cy="200696"/>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chemeClr val="dk1"/>
              </a:buClr>
              <a:buSzPts val="1000"/>
              <a:buFont typeface="Arial"/>
              <a:buNone/>
            </a:pPr>
            <a:r>
              <a:rPr lang="en-US" sz="1200" b="1" i="0" u="none" strike="noStrike" cap="none">
                <a:solidFill>
                  <a:schemeClr val="dk1"/>
                </a:solidFill>
                <a:latin typeface="Arial" panose="020B0604020202020204" pitchFamily="34" charset="0"/>
                <a:ea typeface="Arial"/>
                <a:cs typeface="Arial" panose="020B0604020202020204" pitchFamily="34" charset="0"/>
                <a:sym typeface="Arial"/>
              </a:rPr>
              <a:t>Overall Market</a:t>
            </a:r>
          </a:p>
        </p:txBody>
      </p:sp>
      <p:cxnSp>
        <p:nvCxnSpPr>
          <p:cNvPr id="46" name="Google Shape;158;p4">
            <a:extLst>
              <a:ext uri="{FF2B5EF4-FFF2-40B4-BE49-F238E27FC236}">
                <a16:creationId xmlns:a16="http://schemas.microsoft.com/office/drawing/2014/main" id="{85148617-785C-0302-F603-82BD4BD645C6}"/>
              </a:ext>
            </a:extLst>
          </p:cNvPr>
          <p:cNvCxnSpPr>
            <a:cxnSpLocks/>
          </p:cNvCxnSpPr>
          <p:nvPr/>
        </p:nvCxnSpPr>
        <p:spPr>
          <a:xfrm>
            <a:off x="4565962" y="3748221"/>
            <a:ext cx="1181479" cy="0"/>
          </a:xfrm>
          <a:prstGeom prst="straightConnector1">
            <a:avLst/>
          </a:prstGeom>
          <a:noFill/>
          <a:ln w="9525" cap="flat" cmpd="sng">
            <a:solidFill>
              <a:schemeClr val="dk1"/>
            </a:solidFill>
            <a:prstDash val="solid"/>
            <a:round/>
            <a:headEnd type="none" w="sm" len="sm"/>
            <a:tailEnd type="none" w="sm" len="sm"/>
          </a:ln>
        </p:spPr>
      </p:cxnSp>
      <p:graphicFrame>
        <p:nvGraphicFramePr>
          <p:cNvPr id="47" name="Chart 46">
            <a:extLst>
              <a:ext uri="{FF2B5EF4-FFF2-40B4-BE49-F238E27FC236}">
                <a16:creationId xmlns:a16="http://schemas.microsoft.com/office/drawing/2014/main" id="{5387C47B-7943-7720-29D5-2A2983368199}"/>
              </a:ext>
            </a:extLst>
          </p:cNvPr>
          <p:cNvGraphicFramePr/>
          <p:nvPr>
            <p:extLst>
              <p:ext uri="{D42A27DB-BD31-4B8C-83A1-F6EECF244321}">
                <p14:modId xmlns:p14="http://schemas.microsoft.com/office/powerpoint/2010/main" val="819201253"/>
              </p:ext>
            </p:extLst>
          </p:nvPr>
        </p:nvGraphicFramePr>
        <p:xfrm>
          <a:off x="348938" y="3657588"/>
          <a:ext cx="4665824" cy="2754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502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0A37C-B8F6-7FED-82C8-B4B6238EA65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DE1DAE-76A8-B39D-2FAA-E54A79B1EEFA}"/>
              </a:ext>
            </a:extLst>
          </p:cNvPr>
          <p:cNvSpPr>
            <a:spLocks noGrp="1"/>
          </p:cNvSpPr>
          <p:nvPr>
            <p:ph type="sldNum" sz="quarter" idx="12"/>
          </p:nvPr>
        </p:nvSpPr>
        <p:spPr/>
        <p:txBody>
          <a:bodyPr/>
          <a:lstStyle/>
          <a:p>
            <a:pPr>
              <a:defRPr/>
            </a:pPr>
            <a:fld id="{995B7867-EB00-4675-821B-66D3FE8CD564}" type="slidenum">
              <a:rPr lang="en-US" noProof="0" smtClean="0"/>
              <a:pPr>
                <a:defRPr/>
              </a:pPr>
              <a:t>9</a:t>
            </a:fld>
            <a:endParaRPr lang="en-US" noProof="0"/>
          </a:p>
        </p:txBody>
      </p:sp>
      <p:sp>
        <p:nvSpPr>
          <p:cNvPr id="4" name="Title 3">
            <a:extLst>
              <a:ext uri="{FF2B5EF4-FFF2-40B4-BE49-F238E27FC236}">
                <a16:creationId xmlns:a16="http://schemas.microsoft.com/office/drawing/2014/main" id="{C89B1C16-F43E-12AA-7BFC-96FE2713ABDC}"/>
              </a:ext>
            </a:extLst>
          </p:cNvPr>
          <p:cNvSpPr>
            <a:spLocks noGrp="1"/>
          </p:cNvSpPr>
          <p:nvPr>
            <p:ph type="title"/>
          </p:nvPr>
        </p:nvSpPr>
        <p:spPr>
          <a:xfrm>
            <a:off x="381000" y="3082753"/>
            <a:ext cx="8305800" cy="692497"/>
          </a:xfrm>
        </p:spPr>
        <p:txBody>
          <a:bodyPr/>
          <a:lstStyle/>
          <a:p>
            <a:pPr algn="ctr"/>
            <a:r>
              <a:rPr lang="en-US" sz="4500" b="1"/>
              <a:t>Merits &amp; Risks</a:t>
            </a:r>
          </a:p>
        </p:txBody>
      </p:sp>
    </p:spTree>
    <p:extLst>
      <p:ext uri="{BB962C8B-B14F-4D97-AF65-F5344CB8AC3E}">
        <p14:creationId xmlns:p14="http://schemas.microsoft.com/office/powerpoint/2010/main" val="214183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6350">
          <a:solidFill>
            <a:schemeClr val="tx1"/>
          </a:solidFill>
        </a:ln>
      </a:spPr>
      <a:bodyPr rtlCol="0" anchor="ctr"/>
      <a:lstStyle>
        <a:defPPr marL="173038" indent="-173038">
          <a:buFont typeface="Wingdings" panose="05000000000000000000" pitchFamily="2" charset="2"/>
          <a:buChar char="§"/>
          <a:defRPr sz="1200"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9638</Words>
  <Application>Microsoft Office PowerPoint</Application>
  <PresentationFormat>On-screen Show (4:3)</PresentationFormat>
  <Paragraphs>822</Paragraphs>
  <Slides>35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Garamond</vt:lpstr>
      <vt:lpstr>Wingdings</vt:lpstr>
      <vt:lpstr>Office Theme</vt:lpstr>
      <vt:lpstr>PowerPoint Presentation</vt:lpstr>
      <vt:lpstr>Situation Overview</vt:lpstr>
      <vt:lpstr>Company Overview</vt:lpstr>
      <vt:lpstr>TargetCo’s Historical Financials </vt:lpstr>
      <vt:lpstr>PowerPoint Presentation</vt:lpstr>
      <vt:lpstr>PowerPoint Presentation</vt:lpstr>
      <vt:lpstr>PowerPoint Presentation</vt:lpstr>
      <vt:lpstr>Channel Mix Overview</vt:lpstr>
      <vt:lpstr>Merits &amp; Risks</vt:lpstr>
      <vt:lpstr>Merits Summary</vt:lpstr>
      <vt:lpstr>Sustained Strong Financial Performance</vt:lpstr>
      <vt:lpstr>PowerPoint Presentation</vt:lpstr>
      <vt:lpstr>PowerPoint Presentation</vt:lpstr>
      <vt:lpstr>PowerPoint Presentation</vt:lpstr>
      <vt:lpstr>Humanization and Premiumization Fuel Pet Owner Spending</vt:lpstr>
      <vt:lpstr>PowerPoint Presentation</vt:lpstr>
      <vt:lpstr>Private Label Positioned for Continued Growth</vt:lpstr>
      <vt:lpstr>PowerPoint Presentation</vt:lpstr>
      <vt:lpstr>PowerPoint Presentation</vt:lpstr>
      <vt:lpstr>Dependence on Key Customers Threatens Stability</vt:lpstr>
      <vt:lpstr>PowerPoint Presentation</vt:lpstr>
      <vt:lpstr>Revenue Tailwinds from “Petflation” Easing</vt:lpstr>
      <vt:lpstr>Limited Add-on Opportunities to expand into Dry Market</vt:lpstr>
      <vt:lpstr>Retail Giants Fuel Emerging Competition</vt:lpstr>
      <vt:lpstr>Operating Model</vt:lpstr>
      <vt:lpstr>Organic Base versus Downside Case with Acquisitions </vt:lpstr>
      <vt:lpstr>Base Case: Volume Forecast</vt:lpstr>
      <vt:lpstr>Base Case: Revenue Forecast per Segment</vt:lpstr>
      <vt:lpstr>Base Case: Price Forecast per Segment and Acquisition</vt:lpstr>
      <vt:lpstr>Downside Case: Operating Projections and Assumptions</vt:lpstr>
      <vt:lpstr>Financial Comparison between Base versus Downside</vt:lpstr>
      <vt:lpstr>LBO Mini-Model</vt:lpstr>
      <vt:lpstr>Base Case LBO</vt:lpstr>
      <vt:lpstr>Downside Case LBO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Nautilus</dc:title>
  <dc:creator>BIWS</dc:creator>
  <cp:lastModifiedBy>nico Newberry</cp:lastModifiedBy>
  <cp:revision>2</cp:revision>
  <dcterms:created xsi:type="dcterms:W3CDTF">2010-05-26T09:54:24Z</dcterms:created>
  <dcterms:modified xsi:type="dcterms:W3CDTF">2025-05-23T16:43:41Z</dcterms:modified>
</cp:coreProperties>
</file>