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62" r:id="rId3"/>
    <p:sldId id="296" r:id="rId4"/>
    <p:sldId id="300" r:id="rId5"/>
    <p:sldId id="301" r:id="rId6"/>
    <p:sldId id="302" r:id="rId7"/>
    <p:sldId id="303" r:id="rId8"/>
    <p:sldId id="307" r:id="rId9"/>
    <p:sldId id="304" r:id="rId10"/>
    <p:sldId id="305" r:id="rId11"/>
    <p:sldId id="306" r:id="rId12"/>
    <p:sldId id="308" r:id="rId13"/>
    <p:sldId id="309" r:id="rId14"/>
    <p:sldId id="310" r:id="rId15"/>
    <p:sldId id="311" r:id="rId16"/>
    <p:sldId id="312"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
      <p:font typeface="Dosis" pitchFamily="2" charset="0"/>
      <p:regular r:id="rId27"/>
      <p:bold r:id="rId28"/>
    </p:embeddedFont>
    <p:embeddedFont>
      <p:font typeface="Sitka Display Semibold" pitchFamily="2" charset="0"/>
      <p:bold r:id="rId29"/>
      <p:boldItalic r:id="rId30"/>
    </p:embeddedFont>
    <p:embeddedFont>
      <p:font typeface="Sniglet"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A78245-F04A-4819-98CB-A0784EEE9882}">
  <a:tblStyle styleId="{0FA78245-F04A-4819-98CB-A0784EEE988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0B4C3CC-C3A9-4D13-B8F7-F7B8FBA7BB3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363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74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46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2"/>
              </a:buClr>
              <a:buSzPts val="4800"/>
              <a:buNone/>
              <a:defRPr sz="4800" b="0">
                <a:solidFill>
                  <a:schemeClr val="dk2"/>
                </a:solidFill>
              </a:defRPr>
            </a:lvl1pPr>
            <a:lvl2pPr lvl="1" algn="r">
              <a:spcBef>
                <a:spcPts val="0"/>
              </a:spcBef>
              <a:spcAft>
                <a:spcPts val="0"/>
              </a:spcAft>
              <a:buClr>
                <a:schemeClr val="dk2"/>
              </a:buClr>
              <a:buSzPts val="4800"/>
              <a:buNone/>
              <a:defRPr sz="4800" b="0">
                <a:solidFill>
                  <a:schemeClr val="dk2"/>
                </a:solidFill>
              </a:defRPr>
            </a:lvl2pPr>
            <a:lvl3pPr lvl="2" algn="r">
              <a:spcBef>
                <a:spcPts val="0"/>
              </a:spcBef>
              <a:spcAft>
                <a:spcPts val="0"/>
              </a:spcAft>
              <a:buClr>
                <a:schemeClr val="dk2"/>
              </a:buClr>
              <a:buSzPts val="4800"/>
              <a:buNone/>
              <a:defRPr sz="4800" b="0">
                <a:solidFill>
                  <a:schemeClr val="dk2"/>
                </a:solidFill>
              </a:defRPr>
            </a:lvl3pPr>
            <a:lvl4pPr lvl="3" algn="r">
              <a:spcBef>
                <a:spcPts val="0"/>
              </a:spcBef>
              <a:spcAft>
                <a:spcPts val="0"/>
              </a:spcAft>
              <a:buClr>
                <a:schemeClr val="dk2"/>
              </a:buClr>
              <a:buSzPts val="4800"/>
              <a:buNone/>
              <a:defRPr sz="4800" b="0">
                <a:solidFill>
                  <a:schemeClr val="dk2"/>
                </a:solidFill>
              </a:defRPr>
            </a:lvl4pPr>
            <a:lvl5pPr lvl="4" algn="r">
              <a:spcBef>
                <a:spcPts val="0"/>
              </a:spcBef>
              <a:spcAft>
                <a:spcPts val="0"/>
              </a:spcAft>
              <a:buClr>
                <a:schemeClr val="dk2"/>
              </a:buClr>
              <a:buSzPts val="4800"/>
              <a:buNone/>
              <a:defRPr sz="4800" b="0">
                <a:solidFill>
                  <a:schemeClr val="dk2"/>
                </a:solidFill>
              </a:defRPr>
            </a:lvl5pPr>
            <a:lvl6pPr lvl="5" algn="r">
              <a:spcBef>
                <a:spcPts val="0"/>
              </a:spcBef>
              <a:spcAft>
                <a:spcPts val="0"/>
              </a:spcAft>
              <a:buClr>
                <a:schemeClr val="dk2"/>
              </a:buClr>
              <a:buSzPts val="4800"/>
              <a:buNone/>
              <a:defRPr sz="4800" b="0">
                <a:solidFill>
                  <a:schemeClr val="dk2"/>
                </a:solidFill>
              </a:defRPr>
            </a:lvl6pPr>
            <a:lvl7pPr lvl="6" algn="r">
              <a:spcBef>
                <a:spcPts val="0"/>
              </a:spcBef>
              <a:spcAft>
                <a:spcPts val="0"/>
              </a:spcAft>
              <a:buClr>
                <a:schemeClr val="dk2"/>
              </a:buClr>
              <a:buSzPts val="4800"/>
              <a:buNone/>
              <a:defRPr sz="4800" b="0">
                <a:solidFill>
                  <a:schemeClr val="dk2"/>
                </a:solidFill>
              </a:defRPr>
            </a:lvl7pPr>
            <a:lvl8pPr lvl="7" algn="r">
              <a:spcBef>
                <a:spcPts val="0"/>
              </a:spcBef>
              <a:spcAft>
                <a:spcPts val="0"/>
              </a:spcAft>
              <a:buClr>
                <a:schemeClr val="dk2"/>
              </a:buClr>
              <a:buSzPts val="4800"/>
              <a:buNone/>
              <a:defRPr sz="4800" b="0">
                <a:solidFill>
                  <a:schemeClr val="dk2"/>
                </a:solidFill>
              </a:defRPr>
            </a:lvl8pPr>
            <a:lvl9pPr lvl="8" algn="r">
              <a:spcBef>
                <a:spcPts val="0"/>
              </a:spcBef>
              <a:spcAft>
                <a:spcPts val="0"/>
              </a:spcAft>
              <a:buClr>
                <a:schemeClr val="dk2"/>
              </a:buClr>
              <a:buSzPts val="4800"/>
              <a:buNone/>
              <a:defRPr sz="4800" b="0">
                <a:solidFill>
                  <a:schemeClr val="dk2"/>
                </a:solidFill>
              </a:defRPr>
            </a:lvl9pPr>
          </a:lstStyle>
          <a:p>
            <a:endParaRPr/>
          </a:p>
        </p:txBody>
      </p:sp>
      <p:sp>
        <p:nvSpPr>
          <p:cNvPr id="163" name="Google Shape;163;p2"/>
          <p:cNvSpPr/>
          <p:nvPr/>
        </p:nvSpPr>
        <p:spPr>
          <a:xfrm>
            <a:off x="723692" y="42200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58319" y="30532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25101" y="34224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078045" y="31283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01648" y="32857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364459" y="33468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551116" y="31255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19881" y="39948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644912" y="40365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16542" y="31861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347361" y="31861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681615" y="48135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146421" y="45087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146430" y="31044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262207" y="47295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376372" y="47290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08716" y="44293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7975391" y="30532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570785" y="40282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247060" y="40948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16944" y="40828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859713" y="34174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07038" y="42139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15839" y="45095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18184" y="39663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496794" y="30214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453205" y="37059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866011" y="47428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669805" y="46143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1pPr>
            <a:lvl2pPr lvl="1">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2pPr>
            <a:lvl3pPr lvl="2">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3pPr>
            <a:lvl4pPr lvl="3">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4pPr>
            <a:lvl5pPr lvl="4">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5pPr>
            <a:lvl6pPr lvl="5">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6pPr>
            <a:lvl7pPr lvl="6">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7pPr>
            <a:lvl8pPr lvl="7">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8pPr>
            <a:lvl9pPr lvl="8">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9pPr>
          </a:lstStyle>
          <a:p>
            <a:endParaRPr/>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1"/>
              </a:buClr>
              <a:buSzPts val="2600"/>
              <a:buFont typeface="Dosis"/>
              <a:buChar char="✘"/>
              <a:defRPr sz="2600">
                <a:solidFill>
                  <a:schemeClr val="dk1"/>
                </a:solidFill>
                <a:latin typeface="Dosis"/>
                <a:ea typeface="Dosis"/>
                <a:cs typeface="Dosis"/>
                <a:sym typeface="Dosis"/>
              </a:defRPr>
            </a:lvl1pPr>
            <a:lvl2pPr marL="914400" lvl="1"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2pPr>
            <a:lvl3pPr marL="1371600" lvl="2"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3pPr>
            <a:lvl4pPr marL="1828800" lvl="3"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4pPr>
            <a:lvl5pPr marL="2286000" lvl="4"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5pPr>
            <a:lvl6pPr marL="2743200" lvl="5"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6pPr>
            <a:lvl7pPr marL="3200400" lvl="6"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7pPr>
            <a:lvl8pPr marL="3657600" lvl="7"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8pPr>
            <a:lvl9pPr marL="4114800" lvl="8"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9pPr>
          </a:lstStyle>
          <a:p>
            <a:endParaRPr/>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chemeClr val="accent1"/>
                </a:solidFill>
                <a:latin typeface="Sniglet"/>
                <a:ea typeface="Sniglet"/>
                <a:cs typeface="Sniglet"/>
                <a:sym typeface="Sniglet"/>
              </a:defRPr>
            </a:lvl1pPr>
            <a:lvl2pPr lvl="1">
              <a:buNone/>
              <a:defRPr sz="1200">
                <a:solidFill>
                  <a:schemeClr val="accent1"/>
                </a:solidFill>
                <a:latin typeface="Sniglet"/>
                <a:ea typeface="Sniglet"/>
                <a:cs typeface="Sniglet"/>
                <a:sym typeface="Sniglet"/>
              </a:defRPr>
            </a:lvl2pPr>
            <a:lvl3pPr lvl="2">
              <a:buNone/>
              <a:defRPr sz="1200">
                <a:solidFill>
                  <a:schemeClr val="accent1"/>
                </a:solidFill>
                <a:latin typeface="Sniglet"/>
                <a:ea typeface="Sniglet"/>
                <a:cs typeface="Sniglet"/>
                <a:sym typeface="Sniglet"/>
              </a:defRPr>
            </a:lvl3pPr>
            <a:lvl4pPr lvl="3">
              <a:buNone/>
              <a:defRPr sz="1200">
                <a:solidFill>
                  <a:schemeClr val="accent1"/>
                </a:solidFill>
                <a:latin typeface="Sniglet"/>
                <a:ea typeface="Sniglet"/>
                <a:cs typeface="Sniglet"/>
                <a:sym typeface="Sniglet"/>
              </a:defRPr>
            </a:lvl4pPr>
            <a:lvl5pPr lvl="4">
              <a:buNone/>
              <a:defRPr sz="1200">
                <a:solidFill>
                  <a:schemeClr val="accent1"/>
                </a:solidFill>
                <a:latin typeface="Sniglet"/>
                <a:ea typeface="Sniglet"/>
                <a:cs typeface="Sniglet"/>
                <a:sym typeface="Sniglet"/>
              </a:defRPr>
            </a:lvl5pPr>
            <a:lvl6pPr lvl="5">
              <a:buNone/>
              <a:defRPr sz="1200">
                <a:solidFill>
                  <a:schemeClr val="accent1"/>
                </a:solidFill>
                <a:latin typeface="Sniglet"/>
                <a:ea typeface="Sniglet"/>
                <a:cs typeface="Sniglet"/>
                <a:sym typeface="Sniglet"/>
              </a:defRPr>
            </a:lvl6pPr>
            <a:lvl7pPr lvl="6">
              <a:buNone/>
              <a:defRPr sz="1200">
                <a:solidFill>
                  <a:schemeClr val="accent1"/>
                </a:solidFill>
                <a:latin typeface="Sniglet"/>
                <a:ea typeface="Sniglet"/>
                <a:cs typeface="Sniglet"/>
                <a:sym typeface="Sniglet"/>
              </a:defRPr>
            </a:lvl7pPr>
            <a:lvl8pPr lvl="7">
              <a:buNone/>
              <a:defRPr sz="1200">
                <a:solidFill>
                  <a:schemeClr val="accent1"/>
                </a:solidFill>
                <a:latin typeface="Sniglet"/>
                <a:ea typeface="Sniglet"/>
                <a:cs typeface="Sniglet"/>
                <a:sym typeface="Sniglet"/>
              </a:defRPr>
            </a:lvl8pPr>
            <a:lvl9pPr lvl="8">
              <a:buNone/>
              <a:defRPr sz="1200">
                <a:solidFill>
                  <a:schemeClr val="accent1"/>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xfrm>
            <a:off x="1064336" y="1291818"/>
            <a:ext cx="6760937" cy="1159800"/>
          </a:xfrm>
          <a:prstGeom prst="rect">
            <a:avLst/>
          </a:prstGeom>
        </p:spPr>
        <p:txBody>
          <a:bodyPr spcFirstLastPara="1" wrap="square" lIns="91425" tIns="91425" rIns="91425" bIns="91425" anchor="ctr" anchorCtr="0">
            <a:noAutofit/>
          </a:bodyPr>
          <a:lstStyle/>
          <a:p>
            <a:pPr algn="ctr"/>
            <a:r>
              <a:rPr lang="en-IN" sz="1800" b="1" u="sng" kern="1800" dirty="0">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Feature Selection for High Dimensional Data Using    Weighted K-Nearest Neighbours and Genetic Algorithm</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B7B97A-A342-497D-877E-C373A6A44F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4" name="TextBox 3">
            <a:extLst>
              <a:ext uri="{FF2B5EF4-FFF2-40B4-BE49-F238E27FC236}">
                <a16:creationId xmlns:a16="http://schemas.microsoft.com/office/drawing/2014/main" id="{7F11429A-23B4-41BB-B15A-BC3ABECE90BB}"/>
              </a:ext>
            </a:extLst>
          </p:cNvPr>
          <p:cNvSpPr txBox="1"/>
          <p:nvPr/>
        </p:nvSpPr>
        <p:spPr>
          <a:xfrm>
            <a:off x="758890" y="486564"/>
            <a:ext cx="7607559" cy="3988784"/>
          </a:xfrm>
          <a:prstGeom prst="rect">
            <a:avLst/>
          </a:prstGeom>
          <a:noFill/>
        </p:spPr>
        <p:txBody>
          <a:bodyPr wrap="square">
            <a:spAutoFit/>
          </a:bodyPr>
          <a:lstStyle/>
          <a:p>
            <a:pPr>
              <a:lnSpc>
                <a:spcPct val="115000"/>
              </a:lnSpc>
            </a:pPr>
            <a:r>
              <a:rPr lang="en-IN" sz="1600" dirty="0">
                <a:effectLst/>
                <a:latin typeface="Sitka Display Semibold" pitchFamily="2" charset="0"/>
                <a:ea typeface="Calibri" panose="020F0502020204030204" pitchFamily="34" charset="0"/>
                <a:cs typeface="Arial" panose="020B0604020202020204" pitchFamily="34" charset="0"/>
              </a:rPr>
              <a:t>&gt; WKNNGAFS algorithm is mainly composed of five parts: initial population, calculating prediction of training samples, calculation of individual fitness, performing genetic operators and finally obtaining optimal weight vector. </a:t>
            </a:r>
          </a:p>
          <a:p>
            <a:pPr>
              <a:lnSpc>
                <a:spcPct val="115000"/>
              </a:lnSpc>
            </a:pPr>
            <a:endParaRPr lang="en-IN" sz="1600" dirty="0">
              <a:latin typeface="Sitka Display Semibold" pitchFamily="2" charset="0"/>
              <a:ea typeface="Times New Roman" panose="02020603050405020304" pitchFamily="18" charset="0"/>
              <a:cs typeface="Arial" panose="020B0604020202020204" pitchFamily="34" charset="0"/>
            </a:endParaRPr>
          </a:p>
          <a:p>
            <a:pPr>
              <a:lnSpc>
                <a:spcPct val="115000"/>
              </a:lnSpc>
            </a:pPr>
            <a:r>
              <a:rPr lang="en-IN" sz="1600" dirty="0">
                <a:latin typeface="Sitka Display Semibold" pitchFamily="2" charset="0"/>
                <a:ea typeface="Times New Roman" panose="02020603050405020304" pitchFamily="18" charset="0"/>
                <a:cs typeface="Arial" panose="020B0604020202020204" pitchFamily="34" charset="0"/>
              </a:rPr>
              <a:t>&gt; For </a:t>
            </a:r>
            <a:r>
              <a:rPr lang="en-IN" sz="1600" dirty="0">
                <a:solidFill>
                  <a:srgbClr val="000000"/>
                </a:solidFill>
                <a:effectLst/>
                <a:latin typeface="Sitka Display Semibold" pitchFamily="2" charset="0"/>
                <a:ea typeface="Times New Roman" panose="02020603050405020304" pitchFamily="18" charset="0"/>
                <a:cs typeface="Arial" panose="020B0604020202020204" pitchFamily="34" charset="0"/>
              </a:rPr>
              <a:t>the Prostate malignant growth dataset or simply Prostate cancer dataset with 100 lines and 10 segments, the WKNN and GA procedures will be utilized to distinguish the most educational elements for anticipating the analysis aftereffect of prostate disease patients. The classification model is likely to rely heavily on the </a:t>
            </a:r>
            <a:r>
              <a:rPr lang="en-IN" sz="1600" dirty="0" err="1">
                <a:solidFill>
                  <a:srgbClr val="000000"/>
                </a:solidFill>
                <a:effectLst/>
                <a:latin typeface="Sitka Display Semibold" pitchFamily="2" charset="0"/>
                <a:ea typeface="Times New Roman" panose="02020603050405020304" pitchFamily="18" charset="0"/>
                <a:cs typeface="Arial" panose="020B0604020202020204" pitchFamily="34" charset="0"/>
              </a:rPr>
              <a:t>tumor's</a:t>
            </a:r>
            <a:r>
              <a:rPr lang="en-IN" sz="1600" dirty="0">
                <a:solidFill>
                  <a:srgbClr val="000000"/>
                </a:solidFill>
                <a:effectLst/>
                <a:latin typeface="Sitka Display Semibold" pitchFamily="2" charset="0"/>
                <a:ea typeface="Times New Roman" panose="02020603050405020304" pitchFamily="18" charset="0"/>
                <a:cs typeface="Arial" panose="020B0604020202020204" pitchFamily="34" charset="0"/>
              </a:rPr>
              <a:t> radius, perimeter, and area as physical characteristics. In any case, the WKNN and GA methods can likewise recognize different elements that might be more subtle yet at the same time useful for the arrangement task, for example, the surface and fractal aspect of the growth. A classification model for the prostate cancer dataset that is both more accurate and more effective can be developed by utilizing WKNN and GA for feature selection.</a:t>
            </a:r>
            <a:endParaRPr lang="en-IN" sz="1600" dirty="0">
              <a:effectLst/>
              <a:latin typeface="Sitka Display Semibold" pitchFamily="2" charset="0"/>
              <a:ea typeface="Calibri" panose="020F0502020204030204" pitchFamily="34" charset="0"/>
              <a:cs typeface="Arial" panose="020B0604020202020204" pitchFamily="34" charset="0"/>
            </a:endParaRPr>
          </a:p>
          <a:p>
            <a:r>
              <a:rPr lang="en-IN" sz="1600" dirty="0">
                <a:solidFill>
                  <a:srgbClr val="000000"/>
                </a:solidFill>
                <a:effectLst/>
                <a:latin typeface="Sitka Display Semibold" pitchFamily="2" charset="0"/>
                <a:ea typeface="Times New Roman" panose="02020603050405020304" pitchFamily="18" charset="0"/>
                <a:cs typeface="Arial" panose="020B0604020202020204" pitchFamily="34" charset="0"/>
              </a:rPr>
              <a:t>Finally, we use the selected subset of features to train a classification model.  </a:t>
            </a:r>
            <a:endParaRPr lang="en-US" sz="1600" dirty="0">
              <a:latin typeface="Sitka Display Semibold" pitchFamily="2" charset="0"/>
              <a:cs typeface="Times New Roman" panose="02020603050405020304" pitchFamily="18" charset="0"/>
            </a:endParaRPr>
          </a:p>
        </p:txBody>
      </p:sp>
    </p:spTree>
    <p:extLst>
      <p:ext uri="{BB962C8B-B14F-4D97-AF65-F5344CB8AC3E}">
        <p14:creationId xmlns:p14="http://schemas.microsoft.com/office/powerpoint/2010/main" val="422028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B7B97A-A342-497D-877E-C373A6A44F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67905288-2066-4635-A0EE-599B9272EA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45179" y="111192"/>
            <a:ext cx="4710185" cy="4611480"/>
          </a:xfrm>
          <a:prstGeom prst="rect">
            <a:avLst/>
          </a:prstGeom>
          <a:noFill/>
          <a:ln>
            <a:noFill/>
          </a:ln>
        </p:spPr>
      </p:pic>
    </p:spTree>
    <p:extLst>
      <p:ext uri="{BB962C8B-B14F-4D97-AF65-F5344CB8AC3E}">
        <p14:creationId xmlns:p14="http://schemas.microsoft.com/office/powerpoint/2010/main" val="370187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8EF138-85CB-92C7-3A9B-D3758939ED9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3" name="Google Shape;566;p18">
            <a:extLst>
              <a:ext uri="{FF2B5EF4-FFF2-40B4-BE49-F238E27FC236}">
                <a16:creationId xmlns:a16="http://schemas.microsoft.com/office/drawing/2014/main" id="{95B87A67-690F-4AD1-AF55-1497712084DB}"/>
              </a:ext>
            </a:extLst>
          </p:cNvPr>
          <p:cNvSpPr txBox="1">
            <a:spLocks/>
          </p:cNvSpPr>
          <p:nvPr/>
        </p:nvSpPr>
        <p:spPr>
          <a:xfrm>
            <a:off x="629816" y="2592504"/>
            <a:ext cx="77724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pPr algn="ctr"/>
            <a:r>
              <a:rPr lang="en-US" sz="6000" dirty="0"/>
              <a:t> Implementation</a:t>
            </a:r>
          </a:p>
        </p:txBody>
      </p:sp>
      <p:sp>
        <p:nvSpPr>
          <p:cNvPr id="4" name="Google Shape;568;p18">
            <a:extLst>
              <a:ext uri="{FF2B5EF4-FFF2-40B4-BE49-F238E27FC236}">
                <a16:creationId xmlns:a16="http://schemas.microsoft.com/office/drawing/2014/main" id="{FD5D7C37-C504-FA34-6408-B2150B0E28C0}"/>
              </a:ext>
            </a:extLst>
          </p:cNvPr>
          <p:cNvSpPr/>
          <p:nvPr/>
        </p:nvSpPr>
        <p:spPr>
          <a:xfrm>
            <a:off x="4572753" y="647124"/>
            <a:ext cx="1323528" cy="1341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 name="Google Shape;569;p18">
            <a:extLst>
              <a:ext uri="{FF2B5EF4-FFF2-40B4-BE49-F238E27FC236}">
                <a16:creationId xmlns:a16="http://schemas.microsoft.com/office/drawing/2014/main" id="{D43124DC-8E22-7901-3DDD-49631CF3B6D0}"/>
              </a:ext>
            </a:extLst>
          </p:cNvPr>
          <p:cNvSpPr/>
          <p:nvPr/>
        </p:nvSpPr>
        <p:spPr>
          <a:xfrm rot="1473079">
            <a:off x="3369357" y="1316756"/>
            <a:ext cx="773816" cy="753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6" name="Google Shape;570;p18">
            <a:extLst>
              <a:ext uri="{FF2B5EF4-FFF2-40B4-BE49-F238E27FC236}">
                <a16:creationId xmlns:a16="http://schemas.microsoft.com/office/drawing/2014/main" id="{FD478A45-94E4-7EE2-9FB4-8ED68CDD2E28}"/>
              </a:ext>
            </a:extLst>
          </p:cNvPr>
          <p:cNvSpPr/>
          <p:nvPr/>
        </p:nvSpPr>
        <p:spPr>
          <a:xfrm>
            <a:off x="4316768" y="5189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 name="Google Shape;571;p18">
            <a:extLst>
              <a:ext uri="{FF2B5EF4-FFF2-40B4-BE49-F238E27FC236}">
                <a16:creationId xmlns:a16="http://schemas.microsoft.com/office/drawing/2014/main" id="{78598FCD-6636-11E4-AA89-280264313FF6}"/>
              </a:ext>
            </a:extLst>
          </p:cNvPr>
          <p:cNvSpPr/>
          <p:nvPr/>
        </p:nvSpPr>
        <p:spPr>
          <a:xfrm rot="2487273">
            <a:off x="4098884" y="201273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extLst>
      <p:ext uri="{BB962C8B-B14F-4D97-AF65-F5344CB8AC3E}">
        <p14:creationId xmlns:p14="http://schemas.microsoft.com/office/powerpoint/2010/main" val="373725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5CFE81-9110-2796-8D72-DAD86F063D6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3" name="Google Shape;566;p18">
            <a:extLst>
              <a:ext uri="{FF2B5EF4-FFF2-40B4-BE49-F238E27FC236}">
                <a16:creationId xmlns:a16="http://schemas.microsoft.com/office/drawing/2014/main" id="{19ACF470-2C4D-CB33-142C-0DFAE08E381F}"/>
              </a:ext>
            </a:extLst>
          </p:cNvPr>
          <p:cNvSpPr txBox="1">
            <a:spLocks/>
          </p:cNvSpPr>
          <p:nvPr/>
        </p:nvSpPr>
        <p:spPr>
          <a:xfrm>
            <a:off x="685800" y="426262"/>
            <a:ext cx="7772400" cy="46545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US" sz="1400" dirty="0">
                <a:solidFill>
                  <a:schemeClr val="accent5">
                    <a:lumMod val="10000"/>
                  </a:schemeClr>
                </a:solidFill>
                <a:latin typeface="Sitka Display Semibold" pitchFamily="2" charset="0"/>
              </a:rPr>
              <a:t> </a:t>
            </a:r>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We implemented the feature Selection for High Dimensional Data Using Weighted K-Nearest </a:t>
            </a:r>
            <a:r>
              <a:rPr lang="en-IN" sz="1400" dirty="0" err="1">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Neighbors</a:t>
            </a:r>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 and Genetic Algorithm over Prostate Cancer Database with following steps:</a:t>
            </a:r>
            <a:endParaRPr lang="en-IN" sz="1400" dirty="0">
              <a:solidFill>
                <a:schemeClr val="accent5">
                  <a:lumMod val="10000"/>
                </a:schemeClr>
              </a:solidFill>
              <a:effectLst/>
              <a:latin typeface="Sitka Display Semibold" pitchFamily="2" charset="0"/>
              <a:ea typeface="Calibri" panose="020F0502020204030204" pitchFamily="34" charset="0"/>
              <a:cs typeface="Arial" panose="020B0604020202020204" pitchFamily="34" charset="0"/>
            </a:endParaRPr>
          </a:p>
          <a:p>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1.Preprocessing: The dataset needs to be </a:t>
            </a:r>
            <a:r>
              <a:rPr lang="en-IN" sz="1400" dirty="0" err="1">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preprocessed</a:t>
            </a:r>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 to remove any missing values, normalize the data, and split it into training and testing sets.</a:t>
            </a:r>
            <a:endParaRPr lang="en-IN" sz="1400" dirty="0">
              <a:solidFill>
                <a:schemeClr val="accent5">
                  <a:lumMod val="10000"/>
                </a:schemeClr>
              </a:solidFill>
              <a:effectLst/>
              <a:latin typeface="Sitka Display Semibold" pitchFamily="2" charset="0"/>
              <a:ea typeface="Calibri" panose="020F0502020204030204" pitchFamily="34" charset="0"/>
              <a:cs typeface="Arial" panose="020B0604020202020204" pitchFamily="34" charset="0"/>
            </a:endParaRPr>
          </a:p>
          <a:p>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 </a:t>
            </a:r>
            <a:endParaRPr lang="en-IN" sz="1400" dirty="0">
              <a:solidFill>
                <a:schemeClr val="accent5">
                  <a:lumMod val="10000"/>
                </a:schemeClr>
              </a:solidFill>
              <a:effectLst/>
              <a:latin typeface="Sitka Display Semibold" pitchFamily="2" charset="0"/>
              <a:ea typeface="Calibri" panose="020F0502020204030204" pitchFamily="34" charset="0"/>
              <a:cs typeface="Arial" panose="020B0604020202020204" pitchFamily="34" charset="0"/>
            </a:endParaRPr>
          </a:p>
          <a:p>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2.Feature selection using WKNN: The WKNN approach can be used to assign weights to each feature based on their relevance to the classification task. This involves selecting the value of k and calculating the weight of each feature based on its distance to the k-nearest </a:t>
            </a:r>
            <a:r>
              <a:rPr lang="en-IN" sz="1400" dirty="0" err="1">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neighbors</a:t>
            </a:r>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a:t>
            </a:r>
            <a:endParaRPr lang="en-IN" sz="1400" dirty="0">
              <a:solidFill>
                <a:schemeClr val="accent5">
                  <a:lumMod val="10000"/>
                </a:schemeClr>
              </a:solidFill>
              <a:effectLst/>
              <a:latin typeface="Sitka Display Semibold" pitchFamily="2" charset="0"/>
              <a:ea typeface="Calibri" panose="020F0502020204030204" pitchFamily="34" charset="0"/>
              <a:cs typeface="Arial" panose="020B0604020202020204" pitchFamily="34" charset="0"/>
            </a:endParaRPr>
          </a:p>
          <a:p>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 </a:t>
            </a:r>
            <a:endParaRPr lang="en-IN" sz="1400" dirty="0">
              <a:solidFill>
                <a:schemeClr val="accent5">
                  <a:lumMod val="10000"/>
                </a:schemeClr>
              </a:solidFill>
              <a:effectLst/>
              <a:latin typeface="Sitka Display Semibold" pitchFamily="2" charset="0"/>
              <a:ea typeface="Calibri" panose="020F0502020204030204" pitchFamily="34" charset="0"/>
              <a:cs typeface="Arial" panose="020B0604020202020204" pitchFamily="34" charset="0"/>
            </a:endParaRPr>
          </a:p>
          <a:p>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3.Feature selection using GA: The GA approach involves defining a fitness function that measures the performance of the classification model using a given set of features. The GA algorithm then iteratively selects the best set of features that maximize the fitness function.</a:t>
            </a:r>
            <a:endParaRPr lang="en-IN" sz="1400" dirty="0">
              <a:solidFill>
                <a:schemeClr val="accent5">
                  <a:lumMod val="10000"/>
                </a:schemeClr>
              </a:solidFill>
              <a:effectLst/>
              <a:latin typeface="Sitka Display Semibold" pitchFamily="2" charset="0"/>
              <a:ea typeface="Calibri" panose="020F0502020204030204" pitchFamily="34" charset="0"/>
              <a:cs typeface="Arial" panose="020B0604020202020204" pitchFamily="34" charset="0"/>
            </a:endParaRPr>
          </a:p>
          <a:p>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 </a:t>
            </a:r>
            <a:endParaRPr lang="en-IN" sz="1400" dirty="0">
              <a:solidFill>
                <a:schemeClr val="accent5">
                  <a:lumMod val="10000"/>
                </a:schemeClr>
              </a:solidFill>
              <a:effectLst/>
              <a:latin typeface="Sitka Display Semibold" pitchFamily="2" charset="0"/>
              <a:ea typeface="Calibri" panose="020F0502020204030204" pitchFamily="34" charset="0"/>
              <a:cs typeface="Arial" panose="020B0604020202020204" pitchFamily="34" charset="0"/>
            </a:endParaRPr>
          </a:p>
          <a:p>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4.Hybrid approach: A hybrid approach can be used to combine the benefits of both WKNN and GA approaches. In this approach, the WKNN technique can be used to identify a subset of features, which can then be further optimized using GA.</a:t>
            </a:r>
            <a:endParaRPr lang="en-IN" sz="1400" dirty="0">
              <a:solidFill>
                <a:schemeClr val="accent5">
                  <a:lumMod val="10000"/>
                </a:schemeClr>
              </a:solidFill>
              <a:effectLst/>
              <a:latin typeface="Sitka Display Semibold" pitchFamily="2" charset="0"/>
              <a:ea typeface="Calibri" panose="020F0502020204030204" pitchFamily="34" charset="0"/>
              <a:cs typeface="Arial" panose="020B0604020202020204" pitchFamily="34" charset="0"/>
            </a:endParaRPr>
          </a:p>
          <a:p>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 </a:t>
            </a:r>
            <a:endParaRPr lang="en-IN" sz="1400" dirty="0">
              <a:solidFill>
                <a:schemeClr val="accent5">
                  <a:lumMod val="10000"/>
                </a:schemeClr>
              </a:solidFill>
              <a:effectLst/>
              <a:latin typeface="Sitka Display Semibold" pitchFamily="2" charset="0"/>
              <a:ea typeface="Calibri" panose="020F0502020204030204" pitchFamily="34" charset="0"/>
              <a:cs typeface="Arial" panose="020B0604020202020204" pitchFamily="34" charset="0"/>
            </a:endParaRPr>
          </a:p>
          <a:p>
            <a:r>
              <a:rPr lang="en-IN" sz="1400" dirty="0">
                <a:solidFill>
                  <a:schemeClr val="accent5">
                    <a:lumMod val="10000"/>
                  </a:schemeClr>
                </a:solidFill>
                <a:effectLst/>
                <a:latin typeface="Sitka Display Semibold" pitchFamily="2" charset="0"/>
                <a:ea typeface="Times New Roman" panose="02020603050405020304" pitchFamily="18" charset="0"/>
                <a:cs typeface="Arial" panose="020B0604020202020204" pitchFamily="34" charset="0"/>
              </a:rPr>
              <a:t>5.Evaluation: The selected features can be used to train a classification model, such as logistic regression, support vector machine, or random forest. The performance of the classification model can then be evaluated using metrics such as accuracy.</a:t>
            </a:r>
            <a:endParaRPr lang="en-IN" sz="1400" dirty="0">
              <a:solidFill>
                <a:schemeClr val="accent5">
                  <a:lumMod val="10000"/>
                </a:schemeClr>
              </a:solidFill>
              <a:effectLst/>
              <a:latin typeface="Sitka Display Semibold" pitchFamily="2" charset="0"/>
              <a:ea typeface="Calibri" panose="020F0502020204030204" pitchFamily="34" charset="0"/>
              <a:cs typeface="Arial" panose="020B0604020202020204" pitchFamily="34" charset="0"/>
            </a:endParaRPr>
          </a:p>
          <a:p>
            <a:endParaRPr lang="en-US" sz="1400" dirty="0">
              <a:solidFill>
                <a:schemeClr val="accent5">
                  <a:lumMod val="10000"/>
                </a:schemeClr>
              </a:solidFill>
              <a:latin typeface="Sitka Display Semibold" pitchFamily="2" charset="0"/>
            </a:endParaRPr>
          </a:p>
        </p:txBody>
      </p:sp>
    </p:spTree>
    <p:extLst>
      <p:ext uri="{BB962C8B-B14F-4D97-AF65-F5344CB8AC3E}">
        <p14:creationId xmlns:p14="http://schemas.microsoft.com/office/powerpoint/2010/main" val="77048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154B06-05DC-BCEC-E3BD-1342B204C2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4" name="Slide Number Placeholder 1">
            <a:extLst>
              <a:ext uri="{FF2B5EF4-FFF2-40B4-BE49-F238E27FC236}">
                <a16:creationId xmlns:a16="http://schemas.microsoft.com/office/drawing/2014/main" id="{215FBC3D-0535-6398-D4BD-59D6F64F2199}"/>
              </a:ext>
            </a:extLst>
          </p:cNvPr>
          <p:cNvSpPr txBox="1">
            <a:spLocks/>
          </p:cNvSpPr>
          <p:nvPr/>
        </p:nvSpPr>
        <p:spPr>
          <a:xfrm>
            <a:off x="4297650" y="4853299"/>
            <a:ext cx="548700" cy="29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200" b="0" i="0" u="none" strike="noStrike" cap="none">
                <a:solidFill>
                  <a:schemeClr val="accent1"/>
                </a:solidFill>
                <a:latin typeface="Sniglet"/>
                <a:ea typeface="Sniglet"/>
                <a:cs typeface="Sniglet"/>
                <a:sym typeface="Sniglet"/>
              </a:defRPr>
            </a:lvl1pPr>
            <a:lvl2pPr marR="0" lvl="1" algn="ctr" rtl="0">
              <a:lnSpc>
                <a:spcPct val="100000"/>
              </a:lnSpc>
              <a:spcBef>
                <a:spcPts val="0"/>
              </a:spcBef>
              <a:spcAft>
                <a:spcPts val="0"/>
              </a:spcAft>
              <a:buClr>
                <a:srgbClr val="000000"/>
              </a:buClr>
              <a:buFont typeface="Arial"/>
              <a:buNone/>
              <a:defRPr sz="1200" b="0" i="0" u="none" strike="noStrike" cap="none">
                <a:solidFill>
                  <a:schemeClr val="accent1"/>
                </a:solidFill>
                <a:latin typeface="Sniglet"/>
                <a:ea typeface="Sniglet"/>
                <a:cs typeface="Sniglet"/>
                <a:sym typeface="Sniglet"/>
              </a:defRPr>
            </a:lvl2pPr>
            <a:lvl3pPr marR="0" lvl="2" algn="ctr" rtl="0">
              <a:lnSpc>
                <a:spcPct val="100000"/>
              </a:lnSpc>
              <a:spcBef>
                <a:spcPts val="0"/>
              </a:spcBef>
              <a:spcAft>
                <a:spcPts val="0"/>
              </a:spcAft>
              <a:buClr>
                <a:srgbClr val="000000"/>
              </a:buClr>
              <a:buFont typeface="Arial"/>
              <a:buNone/>
              <a:defRPr sz="1200" b="0" i="0" u="none" strike="noStrike" cap="none">
                <a:solidFill>
                  <a:schemeClr val="accent1"/>
                </a:solidFill>
                <a:latin typeface="Sniglet"/>
                <a:ea typeface="Sniglet"/>
                <a:cs typeface="Sniglet"/>
                <a:sym typeface="Sniglet"/>
              </a:defRPr>
            </a:lvl3pPr>
            <a:lvl4pPr marR="0" lvl="3" algn="ctr" rtl="0">
              <a:lnSpc>
                <a:spcPct val="100000"/>
              </a:lnSpc>
              <a:spcBef>
                <a:spcPts val="0"/>
              </a:spcBef>
              <a:spcAft>
                <a:spcPts val="0"/>
              </a:spcAft>
              <a:buClr>
                <a:srgbClr val="000000"/>
              </a:buClr>
              <a:buFont typeface="Arial"/>
              <a:buNone/>
              <a:defRPr sz="1200" b="0" i="0" u="none" strike="noStrike" cap="none">
                <a:solidFill>
                  <a:schemeClr val="accent1"/>
                </a:solidFill>
                <a:latin typeface="Sniglet"/>
                <a:ea typeface="Sniglet"/>
                <a:cs typeface="Sniglet"/>
                <a:sym typeface="Sniglet"/>
              </a:defRPr>
            </a:lvl4pPr>
            <a:lvl5pPr marR="0" lvl="4" algn="ctr" rtl="0">
              <a:lnSpc>
                <a:spcPct val="100000"/>
              </a:lnSpc>
              <a:spcBef>
                <a:spcPts val="0"/>
              </a:spcBef>
              <a:spcAft>
                <a:spcPts val="0"/>
              </a:spcAft>
              <a:buClr>
                <a:srgbClr val="000000"/>
              </a:buClr>
              <a:buFont typeface="Arial"/>
              <a:buNone/>
              <a:defRPr sz="1200" b="0" i="0" u="none" strike="noStrike" cap="none">
                <a:solidFill>
                  <a:schemeClr val="accent1"/>
                </a:solidFill>
                <a:latin typeface="Sniglet"/>
                <a:ea typeface="Sniglet"/>
                <a:cs typeface="Sniglet"/>
                <a:sym typeface="Sniglet"/>
              </a:defRPr>
            </a:lvl5pPr>
            <a:lvl6pPr marR="0" lvl="5" algn="ctr" rtl="0">
              <a:lnSpc>
                <a:spcPct val="100000"/>
              </a:lnSpc>
              <a:spcBef>
                <a:spcPts val="0"/>
              </a:spcBef>
              <a:spcAft>
                <a:spcPts val="0"/>
              </a:spcAft>
              <a:buClr>
                <a:srgbClr val="000000"/>
              </a:buClr>
              <a:buFont typeface="Arial"/>
              <a:buNone/>
              <a:defRPr sz="1200" b="0" i="0" u="none" strike="noStrike" cap="none">
                <a:solidFill>
                  <a:schemeClr val="accent1"/>
                </a:solidFill>
                <a:latin typeface="Sniglet"/>
                <a:ea typeface="Sniglet"/>
                <a:cs typeface="Sniglet"/>
                <a:sym typeface="Sniglet"/>
              </a:defRPr>
            </a:lvl6pPr>
            <a:lvl7pPr marR="0" lvl="6" algn="ctr" rtl="0">
              <a:lnSpc>
                <a:spcPct val="100000"/>
              </a:lnSpc>
              <a:spcBef>
                <a:spcPts val="0"/>
              </a:spcBef>
              <a:spcAft>
                <a:spcPts val="0"/>
              </a:spcAft>
              <a:buClr>
                <a:srgbClr val="000000"/>
              </a:buClr>
              <a:buFont typeface="Arial"/>
              <a:buNone/>
              <a:defRPr sz="1200" b="0" i="0" u="none" strike="noStrike" cap="none">
                <a:solidFill>
                  <a:schemeClr val="accent1"/>
                </a:solidFill>
                <a:latin typeface="Sniglet"/>
                <a:ea typeface="Sniglet"/>
                <a:cs typeface="Sniglet"/>
                <a:sym typeface="Sniglet"/>
              </a:defRPr>
            </a:lvl7pPr>
            <a:lvl8pPr marR="0" lvl="7" algn="ctr" rtl="0">
              <a:lnSpc>
                <a:spcPct val="100000"/>
              </a:lnSpc>
              <a:spcBef>
                <a:spcPts val="0"/>
              </a:spcBef>
              <a:spcAft>
                <a:spcPts val="0"/>
              </a:spcAft>
              <a:buClr>
                <a:srgbClr val="000000"/>
              </a:buClr>
              <a:buFont typeface="Arial"/>
              <a:buNone/>
              <a:defRPr sz="1200" b="0" i="0" u="none" strike="noStrike" cap="none">
                <a:solidFill>
                  <a:schemeClr val="accent1"/>
                </a:solidFill>
                <a:latin typeface="Sniglet"/>
                <a:ea typeface="Sniglet"/>
                <a:cs typeface="Sniglet"/>
                <a:sym typeface="Sniglet"/>
              </a:defRPr>
            </a:lvl8pPr>
            <a:lvl9pPr marR="0" lvl="8" algn="ctr" rtl="0">
              <a:lnSpc>
                <a:spcPct val="100000"/>
              </a:lnSpc>
              <a:spcBef>
                <a:spcPts val="0"/>
              </a:spcBef>
              <a:spcAft>
                <a:spcPts val="0"/>
              </a:spcAft>
              <a:buClr>
                <a:srgbClr val="000000"/>
              </a:buClr>
              <a:buFont typeface="Arial"/>
              <a:buNone/>
              <a:defRPr sz="1200" b="0" i="0" u="none" strike="noStrike" cap="none">
                <a:solidFill>
                  <a:schemeClr val="accent1"/>
                </a:solidFill>
                <a:latin typeface="Sniglet"/>
                <a:ea typeface="Sniglet"/>
                <a:cs typeface="Sniglet"/>
                <a:sym typeface="Sniglet"/>
              </a:defRPr>
            </a:lvl9pPr>
          </a:lstStyle>
          <a:p>
            <a:fld id="{00000000-1234-1234-1234-123412341234}" type="slidenum">
              <a:rPr lang="en" smtClean="0"/>
              <a:pPr/>
              <a:t>14</a:t>
            </a:fld>
            <a:endParaRPr lang="en"/>
          </a:p>
        </p:txBody>
      </p:sp>
      <p:sp>
        <p:nvSpPr>
          <p:cNvPr id="5" name="Google Shape;566;p18">
            <a:extLst>
              <a:ext uri="{FF2B5EF4-FFF2-40B4-BE49-F238E27FC236}">
                <a16:creationId xmlns:a16="http://schemas.microsoft.com/office/drawing/2014/main" id="{E98152A8-0818-E895-8117-BEBD3CBEEDAE}"/>
              </a:ext>
            </a:extLst>
          </p:cNvPr>
          <p:cNvSpPr txBox="1">
            <a:spLocks/>
          </p:cNvSpPr>
          <p:nvPr/>
        </p:nvSpPr>
        <p:spPr>
          <a:xfrm>
            <a:off x="629816" y="2592504"/>
            <a:ext cx="77724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pPr algn="ctr"/>
            <a:r>
              <a:rPr lang="en-US" sz="6000" dirty="0"/>
              <a:t>Result</a:t>
            </a:r>
          </a:p>
        </p:txBody>
      </p:sp>
      <p:sp>
        <p:nvSpPr>
          <p:cNvPr id="6" name="Google Shape;568;p18">
            <a:extLst>
              <a:ext uri="{FF2B5EF4-FFF2-40B4-BE49-F238E27FC236}">
                <a16:creationId xmlns:a16="http://schemas.microsoft.com/office/drawing/2014/main" id="{1D68A895-19E3-FB1F-35A5-A8C46203E8F0}"/>
              </a:ext>
            </a:extLst>
          </p:cNvPr>
          <p:cNvSpPr/>
          <p:nvPr/>
        </p:nvSpPr>
        <p:spPr>
          <a:xfrm>
            <a:off x="4572753" y="647124"/>
            <a:ext cx="1323528" cy="1341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 name="Google Shape;569;p18">
            <a:extLst>
              <a:ext uri="{FF2B5EF4-FFF2-40B4-BE49-F238E27FC236}">
                <a16:creationId xmlns:a16="http://schemas.microsoft.com/office/drawing/2014/main" id="{1E35B388-DD5D-D9EB-6B36-3FBE74A2E778}"/>
              </a:ext>
            </a:extLst>
          </p:cNvPr>
          <p:cNvSpPr/>
          <p:nvPr/>
        </p:nvSpPr>
        <p:spPr>
          <a:xfrm rot="1473079">
            <a:off x="3369357" y="1316756"/>
            <a:ext cx="773816" cy="753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8" name="Google Shape;570;p18">
            <a:extLst>
              <a:ext uri="{FF2B5EF4-FFF2-40B4-BE49-F238E27FC236}">
                <a16:creationId xmlns:a16="http://schemas.microsoft.com/office/drawing/2014/main" id="{44733269-8C02-277D-FF58-8278C9334E66}"/>
              </a:ext>
            </a:extLst>
          </p:cNvPr>
          <p:cNvSpPr/>
          <p:nvPr/>
        </p:nvSpPr>
        <p:spPr>
          <a:xfrm>
            <a:off x="4316768" y="5189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9" name="Google Shape;571;p18">
            <a:extLst>
              <a:ext uri="{FF2B5EF4-FFF2-40B4-BE49-F238E27FC236}">
                <a16:creationId xmlns:a16="http://schemas.microsoft.com/office/drawing/2014/main" id="{C73BD964-FA33-0E6E-A435-19B21C337326}"/>
              </a:ext>
            </a:extLst>
          </p:cNvPr>
          <p:cNvSpPr/>
          <p:nvPr/>
        </p:nvSpPr>
        <p:spPr>
          <a:xfrm rot="2487273">
            <a:off x="4098884" y="201273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extLst>
      <p:ext uri="{BB962C8B-B14F-4D97-AF65-F5344CB8AC3E}">
        <p14:creationId xmlns:p14="http://schemas.microsoft.com/office/powerpoint/2010/main" val="398452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5ACFDB-94B5-F440-E209-B8B22A1E1C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3" name="Google Shape;566;p18">
            <a:extLst>
              <a:ext uri="{FF2B5EF4-FFF2-40B4-BE49-F238E27FC236}">
                <a16:creationId xmlns:a16="http://schemas.microsoft.com/office/drawing/2014/main" id="{9914196B-5E9F-BF0B-E46E-45585D4B841E}"/>
              </a:ext>
            </a:extLst>
          </p:cNvPr>
          <p:cNvSpPr txBox="1">
            <a:spLocks/>
          </p:cNvSpPr>
          <p:nvPr/>
        </p:nvSpPr>
        <p:spPr>
          <a:xfrm>
            <a:off x="629816" y="391885"/>
            <a:ext cx="7772400" cy="44614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US" sz="1400" dirty="0" err="1">
                <a:solidFill>
                  <a:schemeClr val="accent5">
                    <a:lumMod val="10000"/>
                  </a:schemeClr>
                </a:solidFill>
                <a:latin typeface="Sitka Display Semibold" pitchFamily="2" charset="0"/>
              </a:rPr>
              <a:t>Diagnosis_result</a:t>
            </a:r>
            <a:r>
              <a:rPr lang="en-US" sz="1400" dirty="0">
                <a:solidFill>
                  <a:schemeClr val="accent5">
                    <a:lumMod val="10000"/>
                  </a:schemeClr>
                </a:solidFill>
                <a:latin typeface="Sitka Display Semibold" pitchFamily="2" charset="0"/>
              </a:rPr>
              <a:t>: We discovered that the following features, which are already present in our dataset, have a significant impact on drawing conclusions for any patient with this kind of cancer: This component gives data about the conclusion of malignant growth, which is many times the main variable for order.</a:t>
            </a:r>
          </a:p>
          <a:p>
            <a:endParaRPr lang="en-US" sz="1400" dirty="0">
              <a:solidFill>
                <a:schemeClr val="accent5">
                  <a:lumMod val="10000"/>
                </a:schemeClr>
              </a:solidFill>
              <a:latin typeface="Sitka Display Semibold" pitchFamily="2" charset="0"/>
            </a:endParaRPr>
          </a:p>
          <a:p>
            <a:pPr marL="285750" indent="-285750">
              <a:buFont typeface="Arial" panose="020B0604020202020204" pitchFamily="34" charset="0"/>
              <a:buChar char="•"/>
            </a:pPr>
            <a:r>
              <a:rPr lang="en-US" sz="1400" dirty="0">
                <a:solidFill>
                  <a:schemeClr val="accent5">
                    <a:lumMod val="10000"/>
                  </a:schemeClr>
                </a:solidFill>
                <a:latin typeface="Sitka Display Semibold" pitchFamily="2" charset="0"/>
              </a:rPr>
              <a:t>Radius: The tumor's size can be an important criterion for classification thanks to this feature.</a:t>
            </a:r>
          </a:p>
          <a:p>
            <a:pPr marL="285750" indent="-285750">
              <a:buFont typeface="Arial" panose="020B0604020202020204" pitchFamily="34" charset="0"/>
              <a:buChar char="•"/>
            </a:pPr>
            <a:endParaRPr lang="en-US" sz="1400" dirty="0">
              <a:solidFill>
                <a:schemeClr val="accent5">
                  <a:lumMod val="10000"/>
                </a:schemeClr>
              </a:solidFill>
              <a:latin typeface="Sitka Display Semibold" pitchFamily="2" charset="0"/>
            </a:endParaRPr>
          </a:p>
          <a:p>
            <a:pPr marL="285750" indent="-285750">
              <a:buFont typeface="Arial" panose="020B0604020202020204" pitchFamily="34" charset="0"/>
              <a:buChar char="•"/>
            </a:pPr>
            <a:r>
              <a:rPr lang="en-US" sz="1400" dirty="0">
                <a:solidFill>
                  <a:schemeClr val="accent5">
                    <a:lumMod val="10000"/>
                  </a:schemeClr>
                </a:solidFill>
                <a:latin typeface="Sitka Display Semibold" pitchFamily="2" charset="0"/>
              </a:rPr>
              <a:t>Texture: This characteristic provides information about the tumor's uniformity, which can be a useful classification factor.</a:t>
            </a:r>
          </a:p>
          <a:p>
            <a:pPr marL="285750" indent="-285750">
              <a:buFont typeface="Arial" panose="020B0604020202020204" pitchFamily="34" charset="0"/>
              <a:buChar char="•"/>
            </a:pPr>
            <a:endParaRPr lang="en-US" sz="1400" dirty="0">
              <a:solidFill>
                <a:schemeClr val="accent5">
                  <a:lumMod val="10000"/>
                </a:schemeClr>
              </a:solidFill>
              <a:latin typeface="Sitka Display Semibold" pitchFamily="2" charset="0"/>
            </a:endParaRPr>
          </a:p>
          <a:p>
            <a:pPr marL="285750" indent="-285750">
              <a:buFont typeface="Arial" panose="020B0604020202020204" pitchFamily="34" charset="0"/>
              <a:buChar char="•"/>
            </a:pPr>
            <a:r>
              <a:rPr lang="en-US" sz="1400" dirty="0">
                <a:solidFill>
                  <a:schemeClr val="accent5">
                    <a:lumMod val="10000"/>
                  </a:schemeClr>
                </a:solidFill>
                <a:latin typeface="Sitka Display Semibold" pitchFamily="2" charset="0"/>
              </a:rPr>
              <a:t>Perimeter: This component gives data about the state of the growth, which can be a significant element for order.</a:t>
            </a:r>
          </a:p>
          <a:p>
            <a:pPr marL="285750" indent="-285750">
              <a:buFont typeface="Arial" panose="020B0604020202020204" pitchFamily="34" charset="0"/>
              <a:buChar char="•"/>
            </a:pPr>
            <a:endParaRPr lang="en-US" sz="1400" dirty="0">
              <a:solidFill>
                <a:schemeClr val="accent5">
                  <a:lumMod val="10000"/>
                </a:schemeClr>
              </a:solidFill>
              <a:latin typeface="Sitka Display Semibold" pitchFamily="2" charset="0"/>
            </a:endParaRPr>
          </a:p>
          <a:p>
            <a:pPr marL="285750" indent="-285750">
              <a:buFont typeface="Arial" panose="020B0604020202020204" pitchFamily="34" charset="0"/>
              <a:buChar char="•"/>
            </a:pPr>
            <a:r>
              <a:rPr lang="en-US" sz="1400" dirty="0">
                <a:solidFill>
                  <a:schemeClr val="accent5">
                    <a:lumMod val="10000"/>
                  </a:schemeClr>
                </a:solidFill>
                <a:latin typeface="Sitka Display Semibold" pitchFamily="2" charset="0"/>
              </a:rPr>
              <a:t>Area: The tumor's size can be an important criterion for classification thanks to this feature.</a:t>
            </a:r>
          </a:p>
          <a:p>
            <a:pPr marL="285750" indent="-285750">
              <a:buFont typeface="Arial" panose="020B0604020202020204" pitchFamily="34" charset="0"/>
              <a:buChar char="•"/>
            </a:pPr>
            <a:endParaRPr lang="en-US" sz="1400" dirty="0">
              <a:solidFill>
                <a:schemeClr val="accent5">
                  <a:lumMod val="10000"/>
                </a:schemeClr>
              </a:solidFill>
              <a:latin typeface="Sitka Display Semibold" pitchFamily="2" charset="0"/>
            </a:endParaRPr>
          </a:p>
          <a:p>
            <a:pPr marL="285750" indent="-285750">
              <a:buFont typeface="Arial" panose="020B0604020202020204" pitchFamily="34" charset="0"/>
              <a:buChar char="•"/>
            </a:pPr>
            <a:r>
              <a:rPr lang="en-US" sz="1400" dirty="0">
                <a:solidFill>
                  <a:schemeClr val="accent5">
                    <a:lumMod val="10000"/>
                  </a:schemeClr>
                </a:solidFill>
                <a:latin typeface="Sitka Display Semibold" pitchFamily="2" charset="0"/>
              </a:rPr>
              <a:t>Smoothness: This element gives data about the perfection of the growth limit, which can be a helpful variable for order.</a:t>
            </a:r>
          </a:p>
          <a:p>
            <a:pPr marL="285750" indent="-285750">
              <a:buFont typeface="Arial" panose="020B0604020202020204" pitchFamily="34" charset="0"/>
              <a:buChar char="•"/>
            </a:pPr>
            <a:r>
              <a:rPr lang="en-US" sz="1400" dirty="0">
                <a:solidFill>
                  <a:schemeClr val="accent5">
                    <a:lumMod val="10000"/>
                  </a:schemeClr>
                </a:solidFill>
                <a:latin typeface="Sitka Display Semibold" pitchFamily="2" charset="0"/>
              </a:rPr>
              <a:t>Symmetry: This characteristic provides information about the tumor's symmetry, which may play a significant role in classification.</a:t>
            </a:r>
          </a:p>
        </p:txBody>
      </p:sp>
    </p:spTree>
    <p:extLst>
      <p:ext uri="{BB962C8B-B14F-4D97-AF65-F5344CB8AC3E}">
        <p14:creationId xmlns:p14="http://schemas.microsoft.com/office/powerpoint/2010/main" val="206915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17BE23-5588-65BC-0CC0-1D02FD5E37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3" name="Google Shape;566;p18">
            <a:extLst>
              <a:ext uri="{FF2B5EF4-FFF2-40B4-BE49-F238E27FC236}">
                <a16:creationId xmlns:a16="http://schemas.microsoft.com/office/drawing/2014/main" id="{A6AE11FD-70B7-8B52-9B50-E4309805EE53}"/>
              </a:ext>
            </a:extLst>
          </p:cNvPr>
          <p:cNvSpPr txBox="1">
            <a:spLocks/>
          </p:cNvSpPr>
          <p:nvPr/>
        </p:nvSpPr>
        <p:spPr>
          <a:xfrm>
            <a:off x="685800" y="323134"/>
            <a:ext cx="7772400" cy="16362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pPr marL="285750" indent="-285750">
              <a:buFont typeface="Arial" panose="020B0604020202020204" pitchFamily="34" charset="0"/>
              <a:buChar char="•"/>
            </a:pPr>
            <a:r>
              <a:rPr lang="en-US" sz="1400" dirty="0">
                <a:solidFill>
                  <a:schemeClr val="accent5">
                    <a:lumMod val="10000"/>
                  </a:schemeClr>
                </a:solidFill>
                <a:latin typeface="Sitka Display Semibold" pitchFamily="2" charset="0"/>
              </a:rPr>
              <a:t>Compactness: This characteristic provides information about the tumor's compactness, which can be a useful classification factor.</a:t>
            </a:r>
          </a:p>
          <a:p>
            <a:pPr marL="285750" indent="-285750">
              <a:buFont typeface="Arial" panose="020B0604020202020204" pitchFamily="34" charset="0"/>
              <a:buChar char="•"/>
            </a:pPr>
            <a:endParaRPr lang="en-US" sz="1400" dirty="0">
              <a:solidFill>
                <a:schemeClr val="accent5">
                  <a:lumMod val="10000"/>
                </a:schemeClr>
              </a:solidFill>
              <a:latin typeface="Sitka Display Semibold" pitchFamily="2" charset="0"/>
            </a:endParaRPr>
          </a:p>
          <a:p>
            <a:pPr marL="285750" indent="-285750">
              <a:buFont typeface="Arial" panose="020B0604020202020204" pitchFamily="34" charset="0"/>
              <a:buChar char="•"/>
            </a:pPr>
            <a:r>
              <a:rPr lang="en-US" sz="1400" dirty="0">
                <a:solidFill>
                  <a:schemeClr val="accent5">
                    <a:lumMod val="10000"/>
                  </a:schemeClr>
                </a:solidFill>
                <a:latin typeface="Sitka Display Semibold" pitchFamily="2" charset="0"/>
              </a:rPr>
              <a:t>Dimension of a fractal: This characteristic reveals the tumor's complexity, which may play a significant role in classification.</a:t>
            </a:r>
          </a:p>
          <a:p>
            <a:endParaRPr lang="en-US" sz="1400" dirty="0">
              <a:solidFill>
                <a:schemeClr val="accent5">
                  <a:lumMod val="10000"/>
                </a:schemeClr>
              </a:solidFill>
              <a:latin typeface="Sitka Display Semibold" pitchFamily="2" charset="0"/>
            </a:endParaRPr>
          </a:p>
          <a:p>
            <a:r>
              <a:rPr lang="en-US" sz="1400" dirty="0">
                <a:solidFill>
                  <a:schemeClr val="accent5">
                    <a:lumMod val="10000"/>
                  </a:schemeClr>
                </a:solidFill>
                <a:latin typeface="Sitka Display Semibold" pitchFamily="2" charset="0"/>
              </a:rPr>
              <a:t>Therefore, we achieved a notable accuracy of 84.00% by implementing our code with the dataset.</a:t>
            </a:r>
          </a:p>
        </p:txBody>
      </p:sp>
      <p:pic>
        <p:nvPicPr>
          <p:cNvPr id="4" name="Picture 3">
            <a:extLst>
              <a:ext uri="{FF2B5EF4-FFF2-40B4-BE49-F238E27FC236}">
                <a16:creationId xmlns:a16="http://schemas.microsoft.com/office/drawing/2014/main" id="{169D39EF-EF6C-20AA-F16F-36FBC60D3214}"/>
              </a:ext>
            </a:extLst>
          </p:cNvPr>
          <p:cNvPicPr>
            <a:picLocks noChangeAspect="1"/>
          </p:cNvPicPr>
          <p:nvPr/>
        </p:nvPicPr>
        <p:blipFill rotWithShape="1">
          <a:blip r:embed="rId2"/>
          <a:srcRect t="78626"/>
          <a:stretch/>
        </p:blipFill>
        <p:spPr>
          <a:xfrm>
            <a:off x="1990531" y="2510305"/>
            <a:ext cx="5162938" cy="1636294"/>
          </a:xfrm>
          <a:prstGeom prst="rect">
            <a:avLst/>
          </a:prstGeom>
        </p:spPr>
      </p:pic>
    </p:spTree>
    <p:extLst>
      <p:ext uri="{BB962C8B-B14F-4D97-AF65-F5344CB8AC3E}">
        <p14:creationId xmlns:p14="http://schemas.microsoft.com/office/powerpoint/2010/main" val="238787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629816" y="2592504"/>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t> Introduction</a:t>
            </a:r>
            <a:endParaRPr sz="6000" dirty="0"/>
          </a:p>
        </p:txBody>
      </p:sp>
      <p:sp>
        <p:nvSpPr>
          <p:cNvPr id="568" name="Google Shape;568;p18"/>
          <p:cNvSpPr/>
          <p:nvPr/>
        </p:nvSpPr>
        <p:spPr>
          <a:xfrm>
            <a:off x="4572753" y="647124"/>
            <a:ext cx="1323528" cy="1341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69" name="Google Shape;569;p18"/>
          <p:cNvSpPr/>
          <p:nvPr/>
        </p:nvSpPr>
        <p:spPr>
          <a:xfrm rot="1473079">
            <a:off x="3369357" y="1316756"/>
            <a:ext cx="773816" cy="753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0" name="Google Shape;570;p18"/>
          <p:cNvSpPr/>
          <p:nvPr/>
        </p:nvSpPr>
        <p:spPr>
          <a:xfrm>
            <a:off x="4316768" y="5189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4098884" y="201273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B7B97A-A342-497D-877E-C373A6A44F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4" name="TextBox 3">
            <a:extLst>
              <a:ext uri="{FF2B5EF4-FFF2-40B4-BE49-F238E27FC236}">
                <a16:creationId xmlns:a16="http://schemas.microsoft.com/office/drawing/2014/main" id="{7F11429A-23B4-41BB-B15A-BC3ABECE90BB}"/>
              </a:ext>
            </a:extLst>
          </p:cNvPr>
          <p:cNvSpPr txBox="1"/>
          <p:nvPr/>
        </p:nvSpPr>
        <p:spPr>
          <a:xfrm>
            <a:off x="814873" y="1389908"/>
            <a:ext cx="7657323" cy="2262158"/>
          </a:xfrm>
          <a:prstGeom prst="rect">
            <a:avLst/>
          </a:prstGeom>
          <a:noFill/>
        </p:spPr>
        <p:txBody>
          <a:bodyPr wrap="square">
            <a:spAutoFit/>
          </a:bodyPr>
          <a:lstStyle/>
          <a:p>
            <a:pPr marL="285750" lvl="0" indent="-285750" algn="l" rtl="0">
              <a:spcBef>
                <a:spcPts val="600"/>
              </a:spcBef>
              <a:spcAft>
                <a:spcPts val="0"/>
              </a:spcAft>
              <a:buFont typeface="Arial" panose="020B0604020202020204" pitchFamily="34" charset="0"/>
              <a:buChar char="•"/>
            </a:pPr>
            <a:r>
              <a:rPr lang="en-IN" sz="1800" dirty="0">
                <a:effectLst/>
                <a:latin typeface="Sitka Display Semibold" pitchFamily="2" charset="0"/>
                <a:ea typeface="Times New Roman" panose="02020603050405020304" pitchFamily="18" charset="0"/>
                <a:cs typeface="Arial" panose="020B0604020202020204" pitchFamily="34" charset="0"/>
              </a:rPr>
              <a:t>Feature selection is an important task in machine learning and data science. </a:t>
            </a:r>
          </a:p>
          <a:p>
            <a:pPr marL="285750" lvl="0" indent="-285750" algn="l" rtl="0">
              <a:spcBef>
                <a:spcPts val="600"/>
              </a:spcBef>
              <a:spcAft>
                <a:spcPts val="0"/>
              </a:spcAft>
              <a:buFont typeface="Arial" panose="020B0604020202020204" pitchFamily="34" charset="0"/>
              <a:buChar char="•"/>
            </a:pPr>
            <a:r>
              <a:rPr lang="en-IN" sz="1800" dirty="0">
                <a:effectLst/>
                <a:latin typeface="Sitka Display Semibold" pitchFamily="2" charset="0"/>
                <a:ea typeface="Times New Roman" panose="02020603050405020304" pitchFamily="18" charset="0"/>
                <a:cs typeface="Arial" panose="020B0604020202020204" pitchFamily="34" charset="0"/>
              </a:rPr>
              <a:t>It is the process of selecting a subset of features from a larger set of features that are present in a dataset. </a:t>
            </a:r>
          </a:p>
          <a:p>
            <a:pPr marL="285750" lvl="0" indent="-285750" algn="l" rtl="0">
              <a:spcBef>
                <a:spcPts val="600"/>
              </a:spcBef>
              <a:spcAft>
                <a:spcPts val="0"/>
              </a:spcAft>
              <a:buFont typeface="Arial" panose="020B0604020202020204" pitchFamily="34" charset="0"/>
              <a:buChar char="•"/>
            </a:pPr>
            <a:r>
              <a:rPr lang="en-IN" sz="1800" dirty="0">
                <a:effectLst/>
                <a:latin typeface="Sitka Display Semibold" pitchFamily="2" charset="0"/>
                <a:ea typeface="Times New Roman" panose="02020603050405020304" pitchFamily="18" charset="0"/>
                <a:cs typeface="Arial" panose="020B0604020202020204" pitchFamily="34" charset="0"/>
              </a:rPr>
              <a:t>The selection of features has a great impact on the model performance, since it affects the accuracy and interpretability of the model. </a:t>
            </a:r>
          </a:p>
          <a:p>
            <a:pPr marL="285750" lvl="0" indent="-285750" algn="l" rtl="0">
              <a:spcBef>
                <a:spcPts val="600"/>
              </a:spcBef>
              <a:spcAft>
                <a:spcPts val="0"/>
              </a:spcAft>
              <a:buFont typeface="Arial" panose="020B0604020202020204" pitchFamily="34" charset="0"/>
              <a:buChar char="•"/>
            </a:pPr>
            <a:r>
              <a:rPr lang="en-IN" sz="1800" dirty="0">
                <a:effectLst/>
                <a:latin typeface="Sitka Display Semibold" pitchFamily="2" charset="0"/>
                <a:ea typeface="Times New Roman" panose="02020603050405020304" pitchFamily="18" charset="0"/>
                <a:cs typeface="Arial" panose="020B0604020202020204" pitchFamily="34" charset="0"/>
              </a:rPr>
              <a:t>In this project, we will use the weighted k-nearest neighbours and genetic algorithms to select the most relevant features from a dataset.</a:t>
            </a:r>
            <a:endParaRPr lang="en-US" dirty="0">
              <a:latin typeface="Sitka Display Semibold" pitchFamily="2" charset="0"/>
            </a:endParaRPr>
          </a:p>
        </p:txBody>
      </p:sp>
    </p:spTree>
    <p:extLst>
      <p:ext uri="{BB962C8B-B14F-4D97-AF65-F5344CB8AC3E}">
        <p14:creationId xmlns:p14="http://schemas.microsoft.com/office/powerpoint/2010/main" val="409026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629816" y="2592504"/>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t>PROBLEM STATEMENT</a:t>
            </a:r>
            <a:endParaRPr sz="6000" dirty="0"/>
          </a:p>
        </p:txBody>
      </p:sp>
      <p:sp>
        <p:nvSpPr>
          <p:cNvPr id="568" name="Google Shape;568;p18"/>
          <p:cNvSpPr/>
          <p:nvPr/>
        </p:nvSpPr>
        <p:spPr>
          <a:xfrm>
            <a:off x="4572753" y="647124"/>
            <a:ext cx="1323528" cy="1341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69" name="Google Shape;569;p18"/>
          <p:cNvSpPr/>
          <p:nvPr/>
        </p:nvSpPr>
        <p:spPr>
          <a:xfrm rot="1473079">
            <a:off x="3369357" y="1316756"/>
            <a:ext cx="773816" cy="753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0" name="Google Shape;570;p18"/>
          <p:cNvSpPr/>
          <p:nvPr/>
        </p:nvSpPr>
        <p:spPr>
          <a:xfrm>
            <a:off x="4316768" y="5189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4098884" y="201273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extLst>
      <p:ext uri="{BB962C8B-B14F-4D97-AF65-F5344CB8AC3E}">
        <p14:creationId xmlns:p14="http://schemas.microsoft.com/office/powerpoint/2010/main" val="226890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B7B97A-A342-497D-877E-C373A6A44F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4" name="TextBox 3">
            <a:extLst>
              <a:ext uri="{FF2B5EF4-FFF2-40B4-BE49-F238E27FC236}">
                <a16:creationId xmlns:a16="http://schemas.microsoft.com/office/drawing/2014/main" id="{7F11429A-23B4-41BB-B15A-BC3ABECE90BB}"/>
              </a:ext>
            </a:extLst>
          </p:cNvPr>
          <p:cNvSpPr txBox="1"/>
          <p:nvPr/>
        </p:nvSpPr>
        <p:spPr>
          <a:xfrm>
            <a:off x="727788" y="854953"/>
            <a:ext cx="7333862" cy="3985706"/>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IN" sz="1800" dirty="0">
                <a:effectLst/>
                <a:latin typeface="Sitka Display Semibold" pitchFamily="2" charset="0"/>
                <a:ea typeface="Times New Roman" panose="02020603050405020304" pitchFamily="18" charset="0"/>
                <a:cs typeface="Times New Roman" panose="02020603050405020304" pitchFamily="18" charset="0"/>
              </a:rPr>
              <a:t>The feature selection problem is an important task in machine learning and data science. It is the process of selecting a subset of features from a larger set of features that are present in a dataset. Feature selection helps to reduce the complexity of data and enables a more accurate and efficient analysis.</a:t>
            </a:r>
            <a:endParaRPr lang="en-US" sz="1800" dirty="0">
              <a:latin typeface="Sitka Display Semibold" pitchFamily="2" charset="0"/>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endParaRPr lang="en-US" sz="1800" dirty="0">
              <a:effectLst/>
              <a:latin typeface="Sitka Display Semibold" pitchFamily="2" charset="0"/>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1800" dirty="0">
                <a:effectLst/>
                <a:latin typeface="Sitka Display Semibold" pitchFamily="2" charset="0"/>
                <a:ea typeface="Times New Roman" panose="02020603050405020304" pitchFamily="18" charset="0"/>
                <a:cs typeface="Arial" panose="020B0604020202020204" pitchFamily="34" charset="0"/>
              </a:rPr>
              <a:t>In this project, we will use the weighted k-nearest </a:t>
            </a:r>
            <a:r>
              <a:rPr lang="en-IN" sz="1800" dirty="0" err="1">
                <a:effectLst/>
                <a:latin typeface="Sitka Display Semibold" pitchFamily="2" charset="0"/>
                <a:ea typeface="Times New Roman" panose="02020603050405020304" pitchFamily="18" charset="0"/>
                <a:cs typeface="Arial" panose="020B0604020202020204" pitchFamily="34" charset="0"/>
              </a:rPr>
              <a:t>neighbors</a:t>
            </a:r>
            <a:r>
              <a:rPr lang="en-IN" sz="1800" dirty="0">
                <a:effectLst/>
                <a:latin typeface="Sitka Display Semibold" pitchFamily="2" charset="0"/>
                <a:ea typeface="Times New Roman" panose="02020603050405020304" pitchFamily="18" charset="0"/>
                <a:cs typeface="Arial" panose="020B0604020202020204" pitchFamily="34" charset="0"/>
              </a:rPr>
              <a:t> and genetic algorithms to select the most relevant features from </a:t>
            </a:r>
            <a:r>
              <a:rPr lang="en-IN" sz="1800" dirty="0">
                <a:latin typeface="Sitka Display Semibold" pitchFamily="2" charset="0"/>
                <a:ea typeface="Times New Roman" panose="02020603050405020304" pitchFamily="18" charset="0"/>
                <a:cs typeface="Arial" panose="020B0604020202020204" pitchFamily="34" charset="0"/>
              </a:rPr>
              <a:t>Prostate cancer</a:t>
            </a:r>
            <a:r>
              <a:rPr lang="en-IN" sz="1800" dirty="0">
                <a:effectLst/>
                <a:latin typeface="Sitka Display Semibold" pitchFamily="2" charset="0"/>
                <a:ea typeface="Times New Roman" panose="02020603050405020304" pitchFamily="18" charset="0"/>
                <a:cs typeface="Arial" panose="020B0604020202020204" pitchFamily="34" charset="0"/>
              </a:rPr>
              <a:t> dataset. We will compare the results of the two methods and evaluate their performance. Like here we are required to understand that whether the number of features our dataset possesses when </a:t>
            </a:r>
            <a:r>
              <a:rPr lang="en-IN" sz="1800" dirty="0">
                <a:latin typeface="Sitka Display Semibold" pitchFamily="2" charset="0"/>
                <a:ea typeface="Times New Roman" panose="02020603050405020304" pitchFamily="18" charset="0"/>
                <a:cs typeface="Arial" panose="020B0604020202020204" pitchFamily="34" charset="0"/>
              </a:rPr>
              <a:t>applied to algorithm are enough to </a:t>
            </a:r>
            <a:r>
              <a:rPr lang="en-IN" sz="1800" dirty="0">
                <a:effectLst/>
                <a:latin typeface="Sitka Display Semibold" pitchFamily="2" charset="0"/>
                <a:ea typeface="Times New Roman" panose="02020603050405020304" pitchFamily="18" charset="0"/>
                <a:cs typeface="Arial" panose="020B0604020202020204" pitchFamily="34" charset="0"/>
              </a:rPr>
              <a:t>allow us inform the patients about the cancer accurately or not. </a:t>
            </a:r>
            <a:endParaRPr lang="en-US" sz="1800" dirty="0">
              <a:effectLst/>
              <a:latin typeface="Sitka Display Semibold" pitchFamily="2" charset="0"/>
              <a:ea typeface="Calibri" panose="020F0502020204030204" pitchFamily="34" charset="0"/>
              <a:cs typeface="Arial" panose="020B0604020202020204" pitchFamily="34" charset="0"/>
            </a:endParaRPr>
          </a:p>
          <a:p>
            <a:pPr marL="285750" lvl="0" indent="-285750" algn="l" rtl="0">
              <a:spcBef>
                <a:spcPts val="600"/>
              </a:spcBef>
              <a:spcAft>
                <a:spcPts val="0"/>
              </a:spcAft>
              <a:buFont typeface="Arial" panose="020B0604020202020204" pitchFamily="34" charset="0"/>
              <a:buChar char="•"/>
            </a:pPr>
            <a:endParaRPr lang="en-US" dirty="0">
              <a:latin typeface="Sitka Display Semibold" pitchFamily="2" charset="0"/>
            </a:endParaRPr>
          </a:p>
        </p:txBody>
      </p:sp>
    </p:spTree>
    <p:extLst>
      <p:ext uri="{BB962C8B-B14F-4D97-AF65-F5344CB8AC3E}">
        <p14:creationId xmlns:p14="http://schemas.microsoft.com/office/powerpoint/2010/main" val="286579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629816" y="2592504"/>
            <a:ext cx="7786396"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t>Dataset</a:t>
            </a:r>
            <a:endParaRPr sz="6000" dirty="0"/>
          </a:p>
        </p:txBody>
      </p:sp>
      <p:sp>
        <p:nvSpPr>
          <p:cNvPr id="568" name="Google Shape;568;p18"/>
          <p:cNvSpPr/>
          <p:nvPr/>
        </p:nvSpPr>
        <p:spPr>
          <a:xfrm>
            <a:off x="4572753" y="647124"/>
            <a:ext cx="1323528" cy="1341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69" name="Google Shape;569;p18"/>
          <p:cNvSpPr/>
          <p:nvPr/>
        </p:nvSpPr>
        <p:spPr>
          <a:xfrm rot="1473079">
            <a:off x="3369357" y="1316756"/>
            <a:ext cx="773816" cy="753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0" name="Google Shape;570;p18"/>
          <p:cNvSpPr/>
          <p:nvPr/>
        </p:nvSpPr>
        <p:spPr>
          <a:xfrm>
            <a:off x="4316768" y="5189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4098884" y="201273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extLst>
      <p:ext uri="{BB962C8B-B14F-4D97-AF65-F5344CB8AC3E}">
        <p14:creationId xmlns:p14="http://schemas.microsoft.com/office/powerpoint/2010/main" val="1903096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B7B97A-A342-497D-877E-C373A6A44F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4" name="TextBox 3">
            <a:extLst>
              <a:ext uri="{FF2B5EF4-FFF2-40B4-BE49-F238E27FC236}">
                <a16:creationId xmlns:a16="http://schemas.microsoft.com/office/drawing/2014/main" id="{7F11429A-23B4-41BB-B15A-BC3ABECE90BB}"/>
              </a:ext>
            </a:extLst>
          </p:cNvPr>
          <p:cNvSpPr txBox="1"/>
          <p:nvPr/>
        </p:nvSpPr>
        <p:spPr>
          <a:xfrm>
            <a:off x="758890" y="486564"/>
            <a:ext cx="8111412" cy="3862596"/>
          </a:xfrm>
          <a:prstGeom prst="rect">
            <a:avLst/>
          </a:prstGeom>
          <a:noFill/>
        </p:spPr>
        <p:txBody>
          <a:bodyPr wrap="square">
            <a:spAutoFit/>
          </a:bodyPr>
          <a:lstStyle/>
          <a:p>
            <a:pPr marL="457200" indent="-457200"/>
            <a:r>
              <a:rPr lang="en-US" sz="2000" b="1" dirty="0">
                <a:solidFill>
                  <a:srgbClr val="202124"/>
                </a:solidFill>
                <a:latin typeface="Times New Roman" panose="02020603050405020304" pitchFamily="18" charset="0"/>
                <a:cs typeface="Times New Roman" panose="02020603050405020304" pitchFamily="18" charset="0"/>
              </a:rPr>
              <a:t>Prostate Cancer</a:t>
            </a:r>
            <a:r>
              <a:rPr lang="en-US" sz="2000" b="1" i="0" dirty="0">
                <a:solidFill>
                  <a:srgbClr val="202124"/>
                </a:solidFill>
                <a:effectLst/>
                <a:latin typeface="Times New Roman" panose="02020603050405020304" pitchFamily="18" charset="0"/>
                <a:cs typeface="Times New Roman" panose="02020603050405020304" pitchFamily="18" charset="0"/>
              </a:rPr>
              <a:t> Dataset</a:t>
            </a:r>
          </a:p>
          <a:p>
            <a:pPr marL="457200" indent="-457200"/>
            <a:endParaRPr lang="en-US" sz="2000" b="1" i="0" dirty="0">
              <a:solidFill>
                <a:srgbClr val="202124"/>
              </a:solidFill>
              <a:effectLst/>
              <a:latin typeface="Times New Roman" panose="02020603050405020304" pitchFamily="18" charset="0"/>
              <a:cs typeface="Times New Roman" panose="02020603050405020304" pitchFamily="18" charset="0"/>
            </a:endParaRPr>
          </a:p>
          <a:p>
            <a:pPr marL="285750" indent="-285750" fontAlgn="base">
              <a:spcAft>
                <a:spcPts val="1200"/>
              </a:spcAft>
              <a:buFont typeface="Courier New" panose="02070309020205020404" pitchFamily="49" charset="0"/>
              <a:buChar char="o"/>
            </a:pPr>
            <a:r>
              <a:rPr lang="en-IN" sz="1600" dirty="0">
                <a:effectLst/>
                <a:latin typeface="Sitka Display Semibold" pitchFamily="2" charset="0"/>
                <a:ea typeface="Times New Roman" panose="02020603050405020304" pitchFamily="18" charset="0"/>
                <a:cs typeface="Arial" panose="020B0604020202020204" pitchFamily="34" charset="0"/>
              </a:rPr>
              <a:t>This is the dataset of 100 patients to implement the machine learning algorithm and thereby interpreting results</a:t>
            </a:r>
            <a:r>
              <a:rPr lang="en-IN" sz="1600" dirty="0">
                <a:latin typeface="Sitka Display Semibold" pitchFamily="2" charset="0"/>
                <a:ea typeface="Calibri" panose="020F0502020204030204" pitchFamily="34" charset="0"/>
                <a:cs typeface="Arial" panose="020B0604020202020204" pitchFamily="34" charset="0"/>
              </a:rPr>
              <a:t>. </a:t>
            </a:r>
            <a:r>
              <a:rPr lang="en-IN" sz="1600" dirty="0">
                <a:effectLst/>
                <a:latin typeface="Sitka Display Semibold" pitchFamily="2" charset="0"/>
                <a:ea typeface="Times New Roman" panose="02020603050405020304" pitchFamily="18" charset="0"/>
              </a:rPr>
              <a:t>The data set consists of 100 observations and 10 variables, out of which 8 numeric variables and one categorical variable and is ID.</a:t>
            </a:r>
            <a:endParaRPr lang="en-IN" sz="1600" dirty="0">
              <a:solidFill>
                <a:srgbClr val="000000"/>
              </a:solidFill>
              <a:effectLst/>
              <a:latin typeface="Sitka Display Semibold" pitchFamily="2" charset="0"/>
              <a:ea typeface="Times New Roman" panose="02020603050405020304" pitchFamily="18" charset="0"/>
              <a:cs typeface="Times New Roman" panose="02020603050405020304" pitchFamily="18" charset="0"/>
            </a:endParaRPr>
          </a:p>
          <a:p>
            <a:pPr marL="457200" indent="-457200"/>
            <a:r>
              <a:rPr lang="en-IN" sz="1600" dirty="0">
                <a:effectLst/>
                <a:latin typeface="Sitka Display Semibold" pitchFamily="2" charset="0"/>
                <a:ea typeface="Times New Roman" panose="02020603050405020304" pitchFamily="18" charset="0"/>
                <a:cs typeface="Arial" panose="020B0604020202020204" pitchFamily="34" charset="0"/>
              </a:rPr>
              <a:t>There are ten columns or features in the Prostate cancer dataset,</a:t>
            </a:r>
            <a:r>
              <a:rPr lang="en-IN" sz="1600" dirty="0">
                <a:effectLst/>
                <a:latin typeface="Sitka Display Semibold" pitchFamily="2" charset="0"/>
                <a:ea typeface="Calibri" panose="020F0502020204030204" pitchFamily="34" charset="0"/>
                <a:cs typeface="Arial" panose="020B0604020202020204" pitchFamily="34" charset="0"/>
              </a:rPr>
              <a:t> </a:t>
            </a:r>
            <a:r>
              <a:rPr lang="en-IN" sz="1600" dirty="0">
                <a:effectLst/>
                <a:latin typeface="Sitka Display Semibold" pitchFamily="2" charset="0"/>
                <a:ea typeface="Times New Roman" panose="02020603050405020304" pitchFamily="18" charset="0"/>
                <a:cs typeface="Arial" panose="020B0604020202020204" pitchFamily="34" charset="0"/>
              </a:rPr>
              <a:t>which includes</a:t>
            </a:r>
          </a:p>
          <a:p>
            <a:pPr marL="457200" indent="-457200"/>
            <a:r>
              <a:rPr lang="en-IN" sz="1600" dirty="0">
                <a:effectLst/>
                <a:latin typeface="Sitka Display Semibold" pitchFamily="2" charset="0"/>
                <a:ea typeface="Times New Roman" panose="02020603050405020304" pitchFamily="18" charset="0"/>
                <a:cs typeface="Arial" panose="020B0604020202020204" pitchFamily="34" charset="0"/>
              </a:rPr>
              <a:t>information on 100 prostate cancer patients. The</a:t>
            </a:r>
            <a:r>
              <a:rPr lang="en-IN" sz="1600" dirty="0">
                <a:latin typeface="Sitka Display Semibold" pitchFamily="2" charset="0"/>
                <a:ea typeface="Calibri" panose="020F0502020204030204" pitchFamily="34" charset="0"/>
                <a:cs typeface="Arial" panose="020B0604020202020204" pitchFamily="34" charset="0"/>
              </a:rPr>
              <a:t> </a:t>
            </a:r>
            <a:r>
              <a:rPr lang="en-IN" sz="1600" dirty="0">
                <a:effectLst/>
                <a:latin typeface="Sitka Display Semibold" pitchFamily="2" charset="0"/>
                <a:ea typeface="Times New Roman" panose="02020603050405020304" pitchFamily="18" charset="0"/>
                <a:cs typeface="Arial" panose="020B0604020202020204" pitchFamily="34" charset="0"/>
              </a:rPr>
              <a:t>radius, texture, perimeter, area, and</a:t>
            </a:r>
          </a:p>
          <a:p>
            <a:pPr marL="457200" indent="-457200"/>
            <a:r>
              <a:rPr lang="en-IN" sz="1600" dirty="0">
                <a:effectLst/>
                <a:latin typeface="Sitka Display Semibold" pitchFamily="2" charset="0"/>
                <a:ea typeface="Times New Roman" panose="02020603050405020304" pitchFamily="18" charset="0"/>
                <a:cs typeface="Arial" panose="020B0604020202020204" pitchFamily="34" charset="0"/>
              </a:rPr>
              <a:t>smoothness are the first five features that are related to the physical characteristics of</a:t>
            </a:r>
          </a:p>
          <a:p>
            <a:pPr marL="457200" indent="-457200"/>
            <a:r>
              <a:rPr lang="en-IN" sz="1600" dirty="0">
                <a:effectLst/>
                <a:latin typeface="Sitka Display Semibold" pitchFamily="2" charset="0"/>
                <a:ea typeface="Times New Roman" panose="02020603050405020304" pitchFamily="18" charset="0"/>
                <a:cs typeface="Arial" panose="020B0604020202020204" pitchFamily="34" charset="0"/>
              </a:rPr>
              <a:t>the prostate </a:t>
            </a:r>
            <a:r>
              <a:rPr lang="en-IN" sz="1600" dirty="0" err="1">
                <a:effectLst/>
                <a:latin typeface="Sitka Display Semibold" pitchFamily="2" charset="0"/>
                <a:ea typeface="Times New Roman" panose="02020603050405020304" pitchFamily="18" charset="0"/>
                <a:cs typeface="Arial" panose="020B0604020202020204" pitchFamily="34" charset="0"/>
              </a:rPr>
              <a:t>tumor</a:t>
            </a:r>
            <a:r>
              <a:rPr lang="en-IN" sz="1600" dirty="0">
                <a:effectLst/>
                <a:latin typeface="Sitka Display Semibold" pitchFamily="2" charset="0"/>
                <a:ea typeface="Times New Roman" panose="02020603050405020304" pitchFamily="18" charset="0"/>
                <a:cs typeface="Arial" panose="020B0604020202020204" pitchFamily="34" charset="0"/>
              </a:rPr>
              <a:t>. The span highlight alludes to the typical separation from the</a:t>
            </a:r>
          </a:p>
          <a:p>
            <a:pPr marL="457200" indent="-457200"/>
            <a:r>
              <a:rPr lang="en-IN" sz="1600" dirty="0">
                <a:effectLst/>
                <a:latin typeface="Sitka Display Semibold" pitchFamily="2" charset="0"/>
                <a:ea typeface="Times New Roman" panose="02020603050405020304" pitchFamily="18" charset="0"/>
                <a:cs typeface="Arial" panose="020B0604020202020204" pitchFamily="34" charset="0"/>
              </a:rPr>
              <a:t>middle to the edge of the cancer, while the surface element depicts the variety in dark</a:t>
            </a:r>
          </a:p>
          <a:p>
            <a:pPr marL="457200" indent="-457200"/>
            <a:r>
              <a:rPr lang="en-IN" sz="1600" dirty="0">
                <a:effectLst/>
                <a:latin typeface="Sitka Display Semibold" pitchFamily="2" charset="0"/>
                <a:ea typeface="Times New Roman" panose="02020603050405020304" pitchFamily="18" charset="0"/>
                <a:cs typeface="Arial" panose="020B0604020202020204" pitchFamily="34" charset="0"/>
              </a:rPr>
              <a:t>level power inside the growth. The edge highlight addresses the length of the cancer</a:t>
            </a:r>
          </a:p>
          <a:p>
            <a:pPr marL="457200" indent="-457200"/>
            <a:r>
              <a:rPr lang="en-IN" sz="1600" dirty="0">
                <a:effectLst/>
                <a:latin typeface="Sitka Display Semibold" pitchFamily="2" charset="0"/>
                <a:ea typeface="Times New Roman" panose="02020603050405020304" pitchFamily="18" charset="0"/>
                <a:cs typeface="Arial" panose="020B0604020202020204" pitchFamily="34" charset="0"/>
              </a:rPr>
              <a:t>limit, and the region include relates to the all out region involved by the growth. At</a:t>
            </a:r>
          </a:p>
          <a:p>
            <a:pPr marL="457200" indent="-457200"/>
            <a:r>
              <a:rPr lang="en-IN" sz="1600" dirty="0">
                <a:effectLst/>
                <a:latin typeface="Sitka Display Semibold" pitchFamily="2" charset="0"/>
                <a:ea typeface="Times New Roman" panose="02020603050405020304" pitchFamily="18" charset="0"/>
                <a:cs typeface="Arial" panose="020B0604020202020204" pitchFamily="34" charset="0"/>
              </a:rPr>
              <a:t>last, the perfection highlight addresses the variety in cancer limit distances.</a:t>
            </a:r>
            <a:endParaRPr lang="en-IN" sz="1600" dirty="0">
              <a:effectLst/>
              <a:latin typeface="Sitka Display Semibold" pitchFamily="2" charset="0"/>
              <a:ea typeface="Calibri" panose="020F0502020204030204" pitchFamily="34" charset="0"/>
              <a:cs typeface="Arial" panose="020B0604020202020204" pitchFamily="34" charset="0"/>
            </a:endParaRPr>
          </a:p>
          <a:p>
            <a:pPr marL="285750" lvl="0" indent="-285750" algn="l" rtl="0">
              <a:spcBef>
                <a:spcPts val="600"/>
              </a:spcBef>
              <a:spcAft>
                <a:spcPts val="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91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2178A4-7681-B985-2E31-0100DEC4C9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4" name="Picture 3">
            <a:extLst>
              <a:ext uri="{FF2B5EF4-FFF2-40B4-BE49-F238E27FC236}">
                <a16:creationId xmlns:a16="http://schemas.microsoft.com/office/drawing/2014/main" id="{25E780F7-D2BA-3ED0-E3C3-836A7F84447F}"/>
              </a:ext>
            </a:extLst>
          </p:cNvPr>
          <p:cNvPicPr>
            <a:picLocks noChangeAspect="1"/>
          </p:cNvPicPr>
          <p:nvPr/>
        </p:nvPicPr>
        <p:blipFill>
          <a:blip r:embed="rId2"/>
          <a:stretch>
            <a:fillRect/>
          </a:stretch>
        </p:blipFill>
        <p:spPr>
          <a:xfrm>
            <a:off x="1268443" y="658964"/>
            <a:ext cx="6607113" cy="3825572"/>
          </a:xfrm>
          <a:prstGeom prst="rect">
            <a:avLst/>
          </a:prstGeom>
        </p:spPr>
      </p:pic>
    </p:spTree>
    <p:extLst>
      <p:ext uri="{BB962C8B-B14F-4D97-AF65-F5344CB8AC3E}">
        <p14:creationId xmlns:p14="http://schemas.microsoft.com/office/powerpoint/2010/main" val="237020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629816" y="2592504"/>
            <a:ext cx="7786396"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t>Working Principle</a:t>
            </a:r>
            <a:endParaRPr sz="6000" dirty="0"/>
          </a:p>
        </p:txBody>
      </p:sp>
      <p:sp>
        <p:nvSpPr>
          <p:cNvPr id="568" name="Google Shape;568;p18"/>
          <p:cNvSpPr/>
          <p:nvPr/>
        </p:nvSpPr>
        <p:spPr>
          <a:xfrm>
            <a:off x="4572753" y="647124"/>
            <a:ext cx="1323528" cy="1341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69" name="Google Shape;569;p18"/>
          <p:cNvSpPr/>
          <p:nvPr/>
        </p:nvSpPr>
        <p:spPr>
          <a:xfrm rot="1473079">
            <a:off x="3369357" y="1316756"/>
            <a:ext cx="773816" cy="753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0" name="Google Shape;570;p18"/>
          <p:cNvSpPr/>
          <p:nvPr/>
        </p:nvSpPr>
        <p:spPr>
          <a:xfrm>
            <a:off x="4316768" y="5189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4098884" y="201273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extLst>
      <p:ext uri="{BB962C8B-B14F-4D97-AF65-F5344CB8AC3E}">
        <p14:creationId xmlns:p14="http://schemas.microsoft.com/office/powerpoint/2010/main" val="3893456588"/>
      </p:ext>
    </p:extLst>
  </p:cSld>
  <p:clrMapOvr>
    <a:masterClrMapping/>
  </p:clrMapOvr>
</p:sld>
</file>

<file path=ppt/theme/theme1.xml><?xml version="1.0" encoding="utf-8"?>
<a:theme xmlns:a="http://schemas.openxmlformats.org/drawingml/2006/main" name="Friar template">
  <a:themeElements>
    <a:clrScheme name="Custom 347">
      <a:dk1>
        <a:srgbClr val="3D4965"/>
      </a:dk1>
      <a:lt1>
        <a:srgbClr val="FFFFFF"/>
      </a:lt1>
      <a:dk2>
        <a:srgbClr val="1C4587"/>
      </a:dk2>
      <a:lt2>
        <a:srgbClr val="F3F3F3"/>
      </a:lt2>
      <a:accent1>
        <a:srgbClr val="3C78D8"/>
      </a:accent1>
      <a:accent2>
        <a:srgbClr val="89ABE6"/>
      </a:accent2>
      <a:accent3>
        <a:srgbClr val="8EA3C3"/>
      </a:accent3>
      <a:accent4>
        <a:srgbClr val="EFEFEF"/>
      </a:accent4>
      <a:accent5>
        <a:srgbClr val="D9D9D9"/>
      </a:accent5>
      <a:accent6>
        <a:srgbClr val="C9DAF8"/>
      </a:accent6>
      <a:hlink>
        <a:srgbClr val="3C78D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1082</Words>
  <Application>Microsoft Office PowerPoint</Application>
  <PresentationFormat>On-screen Show (16:9)</PresentationFormat>
  <Paragraphs>68</Paragraphs>
  <Slides>16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Courier New</vt:lpstr>
      <vt:lpstr>Calibri</vt:lpstr>
      <vt:lpstr>Sitka Display Semibold</vt:lpstr>
      <vt:lpstr>Sniglet</vt:lpstr>
      <vt:lpstr>Century Gothic</vt:lpstr>
      <vt:lpstr>Dosis</vt:lpstr>
      <vt:lpstr>Arial</vt:lpstr>
      <vt:lpstr>Times New Roman</vt:lpstr>
      <vt:lpstr>Friar template</vt:lpstr>
      <vt:lpstr>Feature Selection for High Dimensional Data Using    Weighted K-Nearest Neighbours and Genetic Algorithm </vt:lpstr>
      <vt:lpstr> Introduction</vt:lpstr>
      <vt:lpstr>PowerPoint Presentation</vt:lpstr>
      <vt:lpstr>PROBLEM STATEMENT</vt:lpstr>
      <vt:lpstr>PowerPoint Presentation</vt:lpstr>
      <vt:lpstr>Dataset</vt:lpstr>
      <vt:lpstr>PowerPoint Presentation</vt:lpstr>
      <vt:lpstr>PowerPoint Presentation</vt:lpstr>
      <vt:lpstr>Working Principle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 for High Dimensional Data Using    Weighted K-Nearest Neighbours and Genetic Algorithm </dc:title>
  <cp:lastModifiedBy>PRATYUSH PURI GOSWAMI</cp:lastModifiedBy>
  <cp:revision>12</cp:revision>
  <dcterms:modified xsi:type="dcterms:W3CDTF">2023-04-25T13:27:34Z</dcterms:modified>
</cp:coreProperties>
</file>