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94" r:id="rId5"/>
    <p:sldId id="290" r:id="rId6"/>
    <p:sldId id="296" r:id="rId7"/>
    <p:sldId id="300" r:id="rId8"/>
    <p:sldId id="298" r:id="rId9"/>
    <p:sldId id="291" r:id="rId10"/>
    <p:sldId id="292" r:id="rId11"/>
    <p:sldId id="299" r:id="rId12"/>
    <p:sldId id="295" r:id="rId13"/>
    <p:sldId id="28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F06B4-AD34-481A-BFC3-D308F8C06BEC}" v="89" dt="2025-06-03T20:03:3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04000"/>
            <a:ext cx="50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0" bIns="180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0" bIns="180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19CA596C-2B7E-CD65-1C00-30EEC88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5224AD9A-39FA-1300-17E0-5EC6BF771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03DFBE34-92C1-2EAD-E20D-0BD552997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66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B29FB9DA-6AA0-2A65-8BE6-3153BE6A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2D99B88C-3276-591D-89FE-09EF5D001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4ECBA695-70EC-70FC-5824-0DFAB95192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6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D4DA9C8F-9DCA-82CF-489E-0F4453C2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6097C58A-2BD0-4C4B-82FE-4285FCE99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5F3DF592-BA1F-0E93-E445-6B4BAE6BF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66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69F584AC-A270-072B-80BD-5D696808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329DFB9D-AD7E-81D9-4354-8770EDEFD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19A31DF6-BDA3-F6D2-23D2-4DBACDAF5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60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59AE6FD7-EEF8-65A5-894B-F098BE53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EA134E83-D3E4-DCB2-9CF7-E16504CD1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911BBC8C-DB91-8A1A-D16A-125CC1C2A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1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9221DF27-ABB1-9ADC-C3A2-8EDAB8E4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E7FA71B4-B5D2-A9C7-A946-8D6634250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B4E0F8B9-2FF5-EA1B-57BD-7F66260C1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38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3072000B-E6AB-4288-3253-B385F0F4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1FB64417-1625-6872-1A9A-C85D52C06A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DB9FD441-8431-5FD9-5E3E-66E014CD5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66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EC6FF1E3-9EAA-60E5-69DA-D28588BC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821C5E69-5DE3-B55C-F513-7E0EA0DEC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39CE8CC9-907A-1C7B-5C35-532FE0470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1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B5FC0EE7-BF6B-ECC3-D752-E02A95FA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8729B5B1-5B42-1C0E-D89A-49F23467B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C441CF20-E2AB-D5ED-B6B4-159DE3D0D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9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 Titel mit Bild">
  <p:cSld name="C Titel mit Bild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" y="1244140"/>
            <a:ext cx="11651467" cy="3307824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40000" y="4903319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540000" y="5495200"/>
            <a:ext cx="1111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40000" y="602625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6248" y="26181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 Titel mit Bild">
  <p:cSld name="2_C Titel mit Bild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540001" y="2704992"/>
            <a:ext cx="6567811" cy="167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-952107" y="34219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026004" y="-7070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2"/>
          <p:cNvGrpSpPr/>
          <p:nvPr/>
        </p:nvGrpSpPr>
        <p:grpSpPr>
          <a:xfrm>
            <a:off x="-1590" y="-5"/>
            <a:ext cx="2984900" cy="1979629"/>
            <a:chOff x="-1590" y="-5"/>
            <a:chExt cx="2984900" cy="1979629"/>
          </a:xfrm>
        </p:grpSpPr>
        <p:sp>
          <p:nvSpPr>
            <p:cNvPr id="155" name="Google Shape;155;p12"/>
            <p:cNvSpPr/>
            <p:nvPr/>
          </p:nvSpPr>
          <p:spPr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rgbClr val="FFA85B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2"/>
          <p:cNvSpPr/>
          <p:nvPr/>
        </p:nvSpPr>
        <p:spPr>
          <a:xfrm rot="5400000">
            <a:off x="5915334" y="507081"/>
            <a:ext cx="1963393" cy="9816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5924928" y="999987"/>
            <a:ext cx="489821" cy="979643"/>
          </a:xfrm>
          <a:custGeom>
            <a:avLst/>
            <a:gdLst/>
            <a:ahLst/>
            <a:cxnLst/>
            <a:rect l="l" t="t" r="r" b="b"/>
            <a:pathLst>
              <a:path w="540000" h="1080000" extrusionOk="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 rot="10800000">
            <a:off x="7387875" y="999985"/>
            <a:ext cx="3123012" cy="979643"/>
          </a:xfrm>
          <a:prstGeom prst="roundRect">
            <a:avLst>
              <a:gd name="adj" fmla="val 50000"/>
            </a:avLst>
          </a:pr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>
            <a:off x="8032720" y="-496084"/>
            <a:ext cx="1012131" cy="1980000"/>
          </a:xfrm>
          <a:custGeom>
            <a:avLst/>
            <a:gdLst/>
            <a:ahLst/>
            <a:cxnLst/>
            <a:rect l="l" t="t" r="r" b="b"/>
            <a:pathLst>
              <a:path w="540000" h="1080000" extrusionOk="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 rot="10800000">
            <a:off x="9529189" y="-12151"/>
            <a:ext cx="3678099" cy="10116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2"/>
          <p:cNvGrpSpPr/>
          <p:nvPr/>
        </p:nvGrpSpPr>
        <p:grpSpPr>
          <a:xfrm flipH="1">
            <a:off x="9205511" y="1991779"/>
            <a:ext cx="2984900" cy="1979629"/>
            <a:chOff x="-1590" y="-5"/>
            <a:chExt cx="2984900" cy="1979629"/>
          </a:xfrm>
        </p:grpSpPr>
        <p:sp>
          <p:nvSpPr>
            <p:cNvPr id="164" name="Google Shape;164;p12"/>
            <p:cNvSpPr/>
            <p:nvPr/>
          </p:nvSpPr>
          <p:spPr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rgbClr val="FFA85B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2"/>
          <p:cNvSpPr/>
          <p:nvPr/>
        </p:nvSpPr>
        <p:spPr>
          <a:xfrm>
            <a:off x="5935088" y="4516176"/>
            <a:ext cx="3123013" cy="979644"/>
          </a:xfrm>
          <a:custGeom>
            <a:avLst/>
            <a:gdLst/>
            <a:ahLst/>
            <a:cxnLst/>
            <a:rect l="l" t="t" r="r" b="b"/>
            <a:pathLst>
              <a:path w="3123013" h="979644" extrusionOk="0">
                <a:moveTo>
                  <a:pt x="489823" y="0"/>
                </a:moveTo>
                <a:lnTo>
                  <a:pt x="2633191" y="1"/>
                </a:lnTo>
                <a:lnTo>
                  <a:pt x="2637576" y="443"/>
                </a:lnTo>
                <a:lnTo>
                  <a:pt x="3123013" y="443"/>
                </a:lnTo>
                <a:lnTo>
                  <a:pt x="3123013" y="489822"/>
                </a:lnTo>
                <a:lnTo>
                  <a:pt x="3123013" y="489823"/>
                </a:lnTo>
                <a:lnTo>
                  <a:pt x="3123013" y="490043"/>
                </a:lnTo>
                <a:cubicBezTo>
                  <a:pt x="3123013" y="760442"/>
                  <a:pt x="2903812" y="979643"/>
                  <a:pt x="2633413" y="979643"/>
                </a:cubicBezTo>
                <a:lnTo>
                  <a:pt x="2633307" y="979633"/>
                </a:lnTo>
                <a:lnTo>
                  <a:pt x="2633191" y="979644"/>
                </a:lnTo>
                <a:lnTo>
                  <a:pt x="489822" y="979644"/>
                </a:lnTo>
                <a:cubicBezTo>
                  <a:pt x="219301" y="979644"/>
                  <a:pt x="0" y="760343"/>
                  <a:pt x="0" y="489822"/>
                </a:cubicBezTo>
                <a:lnTo>
                  <a:pt x="1" y="489822"/>
                </a:lnTo>
                <a:cubicBezTo>
                  <a:pt x="1" y="219301"/>
                  <a:pt x="219302" y="0"/>
                  <a:pt x="489823" y="0"/>
                </a:cubicBezTo>
                <a:close/>
              </a:path>
            </a:pathLst>
          </a:cu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 rot="-5400000">
            <a:off x="10350212" y="4662708"/>
            <a:ext cx="2520944" cy="1162639"/>
          </a:xfrm>
          <a:prstGeom prst="round2SameRect">
            <a:avLst>
              <a:gd name="adj1" fmla="val 38265"/>
              <a:gd name="adj2" fmla="val 0"/>
            </a:avLst>
          </a:pr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 rot="10800000" flipH="1">
            <a:off x="9058729" y="3596891"/>
            <a:ext cx="1980000" cy="1979629"/>
          </a:xfrm>
          <a:prstGeom prst="ellipse">
            <a:avLst/>
          </a:prstGeom>
          <a:solidFill>
            <a:srgbClr val="FEC49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6">
  <p:cSld name="Agenda 6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2"/>
          </p:nvPr>
        </p:nvSpPr>
        <p:spPr>
          <a:xfrm>
            <a:off x="535375" y="193604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3"/>
          </p:nvPr>
        </p:nvSpPr>
        <p:spPr>
          <a:xfrm>
            <a:off x="535375" y="3278903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4"/>
          </p:nvPr>
        </p:nvSpPr>
        <p:spPr>
          <a:xfrm>
            <a:off x="535375" y="462177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body" idx="5"/>
          </p:nvPr>
        </p:nvSpPr>
        <p:spPr>
          <a:xfrm rot="5400000">
            <a:off x="1445843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body" idx="6"/>
          </p:nvPr>
        </p:nvSpPr>
        <p:spPr>
          <a:xfrm rot="5400000">
            <a:off x="1445843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>
            <a:spLocks noGrp="1"/>
          </p:cNvSpPr>
          <p:nvPr>
            <p:ph type="body" idx="7"/>
          </p:nvPr>
        </p:nvSpPr>
        <p:spPr>
          <a:xfrm rot="5400000">
            <a:off x="1445843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8"/>
          </p:nvPr>
        </p:nvSpPr>
        <p:spPr>
          <a:xfrm>
            <a:off x="2014275" y="1936404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9"/>
          </p:nvPr>
        </p:nvSpPr>
        <p:spPr>
          <a:xfrm>
            <a:off x="2014275" y="3279829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3"/>
          </p:nvPr>
        </p:nvSpPr>
        <p:spPr>
          <a:xfrm>
            <a:off x="2014275" y="4622697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4"/>
          </p:nvPr>
        </p:nvSpPr>
        <p:spPr>
          <a:xfrm>
            <a:off x="6573101" y="193604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5"/>
          </p:nvPr>
        </p:nvSpPr>
        <p:spPr>
          <a:xfrm>
            <a:off x="6573101" y="3278903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6"/>
          </p:nvPr>
        </p:nvSpPr>
        <p:spPr>
          <a:xfrm>
            <a:off x="6573101" y="462177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>
            <a:spLocks noGrp="1"/>
          </p:cNvSpPr>
          <p:nvPr>
            <p:ph type="body" idx="17"/>
          </p:nvPr>
        </p:nvSpPr>
        <p:spPr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>
            <a:spLocks noGrp="1"/>
          </p:cNvSpPr>
          <p:nvPr>
            <p:ph type="body" idx="18"/>
          </p:nvPr>
        </p:nvSpPr>
        <p:spPr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>
            <a:spLocks noGrp="1"/>
          </p:cNvSpPr>
          <p:nvPr>
            <p:ph type="body" idx="19"/>
          </p:nvPr>
        </p:nvSpPr>
        <p:spPr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20"/>
          </p:nvPr>
        </p:nvSpPr>
        <p:spPr>
          <a:xfrm>
            <a:off x="8052000" y="1936404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21"/>
          </p:nvPr>
        </p:nvSpPr>
        <p:spPr>
          <a:xfrm>
            <a:off x="8052000" y="3279829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2"/>
          </p:nvPr>
        </p:nvSpPr>
        <p:spPr>
          <a:xfrm>
            <a:off x="8052000" y="4622697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2555913" y="96948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Basis_1HL">
  <p:cSld name="1_2 Basis_1HL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1" name="Google Shape;201;p14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4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alte Inhalt_1HL">
  <p:cSld name="1 Spalte Inhalt_1HL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2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15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Basis 1HL_ohneFusszeile">
  <p:cSld name="1_4 Basis 1HL_ohneFusszeile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400693" y="1191802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Zitat">
  <p:cSld name="Inhalt + Zitat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>
            <a:spLocks noGrp="1"/>
          </p:cNvSpPr>
          <p:nvPr>
            <p:ph type="body" idx="2"/>
          </p:nvPr>
        </p:nvSpPr>
        <p:spPr>
          <a:xfrm>
            <a:off x="6276000" y="1343027"/>
            <a:ext cx="5916000" cy="4965521"/>
          </a:xfrm>
          <a:prstGeom prst="roundRect">
            <a:avLst>
              <a:gd name="adj" fmla="val 930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720000" tIns="360000" rIns="720000" bIns="360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540002" y="6020548"/>
            <a:ext cx="540000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 Inhalt">
  <p:cSld name="3 Spalten Inhalt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2"/>
          </p:nvPr>
        </p:nvSpPr>
        <p:spPr>
          <a:xfrm>
            <a:off x="4332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3"/>
          </p:nvPr>
        </p:nvSpPr>
        <p:spPr>
          <a:xfrm>
            <a:off x="8124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4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Inhalt 1/3">
  <p:cSld name="2 Spalten Inhalt 1/3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540004" y="1728000"/>
            <a:ext cx="7320001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2"/>
          </p:nvPr>
        </p:nvSpPr>
        <p:spPr>
          <a:xfrm>
            <a:off x="8124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/2 Zeilen Inhalt ">
  <p:cSld name="2 Spalten/2 Zeilen Inhalt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2"/>
          </p:nvPr>
        </p:nvSpPr>
        <p:spPr>
          <a:xfrm>
            <a:off x="6252000" y="1728000"/>
            <a:ext cx="540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4"/>
          </p:nvPr>
        </p:nvSpPr>
        <p:spPr>
          <a:xfrm>
            <a:off x="540000" y="4346081"/>
            <a:ext cx="5400000" cy="152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5"/>
          </p:nvPr>
        </p:nvSpPr>
        <p:spPr>
          <a:xfrm>
            <a:off x="6252000" y="4346081"/>
            <a:ext cx="5400000" cy="152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Inhalt + Bild">
  <p:cSld name="A Inhalt + Bild"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540002" y="6020548"/>
            <a:ext cx="1111200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540002" y="1728000"/>
            <a:ext cx="7320001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>
            <a:spLocks noGrp="1"/>
          </p:cNvSpPr>
          <p:nvPr>
            <p:ph type="pic" idx="3"/>
          </p:nvPr>
        </p:nvSpPr>
        <p:spPr>
          <a:xfrm>
            <a:off x="8124000" y="1341679"/>
            <a:ext cx="4068000" cy="4526327"/>
          </a:xfrm>
          <a:prstGeom prst="round2DiagRect">
            <a:avLst>
              <a:gd name="adj1" fmla="val 11048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1"/>
          <p:cNvSpPr txBox="1">
            <a:spLocks noGrp="1"/>
          </p:cNvSpPr>
          <p:nvPr>
            <p:ph type="body" idx="4"/>
          </p:nvPr>
        </p:nvSpPr>
        <p:spPr>
          <a:xfrm>
            <a:off x="8124001" y="5183307"/>
            <a:ext cx="4068000" cy="684694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180000" tIns="180000" rIns="180000" bIns="180000" anchor="b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0">
  <p:cSld name="Agenda 10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4000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540003" y="256628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540003" y="349167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body" idx="4"/>
          </p:nvPr>
        </p:nvSpPr>
        <p:spPr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body" idx="5"/>
          </p:nvPr>
        </p:nvSpPr>
        <p:spPr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>
            <a:spLocks noGrp="1"/>
          </p:cNvSpPr>
          <p:nvPr>
            <p:ph type="body" idx="6"/>
          </p:nvPr>
        </p:nvSpPr>
        <p:spPr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7"/>
          </p:nvPr>
        </p:nvSpPr>
        <p:spPr>
          <a:xfrm>
            <a:off x="1813623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8"/>
          </p:nvPr>
        </p:nvSpPr>
        <p:spPr>
          <a:xfrm>
            <a:off x="1813623" y="25667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9"/>
          </p:nvPr>
        </p:nvSpPr>
        <p:spPr>
          <a:xfrm>
            <a:off x="1813623" y="349232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3"/>
          </p:nvPr>
        </p:nvSpPr>
        <p:spPr>
          <a:xfrm>
            <a:off x="670373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4"/>
          </p:nvPr>
        </p:nvSpPr>
        <p:spPr>
          <a:xfrm>
            <a:off x="6703733" y="256629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5"/>
          </p:nvPr>
        </p:nvSpPr>
        <p:spPr>
          <a:xfrm>
            <a:off x="6703733" y="3491705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body" idx="16"/>
          </p:nvPr>
        </p:nvSpPr>
        <p:spPr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>
            <a:spLocks noGrp="1"/>
          </p:cNvSpPr>
          <p:nvPr>
            <p:ph type="body" idx="17"/>
          </p:nvPr>
        </p:nvSpPr>
        <p:spPr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>
            <a:spLocks noGrp="1"/>
          </p:cNvSpPr>
          <p:nvPr>
            <p:ph type="body" idx="18"/>
          </p:nvPr>
        </p:nvSpPr>
        <p:spPr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9"/>
          </p:nvPr>
        </p:nvSpPr>
        <p:spPr>
          <a:xfrm>
            <a:off x="7977352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20"/>
          </p:nvPr>
        </p:nvSpPr>
        <p:spPr>
          <a:xfrm>
            <a:off x="7977352" y="256682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21"/>
          </p:nvPr>
        </p:nvSpPr>
        <p:spPr>
          <a:xfrm>
            <a:off x="7977352" y="349234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22"/>
          </p:nvPr>
        </p:nvSpPr>
        <p:spPr>
          <a:xfrm>
            <a:off x="540003" y="4417071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>
            <a:spLocks noGrp="1"/>
          </p:cNvSpPr>
          <p:nvPr>
            <p:ph type="body" idx="23"/>
          </p:nvPr>
        </p:nvSpPr>
        <p:spPr>
          <a:xfrm rot="5400000">
            <a:off x="1281191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4"/>
          </p:nvPr>
        </p:nvSpPr>
        <p:spPr>
          <a:xfrm>
            <a:off x="1813623" y="441786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25"/>
          </p:nvPr>
        </p:nvSpPr>
        <p:spPr>
          <a:xfrm>
            <a:off x="6703733" y="441711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body" idx="26"/>
          </p:nvPr>
        </p:nvSpPr>
        <p:spPr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7"/>
          </p:nvPr>
        </p:nvSpPr>
        <p:spPr>
          <a:xfrm>
            <a:off x="7977352" y="441787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28"/>
          </p:nvPr>
        </p:nvSpPr>
        <p:spPr>
          <a:xfrm>
            <a:off x="540003" y="5342520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>
            <a:spLocks noGrp="1"/>
          </p:cNvSpPr>
          <p:nvPr>
            <p:ph type="body" idx="29"/>
          </p:nvPr>
        </p:nvSpPr>
        <p:spPr>
          <a:xfrm rot="5400000">
            <a:off x="1281191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30"/>
          </p:nvPr>
        </p:nvSpPr>
        <p:spPr>
          <a:xfrm>
            <a:off x="1813623" y="5342936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31"/>
          </p:nvPr>
        </p:nvSpPr>
        <p:spPr>
          <a:xfrm>
            <a:off x="6703733" y="5342520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>
            <a:spLocks noGrp="1"/>
          </p:cNvSpPr>
          <p:nvPr>
            <p:ph type="body" idx="32"/>
          </p:nvPr>
        </p:nvSpPr>
        <p:spPr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33"/>
          </p:nvPr>
        </p:nvSpPr>
        <p:spPr>
          <a:xfrm>
            <a:off x="7977352" y="534339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 Inhalt + Bild">
  <p:cSld name="3_B Inhalt + Bild"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2"/>
          <p:cNvSpPr>
            <a:spLocks noGrp="1"/>
          </p:cNvSpPr>
          <p:nvPr>
            <p:ph type="pic" idx="3"/>
          </p:nvPr>
        </p:nvSpPr>
        <p:spPr>
          <a:xfrm>
            <a:off x="6252004" y="0"/>
            <a:ext cx="59400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2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 Inhalt + Bild">
  <p:cSld name="1_B Inhalt + Bild"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3"/>
          <p:cNvSpPr>
            <a:spLocks noGrp="1"/>
          </p:cNvSpPr>
          <p:nvPr>
            <p:ph type="pic" idx="3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" name="Google Shape;285;p23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 Inhalt + Bild">
  <p:cSld name="4_B Inhalt + Bild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body" idx="2"/>
          </p:nvPr>
        </p:nvSpPr>
        <p:spPr>
          <a:xfrm>
            <a:off x="540001" y="1728000"/>
            <a:ext cx="3233779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>
            <a:spLocks noGrp="1"/>
          </p:cNvSpPr>
          <p:nvPr>
            <p:ph type="pic" idx="3"/>
          </p:nvPr>
        </p:nvSpPr>
        <p:spPr>
          <a:xfrm>
            <a:off x="6760399" y="1728000"/>
            <a:ext cx="4891604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" name="Google Shape;295;p24"/>
          <p:cNvSpPr>
            <a:spLocks noGrp="1"/>
          </p:cNvSpPr>
          <p:nvPr>
            <p:ph type="pic" idx="4"/>
          </p:nvPr>
        </p:nvSpPr>
        <p:spPr>
          <a:xfrm>
            <a:off x="3941171" y="1728000"/>
            <a:ext cx="2651839" cy="4158481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24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Inhalt + Bild_1HL">
  <p:cSld name="B Inhalt + Bild_1HL"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>
            <a:spLocks noGrp="1"/>
          </p:cNvSpPr>
          <p:nvPr>
            <p:ph type="pic" idx="3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cxnSp>
        <p:nvCxnSpPr>
          <p:cNvPr id="306" name="Google Shape;306;p25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p25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 Inhalt + Bild_ohneFusszeile">
  <p:cSld name="2_B Inhalt + Bild_ohneFusszeile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26"/>
          <p:cNvSpPr>
            <a:spLocks noGrp="1"/>
          </p:cNvSpPr>
          <p:nvPr>
            <p:ph type="pic" idx="2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3" name="Google Shape;313;p26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Inhalt + Bilder">
  <p:cSld name="C Inhalt + Bilder"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54051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7"/>
          <p:cNvSpPr>
            <a:spLocks noGrp="1"/>
          </p:cNvSpPr>
          <p:nvPr>
            <p:ph type="pic" idx="3"/>
          </p:nvPr>
        </p:nvSpPr>
        <p:spPr>
          <a:xfrm>
            <a:off x="412800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27"/>
          <p:cNvSpPr>
            <a:spLocks noGrp="1"/>
          </p:cNvSpPr>
          <p:nvPr>
            <p:ph type="pic" idx="4"/>
          </p:nvPr>
        </p:nvSpPr>
        <p:spPr>
          <a:xfrm>
            <a:off x="825600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27"/>
          <p:cNvSpPr txBox="1">
            <a:spLocks noGrp="1"/>
          </p:cNvSpPr>
          <p:nvPr>
            <p:ph type="body" idx="5"/>
          </p:nvPr>
        </p:nvSpPr>
        <p:spPr>
          <a:xfrm>
            <a:off x="540000" y="4722296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538166" y="4232201"/>
            <a:ext cx="11117263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 Inhalt + Bild">
  <p:cSld name="1_D Inhalt + Bild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12192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8"/>
          <p:cNvSpPr/>
          <p:nvPr/>
        </p:nvSpPr>
        <p:spPr>
          <a:xfrm>
            <a:off x="540004" y="4232201"/>
            <a:ext cx="11115425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4"/>
          </p:nvPr>
        </p:nvSpPr>
        <p:spPr>
          <a:xfrm>
            <a:off x="540000" y="4722296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 Inhalt + Bild">
  <p:cSld name="D Inhalt + Bild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body" idx="1"/>
          </p:nvPr>
        </p:nvSpPr>
        <p:spPr>
          <a:xfrm>
            <a:off x="540000" y="5184405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5" name="Google Shape;345;p29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12192000" cy="3376886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29"/>
          <p:cNvSpPr/>
          <p:nvPr/>
        </p:nvSpPr>
        <p:spPr>
          <a:xfrm>
            <a:off x="540004" y="4839185"/>
            <a:ext cx="11115425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 Inhalt + Bild">
  <p:cSld name="1_E Inhalt + Bild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>
            <a:spLocks noGrp="1"/>
          </p:cNvSpPr>
          <p:nvPr>
            <p:ph type="pic" idx="2"/>
          </p:nvPr>
        </p:nvSpPr>
        <p:spPr>
          <a:xfrm>
            <a:off x="0" y="1728000"/>
            <a:ext cx="12192000" cy="41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1" name="Google Shape;351;p3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0"/>
          <p:cNvSpPr>
            <a:spLocks noGrp="1"/>
          </p:cNvSpPr>
          <p:nvPr>
            <p:ph type="body" idx="3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 Inhalt + Bild">
  <p:cSld name="E Inhalt + Bild"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0" name="Google Shape;360;p3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31"/>
          <p:cNvSpPr>
            <a:spLocks noGrp="1"/>
          </p:cNvSpPr>
          <p:nvPr>
            <p:ph type="body" idx="3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9575515" y="68836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s">
  <p:cSld name="1_Basis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 Inhalt + Bild">
  <p:cSld name="2_E Inhalt + Bild"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8" name="Google Shape;368;p32"/>
          <p:cNvSpPr>
            <a:spLocks noGrp="1"/>
          </p:cNvSpPr>
          <p:nvPr>
            <p:ph type="body" idx="1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9575515" y="68836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 Inhalt + Bild">
  <p:cSld name="F Inhalt + Bild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>
            <a:spLocks noGrp="1"/>
          </p:cNvSpPr>
          <p:nvPr>
            <p:ph type="pic" idx="2"/>
          </p:nvPr>
        </p:nvSpPr>
        <p:spPr>
          <a:xfrm>
            <a:off x="0" y="1728000"/>
            <a:ext cx="12192000" cy="4140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3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33"/>
          <p:cNvSpPr>
            <a:spLocks noGrp="1"/>
          </p:cNvSpPr>
          <p:nvPr>
            <p:ph type="body" idx="3"/>
          </p:nvPr>
        </p:nvSpPr>
        <p:spPr>
          <a:xfrm>
            <a:off x="8302020" y="1840230"/>
            <a:ext cx="3349981" cy="3896666"/>
          </a:xfrm>
          <a:prstGeom prst="roundRect">
            <a:avLst>
              <a:gd name="adj" fmla="val 9502"/>
            </a:avLst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 Inhalt + Bild">
  <p:cSld name="G Inhalt + Bild"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4"/>
          <p:cNvSpPr>
            <a:spLocks noGrp="1"/>
          </p:cNvSpPr>
          <p:nvPr>
            <p:ph type="pic" idx="2"/>
          </p:nvPr>
        </p:nvSpPr>
        <p:spPr>
          <a:xfrm>
            <a:off x="6252000" y="1287552"/>
            <a:ext cx="5400000" cy="21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89" name="Google Shape;389;p34"/>
          <p:cNvSpPr>
            <a:spLocks noGrp="1"/>
          </p:cNvSpPr>
          <p:nvPr>
            <p:ph type="pic" idx="3"/>
          </p:nvPr>
        </p:nvSpPr>
        <p:spPr>
          <a:xfrm>
            <a:off x="6252000" y="3708000"/>
            <a:ext cx="5400000" cy="21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90" name="Google Shape;390;p34"/>
          <p:cNvSpPr>
            <a:spLocks noGrp="1"/>
          </p:cNvSpPr>
          <p:nvPr>
            <p:ph type="pic" idx="4"/>
          </p:nvPr>
        </p:nvSpPr>
        <p:spPr>
          <a:xfrm>
            <a:off x="540000" y="1255589"/>
            <a:ext cx="5400000" cy="4580444"/>
          </a:xfrm>
          <a:prstGeom prst="roundRect">
            <a:avLst>
              <a:gd name="adj" fmla="val 7684"/>
            </a:avLst>
          </a:prstGeom>
          <a:noFill/>
          <a:ln>
            <a:noFill/>
          </a:ln>
        </p:spPr>
      </p:sp>
      <p:sp>
        <p:nvSpPr>
          <p:cNvPr id="391" name="Google Shape;391;p34"/>
          <p:cNvSpPr txBox="1">
            <a:spLocks noGrp="1"/>
          </p:cNvSpPr>
          <p:nvPr>
            <p:ph type="body" idx="5"/>
          </p:nvPr>
        </p:nvSpPr>
        <p:spPr>
          <a:xfrm>
            <a:off x="540000" y="5183308"/>
            <a:ext cx="5400000" cy="684694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180000" tIns="180000" rIns="180000" bIns="180000" anchor="b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ken + Inhalt">
  <p:cSld name="Balken + Inhalt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2"/>
          </p:nvPr>
        </p:nvSpPr>
        <p:spPr>
          <a:xfrm>
            <a:off x="1126997" y="1837821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5"/>
          <p:cNvSpPr>
            <a:spLocks noGrp="1"/>
          </p:cNvSpPr>
          <p:nvPr>
            <p:ph type="body" idx="3"/>
          </p:nvPr>
        </p:nvSpPr>
        <p:spPr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body" idx="4"/>
          </p:nvPr>
        </p:nvSpPr>
        <p:spPr>
          <a:xfrm>
            <a:off x="4991367" y="1948277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body" idx="5"/>
          </p:nvPr>
        </p:nvSpPr>
        <p:spPr>
          <a:xfrm>
            <a:off x="1126997" y="2560565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35"/>
          <p:cNvSpPr>
            <a:spLocks noGrp="1"/>
          </p:cNvSpPr>
          <p:nvPr>
            <p:ph type="body" idx="6"/>
          </p:nvPr>
        </p:nvSpPr>
        <p:spPr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35"/>
          <p:cNvSpPr txBox="1">
            <a:spLocks noGrp="1"/>
          </p:cNvSpPr>
          <p:nvPr>
            <p:ph type="body" idx="7"/>
          </p:nvPr>
        </p:nvSpPr>
        <p:spPr>
          <a:xfrm>
            <a:off x="4991367" y="2671021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5"/>
          <p:cNvSpPr txBox="1">
            <a:spLocks noGrp="1"/>
          </p:cNvSpPr>
          <p:nvPr>
            <p:ph type="body" idx="8"/>
          </p:nvPr>
        </p:nvSpPr>
        <p:spPr>
          <a:xfrm>
            <a:off x="1126997" y="3283309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5"/>
          <p:cNvSpPr>
            <a:spLocks noGrp="1"/>
          </p:cNvSpPr>
          <p:nvPr>
            <p:ph type="body" idx="9"/>
          </p:nvPr>
        </p:nvSpPr>
        <p:spPr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3"/>
          </p:nvPr>
        </p:nvSpPr>
        <p:spPr>
          <a:xfrm>
            <a:off x="4991367" y="3393765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body" idx="14"/>
          </p:nvPr>
        </p:nvSpPr>
        <p:spPr>
          <a:xfrm>
            <a:off x="1126997" y="4006053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35"/>
          <p:cNvSpPr>
            <a:spLocks noGrp="1"/>
          </p:cNvSpPr>
          <p:nvPr>
            <p:ph type="body" idx="15"/>
          </p:nvPr>
        </p:nvSpPr>
        <p:spPr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body" idx="16"/>
          </p:nvPr>
        </p:nvSpPr>
        <p:spPr>
          <a:xfrm>
            <a:off x="4991367" y="411650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7"/>
          </p:nvPr>
        </p:nvSpPr>
        <p:spPr>
          <a:xfrm>
            <a:off x="1126997" y="4728797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5"/>
          <p:cNvSpPr>
            <a:spLocks noGrp="1"/>
          </p:cNvSpPr>
          <p:nvPr>
            <p:ph type="body" idx="18"/>
          </p:nvPr>
        </p:nvSpPr>
        <p:spPr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9"/>
          </p:nvPr>
        </p:nvSpPr>
        <p:spPr>
          <a:xfrm>
            <a:off x="4991367" y="4839253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20"/>
          </p:nvPr>
        </p:nvSpPr>
        <p:spPr>
          <a:xfrm>
            <a:off x="1126997" y="5451543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35"/>
          <p:cNvSpPr>
            <a:spLocks noGrp="1"/>
          </p:cNvSpPr>
          <p:nvPr>
            <p:ph type="body" idx="21"/>
          </p:nvPr>
        </p:nvSpPr>
        <p:spPr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22"/>
          </p:nvPr>
        </p:nvSpPr>
        <p:spPr>
          <a:xfrm>
            <a:off x="4991367" y="556199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23"/>
          </p:nvPr>
        </p:nvSpPr>
        <p:spPr>
          <a:xfrm>
            <a:off x="6576000" y="3895883"/>
            <a:ext cx="5076000" cy="19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body" idx="2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ken + Bild">
  <p:cSld name="Balken + Bild"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36"/>
          <p:cNvSpPr>
            <a:spLocks noGrp="1"/>
          </p:cNvSpPr>
          <p:nvPr>
            <p:ph type="pic" idx="2"/>
          </p:nvPr>
        </p:nvSpPr>
        <p:spPr>
          <a:xfrm>
            <a:off x="538167" y="1847527"/>
            <a:ext cx="4183127" cy="3638841"/>
          </a:xfrm>
          <a:prstGeom prst="round2DiagRect">
            <a:avLst>
              <a:gd name="adj1" fmla="val 0"/>
              <a:gd name="adj2" fmla="val 14135"/>
            </a:avLst>
          </a:prstGeom>
          <a:noFill/>
          <a:ln>
            <a:noFill/>
          </a:ln>
        </p:spPr>
      </p:sp>
      <p:sp>
        <p:nvSpPr>
          <p:cNvPr id="424" name="Google Shape;424;p36"/>
          <p:cNvSpPr txBox="1">
            <a:spLocks noGrp="1"/>
          </p:cNvSpPr>
          <p:nvPr>
            <p:ph type="body" idx="3"/>
          </p:nvPr>
        </p:nvSpPr>
        <p:spPr>
          <a:xfrm>
            <a:off x="5322707" y="2502995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36"/>
          <p:cNvSpPr>
            <a:spLocks noGrp="1"/>
          </p:cNvSpPr>
          <p:nvPr>
            <p:ph type="body" idx="4"/>
          </p:nvPr>
        </p:nvSpPr>
        <p:spPr>
          <a:xfrm>
            <a:off x="5322707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5"/>
          </p:nvPr>
        </p:nvSpPr>
        <p:spPr>
          <a:xfrm>
            <a:off x="10659551" y="2613451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36"/>
          <p:cNvSpPr txBox="1">
            <a:spLocks noGrp="1"/>
          </p:cNvSpPr>
          <p:nvPr>
            <p:ph type="body" idx="6"/>
          </p:nvPr>
        </p:nvSpPr>
        <p:spPr>
          <a:xfrm>
            <a:off x="5322707" y="3225739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36"/>
          <p:cNvSpPr>
            <a:spLocks noGrp="1"/>
          </p:cNvSpPr>
          <p:nvPr>
            <p:ph type="body" idx="7"/>
          </p:nvPr>
        </p:nvSpPr>
        <p:spPr>
          <a:xfrm>
            <a:off x="5322707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36"/>
          <p:cNvSpPr txBox="1">
            <a:spLocks noGrp="1"/>
          </p:cNvSpPr>
          <p:nvPr>
            <p:ph type="body" idx="8"/>
          </p:nvPr>
        </p:nvSpPr>
        <p:spPr>
          <a:xfrm>
            <a:off x="10659551" y="3336195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36"/>
          <p:cNvSpPr txBox="1">
            <a:spLocks noGrp="1"/>
          </p:cNvSpPr>
          <p:nvPr>
            <p:ph type="body" idx="9"/>
          </p:nvPr>
        </p:nvSpPr>
        <p:spPr>
          <a:xfrm>
            <a:off x="5322707" y="3948483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36"/>
          <p:cNvSpPr>
            <a:spLocks noGrp="1"/>
          </p:cNvSpPr>
          <p:nvPr>
            <p:ph type="body" idx="13"/>
          </p:nvPr>
        </p:nvSpPr>
        <p:spPr>
          <a:xfrm>
            <a:off x="5322707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4"/>
          </p:nvPr>
        </p:nvSpPr>
        <p:spPr>
          <a:xfrm>
            <a:off x="10659551" y="405893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body" idx="15"/>
          </p:nvPr>
        </p:nvSpPr>
        <p:spPr>
          <a:xfrm>
            <a:off x="5322707" y="4671227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36"/>
          <p:cNvSpPr>
            <a:spLocks noGrp="1"/>
          </p:cNvSpPr>
          <p:nvPr>
            <p:ph type="body" idx="16"/>
          </p:nvPr>
        </p:nvSpPr>
        <p:spPr>
          <a:xfrm>
            <a:off x="5322707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body" idx="17"/>
          </p:nvPr>
        </p:nvSpPr>
        <p:spPr>
          <a:xfrm>
            <a:off x="10659551" y="4781683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36"/>
          <p:cNvSpPr txBox="1">
            <a:spLocks noGrp="1"/>
          </p:cNvSpPr>
          <p:nvPr>
            <p:ph type="body" idx="18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3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+ Text">
  <p:cSld name="Smartphone + Text">
    <p:bg>
      <p:bgPr>
        <a:solidFill>
          <a:schemeClr val="l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5" y="1115120"/>
            <a:ext cx="4994031" cy="4258793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2">
            <a:alphaModFix/>
          </a:blip>
          <a:srcRect l="29347" r="29868"/>
          <a:stretch/>
        </p:blipFill>
        <p:spPr>
          <a:xfrm>
            <a:off x="2908271" y="526552"/>
            <a:ext cx="2998856" cy="561294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>
            <a:spLocks noGrp="1"/>
          </p:cNvSpPr>
          <p:nvPr>
            <p:ph type="pic" idx="2"/>
          </p:nvPr>
        </p:nvSpPr>
        <p:spPr>
          <a:xfrm>
            <a:off x="3310313" y="1267224"/>
            <a:ext cx="2262659" cy="3950316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446" name="Google Shape;446;p37"/>
          <p:cNvSpPr txBox="1">
            <a:spLocks noGrp="1"/>
          </p:cNvSpPr>
          <p:nvPr>
            <p:ph type="body" idx="3"/>
          </p:nvPr>
        </p:nvSpPr>
        <p:spPr>
          <a:xfrm>
            <a:off x="540000" y="1984510"/>
            <a:ext cx="243616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body" idx="4"/>
          </p:nvPr>
        </p:nvSpPr>
        <p:spPr>
          <a:xfrm>
            <a:off x="7483733" y="1790787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37"/>
          <p:cNvSpPr txBox="1">
            <a:spLocks noGrp="1"/>
          </p:cNvSpPr>
          <p:nvPr>
            <p:ph type="body" idx="5"/>
          </p:nvPr>
        </p:nvSpPr>
        <p:spPr>
          <a:xfrm>
            <a:off x="7483733" y="2082089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body" idx="6"/>
          </p:nvPr>
        </p:nvSpPr>
        <p:spPr>
          <a:xfrm>
            <a:off x="7483733" y="3074635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7"/>
          </p:nvPr>
        </p:nvSpPr>
        <p:spPr>
          <a:xfrm>
            <a:off x="7483733" y="3365937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body" idx="8"/>
          </p:nvPr>
        </p:nvSpPr>
        <p:spPr>
          <a:xfrm>
            <a:off x="7483733" y="4358482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9"/>
          </p:nvPr>
        </p:nvSpPr>
        <p:spPr>
          <a:xfrm>
            <a:off x="7483733" y="4649784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schirm + Text">
  <p:cSld name="Bildschirm + Text">
    <p:bg>
      <p:bgPr>
        <a:solidFill>
          <a:schemeClr val="lt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8" name="Google Shape;458;p38" descr="Ein Bild, das Text, Screenshot, Anzeige, Bilderrahmen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13335" t="-243" r="-4967" b="242"/>
          <a:stretch/>
        </p:blipFill>
        <p:spPr>
          <a:xfrm>
            <a:off x="1" y="903491"/>
            <a:ext cx="5580931" cy="4868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>
            <a:spLocks noGrp="1"/>
          </p:cNvSpPr>
          <p:nvPr>
            <p:ph type="pic" idx="2"/>
          </p:nvPr>
        </p:nvSpPr>
        <p:spPr>
          <a:xfrm>
            <a:off x="1" y="1130325"/>
            <a:ext cx="5123731" cy="3263006"/>
          </a:xfrm>
          <a:prstGeom prst="rect">
            <a:avLst/>
          </a:prstGeom>
          <a:solidFill>
            <a:srgbClr val="262626"/>
          </a:solidFill>
          <a:ln>
            <a:noFill/>
          </a:ln>
        </p:spPr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0641" y="4374565"/>
            <a:ext cx="1968871" cy="1502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>
            <a:spLocks noGrp="1"/>
          </p:cNvSpPr>
          <p:nvPr>
            <p:ph type="pic" idx="3"/>
          </p:nvPr>
        </p:nvSpPr>
        <p:spPr>
          <a:xfrm>
            <a:off x="3690349" y="4567683"/>
            <a:ext cx="617847" cy="1066035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462" name="Google Shape;462;p38"/>
          <p:cNvSpPr txBox="1">
            <a:spLocks noGrp="1"/>
          </p:cNvSpPr>
          <p:nvPr>
            <p:ph type="body" idx="4"/>
          </p:nvPr>
        </p:nvSpPr>
        <p:spPr>
          <a:xfrm>
            <a:off x="7483733" y="1790787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38"/>
          <p:cNvSpPr txBox="1">
            <a:spLocks noGrp="1"/>
          </p:cNvSpPr>
          <p:nvPr>
            <p:ph type="body" idx="5"/>
          </p:nvPr>
        </p:nvSpPr>
        <p:spPr>
          <a:xfrm>
            <a:off x="7483733" y="2082089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4" name="Google Shape;464;p38"/>
          <p:cNvSpPr txBox="1">
            <a:spLocks noGrp="1"/>
          </p:cNvSpPr>
          <p:nvPr>
            <p:ph type="body" idx="6"/>
          </p:nvPr>
        </p:nvSpPr>
        <p:spPr>
          <a:xfrm>
            <a:off x="7483733" y="3074635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body" idx="7"/>
          </p:nvPr>
        </p:nvSpPr>
        <p:spPr>
          <a:xfrm>
            <a:off x="7483733" y="3365937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38"/>
          <p:cNvSpPr txBox="1">
            <a:spLocks noGrp="1"/>
          </p:cNvSpPr>
          <p:nvPr>
            <p:ph type="body" idx="8"/>
          </p:nvPr>
        </p:nvSpPr>
        <p:spPr>
          <a:xfrm>
            <a:off x="7483733" y="4358482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body" idx="9"/>
          </p:nvPr>
        </p:nvSpPr>
        <p:spPr>
          <a:xfrm>
            <a:off x="7483733" y="4649784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">
  <p:cSld name="Kontakt"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9"/>
          <p:cNvSpPr txBox="1">
            <a:spLocks noGrp="1"/>
          </p:cNvSpPr>
          <p:nvPr>
            <p:ph type="body" idx="2"/>
          </p:nvPr>
        </p:nvSpPr>
        <p:spPr>
          <a:xfrm>
            <a:off x="540002" y="2416701"/>
            <a:ext cx="2735047" cy="14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body" idx="3"/>
          </p:nvPr>
        </p:nvSpPr>
        <p:spPr>
          <a:xfrm>
            <a:off x="6612000" y="1728000"/>
            <a:ext cx="504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39"/>
          <p:cNvSpPr>
            <a:spLocks noGrp="1"/>
          </p:cNvSpPr>
          <p:nvPr>
            <p:ph type="pic" idx="4"/>
          </p:nvPr>
        </p:nvSpPr>
        <p:spPr>
          <a:xfrm>
            <a:off x="3795096" y="2599067"/>
            <a:ext cx="2397869" cy="2397869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39"/>
          <p:cNvSpPr txBox="1">
            <a:spLocks noGrp="1"/>
          </p:cNvSpPr>
          <p:nvPr>
            <p:ph type="body" idx="5"/>
          </p:nvPr>
        </p:nvSpPr>
        <p:spPr>
          <a:xfrm>
            <a:off x="540002" y="4189441"/>
            <a:ext cx="2735047" cy="20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78" name="Google Shape;478;p39"/>
          <p:cNvCxnSpPr/>
          <p:nvPr/>
        </p:nvCxnSpPr>
        <p:spPr>
          <a:xfrm>
            <a:off x="2555045" y="4032256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39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3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(hell)">
  <p:cSld name="Kontakt (hell)"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6" name="Google Shape;486;p40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body" idx="2"/>
          </p:nvPr>
        </p:nvSpPr>
        <p:spPr>
          <a:xfrm>
            <a:off x="540002" y="2416701"/>
            <a:ext cx="2735047" cy="14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40"/>
          <p:cNvSpPr txBox="1">
            <a:spLocks noGrp="1"/>
          </p:cNvSpPr>
          <p:nvPr>
            <p:ph type="body" idx="3"/>
          </p:nvPr>
        </p:nvSpPr>
        <p:spPr>
          <a:xfrm>
            <a:off x="6612000" y="1728000"/>
            <a:ext cx="504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40"/>
          <p:cNvSpPr>
            <a:spLocks noGrp="1"/>
          </p:cNvSpPr>
          <p:nvPr>
            <p:ph type="pic" idx="4"/>
          </p:nvPr>
        </p:nvSpPr>
        <p:spPr>
          <a:xfrm>
            <a:off x="3795096" y="2599067"/>
            <a:ext cx="2397869" cy="2397869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40"/>
          <p:cNvSpPr txBox="1">
            <a:spLocks noGrp="1"/>
          </p:cNvSpPr>
          <p:nvPr>
            <p:ph type="body" idx="5"/>
          </p:nvPr>
        </p:nvSpPr>
        <p:spPr>
          <a:xfrm>
            <a:off x="540002" y="4189441"/>
            <a:ext cx="2735047" cy="20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1" name="Google Shape;491;p40"/>
          <p:cNvCxnSpPr/>
          <p:nvPr/>
        </p:nvCxnSpPr>
        <p:spPr>
          <a:xfrm>
            <a:off x="2555045" y="4032256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p40"/>
          <p:cNvSpPr txBox="1"/>
          <p:nvPr/>
        </p:nvSpPr>
        <p:spPr>
          <a:xfrm>
            <a:off x="13258800" y="29125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4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 Schlussfolie mit Bild">
  <p:cSld name="A Schlussfolie mit Bild"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/>
          <p:nvPr/>
        </p:nvSpPr>
        <p:spPr>
          <a:xfrm>
            <a:off x="5" y="-1"/>
            <a:ext cx="12191999" cy="6858001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4114800" y="3159004"/>
            <a:ext cx="7531893" cy="8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41"/>
          <p:cNvSpPr>
            <a:spLocks noGrp="1"/>
          </p:cNvSpPr>
          <p:nvPr>
            <p:ph type="pic" idx="2"/>
          </p:nvPr>
        </p:nvSpPr>
        <p:spPr>
          <a:xfrm>
            <a:off x="0" y="0"/>
            <a:ext cx="4114800" cy="6858000"/>
          </a:xfrm>
          <a:prstGeom prst="round1Rect">
            <a:avLst>
              <a:gd name="adj" fmla="val 11333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499" name="Google Shape;49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 Schlussfolie mit Bild">
  <p:cSld name="1_B Schlussfolie mit Bild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6"/>
          <p:cNvGrpSpPr/>
          <p:nvPr/>
        </p:nvGrpSpPr>
        <p:grpSpPr>
          <a:xfrm rot="5400000" flipH="1">
            <a:off x="-64243" y="-643043"/>
            <a:ext cx="4337797" cy="3132966"/>
            <a:chOff x="8235924" y="3649527"/>
            <a:chExt cx="4015066" cy="2899876"/>
          </a:xfrm>
        </p:grpSpPr>
        <p:sp>
          <p:nvSpPr>
            <p:cNvPr id="78" name="Google Shape;78;p6"/>
            <p:cNvSpPr/>
            <p:nvPr/>
          </p:nvSpPr>
          <p:spPr>
            <a:xfrm rot="10800000">
              <a:off x="8235924" y="5748715"/>
              <a:ext cx="4015066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5400000">
              <a:off x="8812971" y="4948090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5400000">
              <a:off x="8964351" y="4298777"/>
              <a:ext cx="2099190" cy="800693"/>
            </a:xfrm>
            <a:prstGeom prst="round2SameRect">
              <a:avLst>
                <a:gd name="adj1" fmla="val 48679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5400000">
              <a:off x="10416078" y="3649634"/>
              <a:ext cx="1323297" cy="13230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540000" y="3632678"/>
            <a:ext cx="44434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540000" y="4577570"/>
            <a:ext cx="4443480" cy="183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-1680211" y="3783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>
            <a:spLocks noGrp="1"/>
          </p:cNvSpPr>
          <p:nvPr>
            <p:ph type="pic" idx="2"/>
          </p:nvPr>
        </p:nvSpPr>
        <p:spPr>
          <a:xfrm>
            <a:off x="6503672" y="1727200"/>
            <a:ext cx="6226493" cy="4697410"/>
          </a:xfrm>
          <a:prstGeom prst="round2DiagRect">
            <a:avLst>
              <a:gd name="adj1" fmla="val 12052"/>
              <a:gd name="adj2" fmla="val 0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6" name="Google Shape;86;p6"/>
          <p:cNvSpPr txBox="1"/>
          <p:nvPr/>
        </p:nvSpPr>
        <p:spPr>
          <a:xfrm>
            <a:off x="-2527069" y="314221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6"/>
          <p:cNvCxnSpPr/>
          <p:nvPr/>
        </p:nvCxnSpPr>
        <p:spPr>
          <a:xfrm>
            <a:off x="540000" y="4358639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 Schlussfolie mit Bild">
  <p:cSld name="1_A Schlussfolie mit Bild">
    <p:bg>
      <p:bgPr>
        <a:solidFill>
          <a:schemeClr val="lt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/>
          <p:nvPr/>
        </p:nvSpPr>
        <p:spPr>
          <a:xfrm>
            <a:off x="5" y="-1"/>
            <a:ext cx="12191999" cy="6858001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538165" y="2463322"/>
            <a:ext cx="11108531" cy="8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3" name="Google Shape;503;p42"/>
          <p:cNvPicPr preferRelativeResize="0"/>
          <p:nvPr/>
        </p:nvPicPr>
        <p:blipFill rotWithShape="1">
          <a:blip r:embed="rId2">
            <a:alphaModFix/>
          </a:blip>
          <a:srcRect r="61713"/>
          <a:stretch/>
        </p:blipFill>
        <p:spPr>
          <a:xfrm>
            <a:off x="410319" y="-1225267"/>
            <a:ext cx="11364220" cy="777617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2"/>
          <p:cNvSpPr txBox="1">
            <a:spLocks noGrp="1"/>
          </p:cNvSpPr>
          <p:nvPr>
            <p:ph type="body" idx="1"/>
          </p:nvPr>
        </p:nvSpPr>
        <p:spPr>
          <a:xfrm>
            <a:off x="1836313" y="4590256"/>
            <a:ext cx="8512232" cy="183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 Schlussfolie mit Bild">
  <p:cSld name="B Schlussfolie mit Bild"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 txBox="1">
            <a:spLocks noGrp="1"/>
          </p:cNvSpPr>
          <p:nvPr>
            <p:ph type="title"/>
          </p:nvPr>
        </p:nvSpPr>
        <p:spPr>
          <a:xfrm>
            <a:off x="540000" y="2828224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43"/>
          <p:cNvSpPr txBox="1">
            <a:spLocks noGrp="1"/>
          </p:cNvSpPr>
          <p:nvPr>
            <p:ph type="body" idx="1"/>
          </p:nvPr>
        </p:nvSpPr>
        <p:spPr>
          <a:xfrm>
            <a:off x="540000" y="3747975"/>
            <a:ext cx="7920000" cy="81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9" name="Google Shape;509;p43"/>
          <p:cNvGrpSpPr/>
          <p:nvPr/>
        </p:nvGrpSpPr>
        <p:grpSpPr>
          <a:xfrm>
            <a:off x="8589755" y="3294570"/>
            <a:ext cx="4177595" cy="3174457"/>
            <a:chOff x="8860223" y="3611128"/>
            <a:chExt cx="3866783" cy="2938278"/>
          </a:xfrm>
        </p:grpSpPr>
        <p:sp>
          <p:nvSpPr>
            <p:cNvPr id="510" name="Google Shape;510;p43"/>
            <p:cNvSpPr/>
            <p:nvPr/>
          </p:nvSpPr>
          <p:spPr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5" name="Google Shape;515;p43"/>
          <p:cNvCxnSpPr/>
          <p:nvPr/>
        </p:nvCxnSpPr>
        <p:spPr>
          <a:xfrm>
            <a:off x="540000" y="3554185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6" name="Google Shape;51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Inhalt">
  <p:cSld name="2 Spalten Inhal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2"/>
          </p:nvPr>
        </p:nvSpPr>
        <p:spPr>
          <a:xfrm>
            <a:off x="6252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 Titel mit Bild">
  <p:cSld name="1_A Titel mit Bild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/>
          <p:nvPr/>
        </p:nvSpPr>
        <p:spPr>
          <a:xfrm>
            <a:off x="-2048296" y="3028950"/>
            <a:ext cx="11029951" cy="2844800"/>
          </a:xfrm>
          <a:prstGeom prst="roundRect">
            <a:avLst>
              <a:gd name="adj" fmla="val 177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540005" y="3767352"/>
            <a:ext cx="631799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 rot="-5400000">
            <a:off x="9052317" y="512273"/>
            <a:ext cx="3426623" cy="2402084"/>
            <a:chOff x="7582680" y="1972513"/>
            <a:chExt cx="4621936" cy="3240006"/>
          </a:xfrm>
        </p:grpSpPr>
        <p:sp>
          <p:nvSpPr>
            <p:cNvPr id="102" name="Google Shape;102;p8"/>
            <p:cNvSpPr/>
            <p:nvPr/>
          </p:nvSpPr>
          <p:spPr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10800000">
              <a:off x="11124613" y="3052513"/>
              <a:ext cx="1080003" cy="2160006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8"/>
          <p:cNvSpPr txBox="1"/>
          <p:nvPr/>
        </p:nvSpPr>
        <p:spPr>
          <a:xfrm>
            <a:off x="3554731" y="761238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540535" y="6245042"/>
            <a:ext cx="6519175" cy="1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8" name="Google Shape;108;p8"/>
          <p:cNvCxnSpPr/>
          <p:nvPr/>
        </p:nvCxnSpPr>
        <p:spPr>
          <a:xfrm>
            <a:off x="540000" y="525057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7" y="254416"/>
            <a:ext cx="2743200" cy="71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 Titel ohne Bild">
  <p:cSld name="D Titel ohne Bild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540003" y="2069824"/>
            <a:ext cx="5735071" cy="135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7932421" y="0"/>
            <a:ext cx="4259579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540535" y="6245042"/>
            <a:ext cx="6519175" cy="1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8589755" y="3294570"/>
            <a:ext cx="4177595" cy="3174457"/>
            <a:chOff x="8860223" y="3611128"/>
            <a:chExt cx="3866783" cy="2938278"/>
          </a:xfrm>
        </p:grpSpPr>
        <p:sp>
          <p:nvSpPr>
            <p:cNvPr id="115" name="Google Shape;115;p9"/>
            <p:cNvSpPr/>
            <p:nvPr/>
          </p:nvSpPr>
          <p:spPr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9"/>
          <p:cNvCxnSpPr/>
          <p:nvPr/>
        </p:nvCxnSpPr>
        <p:spPr>
          <a:xfrm>
            <a:off x="540000" y="4440992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9"/>
          <p:cNvSpPr txBox="1">
            <a:spLocks noGrp="1"/>
          </p:cNvSpPr>
          <p:nvPr>
            <p:ph type="body" idx="2"/>
          </p:nvPr>
        </p:nvSpPr>
        <p:spPr>
          <a:xfrm>
            <a:off x="538163" y="3684083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3"/>
          </p:nvPr>
        </p:nvSpPr>
        <p:spPr>
          <a:xfrm>
            <a:off x="538163" y="4037359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 Titel ohne Bild">
  <p:cSld name="B Titel ohne Bild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806691" y="3250157"/>
            <a:ext cx="4960659" cy="3174457"/>
            <a:chOff x="8135419" y="3611128"/>
            <a:chExt cx="4591586" cy="2938278"/>
          </a:xfrm>
        </p:grpSpPr>
        <p:sp>
          <p:nvSpPr>
            <p:cNvPr id="126" name="Google Shape;126;p10"/>
            <p:cNvSpPr/>
            <p:nvPr/>
          </p:nvSpPr>
          <p:spPr>
            <a:xfrm rot="10800000">
              <a:off x="8135419" y="5748716"/>
              <a:ext cx="3262258" cy="8006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8551" y="254658"/>
            <a:ext cx="2743200" cy="718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540003" y="2069824"/>
            <a:ext cx="5735071" cy="135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0"/>
          <p:cNvCxnSpPr/>
          <p:nvPr/>
        </p:nvCxnSpPr>
        <p:spPr>
          <a:xfrm>
            <a:off x="540000" y="4440992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538163" y="3684083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2"/>
          </p:nvPr>
        </p:nvSpPr>
        <p:spPr>
          <a:xfrm>
            <a:off x="538163" y="4037359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 Titel mit Bild">
  <p:cSld name="1_C Titel mit Bild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>
            <a:spLocks noGrp="1"/>
          </p:cNvSpPr>
          <p:nvPr>
            <p:ph type="pic" idx="2"/>
          </p:nvPr>
        </p:nvSpPr>
        <p:spPr>
          <a:xfrm>
            <a:off x="5" y="0"/>
            <a:ext cx="12191999" cy="4336928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540000" y="4903319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540000" y="5495200"/>
            <a:ext cx="1111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2" name="Google Shape;142;p11"/>
          <p:cNvCxnSpPr/>
          <p:nvPr/>
        </p:nvCxnSpPr>
        <p:spPr>
          <a:xfrm>
            <a:off x="540000" y="602625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3" name="Google Shape;143;p11"/>
          <p:cNvGrpSpPr/>
          <p:nvPr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44" name="Google Shape;144;p11"/>
            <p:cNvSpPr/>
            <p:nvPr/>
          </p:nvSpPr>
          <p:spPr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 rot="10800000">
              <a:off x="11124613" y="3052513"/>
              <a:ext cx="1080003" cy="2160006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540000" y="1305318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540004" y="6426000"/>
            <a:ext cx="11112001" cy="0"/>
          </a:xfrm>
          <a:prstGeom prst="straightConnector1">
            <a:avLst/>
          </a:prstGeom>
          <a:noFill/>
          <a:ln w="12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9088556" y="254652"/>
            <a:ext cx="2741417" cy="718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body" idx="1"/>
          </p:nvPr>
        </p:nvSpPr>
        <p:spPr>
          <a:xfrm>
            <a:off x="540533" y="5132397"/>
            <a:ext cx="11112000" cy="42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IN" sz="2400" b="1" dirty="0"/>
              <a:t>Shaikh Zaka Tabish</a:t>
            </a:r>
            <a:br>
              <a:rPr lang="en-IN" sz="2400" b="1" dirty="0"/>
            </a:br>
            <a:endParaRPr lang="en-IN" sz="2400" b="1" dirty="0"/>
          </a:p>
          <a:p>
            <a:pPr marL="0" lvl="0" indent="0"/>
            <a:r>
              <a:rPr lang="de-DE" sz="1500" dirty="0"/>
              <a:t>16</a:t>
            </a:r>
            <a:r>
              <a:rPr lang="en-IN" sz="1500" baseline="30000" dirty="0"/>
              <a:t>TH </a:t>
            </a:r>
            <a:r>
              <a:rPr lang="en-IN" sz="1500" dirty="0"/>
              <a:t>July 2025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900"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dirty="0"/>
              <a:t>© 2025 OTH Amberg-Weiden</a:t>
            </a:r>
            <a:endParaRPr dirty="0"/>
          </a:p>
        </p:txBody>
      </p:sp>
      <p:sp>
        <p:nvSpPr>
          <p:cNvPr id="523" name="Google Shape;523;p44"/>
          <p:cNvSpPr txBox="1"/>
          <p:nvPr/>
        </p:nvSpPr>
        <p:spPr>
          <a:xfrm>
            <a:off x="815600" y="4267375"/>
            <a:ext cx="9536100" cy="50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accent1"/>
              </a:buClr>
              <a:buSzPts val="4000"/>
            </a:pPr>
            <a:r>
              <a:rPr lang="en-US" sz="2400" dirty="0">
                <a:solidFill>
                  <a:schemeClr val="bg1"/>
                </a:solidFill>
              </a:rPr>
              <a:t>Industry 4.0: Happy Home Project</a:t>
            </a:r>
            <a:endParaRPr sz="2400" dirty="0"/>
          </a:p>
        </p:txBody>
      </p:sp>
      <p:pic>
        <p:nvPicPr>
          <p:cNvPr id="524" name="Google Shape;524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0326" b="3387"/>
          <a:stretch/>
        </p:blipFill>
        <p:spPr>
          <a:xfrm>
            <a:off x="0" y="944600"/>
            <a:ext cx="11652000" cy="31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F440BBA2-4CD5-63F6-6AC4-8700D987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1CBCA95F-7083-6EF8-A5FE-D18A3C08155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D21A13E0-9CCF-E4CE-65EB-8EB3BCC0DC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A48D1326-9B0F-32DC-9B31-92E44E4891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F1A2C561-CD7F-E843-9482-505930B06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6. </a:t>
            </a:r>
            <a:r>
              <a:rPr lang="en-IN" dirty="0"/>
              <a:t>Poster Visualization</a:t>
            </a:r>
            <a:br>
              <a:rPr lang="en-US" dirty="0"/>
            </a:br>
            <a:endParaRPr lang="de-DE"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AFF3613E-678E-3BA4-2D7F-D97D5D807E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390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Objective</a:t>
            </a:r>
            <a:r>
              <a:rPr lang="en-US" dirty="0"/>
              <a:t>: Visual communication of system design.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Fulfillment</a:t>
            </a:r>
            <a:r>
              <a:rPr lang="en-US" dirty="0"/>
              <a:t>: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74702AA3-710E-AD11-F719-AC171D115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45E2242C-8128-7B82-D51A-D4A053BDD10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408FA075-FDA9-08BC-4A9F-F578D27C6A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0EB54CD8-A9F6-17F8-C3D4-10C85E695C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4E40BC0C-EDD8-F25E-4DE1-721F9573B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7. </a:t>
            </a:r>
            <a:r>
              <a:rPr lang="en-IN" dirty="0"/>
              <a:t>Future Application Enablement</a:t>
            </a:r>
            <a:br>
              <a:rPr lang="en-US" dirty="0"/>
            </a:br>
            <a:endParaRPr lang="de-DE"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022C8F4A-1329-E9D9-248D-5F152F94C89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390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Objective</a:t>
            </a:r>
            <a:r>
              <a:rPr lang="en-US" dirty="0"/>
              <a:t>: Future Scope :</a:t>
            </a:r>
          </a:p>
          <a:p>
            <a:pPr marL="0" lv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Scalable design allows further integration (e.g., real sensors, machine learning)</a:t>
            </a:r>
          </a:p>
          <a:p>
            <a:pPr marL="285750" indent="-285750"/>
            <a:r>
              <a:rPr lang="en-US" dirty="0"/>
              <a:t>Modular logic (via .csv) facilitates rapid experimentation</a:t>
            </a:r>
          </a:p>
          <a:p>
            <a:pPr marL="285750" indent="-285750"/>
            <a:r>
              <a:rPr lang="en-US" dirty="0"/>
              <a:t>GUI and simulation enable demos for technical reports or investor pitches</a:t>
            </a:r>
          </a:p>
          <a:p>
            <a:pPr marL="285750" indent="-285750"/>
            <a:r>
              <a:rPr lang="en-US" dirty="0"/>
              <a:t>Framework can serve as a base for master thesis or product prototype</a:t>
            </a:r>
          </a:p>
        </p:txBody>
      </p:sp>
    </p:spTree>
    <p:extLst>
      <p:ext uri="{BB962C8B-B14F-4D97-AF65-F5344CB8AC3E}">
        <p14:creationId xmlns:p14="http://schemas.microsoft.com/office/powerpoint/2010/main" val="14587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58CCDD28-115B-AF7D-EECC-FF3AB258D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6149CE9C-30A3-0E43-B744-78DEC5421E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6C7503E7-17A9-2EC4-B1C1-21CB67477A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D2B42A88-C9CB-DE92-6A0C-58BC57C4FB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402AA5D1-2667-3F05-DB4D-20EE204B3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en-US" dirty="0"/>
              <a:t>References and Inspiration</a:t>
            </a:r>
            <a:br>
              <a:rPr lang="en-IN" dirty="0"/>
            </a:br>
            <a:endParaRPr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30EEF763-B09B-1A4D-790F-26C5CB6CB5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383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IN" dirty="0"/>
              <a:t>Y. Li, Z. Wang, W. Zhang, et al., “Smart home for elderly care: Development and evaluation of a context-aware system”, in 2021 IEEE International Conference on Consumer Electronics (ICCE), IEEE, 2021, pp. 1–6. </a:t>
            </a:r>
            <a:r>
              <a:rPr lang="en-IN" dirty="0" err="1"/>
              <a:t>doi</a:t>
            </a:r>
            <a:r>
              <a:rPr lang="en-IN" dirty="0"/>
              <a:t>: 10.1109/ICCE50685.2021.9686498. [Online]. Available: https://ieeexplore.ieee.org/document/ 9686498. </a:t>
            </a:r>
          </a:p>
          <a:p>
            <a:pPr marL="342900" lvl="0">
              <a:buFont typeface="+mj-lt"/>
              <a:buAutoNum type="arabicPeriod"/>
            </a:pPr>
            <a:r>
              <a:rPr lang="en-IN" dirty="0"/>
              <a:t>N. Gao, M. Marschall, J. Burry, S. Watkins, and F. D. Salim, “Understanding occupants’ behaviour, engagement, emotion, and comfort indoors with heterogeneous sensors and wearables”, </a:t>
            </a:r>
            <a:r>
              <a:rPr lang="en-IN" dirty="0" err="1"/>
              <a:t>arXiv</a:t>
            </a:r>
            <a:r>
              <a:rPr lang="en-IN" dirty="0"/>
              <a:t> preprint arXiv:2105.06637, 2022. </a:t>
            </a:r>
            <a:r>
              <a:rPr lang="en-IN" dirty="0" err="1"/>
              <a:t>doi</a:t>
            </a:r>
            <a:r>
              <a:rPr lang="en-IN" dirty="0"/>
              <a:t>: 10.48550/arXiv.2105. 06637. [Online]. Available: https://arxiv.org/abs/2105.06637.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7"/>
          <p:cNvSpPr txBox="1">
            <a:spLocks noGrp="1"/>
          </p:cNvSpPr>
          <p:nvPr>
            <p:ph type="title"/>
          </p:nvPr>
        </p:nvSpPr>
        <p:spPr>
          <a:xfrm>
            <a:off x="588986" y="4579735"/>
            <a:ext cx="44434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 dirty="0"/>
              <a:t>VIELEN DANK! </a:t>
            </a:r>
            <a:endParaRPr dirty="0"/>
          </a:p>
        </p:txBody>
      </p:sp>
      <p:pic>
        <p:nvPicPr>
          <p:cNvPr id="1002" name="Google Shape;1002;p7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576" r="-323"/>
          <a:stretch/>
        </p:blipFill>
        <p:spPr>
          <a:xfrm>
            <a:off x="6041699" y="1727203"/>
            <a:ext cx="6226500" cy="4697400"/>
          </a:xfrm>
          <a:prstGeom prst="round2DiagRect">
            <a:avLst>
              <a:gd name="adj1" fmla="val 13504"/>
              <a:gd name="adj2" fmla="val 0"/>
            </a:avLst>
          </a:prstGeom>
          <a:solidFill>
            <a:schemeClr val="lt1"/>
          </a:solidFill>
          <a:ln>
            <a:noFill/>
          </a:ln>
        </p:spPr>
      </p:pic>
      <p:sp>
        <p:nvSpPr>
          <p:cNvPr id="1003" name="Google Shape;1003;p77"/>
          <p:cNvSpPr txBox="1"/>
          <p:nvPr/>
        </p:nvSpPr>
        <p:spPr>
          <a:xfrm>
            <a:off x="7646670" y="896112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Präsentationstitel | Verfasser</a:t>
            </a:r>
            <a:endParaRPr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 dirty="0"/>
          </a:p>
        </p:txBody>
      </p:sp>
      <p:sp>
        <p:nvSpPr>
          <p:cNvPr id="532" name="Google Shape;532;p45"/>
          <p:cNvSpPr txBox="1">
            <a:spLocks noGrp="1"/>
          </p:cNvSpPr>
          <p:nvPr>
            <p:ph type="body" idx="1"/>
          </p:nvPr>
        </p:nvSpPr>
        <p:spPr>
          <a:xfrm>
            <a:off x="540003" y="1640889"/>
            <a:ext cx="10620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 sz="6000">
                <a:solidFill>
                  <a:schemeClr val="accent1"/>
                </a:solidFill>
              </a:rPr>
              <a:t>01</a:t>
            </a:r>
            <a:endParaRPr sz="6000"/>
          </a:p>
        </p:txBody>
      </p:sp>
      <p:sp>
        <p:nvSpPr>
          <p:cNvPr id="533" name="Google Shape;533;p45"/>
          <p:cNvSpPr txBox="1">
            <a:spLocks noGrp="1"/>
          </p:cNvSpPr>
          <p:nvPr>
            <p:ph type="body" idx="2"/>
          </p:nvPr>
        </p:nvSpPr>
        <p:spPr>
          <a:xfrm>
            <a:off x="540003" y="256628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03</a:t>
            </a:r>
            <a:endParaRPr/>
          </a:p>
        </p:txBody>
      </p:sp>
      <p:sp>
        <p:nvSpPr>
          <p:cNvPr id="534" name="Google Shape;534;p45"/>
          <p:cNvSpPr txBox="1">
            <a:spLocks noGrp="1"/>
          </p:cNvSpPr>
          <p:nvPr>
            <p:ph type="body" idx="3"/>
          </p:nvPr>
        </p:nvSpPr>
        <p:spPr>
          <a:xfrm>
            <a:off x="540003" y="349167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05</a:t>
            </a:r>
            <a:r>
              <a:rPr lang="de-DE">
                <a:solidFill>
                  <a:srgbClr val="DBDBDD"/>
                </a:solidFill>
              </a:rPr>
              <a:t> </a:t>
            </a:r>
            <a:endParaRPr/>
          </a:p>
        </p:txBody>
      </p:sp>
      <p:sp>
        <p:nvSpPr>
          <p:cNvPr id="535" name="Google Shape;535;p45"/>
          <p:cNvSpPr>
            <a:spLocks noGrp="1"/>
          </p:cNvSpPr>
          <p:nvPr>
            <p:ph type="body" idx="4"/>
          </p:nvPr>
        </p:nvSpPr>
        <p:spPr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6" name="Google Shape;536;p45"/>
          <p:cNvSpPr>
            <a:spLocks noGrp="1"/>
          </p:cNvSpPr>
          <p:nvPr>
            <p:ph type="body" idx="5"/>
          </p:nvPr>
        </p:nvSpPr>
        <p:spPr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7" name="Google Shape;537;p45"/>
          <p:cNvSpPr>
            <a:spLocks noGrp="1"/>
          </p:cNvSpPr>
          <p:nvPr>
            <p:ph type="body" idx="6"/>
          </p:nvPr>
        </p:nvSpPr>
        <p:spPr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body" idx="7"/>
          </p:nvPr>
        </p:nvSpPr>
        <p:spPr>
          <a:xfrm>
            <a:off x="1813623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39" name="Google Shape;539;p45"/>
          <p:cNvSpPr txBox="1">
            <a:spLocks noGrp="1"/>
          </p:cNvSpPr>
          <p:nvPr>
            <p:ph type="body" idx="8"/>
          </p:nvPr>
        </p:nvSpPr>
        <p:spPr>
          <a:xfrm>
            <a:off x="1813623" y="25667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de-DE" sz="2400" dirty="0"/>
              <a:t>Code</a:t>
            </a:r>
            <a:endParaRPr sz="2400"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body" idx="13"/>
          </p:nvPr>
        </p:nvSpPr>
        <p:spPr>
          <a:xfrm>
            <a:off x="670373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02</a:t>
            </a:r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body" idx="14"/>
          </p:nvPr>
        </p:nvSpPr>
        <p:spPr>
          <a:xfrm>
            <a:off x="6703733" y="256629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04</a:t>
            </a:r>
            <a:endParaRPr/>
          </a:p>
        </p:txBody>
      </p:sp>
      <p:sp>
        <p:nvSpPr>
          <p:cNvPr id="542" name="Google Shape;542;p45"/>
          <p:cNvSpPr txBox="1">
            <a:spLocks noGrp="1"/>
          </p:cNvSpPr>
          <p:nvPr>
            <p:ph type="body" idx="15"/>
          </p:nvPr>
        </p:nvSpPr>
        <p:spPr>
          <a:xfrm>
            <a:off x="6703733" y="3491705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 dirty="0">
                <a:solidFill>
                  <a:schemeClr val="accent1"/>
                </a:solidFill>
              </a:rPr>
              <a:t>06</a:t>
            </a:r>
            <a:endParaRPr dirty="0"/>
          </a:p>
        </p:txBody>
      </p:sp>
      <p:sp>
        <p:nvSpPr>
          <p:cNvPr id="543" name="Google Shape;543;p45"/>
          <p:cNvSpPr>
            <a:spLocks noGrp="1"/>
          </p:cNvSpPr>
          <p:nvPr>
            <p:ph type="body" idx="16"/>
          </p:nvPr>
        </p:nvSpPr>
        <p:spPr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4" name="Google Shape;544;p45"/>
          <p:cNvSpPr>
            <a:spLocks noGrp="1"/>
          </p:cNvSpPr>
          <p:nvPr>
            <p:ph type="body" idx="17"/>
          </p:nvPr>
        </p:nvSpPr>
        <p:spPr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5" name="Google Shape;545;p45"/>
          <p:cNvSpPr>
            <a:spLocks noGrp="1"/>
          </p:cNvSpPr>
          <p:nvPr>
            <p:ph type="body" idx="18"/>
          </p:nvPr>
        </p:nvSpPr>
        <p:spPr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body" idx="19"/>
          </p:nvPr>
        </p:nvSpPr>
        <p:spPr>
          <a:xfrm>
            <a:off x="7977352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Objectives</a:t>
            </a:r>
            <a:endParaRPr lang="en-IN" sz="2400" dirty="0"/>
          </a:p>
        </p:txBody>
      </p:sp>
      <p:sp>
        <p:nvSpPr>
          <p:cNvPr id="547" name="Google Shape;547;p45"/>
          <p:cNvSpPr txBox="1">
            <a:spLocks noGrp="1"/>
          </p:cNvSpPr>
          <p:nvPr>
            <p:ph type="body" idx="21"/>
          </p:nvPr>
        </p:nvSpPr>
        <p:spPr>
          <a:xfrm>
            <a:off x="7977352" y="349234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Future Scope</a:t>
            </a:r>
            <a:endParaRPr sz="2400" dirty="0"/>
          </a:p>
        </p:txBody>
      </p:sp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de-DE"/>
            </a:br>
            <a:r>
              <a:rPr lang="de-DE"/>
              <a:t>INDEX</a:t>
            </a:r>
            <a:br>
              <a:rPr lang="de-DE"/>
            </a:br>
            <a:endParaRPr/>
          </a:p>
        </p:txBody>
      </p:sp>
      <p:sp>
        <p:nvSpPr>
          <p:cNvPr id="549" name="Google Shape;549;p45"/>
          <p:cNvSpPr txBox="1"/>
          <p:nvPr/>
        </p:nvSpPr>
        <p:spPr>
          <a:xfrm>
            <a:off x="1450428" y="-5255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>
            <a:spLocks noGrp="1"/>
          </p:cNvSpPr>
          <p:nvPr>
            <p:ph type="body" idx="20"/>
          </p:nvPr>
        </p:nvSpPr>
        <p:spPr>
          <a:xfrm>
            <a:off x="7977352" y="256682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Database</a:t>
            </a:r>
          </a:p>
        </p:txBody>
      </p:sp>
      <p:sp>
        <p:nvSpPr>
          <p:cNvPr id="551" name="Google Shape;551;p45"/>
          <p:cNvSpPr txBox="1">
            <a:spLocks noGrp="1"/>
          </p:cNvSpPr>
          <p:nvPr>
            <p:ph type="body" idx="9"/>
          </p:nvPr>
        </p:nvSpPr>
        <p:spPr>
          <a:xfrm>
            <a:off x="1813623" y="349232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Results</a:t>
            </a:r>
            <a:endParaRPr sz="2400" dirty="0"/>
          </a:p>
        </p:txBody>
      </p:sp>
      <p:sp>
        <p:nvSpPr>
          <p:cNvPr id="2" name="Google Shape;534;p45">
            <a:extLst>
              <a:ext uri="{FF2B5EF4-FFF2-40B4-BE49-F238E27FC236}">
                <a16:creationId xmlns:a16="http://schemas.microsoft.com/office/drawing/2014/main" id="{B6477443-859C-8784-4EEC-123E542D5D37}"/>
              </a:ext>
            </a:extLst>
          </p:cNvPr>
          <p:cNvSpPr txBox="1">
            <a:spLocks/>
          </p:cNvSpPr>
          <p:nvPr/>
        </p:nvSpPr>
        <p:spPr>
          <a:xfrm>
            <a:off x="540003" y="4416424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/>
              <a:t>07</a:t>
            </a:r>
            <a:r>
              <a:rPr lang="de-DE" dirty="0">
                <a:solidFill>
                  <a:srgbClr val="DBDBDD"/>
                </a:solidFill>
              </a:rPr>
              <a:t> </a:t>
            </a:r>
            <a:endParaRPr lang="de-DE" dirty="0"/>
          </a:p>
        </p:txBody>
      </p:sp>
      <p:sp>
        <p:nvSpPr>
          <p:cNvPr id="3" name="Google Shape;537;p45">
            <a:extLst>
              <a:ext uri="{FF2B5EF4-FFF2-40B4-BE49-F238E27FC236}">
                <a16:creationId xmlns:a16="http://schemas.microsoft.com/office/drawing/2014/main" id="{8225C8A9-2ADF-FD3B-169A-C93F94442DB2}"/>
              </a:ext>
            </a:extLst>
          </p:cNvPr>
          <p:cNvSpPr txBox="1">
            <a:spLocks/>
          </p:cNvSpPr>
          <p:nvPr/>
        </p:nvSpPr>
        <p:spPr>
          <a:xfrm rot="5400000">
            <a:off x="1281191" y="4758862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/>
              <a:t> </a:t>
            </a:r>
          </a:p>
        </p:txBody>
      </p:sp>
      <p:sp>
        <p:nvSpPr>
          <p:cNvPr id="4" name="Google Shape;542;p45">
            <a:extLst>
              <a:ext uri="{FF2B5EF4-FFF2-40B4-BE49-F238E27FC236}">
                <a16:creationId xmlns:a16="http://schemas.microsoft.com/office/drawing/2014/main" id="{52F74767-1A59-E614-61B5-71922B0CAF7A}"/>
              </a:ext>
            </a:extLst>
          </p:cNvPr>
          <p:cNvSpPr txBox="1">
            <a:spLocks/>
          </p:cNvSpPr>
          <p:nvPr/>
        </p:nvSpPr>
        <p:spPr>
          <a:xfrm>
            <a:off x="6703733" y="4416452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/>
              <a:t>08</a:t>
            </a:r>
          </a:p>
        </p:txBody>
      </p:sp>
      <p:sp>
        <p:nvSpPr>
          <p:cNvPr id="5" name="Google Shape;545;p45">
            <a:extLst>
              <a:ext uri="{FF2B5EF4-FFF2-40B4-BE49-F238E27FC236}">
                <a16:creationId xmlns:a16="http://schemas.microsoft.com/office/drawing/2014/main" id="{21D38ECF-F88A-B58A-10AD-CC47BB88336F}"/>
              </a:ext>
            </a:extLst>
          </p:cNvPr>
          <p:cNvSpPr txBox="1">
            <a:spLocks/>
          </p:cNvSpPr>
          <p:nvPr/>
        </p:nvSpPr>
        <p:spPr>
          <a:xfrm rot="5400000">
            <a:off x="7444920" y="4758862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/>
              <a:t> </a:t>
            </a:r>
          </a:p>
        </p:txBody>
      </p:sp>
      <p:sp>
        <p:nvSpPr>
          <p:cNvPr id="6" name="Google Shape;547;p45">
            <a:extLst>
              <a:ext uri="{FF2B5EF4-FFF2-40B4-BE49-F238E27FC236}">
                <a16:creationId xmlns:a16="http://schemas.microsoft.com/office/drawing/2014/main" id="{BC4D4B1B-1E0E-C2F6-C324-0E016F9EE676}"/>
              </a:ext>
            </a:extLst>
          </p:cNvPr>
          <p:cNvSpPr txBox="1">
            <a:spLocks/>
          </p:cNvSpPr>
          <p:nvPr/>
        </p:nvSpPr>
        <p:spPr>
          <a:xfrm>
            <a:off x="7977352" y="44170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dirty="0"/>
              <a:t>Thank You ! </a:t>
            </a:r>
            <a:endParaRPr lang="en-IN" sz="2400" dirty="0"/>
          </a:p>
        </p:txBody>
      </p:sp>
      <p:sp>
        <p:nvSpPr>
          <p:cNvPr id="7" name="Google Shape;551;p45">
            <a:extLst>
              <a:ext uri="{FF2B5EF4-FFF2-40B4-BE49-F238E27FC236}">
                <a16:creationId xmlns:a16="http://schemas.microsoft.com/office/drawing/2014/main" id="{3D4AA8E9-C55E-B72B-F832-01D24AC201E6}"/>
              </a:ext>
            </a:extLst>
          </p:cNvPr>
          <p:cNvSpPr txBox="1">
            <a:spLocks/>
          </p:cNvSpPr>
          <p:nvPr/>
        </p:nvSpPr>
        <p:spPr>
          <a:xfrm>
            <a:off x="1813623" y="4417071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dirty="0"/>
              <a:t>References and Inspiration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 dirty="0"/>
          </a:p>
        </p:txBody>
      </p:sp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2800"/>
            </a:pPr>
            <a:br>
              <a:rPr lang="de-DE" dirty="0"/>
            </a:br>
            <a:r>
              <a:rPr lang="de-DE" dirty="0"/>
              <a:t>1. </a:t>
            </a:r>
            <a:r>
              <a:rPr lang="en-US" dirty="0"/>
              <a:t>Introduction:</a:t>
            </a:r>
            <a:endParaRPr lang="de-DE" dirty="0"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453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 Problem: There is proactive smart home system that can effectively reduce stress because</a:t>
            </a:r>
          </a:p>
          <a:p>
            <a:pPr marL="285750" indent="-285750"/>
            <a:r>
              <a:rPr lang="en-US" dirty="0"/>
              <a:t>There is security and privacy concerns if the system is connected to internet.</a:t>
            </a:r>
          </a:p>
          <a:p>
            <a:pPr marL="285750" indent="-285750"/>
            <a:r>
              <a:rPr lang="en-US" dirty="0"/>
              <a:t>No large offline ML models can be used as they can not be made standalone.</a:t>
            </a:r>
          </a:p>
          <a:p>
            <a:pPr marL="285750" indent="-285750"/>
            <a:r>
              <a:rPr lang="en-US" dirty="0"/>
              <a:t>There is no proven method to exactly measure human stress levels by Image recognition alone.</a:t>
            </a:r>
          </a:p>
          <a:p>
            <a:pPr marL="285750" indent="-285750"/>
            <a:r>
              <a:rPr lang="en-US" dirty="0"/>
              <a:t>There is a high chance that the system can cause trouble if false signals are captured.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Solution : Happy home system that reduces stress levels by reducing human input for maintaining pleasant indoor environment.</a:t>
            </a:r>
          </a:p>
          <a:p>
            <a:pPr marL="285750" indent="-285750"/>
            <a:r>
              <a:rPr lang="en-US" dirty="0"/>
              <a:t>System is based on edge computing and is completely stand-alone considering privacy and security.</a:t>
            </a:r>
          </a:p>
          <a:p>
            <a:pPr marL="285750" indent="-285750"/>
            <a:r>
              <a:rPr lang="en-US" dirty="0"/>
              <a:t>System is based on light weight design that can be run on a small microcontroller.</a:t>
            </a:r>
          </a:p>
          <a:p>
            <a:pPr marL="285750" indent="-285750"/>
            <a:r>
              <a:rPr lang="en-US" dirty="0"/>
              <a:t>Uses a work-around strategy by utilizing location input to maintain best possible environment for user.</a:t>
            </a:r>
          </a:p>
          <a:p>
            <a:pPr marL="285750" indent="-285750"/>
            <a:r>
              <a:rPr lang="en-US" dirty="0"/>
              <a:t>No chance of false trigger as it does not rely on facial expression or body language.</a:t>
            </a:r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1DB4BCB6-57D3-CB97-3AF5-B848F7A83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A82751BA-E60F-04AC-5CA5-1F892A3240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A9942E77-FB04-B4BF-40B7-FE7E69B65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766D9AA2-F40E-2169-8B70-F7F9D2906D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D4F04F56-78B7-5908-0FE7-8DE8E6525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2800"/>
            </a:pPr>
            <a:br>
              <a:rPr lang="de-DE" dirty="0"/>
            </a:br>
            <a:r>
              <a:rPr lang="de-DE" dirty="0"/>
              <a:t>2. </a:t>
            </a:r>
            <a:r>
              <a:rPr lang="en-US" dirty="0"/>
              <a:t>Objectives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402B7-1D08-06F5-6D8B-3B3C9383C2F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0000" y="1728000"/>
            <a:ext cx="11112000" cy="47650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/>
              <a:t>Develop a Smart Home Concept</a:t>
            </a:r>
            <a:br>
              <a:rPr lang="en-US" sz="1600" dirty="0"/>
            </a:br>
            <a:r>
              <a:rPr lang="en-US" sz="1600" dirty="0"/>
              <a:t>Design a proactive, AI-supported smart home system to prevent depression through environmental interventions.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Conduct In-Depth Literature Research</a:t>
            </a:r>
            <a:br>
              <a:rPr lang="en-US" sz="1600" dirty="0"/>
            </a:br>
            <a:r>
              <a:rPr lang="en-US" sz="1600" dirty="0"/>
              <a:t>Analyze current scientific publications on depression and smart home healthcare interventions.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Design System Architecture</a:t>
            </a:r>
            <a:br>
              <a:rPr lang="en-US" sz="1600" dirty="0"/>
            </a:br>
            <a:r>
              <a:rPr lang="en-US" sz="1600" dirty="0"/>
              <a:t>Architect a system integrating sensors, decision-making logic, and smart devices for real-time action.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Simulate Key Functionalities</a:t>
            </a:r>
            <a:br>
              <a:rPr lang="en-US" sz="1600" dirty="0"/>
            </a:br>
            <a:r>
              <a:rPr lang="en-US" sz="1600" dirty="0"/>
              <a:t>Demonstrate proactive smart home behavior using tools like </a:t>
            </a:r>
            <a:r>
              <a:rPr lang="en-US" sz="1600" dirty="0" err="1"/>
              <a:t>Webots</a:t>
            </a:r>
            <a:r>
              <a:rPr lang="en-US" sz="1600" dirty="0"/>
              <a:t> and </a:t>
            </a:r>
            <a:r>
              <a:rPr lang="en-US" sz="1600" dirty="0" err="1"/>
              <a:t>SimPy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Foster Multidisciplinary Skills</a:t>
            </a:r>
            <a:br>
              <a:rPr lang="en-US" sz="1600" dirty="0"/>
            </a:br>
            <a:r>
              <a:rPr lang="en-US" sz="1600" dirty="0"/>
              <a:t>Apply and expand competencies in AI, system modeling, simulation, and research—preparing for master's studies.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Create a Poster Visualization</a:t>
            </a:r>
            <a:br>
              <a:rPr lang="en-US" sz="1600" dirty="0"/>
            </a:br>
            <a:r>
              <a:rPr lang="en-US" sz="1600" dirty="0"/>
              <a:t>Present the concept visually using LaTeX and </a:t>
            </a:r>
            <a:r>
              <a:rPr lang="en-US" sz="1600" dirty="0" err="1"/>
              <a:t>Icograms</a:t>
            </a:r>
            <a:r>
              <a:rPr lang="en-US" sz="1600" dirty="0"/>
              <a:t> for public and academic display.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Enable Future Applications</a:t>
            </a:r>
            <a:br>
              <a:rPr lang="en-US" sz="1600" dirty="0"/>
            </a:br>
            <a:r>
              <a:rPr lang="en-US" sz="1600" dirty="0"/>
              <a:t>Pave the way for technical reports, further research, or a startup in intelligent care environments.</a:t>
            </a:r>
          </a:p>
          <a:p>
            <a:pPr marL="114300" indent="0" algn="ctr">
              <a:buNone/>
            </a:pPr>
            <a:r>
              <a:rPr lang="en-IN" sz="1600" b="1" i="1" dirty="0"/>
              <a:t>From : Project definition HAPPY-HOME 2025-04-04.pdf (File on </a:t>
            </a:r>
            <a:r>
              <a:rPr lang="en-IN" sz="1600" b="1" i="1" dirty="0" err="1"/>
              <a:t>moodle</a:t>
            </a:r>
            <a:r>
              <a:rPr lang="en-IN" sz="1600" b="1" i="1" dirty="0"/>
              <a:t>)</a:t>
            </a:r>
            <a:r>
              <a:rPr lang="en-IN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08202D3D-C1FD-89E1-7DD5-31737ABD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B2BC6A51-85D2-8DDA-4A75-21E2CE64AF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A20FCD99-2697-E34D-CBA3-164930B139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A1CDB82F-4325-4D40-EB74-930616BF94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5CAEFCA3-3B16-F408-E6BA-3C7667E12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1. </a:t>
            </a:r>
            <a:r>
              <a:rPr lang="en-IN" dirty="0"/>
              <a:t>Smart Home Concept Design</a:t>
            </a:r>
            <a:br>
              <a:rPr lang="en-US" dirty="0"/>
            </a:br>
            <a:r>
              <a:rPr lang="de-DE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DD43-D37F-309D-6A28-FEBD6CCBBF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Objective 1:</a:t>
            </a:r>
            <a:r>
              <a:rPr lang="en-US" dirty="0"/>
              <a:t> Develop a proactive smart home concept.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Solution:</a:t>
            </a:r>
          </a:p>
          <a:p>
            <a:r>
              <a:rPr lang="en-US" dirty="0"/>
              <a:t>Simulates user behavior through random room transitions</a:t>
            </a:r>
          </a:p>
          <a:p>
            <a:r>
              <a:rPr lang="en-IN" dirty="0"/>
              <a:t>Uses environmental sensing (external temp/light/noise) to modify internal comfort settings</a:t>
            </a:r>
          </a:p>
          <a:p>
            <a:r>
              <a:rPr lang="en-US" dirty="0"/>
              <a:t>Embeds decision logic via .csv lookup – a form of  pseudo-AI as per instruction</a:t>
            </a:r>
            <a:endParaRPr lang="en-IN" b="1" dirty="0"/>
          </a:p>
          <a:p>
            <a:r>
              <a:rPr lang="en-US" dirty="0"/>
              <a:t>Emulates proactive care without explicit user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6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E16701AB-D2D3-EEAD-252D-EBD0B85C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0C8D0F84-1B4F-758A-2311-6A353A2FC8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B4D48878-97AC-74AB-BE1B-0C80DA626D7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B744BD13-D779-9082-AA53-DB1F6D036C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9DC2B1AB-CB2E-160E-7B52-D9AA19107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2. </a:t>
            </a:r>
            <a:r>
              <a:rPr lang="en-IN" dirty="0"/>
              <a:t>Literature Research</a:t>
            </a:r>
            <a:br>
              <a:rPr lang="en-US" dirty="0"/>
            </a:br>
            <a:r>
              <a:rPr lang="de-DE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704A-CCBE-3193-6D4E-168498BAB8A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Objective 2:</a:t>
            </a:r>
            <a:r>
              <a:rPr lang="en-IN" dirty="0"/>
              <a:t> Conduct literature review on depression prevention via smart homes</a:t>
            </a:r>
            <a:br>
              <a:rPr lang="en-IN" dirty="0"/>
            </a:br>
            <a:endParaRPr lang="en-US" dirty="0"/>
          </a:p>
          <a:p>
            <a:pPr marL="114300" indent="0">
              <a:buNone/>
            </a:pPr>
            <a:r>
              <a:rPr lang="en-IN" b="1" dirty="0"/>
              <a:t>Solution:</a:t>
            </a:r>
          </a:p>
          <a:p>
            <a:r>
              <a:rPr lang="en-IN" dirty="0"/>
              <a:t>Project logic references preventive cues (light, temperature, music) identified in medical literature</a:t>
            </a:r>
          </a:p>
          <a:p>
            <a:r>
              <a:rPr lang="en-IN" dirty="0"/>
              <a:t>External states (low light, noise, etc.) are intelligently mapped to internal corrective actions, following WHO/Healthline recommendations</a:t>
            </a:r>
          </a:p>
          <a:p>
            <a:r>
              <a:rPr lang="en-IN" dirty="0"/>
              <a:t>The environment simulation embodies findings such as mood enhancement via ambient regulation</a:t>
            </a:r>
          </a:p>
        </p:txBody>
      </p:sp>
    </p:spTree>
    <p:extLst>
      <p:ext uri="{BB962C8B-B14F-4D97-AF65-F5344CB8AC3E}">
        <p14:creationId xmlns:p14="http://schemas.microsoft.com/office/powerpoint/2010/main" val="21468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FA6FFCE6-8316-678E-A733-561EA34B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FE154CAE-6A7E-3226-6EA5-CCA07065A97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011125A6-A922-77B3-B4FC-35418DE283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15C4EC71-C297-84E3-881B-E0C41B8C87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62CE0A00-9D8C-8591-14D4-99E4E4F44F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3. </a:t>
            </a:r>
            <a:r>
              <a:rPr lang="en-IN" dirty="0"/>
              <a:t>System Architecture </a:t>
            </a:r>
            <a:br>
              <a:rPr lang="en-US" dirty="0"/>
            </a:br>
            <a:r>
              <a:rPr lang="de-DE" dirty="0"/>
              <a:t> 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26822-B823-7ECB-DEBC-0AE45280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42" y="990000"/>
            <a:ext cx="4549858" cy="543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41B99-7400-6B5B-9358-5548A5CB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14" y="210312"/>
            <a:ext cx="3724795" cy="6041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E298B-B24D-EC03-AFDA-D9A0BA1F6D20}"/>
              </a:ext>
            </a:extLst>
          </p:cNvPr>
          <p:cNvSpPr txBox="1"/>
          <p:nvPr/>
        </p:nvSpPr>
        <p:spPr>
          <a:xfrm>
            <a:off x="540000" y="163833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</a:t>
            </a:r>
            <a:r>
              <a:rPr lang="en-IN" dirty="0"/>
              <a:t> </a:t>
            </a:r>
            <a:r>
              <a:rPr lang="en-IN" b="1" dirty="0"/>
              <a:t>3:</a:t>
            </a:r>
            <a:r>
              <a:rPr lang="en-IN" dirty="0"/>
              <a:t> Define system structure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123477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3EAD34D8-88E2-897D-3F00-3FA8323C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84287F68-F3C3-F7AF-C64F-33CA1D96681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64DF8BBD-B8D5-4BE6-1E6B-30CD590DD0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2752F0D6-66C5-9CAE-F2E0-02F45617DC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68AEA035-F0B7-0C0F-0120-D40CA6828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4. </a:t>
            </a:r>
            <a:r>
              <a:rPr lang="en-IN" dirty="0"/>
              <a:t>Simulation</a:t>
            </a:r>
            <a:br>
              <a:rPr lang="en-US" dirty="0"/>
            </a:br>
            <a:r>
              <a:rPr lang="de-DE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04DE-80BB-CD96-2552-4CD1CA0FD1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Objective:</a:t>
            </a:r>
            <a:r>
              <a:rPr lang="en-US" dirty="0"/>
              <a:t> Demonstrate system behavior through simulation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Fulfilment:</a:t>
            </a:r>
          </a:p>
          <a:p>
            <a:r>
              <a:rPr lang="en-US" dirty="0"/>
              <a:t>Uses </a:t>
            </a:r>
            <a:r>
              <a:rPr lang="en-US" dirty="0" err="1"/>
              <a:t>SimPy</a:t>
            </a:r>
            <a:r>
              <a:rPr lang="en-US" dirty="0"/>
              <a:t> to model user movement and state transitions</a:t>
            </a:r>
          </a:p>
          <a:p>
            <a:r>
              <a:rPr lang="en-US" dirty="0"/>
              <a:t>Integrates real-time plotting via matplotlib and GUI via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Animates internal temperature, lighting, and music in response to external stimuli</a:t>
            </a:r>
          </a:p>
          <a:p>
            <a:r>
              <a:rPr lang="en-US" dirty="0"/>
              <a:t>Pseudocode AI mimics smart decisions without manual triggers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2D12AC05-909B-6487-7A21-447A19F4C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1CBE1787-E74A-FADA-0EDA-48A5F860AA3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46B52054-EF01-424F-C03E-F28D7F70F7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BD371C44-2A15-2A3D-322F-05E745BFF6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A10F09FA-A5D1-C45C-4AA7-745029346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5. </a:t>
            </a:r>
            <a:r>
              <a:rPr lang="en-IN" dirty="0"/>
              <a:t>Skill Development</a:t>
            </a:r>
            <a:br>
              <a:rPr lang="en-US" dirty="0"/>
            </a:br>
            <a:endParaRPr lang="de-DE"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E4F8E8F0-99AB-FBDA-0F00-798C0FCDA3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548480"/>
            <a:ext cx="11112000" cy="216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Objective</a:t>
            </a:r>
            <a:r>
              <a:rPr lang="en-US" dirty="0"/>
              <a:t>: Enhance technical and interdisciplinary skills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IN" b="1" dirty="0" err="1"/>
              <a:t>Fulfillment</a:t>
            </a:r>
            <a:r>
              <a:rPr lang="en-IN" b="1" dirty="0"/>
              <a:t>:</a:t>
            </a:r>
          </a:p>
          <a:p>
            <a:pPr marL="285750" indent="-285750"/>
            <a:r>
              <a:rPr lang="en-IN" dirty="0"/>
              <a:t>Implements real-world simulation framework</a:t>
            </a:r>
          </a:p>
          <a:p>
            <a:pPr marL="285750" indent="-285750"/>
            <a:r>
              <a:rPr lang="en-IN" dirty="0"/>
              <a:t>Integrates Python libraries: </a:t>
            </a:r>
            <a:r>
              <a:rPr lang="en-IN" dirty="0" err="1"/>
              <a:t>SimPy</a:t>
            </a:r>
            <a:r>
              <a:rPr lang="en-IN" dirty="0"/>
              <a:t>, </a:t>
            </a:r>
            <a:r>
              <a:rPr lang="en-IN" dirty="0" err="1"/>
              <a:t>Tkinter</a:t>
            </a:r>
            <a:r>
              <a:rPr lang="en-IN" dirty="0"/>
              <a:t>, Matplotlib, Pandas</a:t>
            </a:r>
          </a:p>
          <a:p>
            <a:pPr marL="285750" indent="-285750"/>
            <a:r>
              <a:rPr lang="en-IN" dirty="0"/>
              <a:t>Fuses software engineering, AI, HCI, and data logic</a:t>
            </a:r>
          </a:p>
          <a:p>
            <a:pPr marL="285750" indent="-285750"/>
            <a:r>
              <a:rPr lang="en-IN" dirty="0"/>
              <a:t>Encourages modular thinking, concurrency (threads), and UI development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4">
      <a:dk1>
        <a:srgbClr val="53545A"/>
      </a:dk1>
      <a:lt1>
        <a:srgbClr val="FFFFFF"/>
      </a:lt1>
      <a:dk2>
        <a:srgbClr val="535559"/>
      </a:dk2>
      <a:lt2>
        <a:srgbClr val="FFFFFF"/>
      </a:lt2>
      <a:accent1>
        <a:srgbClr val="ED7000"/>
      </a:accent1>
      <a:accent2>
        <a:srgbClr val="525558"/>
      </a:accent2>
      <a:accent3>
        <a:srgbClr val="1EB0CB"/>
      </a:accent3>
      <a:accent4>
        <a:srgbClr val="6B347F"/>
      </a:accent4>
      <a:accent5>
        <a:srgbClr val="00679F"/>
      </a:accent5>
      <a:accent6>
        <a:srgbClr val="45B179"/>
      </a:accent6>
      <a:hlink>
        <a:srgbClr val="525558"/>
      </a:hlink>
      <a:folHlink>
        <a:srgbClr val="FA7C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956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OTH</vt:lpstr>
      <vt:lpstr>PowerPoint Presentation</vt:lpstr>
      <vt:lpstr> INDEX </vt:lpstr>
      <vt:lpstr> 1. Introduction:</vt:lpstr>
      <vt:lpstr> 2. Objectives</vt:lpstr>
      <vt:lpstr> 1. Smart Home Concept Design   </vt:lpstr>
      <vt:lpstr> 2. Literature Research   </vt:lpstr>
      <vt:lpstr> 3. System Architecture    </vt:lpstr>
      <vt:lpstr> 4. Simulation   </vt:lpstr>
      <vt:lpstr> 5. Skill Development </vt:lpstr>
      <vt:lpstr> 6. Poster Visualization </vt:lpstr>
      <vt:lpstr> 7. Future Application Enablement </vt:lpstr>
      <vt:lpstr> References and Inspiration </vt:lpstr>
      <vt:lpstr>VIELEN DANK!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Shaikh Zaka Tabish</dc:creator>
  <cp:lastModifiedBy>Shaikh Zaka Tabish .</cp:lastModifiedBy>
  <cp:revision>9</cp:revision>
  <dcterms:modified xsi:type="dcterms:W3CDTF">2025-07-15T12:48:39Z</dcterms:modified>
</cp:coreProperties>
</file>