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6" r:id="rId2"/>
    <p:sldId id="257" r:id="rId3"/>
    <p:sldId id="258" r:id="rId4"/>
    <p:sldId id="259" r:id="rId5"/>
    <p:sldId id="260" r:id="rId6"/>
    <p:sldId id="264" r:id="rId7"/>
    <p:sldId id="261" r:id="rId8"/>
    <p:sldId id="262"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49056-85E8-42A9-B562-AC4D11752432}" type="datetimeFigureOut">
              <a:rPr lang="en-IN" smtClean="0"/>
              <a:t>14-12-2022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0D9F0-34C0-41C2-86E8-102846855E47}" type="slidenum">
              <a:rPr lang="en-IN" smtClean="0"/>
              <a:t>‹#›</a:t>
            </a:fld>
            <a:endParaRPr lang="en-IN"/>
          </a:p>
        </p:txBody>
      </p:sp>
    </p:spTree>
    <p:extLst>
      <p:ext uri="{BB962C8B-B14F-4D97-AF65-F5344CB8AC3E}">
        <p14:creationId xmlns:p14="http://schemas.microsoft.com/office/powerpoint/2010/main" val="7938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12/14/2022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902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12/14/2022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1157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12/14/2022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8655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12/14/2022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0982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12/14/2022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4053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12/14/2022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7268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12/14/2022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711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12/14/2022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6240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12/14/2022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7410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12/14/2022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573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12/14/2022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27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12/14/2022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619651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8" name="Oval 2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9" name="Freeform: Shape 3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0" name="Freeform: Shape 3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1" name="Oval 4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44" name="Rectangle 43">
            <a:extLst>
              <a:ext uri="{FF2B5EF4-FFF2-40B4-BE49-F238E27FC236}">
                <a16:creationId xmlns:a16="http://schemas.microsoft.com/office/drawing/2014/main" id="{F596E531-7430-4087-BC87-6EBBD9F5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61DBE9-7FE6-4545-A3E3-3CB13BEFB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008292A5-AD23-B9F3-7367-895A6EDD45C4}"/>
              </a:ext>
            </a:extLst>
          </p:cNvPr>
          <p:cNvSpPr>
            <a:spLocks noGrp="1"/>
          </p:cNvSpPr>
          <p:nvPr>
            <p:ph type="ctrTitle"/>
          </p:nvPr>
        </p:nvSpPr>
        <p:spPr>
          <a:xfrm>
            <a:off x="777240" y="777240"/>
            <a:ext cx="6765026" cy="2493876"/>
          </a:xfrm>
        </p:spPr>
        <p:txBody>
          <a:bodyPr vert="horz" lIns="91440" tIns="45720" rIns="91440" bIns="45720" rtlCol="0" anchor="b">
            <a:normAutofit/>
          </a:bodyPr>
          <a:lstStyle/>
          <a:p>
            <a:pPr algn="l"/>
            <a:r>
              <a:rPr lang="en-US" sz="4400" kern="1200">
                <a:latin typeface="+mj-lt"/>
                <a:ea typeface="+mj-ea"/>
                <a:cs typeface="+mj-cs"/>
              </a:rPr>
              <a:t>Real Estate Management System.</a:t>
            </a:r>
          </a:p>
        </p:txBody>
      </p:sp>
      <p:sp>
        <p:nvSpPr>
          <p:cNvPr id="3" name="Subtitle 2">
            <a:extLst>
              <a:ext uri="{FF2B5EF4-FFF2-40B4-BE49-F238E27FC236}">
                <a16:creationId xmlns:a16="http://schemas.microsoft.com/office/drawing/2014/main" id="{3D217BCC-970B-9402-7F0A-354980B39C60}"/>
              </a:ext>
            </a:extLst>
          </p:cNvPr>
          <p:cNvSpPr>
            <a:spLocks noGrp="1"/>
          </p:cNvSpPr>
          <p:nvPr>
            <p:ph type="subTitle" idx="1"/>
          </p:nvPr>
        </p:nvSpPr>
        <p:spPr>
          <a:xfrm>
            <a:off x="777240" y="3428999"/>
            <a:ext cx="6765026" cy="2747963"/>
          </a:xfrm>
        </p:spPr>
        <p:txBody>
          <a:bodyPr vert="horz" lIns="91440" tIns="45720" rIns="91440" bIns="45720" rtlCol="0" anchor="t">
            <a:normAutofit/>
          </a:bodyPr>
          <a:lstStyle/>
          <a:p>
            <a:pPr indent="-228600" algn="l">
              <a:buFont typeface="Arial" panose="020B0604020202020204" pitchFamily="34" charset="0"/>
              <a:buChar char="•"/>
            </a:pPr>
            <a:r>
              <a:rPr lang="en-US" sz="1800" b="1" u="sng"/>
              <a:t>Presented by:</a:t>
            </a:r>
          </a:p>
          <a:p>
            <a:pPr indent="-228600" algn="l">
              <a:buFont typeface="Arial" panose="020B0604020202020204" pitchFamily="34" charset="0"/>
              <a:buChar char="•"/>
            </a:pPr>
            <a:r>
              <a:rPr lang="en-US" sz="1800" b="1"/>
              <a:t>Zaka Tabish Shaikh(210)</a:t>
            </a:r>
          </a:p>
          <a:p>
            <a:pPr indent="-228600" algn="l">
              <a:buFont typeface="Arial" panose="020B0604020202020204" pitchFamily="34" charset="0"/>
              <a:buChar char="•"/>
            </a:pPr>
            <a:r>
              <a:rPr lang="en-US" sz="1800" b="1"/>
              <a:t>Shaikh Mohammed(217)</a:t>
            </a:r>
          </a:p>
          <a:p>
            <a:pPr indent="-228600" algn="l">
              <a:buFont typeface="Arial" panose="020B0604020202020204" pitchFamily="34" charset="0"/>
              <a:buChar char="•"/>
            </a:pPr>
            <a:r>
              <a:rPr lang="en-US" sz="1800" b="1"/>
              <a:t>Mohammed Faisal(230)</a:t>
            </a:r>
          </a:p>
          <a:p>
            <a:pPr indent="-228600" algn="l">
              <a:buFont typeface="Arial" panose="020B0604020202020204" pitchFamily="34" charset="0"/>
              <a:buChar char="•"/>
            </a:pPr>
            <a:r>
              <a:rPr lang="en-US" sz="1800" b="1"/>
              <a:t>Mohammed Abedi(229</a:t>
            </a:r>
            <a:r>
              <a:rPr lang="en-US" sz="1800"/>
              <a:t>)</a:t>
            </a:r>
          </a:p>
        </p:txBody>
      </p:sp>
      <p:grpSp>
        <p:nvGrpSpPr>
          <p:cNvPr id="48" name="decorative circles">
            <a:extLst>
              <a:ext uri="{FF2B5EF4-FFF2-40B4-BE49-F238E27FC236}">
                <a16:creationId xmlns:a16="http://schemas.microsoft.com/office/drawing/2014/main" id="{090D15CC-A235-4941-B59D-649F70CD1B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37008" y="433142"/>
            <a:ext cx="1122760" cy="6178301"/>
            <a:chOff x="8437008" y="433142"/>
            <a:chExt cx="1122760" cy="6178301"/>
          </a:xfrm>
        </p:grpSpPr>
        <p:sp>
          <p:nvSpPr>
            <p:cNvPr id="49" name="Oval 48">
              <a:extLst>
                <a:ext uri="{FF2B5EF4-FFF2-40B4-BE49-F238E27FC236}">
                  <a16:creationId xmlns:a16="http://schemas.microsoft.com/office/drawing/2014/main" id="{787532C7-1215-4178-A923-EF573EC9B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75160" y="82517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0FD62D6-D98A-489D-A5FC-24518D6F9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28229" y="433142"/>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617A8E1-0887-4BEB-AF88-4C490056D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37008" y="5719481"/>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5DF5A22-9D25-46A9-8FC0-ED95CF464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93327" y="6145002"/>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CD8CCD3-5B43-4E89-B609-74BE058F7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6963" y="581706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riangular abstract background">
            <a:extLst>
              <a:ext uri="{FF2B5EF4-FFF2-40B4-BE49-F238E27FC236}">
                <a16:creationId xmlns:a16="http://schemas.microsoft.com/office/drawing/2014/main" id="{37CEFFEB-C9CC-D811-C49D-7F74D17B0ACA}"/>
              </a:ext>
            </a:extLst>
          </p:cNvPr>
          <p:cNvPicPr>
            <a:picLocks noChangeAspect="1"/>
          </p:cNvPicPr>
          <p:nvPr/>
        </p:nvPicPr>
        <p:blipFill rotWithShape="1">
          <a:blip r:embed="rId2"/>
          <a:srcRect l="24609" r="35524" b="2"/>
          <a:stretch/>
        </p:blipFill>
        <p:spPr>
          <a:xfrm>
            <a:off x="8608738" y="357441"/>
            <a:ext cx="3580214" cy="5994304"/>
          </a:xfrm>
          <a:custGeom>
            <a:avLst/>
            <a:gdLst/>
            <a:ahLst/>
            <a:cxnLst/>
            <a:rect l="l" t="t" r="r" b="b"/>
            <a:pathLst>
              <a:path w="3735324" h="6254002">
                <a:moveTo>
                  <a:pt x="3127001" y="0"/>
                </a:moveTo>
                <a:cubicBezTo>
                  <a:pt x="3288907" y="0"/>
                  <a:pt x="3447939" y="12305"/>
                  <a:pt x="3603212" y="36030"/>
                </a:cubicBezTo>
                <a:lnTo>
                  <a:pt x="3735324" y="59623"/>
                </a:lnTo>
                <a:lnTo>
                  <a:pt x="3735324" y="6194380"/>
                </a:lnTo>
                <a:lnTo>
                  <a:pt x="3603212" y="6217972"/>
                </a:lnTo>
                <a:cubicBezTo>
                  <a:pt x="3447939" y="6241698"/>
                  <a:pt x="3288907" y="6254002"/>
                  <a:pt x="3127001" y="6254002"/>
                </a:cubicBezTo>
                <a:cubicBezTo>
                  <a:pt x="1400006" y="6254002"/>
                  <a:pt x="0" y="4853996"/>
                  <a:pt x="0" y="3127001"/>
                </a:cubicBezTo>
                <a:cubicBezTo>
                  <a:pt x="0" y="1400006"/>
                  <a:pt x="1400006" y="0"/>
                  <a:pt x="3127001" y="0"/>
                </a:cubicBezTo>
                <a:close/>
              </a:path>
            </a:pathLst>
          </a:custGeom>
        </p:spPr>
      </p:pic>
    </p:spTree>
    <p:extLst>
      <p:ext uri="{BB962C8B-B14F-4D97-AF65-F5344CB8AC3E}">
        <p14:creationId xmlns:p14="http://schemas.microsoft.com/office/powerpoint/2010/main" val="133275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24E2C-E016-2ACD-CBBA-C39A051E9978}"/>
              </a:ext>
            </a:extLst>
          </p:cNvPr>
          <p:cNvSpPr txBox="1"/>
          <p:nvPr/>
        </p:nvSpPr>
        <p:spPr>
          <a:xfrm>
            <a:off x="3984172" y="625151"/>
            <a:ext cx="3396343" cy="584775"/>
          </a:xfrm>
          <a:prstGeom prst="rect">
            <a:avLst/>
          </a:prstGeom>
          <a:noFill/>
        </p:spPr>
        <p:txBody>
          <a:bodyPr wrap="square" rtlCol="0">
            <a:spAutoFit/>
          </a:bodyPr>
          <a:lstStyle/>
          <a:p>
            <a:r>
              <a:rPr lang="en-IN" sz="3200" b="1" dirty="0"/>
              <a:t>CONCLUSION</a:t>
            </a:r>
          </a:p>
        </p:txBody>
      </p:sp>
      <p:sp>
        <p:nvSpPr>
          <p:cNvPr id="3" name="TextBox 2">
            <a:extLst>
              <a:ext uri="{FF2B5EF4-FFF2-40B4-BE49-F238E27FC236}">
                <a16:creationId xmlns:a16="http://schemas.microsoft.com/office/drawing/2014/main" id="{809A6519-62E9-2FE7-D4E3-59FE11B386B2}"/>
              </a:ext>
            </a:extLst>
          </p:cNvPr>
          <p:cNvSpPr txBox="1"/>
          <p:nvPr/>
        </p:nvSpPr>
        <p:spPr>
          <a:xfrm>
            <a:off x="724676" y="1623527"/>
            <a:ext cx="10332099" cy="4401205"/>
          </a:xfrm>
          <a:prstGeom prst="rect">
            <a:avLst/>
          </a:prstGeom>
          <a:noFill/>
        </p:spPr>
        <p:txBody>
          <a:bodyPr wrap="square" rtlCol="0">
            <a:spAutoFit/>
          </a:bodyPr>
          <a:lstStyle/>
          <a:p>
            <a:r>
              <a:rPr lang="en-IN" sz="2800" dirty="0"/>
              <a:t>Learning is a never-ending process. Our work is just the first steps to the particular approach of implementation of real estate management system.</a:t>
            </a:r>
          </a:p>
          <a:p>
            <a:r>
              <a:rPr lang="en-IN" sz="2800" dirty="0"/>
              <a:t>This software system will be keeping quality assurance and user satisfaction at extreme level.</a:t>
            </a:r>
          </a:p>
          <a:p>
            <a:r>
              <a:rPr lang="en-IN" sz="2800" dirty="0"/>
              <a:t>We will be providing you many option to search your dream properties like office, housing land, houses, flats, etc.</a:t>
            </a:r>
          </a:p>
          <a:p>
            <a:r>
              <a:rPr lang="en-IN" sz="2800" dirty="0"/>
              <a:t>The most important feature of this system is online exhibiting the properties, this saves our time to visit the actual place where the property is located.</a:t>
            </a:r>
            <a:endParaRPr lang="en-IN" dirty="0"/>
          </a:p>
        </p:txBody>
      </p:sp>
    </p:spTree>
    <p:extLst>
      <p:ext uri="{BB962C8B-B14F-4D97-AF65-F5344CB8AC3E}">
        <p14:creationId xmlns:p14="http://schemas.microsoft.com/office/powerpoint/2010/main" val="999220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8"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41B4E19F-14B9-4FFB-A58B-DEA612B38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6D0B69C6-1640-4041-8FB4-1F6C8B957D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Rectangle 1">
            <a:extLst>
              <a:ext uri="{FF2B5EF4-FFF2-40B4-BE49-F238E27FC236}">
                <a16:creationId xmlns:a16="http://schemas.microsoft.com/office/drawing/2014/main" id="{F4FE9B44-ADCC-4F20-70F4-568836EB0893}"/>
              </a:ext>
            </a:extLst>
          </p:cNvPr>
          <p:cNvSpPr/>
          <p:nvPr/>
        </p:nvSpPr>
        <p:spPr>
          <a:xfrm>
            <a:off x="1031586" y="4119378"/>
            <a:ext cx="4297584" cy="181303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400" b="1" u="sng" dirty="0">
                <a:solidFill>
                  <a:schemeClr val="tx2"/>
                </a:solidFill>
                <a:highlight>
                  <a:srgbClr val="FFFF00"/>
                </a:highlight>
                <a:latin typeface="+mj-lt"/>
                <a:ea typeface="+mj-ea"/>
                <a:cs typeface="+mj-cs"/>
              </a:rPr>
              <a:t>THANK</a:t>
            </a:r>
          </a:p>
          <a:p>
            <a:pPr algn="ctr">
              <a:lnSpc>
                <a:spcPct val="90000"/>
              </a:lnSpc>
              <a:spcBef>
                <a:spcPct val="0"/>
              </a:spcBef>
              <a:spcAft>
                <a:spcPts val="600"/>
              </a:spcAft>
            </a:pPr>
            <a:r>
              <a:rPr lang="en-US" sz="5400" b="1" u="sng" dirty="0">
                <a:solidFill>
                  <a:schemeClr val="tx2"/>
                </a:solidFill>
                <a:highlight>
                  <a:srgbClr val="FFFF00"/>
                </a:highlight>
                <a:latin typeface="+mj-lt"/>
                <a:ea typeface="+mj-ea"/>
                <a:cs typeface="+mj-cs"/>
              </a:rPr>
              <a:t>YOU</a:t>
            </a:r>
            <a:endParaRPr lang="en-US" u="sng" dirty="0">
              <a:highlight>
                <a:srgbClr val="FFFF00"/>
              </a:highlight>
            </a:endParaRPr>
          </a:p>
        </p:txBody>
      </p:sp>
      <p:grpSp>
        <p:nvGrpSpPr>
          <p:cNvPr id="78" name="decorative circles">
            <a:extLst>
              <a:ext uri="{FF2B5EF4-FFF2-40B4-BE49-F238E27FC236}">
                <a16:creationId xmlns:a16="http://schemas.microsoft.com/office/drawing/2014/main" id="{7257F990-D5B5-4E08-A2B1-779C450925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79" name="Oval 78">
              <a:extLst>
                <a:ext uri="{FF2B5EF4-FFF2-40B4-BE49-F238E27FC236}">
                  <a16:creationId xmlns:a16="http://schemas.microsoft.com/office/drawing/2014/main" id="{8DEC6180-AE0A-45B3-A154-705A3DB50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8299E9DA-4E1A-434D-A24D-E9E799644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3C4C17B-AF82-4AB1-AE62-A1464C861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94B324FE-581F-4929-9223-269983A6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543F7CC4-513C-4324-9923-24B7785A3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id="{B76205BE-1B66-40AD-A331-00726990F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Oval 1">
            <a:extLst>
              <a:ext uri="{FF2B5EF4-FFF2-40B4-BE49-F238E27FC236}">
                <a16:creationId xmlns:a16="http://schemas.microsoft.com/office/drawing/2014/main" id="{17046EA8-B8B2-4B2B-9FA2-CDDA31045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594" y="262979"/>
            <a:ext cx="3522397" cy="3522397"/>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Graphic 87">
            <a:extLst>
              <a:ext uri="{FF2B5EF4-FFF2-40B4-BE49-F238E27FC236}">
                <a16:creationId xmlns:a16="http://schemas.microsoft.com/office/drawing/2014/main" id="{245A45B1-10BA-43AF-905C-FB592DB053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7363" y="262979"/>
            <a:ext cx="3490555" cy="3490555"/>
          </a:xfrm>
          <a:prstGeom prst="rect">
            <a:avLst/>
          </a:prstGeom>
        </p:spPr>
      </p:pic>
      <p:sp>
        <p:nvSpPr>
          <p:cNvPr id="90" name="Oval 2">
            <a:extLst>
              <a:ext uri="{FF2B5EF4-FFF2-40B4-BE49-F238E27FC236}">
                <a16:creationId xmlns:a16="http://schemas.microsoft.com/office/drawing/2014/main" id="{95921A26-1A45-45C7-B0CE-5FC166228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5799" y="3890057"/>
            <a:ext cx="3043153" cy="2967943"/>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 name="Graphic 91">
            <a:extLst>
              <a:ext uri="{FF2B5EF4-FFF2-40B4-BE49-F238E27FC236}">
                <a16:creationId xmlns:a16="http://schemas.microsoft.com/office/drawing/2014/main" id="{D52E6CAD-0FA3-446E-A036-484A926301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954" t="12147" r="12287" b="24733"/>
          <a:stretch/>
        </p:blipFill>
        <p:spPr>
          <a:xfrm flipH="1">
            <a:off x="9147042" y="3890057"/>
            <a:ext cx="3044958" cy="2967943"/>
          </a:xfrm>
          <a:prstGeom prst="rect">
            <a:avLst/>
          </a:prstGeom>
        </p:spPr>
      </p:pic>
      <p:pic>
        <p:nvPicPr>
          <p:cNvPr id="94" name="Graphic 93">
            <a:extLst>
              <a:ext uri="{FF2B5EF4-FFF2-40B4-BE49-F238E27FC236}">
                <a16:creationId xmlns:a16="http://schemas.microsoft.com/office/drawing/2014/main" id="{44AC5EA9-48F8-441F-82DB-3FAD54C330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18631" t="16485" r="52721" b="17441"/>
          <a:stretch/>
        </p:blipFill>
        <p:spPr>
          <a:xfrm>
            <a:off x="10854666" y="926052"/>
            <a:ext cx="1334286" cy="3077509"/>
          </a:xfrm>
          <a:prstGeom prst="rect">
            <a:avLst/>
          </a:prstGeom>
        </p:spPr>
      </p:pic>
    </p:spTree>
    <p:extLst>
      <p:ext uri="{BB962C8B-B14F-4D97-AF65-F5344CB8AC3E}">
        <p14:creationId xmlns:p14="http://schemas.microsoft.com/office/powerpoint/2010/main" val="75425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7BF4FA-0A31-5184-7FA0-D95985FB5F88}"/>
              </a:ext>
            </a:extLst>
          </p:cNvPr>
          <p:cNvSpPr txBox="1"/>
          <p:nvPr/>
        </p:nvSpPr>
        <p:spPr>
          <a:xfrm>
            <a:off x="4180114" y="569168"/>
            <a:ext cx="6643396" cy="584775"/>
          </a:xfrm>
          <a:prstGeom prst="rect">
            <a:avLst/>
          </a:prstGeom>
          <a:noFill/>
        </p:spPr>
        <p:txBody>
          <a:bodyPr wrap="square" rtlCol="0">
            <a:spAutoFit/>
          </a:bodyPr>
          <a:lstStyle/>
          <a:p>
            <a:r>
              <a:rPr lang="en-US" sz="3200" b="1" dirty="0"/>
              <a:t>Introduction</a:t>
            </a:r>
            <a:endParaRPr lang="en-IN" sz="3200" b="1" dirty="0"/>
          </a:p>
        </p:txBody>
      </p:sp>
      <p:sp>
        <p:nvSpPr>
          <p:cNvPr id="5" name="TextBox 4">
            <a:extLst>
              <a:ext uri="{FF2B5EF4-FFF2-40B4-BE49-F238E27FC236}">
                <a16:creationId xmlns:a16="http://schemas.microsoft.com/office/drawing/2014/main" id="{E00F3893-8C88-1A09-71CC-17B4073B7B51}"/>
              </a:ext>
            </a:extLst>
          </p:cNvPr>
          <p:cNvSpPr txBox="1"/>
          <p:nvPr/>
        </p:nvSpPr>
        <p:spPr>
          <a:xfrm>
            <a:off x="5640355" y="29718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676C6C7D-29FE-E497-8188-C2E01E5C8ED7}"/>
              </a:ext>
            </a:extLst>
          </p:cNvPr>
          <p:cNvSpPr txBox="1"/>
          <p:nvPr/>
        </p:nvSpPr>
        <p:spPr>
          <a:xfrm>
            <a:off x="550506" y="1815642"/>
            <a:ext cx="11308702" cy="4339650"/>
          </a:xfrm>
          <a:prstGeom prst="rect">
            <a:avLst/>
          </a:prstGeom>
          <a:noFill/>
        </p:spPr>
        <p:txBody>
          <a:bodyPr wrap="square" rtlCol="0">
            <a:spAutoFit/>
          </a:bodyPr>
          <a:lstStyle/>
          <a:p>
            <a:pPr marL="146050" lvl="0" algn="l" rtl="0">
              <a:spcBef>
                <a:spcPts val="0"/>
              </a:spcBef>
              <a:spcAft>
                <a:spcPts val="0"/>
              </a:spcAft>
              <a:buSzPts val="1300"/>
            </a:pPr>
            <a:r>
              <a:rPr lang="en-US" sz="2800" dirty="0"/>
              <a:t>1) Real estate Management System is basically web-based software.</a:t>
            </a:r>
          </a:p>
          <a:p>
            <a:pPr marL="146050" lvl="0" algn="l" rtl="0">
              <a:spcBef>
                <a:spcPts val="0"/>
              </a:spcBef>
              <a:spcAft>
                <a:spcPts val="0"/>
              </a:spcAft>
              <a:buSzPts val="1300"/>
            </a:pPr>
            <a:r>
              <a:rPr lang="en-US" sz="2800" dirty="0"/>
              <a:t>which is use to buying, of properties through this internet.</a:t>
            </a:r>
          </a:p>
          <a:p>
            <a:pPr marL="146050" lvl="0" algn="l" rtl="0">
              <a:spcBef>
                <a:spcPts val="0"/>
              </a:spcBef>
              <a:spcAft>
                <a:spcPts val="0"/>
              </a:spcAft>
              <a:buSzPts val="1300"/>
            </a:pPr>
            <a:r>
              <a:rPr lang="en-US" sz="2800" dirty="0"/>
              <a:t>2) This Software solution will ease the management of real estate businesses.</a:t>
            </a:r>
          </a:p>
          <a:p>
            <a:pPr marL="146050" lvl="0" algn="l" rtl="0">
              <a:spcBef>
                <a:spcPts val="0"/>
              </a:spcBef>
              <a:spcAft>
                <a:spcPts val="0"/>
              </a:spcAft>
              <a:buSzPts val="1300"/>
            </a:pPr>
            <a:r>
              <a:rPr lang="en-US" sz="2800" dirty="0"/>
              <a:t>3) In Real Estate there are lots of calculations like keeping record of Properties in terms of location, rate, number of registered members, and especially calculations of Loan EMI calculation concept at the time of transaction etc. These calculations are not only complicated but also brain eating. </a:t>
            </a:r>
          </a:p>
          <a:p>
            <a:endParaRPr lang="en-IN" sz="2400" dirty="0"/>
          </a:p>
        </p:txBody>
      </p:sp>
    </p:spTree>
    <p:extLst>
      <p:ext uri="{BB962C8B-B14F-4D97-AF65-F5344CB8AC3E}">
        <p14:creationId xmlns:p14="http://schemas.microsoft.com/office/powerpoint/2010/main" val="305695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DD5D-E52F-418D-5EBF-81EF14ACD44F}"/>
              </a:ext>
            </a:extLst>
          </p:cNvPr>
          <p:cNvSpPr txBox="1"/>
          <p:nvPr/>
        </p:nvSpPr>
        <p:spPr>
          <a:xfrm flipH="1">
            <a:off x="494521" y="1642188"/>
            <a:ext cx="9769151" cy="3754874"/>
          </a:xfrm>
          <a:prstGeom prst="rect">
            <a:avLst/>
          </a:prstGeom>
          <a:noFill/>
        </p:spPr>
        <p:txBody>
          <a:bodyPr wrap="square" rtlCol="0">
            <a:spAutoFit/>
          </a:bodyPr>
          <a:lstStyle/>
          <a:p>
            <a:pPr marL="146050" lvl="0" algn="l" rtl="0">
              <a:spcBef>
                <a:spcPts val="0"/>
              </a:spcBef>
              <a:spcAft>
                <a:spcPts val="0"/>
              </a:spcAft>
              <a:buSzPts val="1300"/>
            </a:pPr>
            <a:r>
              <a:rPr lang="en-US" sz="2800" dirty="0"/>
              <a:t>4) Our project also consists of individual detail of property, customer’s detail’s, and feedback’s details. </a:t>
            </a:r>
          </a:p>
          <a:p>
            <a:pPr marL="146050" lvl="0" algn="l" rtl="0">
              <a:spcBef>
                <a:spcPts val="0"/>
              </a:spcBef>
              <a:spcAft>
                <a:spcPts val="0"/>
              </a:spcAft>
              <a:buSzPts val="1300"/>
            </a:pPr>
            <a:r>
              <a:rPr lang="en-US" sz="2800" dirty="0"/>
              <a:t>5) So the owner can have all these details in his personal computers  rather than having hundreds of registers.</a:t>
            </a:r>
          </a:p>
          <a:p>
            <a:pPr marL="146050" lvl="0" algn="l" rtl="0">
              <a:spcBef>
                <a:spcPts val="0"/>
              </a:spcBef>
              <a:spcAft>
                <a:spcPts val="0"/>
              </a:spcAft>
              <a:buSzPts val="1300"/>
            </a:pPr>
            <a:r>
              <a:rPr lang="en-US" sz="2800" dirty="0"/>
              <a:t>6) System is operational feasible since the user are familiar with the simple technologies. So, the system is very user friendly and easy to use.</a:t>
            </a:r>
          </a:p>
          <a:p>
            <a:pPr marL="146050" lvl="0" algn="l" rtl="0">
              <a:spcBef>
                <a:spcPts val="0"/>
              </a:spcBef>
              <a:spcAft>
                <a:spcPts val="0"/>
              </a:spcAft>
              <a:buSzPts val="1300"/>
            </a:pPr>
            <a:endParaRPr lang="en-US" sz="2400" dirty="0"/>
          </a:p>
          <a:p>
            <a:pPr marL="146050" lvl="0" algn="l" rtl="0">
              <a:spcBef>
                <a:spcPts val="0"/>
              </a:spcBef>
              <a:spcAft>
                <a:spcPts val="0"/>
              </a:spcAft>
              <a:buSzPts val="1300"/>
            </a:pPr>
            <a:endParaRPr lang="en-US" dirty="0"/>
          </a:p>
        </p:txBody>
      </p:sp>
    </p:spTree>
    <p:extLst>
      <p:ext uri="{BB962C8B-B14F-4D97-AF65-F5344CB8AC3E}">
        <p14:creationId xmlns:p14="http://schemas.microsoft.com/office/powerpoint/2010/main" val="59700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C6043-CECC-B489-D540-C2D262D61F52}"/>
              </a:ext>
            </a:extLst>
          </p:cNvPr>
          <p:cNvSpPr txBox="1"/>
          <p:nvPr/>
        </p:nvSpPr>
        <p:spPr>
          <a:xfrm>
            <a:off x="3489648" y="830424"/>
            <a:ext cx="7035282" cy="584775"/>
          </a:xfrm>
          <a:prstGeom prst="rect">
            <a:avLst/>
          </a:prstGeom>
          <a:noFill/>
        </p:spPr>
        <p:txBody>
          <a:bodyPr wrap="square" rtlCol="0">
            <a:spAutoFit/>
          </a:bodyPr>
          <a:lstStyle/>
          <a:p>
            <a:r>
              <a:rPr lang="en-IN" sz="3200" b="1" dirty="0"/>
              <a:t>Problem Statement</a:t>
            </a:r>
          </a:p>
        </p:txBody>
      </p:sp>
      <p:sp>
        <p:nvSpPr>
          <p:cNvPr id="3" name="TextBox 2">
            <a:extLst>
              <a:ext uri="{FF2B5EF4-FFF2-40B4-BE49-F238E27FC236}">
                <a16:creationId xmlns:a16="http://schemas.microsoft.com/office/drawing/2014/main" id="{635FDA1F-DD2D-128C-FB24-1757F7C2F0B9}"/>
              </a:ext>
            </a:extLst>
          </p:cNvPr>
          <p:cNvSpPr txBox="1"/>
          <p:nvPr/>
        </p:nvSpPr>
        <p:spPr>
          <a:xfrm>
            <a:off x="690465" y="2015413"/>
            <a:ext cx="8705462" cy="2246769"/>
          </a:xfrm>
          <a:prstGeom prst="rect">
            <a:avLst/>
          </a:prstGeom>
          <a:noFill/>
        </p:spPr>
        <p:txBody>
          <a:bodyPr wrap="square" rtlCol="0">
            <a:spAutoFit/>
          </a:bodyPr>
          <a:lstStyle/>
          <a:p>
            <a:pPr marL="146050" lvl="0" algn="l" rtl="0">
              <a:spcBef>
                <a:spcPts val="0"/>
              </a:spcBef>
              <a:spcAft>
                <a:spcPts val="0"/>
              </a:spcAft>
              <a:buSzPts val="1300"/>
            </a:pPr>
            <a:r>
              <a:rPr lang="en-US" sz="2800" dirty="0"/>
              <a:t>1) Lack of trust of people in modern world.</a:t>
            </a:r>
          </a:p>
          <a:p>
            <a:pPr marL="146050" lvl="0" algn="l" rtl="0">
              <a:spcBef>
                <a:spcPts val="0"/>
              </a:spcBef>
              <a:spcAft>
                <a:spcPts val="0"/>
              </a:spcAft>
              <a:buSzPts val="1300"/>
            </a:pPr>
            <a:r>
              <a:rPr lang="en-US" sz="2800" dirty="0"/>
              <a:t>2) Traditional concept of buying houses and other property.</a:t>
            </a:r>
          </a:p>
          <a:p>
            <a:pPr marL="146050" lvl="0" algn="l" rtl="0">
              <a:spcBef>
                <a:spcPts val="0"/>
              </a:spcBef>
              <a:spcAft>
                <a:spcPts val="0"/>
              </a:spcAft>
              <a:buSzPts val="1300"/>
            </a:pPr>
            <a:r>
              <a:rPr lang="en-US" sz="2800" dirty="0"/>
              <a:t>3) It is many time consuming to visiting many place for searching property. </a:t>
            </a:r>
            <a:endParaRPr lang="en-IN" sz="2800" dirty="0"/>
          </a:p>
        </p:txBody>
      </p:sp>
    </p:spTree>
    <p:extLst>
      <p:ext uri="{BB962C8B-B14F-4D97-AF65-F5344CB8AC3E}">
        <p14:creationId xmlns:p14="http://schemas.microsoft.com/office/powerpoint/2010/main" val="277134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4F7FD3-6E28-EE9C-7F41-E2C8BE5EC0A5}"/>
              </a:ext>
            </a:extLst>
          </p:cNvPr>
          <p:cNvSpPr txBox="1"/>
          <p:nvPr/>
        </p:nvSpPr>
        <p:spPr>
          <a:xfrm>
            <a:off x="3545634" y="793102"/>
            <a:ext cx="4164563" cy="1077218"/>
          </a:xfrm>
          <a:prstGeom prst="rect">
            <a:avLst/>
          </a:prstGeom>
          <a:noFill/>
        </p:spPr>
        <p:txBody>
          <a:bodyPr wrap="square" rtlCol="0">
            <a:spAutoFit/>
          </a:bodyPr>
          <a:lstStyle/>
          <a:p>
            <a:r>
              <a:rPr lang="en-IN" sz="3200" b="1" dirty="0"/>
              <a:t>Statement of the</a:t>
            </a:r>
          </a:p>
          <a:p>
            <a:r>
              <a:rPr lang="en-IN" sz="3200" b="1" dirty="0"/>
              <a:t>       Problem</a:t>
            </a:r>
          </a:p>
        </p:txBody>
      </p:sp>
      <p:sp>
        <p:nvSpPr>
          <p:cNvPr id="4" name="TextBox 3">
            <a:extLst>
              <a:ext uri="{FF2B5EF4-FFF2-40B4-BE49-F238E27FC236}">
                <a16:creationId xmlns:a16="http://schemas.microsoft.com/office/drawing/2014/main" id="{D9B82597-8DDC-C0A7-7A08-C2043BAEBF0E}"/>
              </a:ext>
            </a:extLst>
          </p:cNvPr>
          <p:cNvSpPr txBox="1"/>
          <p:nvPr/>
        </p:nvSpPr>
        <p:spPr>
          <a:xfrm>
            <a:off x="410547" y="2183364"/>
            <a:ext cx="10161036" cy="3108543"/>
          </a:xfrm>
          <a:prstGeom prst="rect">
            <a:avLst/>
          </a:prstGeom>
          <a:noFill/>
        </p:spPr>
        <p:txBody>
          <a:bodyPr wrap="square" rtlCol="0">
            <a:spAutoFit/>
          </a:bodyPr>
          <a:lstStyle/>
          <a:p>
            <a:pPr marL="342900" indent="-342900">
              <a:buAutoNum type="arabicParenR"/>
            </a:pPr>
            <a:r>
              <a:rPr lang="en-IN" sz="2800" dirty="0"/>
              <a:t>The aim of the project is to bring the real estate management online enabling real estate management participants to benefit from the Internet.</a:t>
            </a:r>
          </a:p>
          <a:p>
            <a:pPr marL="342900" indent="-342900">
              <a:buAutoNum type="arabicParenR"/>
            </a:pPr>
            <a:r>
              <a:rPr lang="en-IN" sz="2800" dirty="0"/>
              <a:t>The data will be stored properly in data stores, which will help in retrieval of information as well as its storage, Data is more secure.</a:t>
            </a:r>
          </a:p>
          <a:p>
            <a:pPr marL="342900" indent="-342900">
              <a:buAutoNum type="arabicParenR"/>
            </a:pPr>
            <a:r>
              <a:rPr lang="en-IN" sz="2800" dirty="0"/>
              <a:t>Participants can access its information and manage all the adding, updating, deleting and some of its tasks.</a:t>
            </a:r>
          </a:p>
        </p:txBody>
      </p:sp>
    </p:spTree>
    <p:extLst>
      <p:ext uri="{BB962C8B-B14F-4D97-AF65-F5344CB8AC3E}">
        <p14:creationId xmlns:p14="http://schemas.microsoft.com/office/powerpoint/2010/main" val="180884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ign, several&#10;&#10;Description automatically generated">
            <a:extLst>
              <a:ext uri="{FF2B5EF4-FFF2-40B4-BE49-F238E27FC236}">
                <a16:creationId xmlns:a16="http://schemas.microsoft.com/office/drawing/2014/main" id="{EA50A898-C798-FA6D-8E5E-23637DDD2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474" y="845059"/>
            <a:ext cx="9848851" cy="5841491"/>
          </a:xfrm>
          <a:prstGeom prst="rect">
            <a:avLst/>
          </a:prstGeom>
        </p:spPr>
      </p:pic>
      <p:sp>
        <p:nvSpPr>
          <p:cNvPr id="6" name="TextBox 5">
            <a:extLst>
              <a:ext uri="{FF2B5EF4-FFF2-40B4-BE49-F238E27FC236}">
                <a16:creationId xmlns:a16="http://schemas.microsoft.com/office/drawing/2014/main" id="{A5DC7209-F99C-EEB5-28F7-46945B320207}"/>
              </a:ext>
            </a:extLst>
          </p:cNvPr>
          <p:cNvSpPr txBox="1"/>
          <p:nvPr/>
        </p:nvSpPr>
        <p:spPr>
          <a:xfrm flipH="1">
            <a:off x="3703319" y="285750"/>
            <a:ext cx="3840481"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253E7BA-33D5-8551-868E-5C9836F70BB6}"/>
              </a:ext>
            </a:extLst>
          </p:cNvPr>
          <p:cNvSpPr txBox="1"/>
          <p:nvPr/>
        </p:nvSpPr>
        <p:spPr>
          <a:xfrm>
            <a:off x="3946848" y="285750"/>
            <a:ext cx="4222102" cy="461665"/>
          </a:xfrm>
          <a:prstGeom prst="rect">
            <a:avLst/>
          </a:prstGeom>
          <a:noFill/>
        </p:spPr>
        <p:txBody>
          <a:bodyPr wrap="square" rtlCol="0">
            <a:spAutoFit/>
          </a:bodyPr>
          <a:lstStyle/>
          <a:p>
            <a:r>
              <a:rPr lang="en-IN" sz="2400" b="1" dirty="0"/>
              <a:t>Table form our project</a:t>
            </a:r>
          </a:p>
        </p:txBody>
      </p:sp>
    </p:spTree>
    <p:extLst>
      <p:ext uri="{BB962C8B-B14F-4D97-AF65-F5344CB8AC3E}">
        <p14:creationId xmlns:p14="http://schemas.microsoft.com/office/powerpoint/2010/main" val="382363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ADEA6-E787-AA2A-2E39-07A1FA96113C}"/>
              </a:ext>
            </a:extLst>
          </p:cNvPr>
          <p:cNvSpPr txBox="1"/>
          <p:nvPr/>
        </p:nvSpPr>
        <p:spPr>
          <a:xfrm>
            <a:off x="3772677" y="849087"/>
            <a:ext cx="4646645" cy="584775"/>
          </a:xfrm>
          <a:prstGeom prst="rect">
            <a:avLst/>
          </a:prstGeom>
          <a:noFill/>
        </p:spPr>
        <p:txBody>
          <a:bodyPr wrap="square" rtlCol="0">
            <a:spAutoFit/>
          </a:bodyPr>
          <a:lstStyle/>
          <a:p>
            <a:r>
              <a:rPr lang="en-IN" sz="3200" b="1" dirty="0"/>
              <a:t>Literature Review</a:t>
            </a:r>
          </a:p>
        </p:txBody>
      </p:sp>
      <p:sp>
        <p:nvSpPr>
          <p:cNvPr id="3" name="TextBox 2">
            <a:extLst>
              <a:ext uri="{FF2B5EF4-FFF2-40B4-BE49-F238E27FC236}">
                <a16:creationId xmlns:a16="http://schemas.microsoft.com/office/drawing/2014/main" id="{E240B23C-BBBA-75E2-7E6F-DB4A034D1F30}"/>
              </a:ext>
            </a:extLst>
          </p:cNvPr>
          <p:cNvSpPr txBox="1"/>
          <p:nvPr/>
        </p:nvSpPr>
        <p:spPr>
          <a:xfrm>
            <a:off x="690466" y="1978090"/>
            <a:ext cx="9190651" cy="954107"/>
          </a:xfrm>
          <a:prstGeom prst="rect">
            <a:avLst/>
          </a:prstGeom>
          <a:noFill/>
        </p:spPr>
        <p:txBody>
          <a:bodyPr wrap="square" rtlCol="0">
            <a:spAutoFit/>
          </a:bodyPr>
          <a:lstStyle/>
          <a:p>
            <a:r>
              <a:rPr lang="en-IN" sz="2800" dirty="0" err="1"/>
              <a:t>Nowdays</a:t>
            </a:r>
            <a:r>
              <a:rPr lang="en-IN" sz="2800" dirty="0"/>
              <a:t> there are many Real estate website are available in market. But with my view many issues are finds as follows:</a:t>
            </a:r>
          </a:p>
        </p:txBody>
      </p:sp>
      <p:sp>
        <p:nvSpPr>
          <p:cNvPr id="5" name="TextBox 4">
            <a:extLst>
              <a:ext uri="{FF2B5EF4-FFF2-40B4-BE49-F238E27FC236}">
                <a16:creationId xmlns:a16="http://schemas.microsoft.com/office/drawing/2014/main" id="{AC75030D-A3A9-D414-E59E-4A92A3EA8A66}"/>
              </a:ext>
            </a:extLst>
          </p:cNvPr>
          <p:cNvSpPr txBox="1"/>
          <p:nvPr/>
        </p:nvSpPr>
        <p:spPr>
          <a:xfrm>
            <a:off x="858416" y="3556472"/>
            <a:ext cx="4777273" cy="1938992"/>
          </a:xfrm>
          <a:prstGeom prst="rect">
            <a:avLst/>
          </a:prstGeom>
          <a:noFill/>
        </p:spPr>
        <p:txBody>
          <a:bodyPr wrap="square" rtlCol="0">
            <a:spAutoFit/>
          </a:bodyPr>
          <a:lstStyle/>
          <a:p>
            <a:pPr marL="742950" lvl="1" indent="-285750">
              <a:buFont typeface="Arial" panose="020B0604020202020204" pitchFamily="34" charset="0"/>
              <a:buChar char="•"/>
            </a:pPr>
            <a:r>
              <a:rPr lang="en-IN" sz="2400" dirty="0"/>
              <a:t>Not a customer satisfied.</a:t>
            </a:r>
          </a:p>
          <a:p>
            <a:pPr marL="742950" lvl="1" indent="-285750">
              <a:buFont typeface="Arial" panose="020B0604020202020204" pitchFamily="34" charset="0"/>
              <a:buChar char="•"/>
            </a:pPr>
            <a:r>
              <a:rPr lang="en-IN" sz="2400" dirty="0" err="1"/>
              <a:t>Trustless</a:t>
            </a:r>
            <a:r>
              <a:rPr lang="en-IN" sz="2400" dirty="0"/>
              <a:t>.</a:t>
            </a:r>
          </a:p>
          <a:p>
            <a:pPr marL="742950" lvl="1" indent="-285750">
              <a:buFont typeface="Arial" panose="020B0604020202020204" pitchFamily="34" charset="0"/>
              <a:buChar char="•"/>
            </a:pPr>
            <a:r>
              <a:rPr lang="en-IN" sz="2400" dirty="0"/>
              <a:t>More expensive.</a:t>
            </a:r>
          </a:p>
          <a:p>
            <a:pPr marL="742950" lvl="1" indent="-285750">
              <a:buFont typeface="Arial" panose="020B0604020202020204" pitchFamily="34" charset="0"/>
              <a:buChar char="•"/>
            </a:pPr>
            <a:r>
              <a:rPr lang="en-IN" sz="2400" dirty="0"/>
              <a:t>Many traditional technology uses.</a:t>
            </a:r>
          </a:p>
        </p:txBody>
      </p:sp>
    </p:spTree>
    <p:extLst>
      <p:ext uri="{BB962C8B-B14F-4D97-AF65-F5344CB8AC3E}">
        <p14:creationId xmlns:p14="http://schemas.microsoft.com/office/powerpoint/2010/main" val="289615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E73C2-D519-ED95-D926-715C5D4DB8D6}"/>
              </a:ext>
            </a:extLst>
          </p:cNvPr>
          <p:cNvSpPr txBox="1"/>
          <p:nvPr/>
        </p:nvSpPr>
        <p:spPr>
          <a:xfrm>
            <a:off x="1035698" y="1203649"/>
            <a:ext cx="8388220" cy="4985980"/>
          </a:xfrm>
          <a:prstGeom prst="rect">
            <a:avLst/>
          </a:prstGeom>
          <a:noFill/>
        </p:spPr>
        <p:txBody>
          <a:bodyPr wrap="square" rtlCol="0">
            <a:spAutoFit/>
          </a:bodyPr>
          <a:lstStyle/>
          <a:p>
            <a:r>
              <a:rPr lang="en-IN" sz="2400" b="1" u="sng" dirty="0"/>
              <a:t>Here are some features which we have studied and </a:t>
            </a:r>
            <a:r>
              <a:rPr lang="en-IN" sz="2400" b="1" u="sng" dirty="0" err="1"/>
              <a:t>analize</a:t>
            </a:r>
            <a:r>
              <a:rPr lang="en-IN" sz="2400" b="1" u="sng" dirty="0"/>
              <a:t> through literature survey:</a:t>
            </a:r>
          </a:p>
          <a:p>
            <a:endParaRPr lang="en-IN" b="1" dirty="0"/>
          </a:p>
          <a:p>
            <a:r>
              <a:rPr lang="en-US" dirty="0"/>
              <a:t>Budgeting, Reporting, CRM, Chatbot Contact Center, Resident, Screening, Marketing, Payments, Utilities, Online Leasing, Online Portal, Property Maintenance, Affordable Compliance, Lead Management, Resident Credit Reporting, Investor Management,</a:t>
            </a:r>
          </a:p>
          <a:p>
            <a:r>
              <a:rPr lang="en-US" dirty="0"/>
              <a:t> * By Role</a:t>
            </a:r>
          </a:p>
          <a:p>
            <a:r>
              <a:rPr lang="en-US" dirty="0"/>
              <a:t>  Property Managers</a:t>
            </a:r>
          </a:p>
          <a:p>
            <a:r>
              <a:rPr lang="en-US" dirty="0"/>
              <a:t>  Property Accountants </a:t>
            </a:r>
          </a:p>
          <a:p>
            <a:r>
              <a:rPr lang="en-US" dirty="0"/>
              <a:t>  Property Marketing </a:t>
            </a:r>
          </a:p>
          <a:p>
            <a:r>
              <a:rPr lang="en-US" dirty="0"/>
              <a:t>  Property Maintenance</a:t>
            </a:r>
          </a:p>
          <a:p>
            <a:r>
              <a:rPr lang="en-US" dirty="0"/>
              <a:t>* Integrations </a:t>
            </a:r>
          </a:p>
          <a:p>
            <a:r>
              <a:rPr lang="en-US" dirty="0"/>
              <a:t> Debt Collection</a:t>
            </a:r>
          </a:p>
          <a:p>
            <a:r>
              <a:rPr lang="en-US" dirty="0"/>
              <a:t> Internet Listing Services</a:t>
            </a:r>
          </a:p>
          <a:p>
            <a:r>
              <a:rPr lang="en-US" dirty="0"/>
              <a:t> Payment Processing </a:t>
            </a:r>
          </a:p>
          <a:p>
            <a:r>
              <a:rPr lang="en-US" dirty="0"/>
              <a:t>Search All Integrations ,These some following features we have seen on literature survey</a:t>
            </a:r>
            <a:endParaRPr lang="en-IN" dirty="0"/>
          </a:p>
          <a:p>
            <a:r>
              <a:rPr lang="en-IN" dirty="0"/>
              <a:t> </a:t>
            </a:r>
          </a:p>
        </p:txBody>
      </p:sp>
    </p:spTree>
    <p:extLst>
      <p:ext uri="{BB962C8B-B14F-4D97-AF65-F5344CB8AC3E}">
        <p14:creationId xmlns:p14="http://schemas.microsoft.com/office/powerpoint/2010/main" val="78151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FFBCE-D930-D597-94CF-2009F5A3BF1E}"/>
              </a:ext>
            </a:extLst>
          </p:cNvPr>
          <p:cNvSpPr txBox="1"/>
          <p:nvPr/>
        </p:nvSpPr>
        <p:spPr>
          <a:xfrm>
            <a:off x="4094583" y="802432"/>
            <a:ext cx="4002833" cy="584775"/>
          </a:xfrm>
          <a:prstGeom prst="rect">
            <a:avLst/>
          </a:prstGeom>
          <a:noFill/>
        </p:spPr>
        <p:txBody>
          <a:bodyPr wrap="square" rtlCol="0">
            <a:spAutoFit/>
          </a:bodyPr>
          <a:lstStyle/>
          <a:p>
            <a:r>
              <a:rPr lang="en-IN" sz="3200" b="1" dirty="0"/>
              <a:t>SYSTEMS ANALYSIS</a:t>
            </a:r>
          </a:p>
        </p:txBody>
      </p:sp>
      <p:sp>
        <p:nvSpPr>
          <p:cNvPr id="3" name="TextBox 2">
            <a:extLst>
              <a:ext uri="{FF2B5EF4-FFF2-40B4-BE49-F238E27FC236}">
                <a16:creationId xmlns:a16="http://schemas.microsoft.com/office/drawing/2014/main" id="{9E61AF19-1741-3CEB-FF0A-E83DD7C56CC2}"/>
              </a:ext>
            </a:extLst>
          </p:cNvPr>
          <p:cNvSpPr txBox="1"/>
          <p:nvPr/>
        </p:nvSpPr>
        <p:spPr>
          <a:xfrm>
            <a:off x="1334278" y="2127380"/>
            <a:ext cx="9937102" cy="3108543"/>
          </a:xfrm>
          <a:prstGeom prst="rect">
            <a:avLst/>
          </a:prstGeom>
          <a:noFill/>
        </p:spPr>
        <p:txBody>
          <a:bodyPr wrap="square" rtlCol="0">
            <a:spAutoFit/>
          </a:bodyPr>
          <a:lstStyle/>
          <a:p>
            <a:r>
              <a:rPr lang="en-IN" sz="2800" dirty="0"/>
              <a:t>Tool and technology</a:t>
            </a:r>
          </a:p>
          <a:p>
            <a:endParaRPr lang="en-IN" sz="2800" dirty="0"/>
          </a:p>
          <a:p>
            <a:r>
              <a:rPr lang="en-IN" sz="2800" u="sng" dirty="0"/>
              <a:t>Software requirement</a:t>
            </a:r>
          </a:p>
          <a:p>
            <a:endParaRPr lang="en-IN" sz="2800" u="sng" dirty="0"/>
          </a:p>
          <a:p>
            <a:pPr marL="800100" lvl="1" indent="-342900">
              <a:buFont typeface="Arial" panose="020B0604020202020204" pitchFamily="34" charset="0"/>
              <a:buChar char="•"/>
            </a:pPr>
            <a:r>
              <a:rPr lang="en-IN" sz="2800" dirty="0"/>
              <a:t>Server: </a:t>
            </a:r>
            <a:r>
              <a:rPr lang="en-IN" sz="2800" dirty="0" err="1"/>
              <a:t>Xampp</a:t>
            </a:r>
            <a:endParaRPr lang="en-IN" sz="2800" dirty="0"/>
          </a:p>
          <a:p>
            <a:pPr marL="800100" lvl="1" indent="-342900">
              <a:buFont typeface="Arial" panose="020B0604020202020204" pitchFamily="34" charset="0"/>
              <a:buChar char="•"/>
            </a:pPr>
            <a:r>
              <a:rPr lang="en-IN" sz="2800" dirty="0"/>
              <a:t>Front-End: html, </a:t>
            </a:r>
            <a:r>
              <a:rPr lang="en-IN" sz="2800" dirty="0" err="1"/>
              <a:t>css</a:t>
            </a:r>
            <a:r>
              <a:rPr lang="en-IN" sz="2800" dirty="0"/>
              <a:t>,  </a:t>
            </a:r>
            <a:r>
              <a:rPr lang="en-IN" sz="2800" dirty="0" err="1"/>
              <a:t>javascript</a:t>
            </a:r>
            <a:endParaRPr lang="en-IN" sz="2800" dirty="0"/>
          </a:p>
          <a:p>
            <a:pPr marL="800100" lvl="1" indent="-342900">
              <a:buFont typeface="Arial" panose="020B0604020202020204" pitchFamily="34" charset="0"/>
              <a:buChar char="•"/>
            </a:pPr>
            <a:r>
              <a:rPr lang="en-IN" sz="2800" dirty="0"/>
              <a:t>Back-End: </a:t>
            </a:r>
            <a:r>
              <a:rPr lang="en-IN" sz="2800" dirty="0" err="1"/>
              <a:t>php</a:t>
            </a:r>
            <a:r>
              <a:rPr lang="en-IN" sz="2800" dirty="0"/>
              <a:t>, </a:t>
            </a:r>
            <a:r>
              <a:rPr lang="en-IN" sz="2800" dirty="0" err="1"/>
              <a:t>mysql</a:t>
            </a:r>
            <a:endParaRPr lang="en-IN" sz="2800" dirty="0"/>
          </a:p>
        </p:txBody>
      </p:sp>
    </p:spTree>
    <p:extLst>
      <p:ext uri="{BB962C8B-B14F-4D97-AF65-F5344CB8AC3E}">
        <p14:creationId xmlns:p14="http://schemas.microsoft.com/office/powerpoint/2010/main" val="25202404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565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Nova</vt:lpstr>
      <vt:lpstr>ConfettiVTI</vt:lpstr>
      <vt:lpstr>Real Estate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Management System.</dc:title>
  <dc:creator>kulsoomabedi23@gmail.com</dc:creator>
  <cp:lastModifiedBy>kulsoomabedi23@gmail.com</cp:lastModifiedBy>
  <cp:revision>8</cp:revision>
  <dcterms:created xsi:type="dcterms:W3CDTF">2022-12-11T10:58:30Z</dcterms:created>
  <dcterms:modified xsi:type="dcterms:W3CDTF">2022-12-14T16:31:30Z</dcterms:modified>
</cp:coreProperties>
</file>