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E640B-4657-4568-8A0E-143967578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Аналіз </a:t>
            </a:r>
            <a:r>
              <a:rPr lang="uk-UA" dirty="0" err="1"/>
              <a:t>крипторинку</a:t>
            </a:r>
            <a:r>
              <a:rPr lang="uk-UA" dirty="0"/>
              <a:t> за допомогою технічного аналізу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431E3D-7EC6-45F8-88F0-006E69DD1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Виконала студентка 3-го курсу інформаційних систем та технологій </a:t>
            </a:r>
            <a:r>
              <a:rPr lang="uk-UA" dirty="0" err="1"/>
              <a:t>Ткаліч</a:t>
            </a:r>
            <a:r>
              <a:rPr lang="uk-UA" dirty="0"/>
              <a:t> Аліна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7343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3334D-F1FB-4967-A9DF-9E993C15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Стохастичний осцилятор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F48B20-6A21-41F6-8306-40B9420BC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097588" cy="3541714"/>
          </a:xfrm>
        </p:spPr>
        <p:txBody>
          <a:bodyPr/>
          <a:lstStyle/>
          <a:p>
            <a:r>
              <a:rPr lang="uk-UA" dirty="0"/>
              <a:t>Стохастичний осцилятор – інструмент технічного аналізу, який допомагає визначити моменти </a:t>
            </a:r>
            <a:r>
              <a:rPr lang="uk-UA" dirty="0" err="1"/>
              <a:t>перекупленості</a:t>
            </a:r>
            <a:r>
              <a:rPr lang="uk-UA" dirty="0"/>
              <a:t>/</a:t>
            </a:r>
            <a:r>
              <a:rPr lang="uk-UA" dirty="0" err="1"/>
              <a:t>перепроданості</a:t>
            </a:r>
            <a:r>
              <a:rPr lang="uk-UA" dirty="0"/>
              <a:t> ринку, а також розвороти. Він працює на основі порівняння поточної ціни закриття з діапазоном цін за певний період.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DDB1F4-28DE-49B0-8FFF-CC2062662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457" y="2452644"/>
            <a:ext cx="2038635" cy="61921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BE49F1-72C9-41C6-B0C5-37997C5DC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457" y="3791726"/>
            <a:ext cx="2038635" cy="45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3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6881A-C11A-4876-9F65-0B53F2C1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Коінтеграція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690980-E79D-4B1B-ABBC-3F109D0C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Коінтеграція</a:t>
            </a:r>
            <a:r>
              <a:rPr lang="ru-RU" dirty="0"/>
              <a:t> – </a:t>
            </a:r>
            <a:r>
              <a:rPr lang="ru-RU" dirty="0" err="1"/>
              <a:t>випадок</a:t>
            </a:r>
            <a:r>
              <a:rPr lang="ru-RU" dirty="0"/>
              <a:t>, коли два </a:t>
            </a:r>
            <a:r>
              <a:rPr lang="ru-RU" dirty="0" err="1"/>
              <a:t>числові</a:t>
            </a:r>
            <a:r>
              <a:rPr lang="ru-RU" dirty="0"/>
              <a:t> ряди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подібну</a:t>
            </a:r>
            <a:r>
              <a:rPr lang="ru-RU" dirty="0"/>
              <a:t> </a:t>
            </a:r>
            <a:r>
              <a:rPr lang="ru-RU" dirty="0" err="1"/>
              <a:t>динаміку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собою.</a:t>
            </a:r>
          </a:p>
          <a:p>
            <a:r>
              <a:rPr lang="uk-UA" dirty="0"/>
              <a:t>Було розроблено два тести на </a:t>
            </a:r>
            <a:r>
              <a:rPr lang="uk-UA" dirty="0" err="1"/>
              <a:t>вивлення</a:t>
            </a:r>
            <a:r>
              <a:rPr lang="uk-UA" dirty="0"/>
              <a:t> </a:t>
            </a:r>
            <a:r>
              <a:rPr lang="uk-UA" dirty="0" err="1"/>
              <a:t>коінтеграції</a:t>
            </a:r>
            <a:r>
              <a:rPr lang="uk-UA" dirty="0"/>
              <a:t> між активами:</a:t>
            </a:r>
          </a:p>
          <a:p>
            <a:r>
              <a:rPr lang="uk-UA" dirty="0"/>
              <a:t>1.	Тест Дикі-</a:t>
            </a:r>
            <a:r>
              <a:rPr lang="uk-UA" dirty="0" err="1"/>
              <a:t>Фуллера</a:t>
            </a:r>
            <a:r>
              <a:rPr lang="uk-UA" dirty="0"/>
              <a:t>;</a:t>
            </a:r>
          </a:p>
          <a:p>
            <a:r>
              <a:rPr lang="en-US" dirty="0"/>
              <a:t>o	</a:t>
            </a:r>
            <a:r>
              <a:rPr lang="uk-UA" dirty="0"/>
              <a:t>Визначає, чи є числовий ряд *стаціонарним. Якщо ряд не є стаціонарним, то немає сенсу переходити на наступний тест. </a:t>
            </a:r>
          </a:p>
          <a:p>
            <a:r>
              <a:rPr lang="uk-UA" dirty="0"/>
              <a:t>2.	Тест </a:t>
            </a:r>
            <a:r>
              <a:rPr lang="uk-UA" dirty="0" err="1"/>
              <a:t>Гренджера-Енгла</a:t>
            </a:r>
            <a:r>
              <a:rPr lang="uk-UA" dirty="0"/>
              <a:t>.</a:t>
            </a:r>
          </a:p>
          <a:p>
            <a:r>
              <a:rPr lang="en-US" dirty="0"/>
              <a:t>o	</a:t>
            </a:r>
            <a:r>
              <a:rPr lang="uk-UA" dirty="0"/>
              <a:t>Визначає, чи є між рядами </a:t>
            </a:r>
            <a:r>
              <a:rPr lang="uk-UA" dirty="0" err="1"/>
              <a:t>коінтеграція</a:t>
            </a:r>
            <a:r>
              <a:rPr lang="uk-UA" dirty="0"/>
              <a:t>.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206879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0F5CA-9131-4D33-8C24-10A90BEE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тесту Дикі-</a:t>
            </a:r>
            <a:r>
              <a:rPr lang="uk-UA" dirty="0" err="1"/>
              <a:t>Фуллера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B154E3-1893-41C2-8672-EDA51083F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963" y="2239961"/>
            <a:ext cx="5792788" cy="4341813"/>
          </a:xfrm>
        </p:spPr>
        <p:txBody>
          <a:bodyPr>
            <a:normAutofit/>
          </a:bodyPr>
          <a:lstStyle/>
          <a:p>
            <a:r>
              <a:rPr lang="uk-UA" dirty="0"/>
              <a:t>Для визначення стаціонарності в тесті АДФ перевіряються такі гіпотези:</a:t>
            </a:r>
          </a:p>
          <a:p>
            <a:r>
              <a:rPr lang="uk-UA" dirty="0"/>
              <a:t>	Нульова гіпотеза. Наприклад, досить значне змінення середнього значення або дисперсії (нестаціонарний, якщо |р| &gt; 1).</a:t>
            </a:r>
          </a:p>
          <a:p>
            <a:r>
              <a:rPr lang="uk-UA" dirty="0"/>
              <a:t>	Альтернативна гіпотеза. Незначне змінення значень(стаціонарність, якщо |</a:t>
            </a:r>
            <a:r>
              <a:rPr lang="en-US" dirty="0"/>
              <a:t>p| &lt; 1).</a:t>
            </a:r>
          </a:p>
          <a:p>
            <a:endParaRPr lang="ru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109DCE-AF55-49AA-8B5A-F72A46945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1" y="2264055"/>
            <a:ext cx="2238687" cy="72400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723B45E-4F70-43F3-88F0-7A5A1873E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355" y="2364081"/>
            <a:ext cx="2010056" cy="52394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223F80C-76D7-4982-9725-ECD6BF836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1" y="3211487"/>
            <a:ext cx="2419688" cy="94310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5604EBE-5298-434C-9C06-F65342A9B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6522" y="3214244"/>
            <a:ext cx="3153215" cy="255305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02BC1B6-A667-405F-9F19-C3381EC484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251" y="4681477"/>
            <a:ext cx="1933845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EB57B-CBB7-4746-8959-66FA6733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</a:t>
            </a:r>
            <a:r>
              <a:rPr lang="ru-RU" dirty="0" err="1"/>
              <a:t>Енгла</a:t>
            </a:r>
            <a:r>
              <a:rPr lang="ru-RU" dirty="0"/>
              <a:t> </a:t>
            </a:r>
            <a:r>
              <a:rPr lang="ru-RU" dirty="0" err="1"/>
              <a:t>Гренджера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7077B5-C153-4C83-9E63-0300DABC8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646238"/>
          </a:xfrm>
        </p:spPr>
        <p:txBody>
          <a:bodyPr/>
          <a:lstStyle/>
          <a:p>
            <a:r>
              <a:rPr lang="ru-RU" dirty="0"/>
              <a:t>Тест </a:t>
            </a:r>
            <a:r>
              <a:rPr lang="ru-RU" dirty="0" err="1"/>
              <a:t>Енгла</a:t>
            </a:r>
            <a:r>
              <a:rPr lang="ru-RU" dirty="0"/>
              <a:t> </a:t>
            </a:r>
            <a:r>
              <a:rPr lang="ru-RU" dirty="0" err="1"/>
              <a:t>Гренджера</a:t>
            </a:r>
            <a:r>
              <a:rPr lang="ru-RU" dirty="0"/>
              <a:t> – тест на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коінтеграції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числовими</a:t>
            </a:r>
            <a:r>
              <a:rPr lang="ru-RU" dirty="0"/>
              <a:t> рядами.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4BE0E2-52EF-456F-A980-EDE031480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790" y="2990701"/>
            <a:ext cx="2829320" cy="10574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4E0BA2-0D1B-4D32-8916-9EEE44A51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24" y="4400332"/>
            <a:ext cx="4124901" cy="156231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A6464E5-DB66-4048-A081-89D7E5AED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753" y="4636939"/>
            <a:ext cx="2638793" cy="120031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E7ECBB-FE5E-41A0-9B34-436A759C5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078" y="4979887"/>
            <a:ext cx="2848373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88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C7E30-4E68-4B40-A797-2412FE8C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Хвилі</a:t>
            </a:r>
            <a:r>
              <a:rPr lang="ru-RU" dirty="0"/>
              <a:t> </a:t>
            </a:r>
            <a:r>
              <a:rPr lang="ru-RU" dirty="0" err="1"/>
              <a:t>Елліота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9867FE-F9D8-46BA-B1B8-A96405823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Хвилі</a:t>
            </a:r>
            <a:r>
              <a:rPr lang="ru-RU" dirty="0"/>
              <a:t> </a:t>
            </a:r>
            <a:r>
              <a:rPr lang="ru-RU" dirty="0" err="1"/>
              <a:t>Елліота</a:t>
            </a:r>
            <a:r>
              <a:rPr lang="ru-RU" dirty="0"/>
              <a:t> – </a:t>
            </a:r>
            <a:r>
              <a:rPr lang="ru-RU" dirty="0" err="1"/>
              <a:t>теорія</a:t>
            </a:r>
            <a:r>
              <a:rPr lang="ru-RU" dirty="0"/>
              <a:t>, яка </a:t>
            </a:r>
            <a:r>
              <a:rPr lang="ru-RU" dirty="0" err="1"/>
              <a:t>грунтується</a:t>
            </a:r>
            <a:r>
              <a:rPr lang="ru-RU" dirty="0"/>
              <a:t> на </a:t>
            </a:r>
            <a:r>
              <a:rPr lang="ru-RU" dirty="0" err="1"/>
              <a:t>шаблонності</a:t>
            </a:r>
            <a:r>
              <a:rPr lang="ru-RU" dirty="0"/>
              <a:t> ринку за </a:t>
            </a:r>
            <a:r>
              <a:rPr lang="ru-RU" dirty="0" err="1"/>
              <a:t>рахунок</a:t>
            </a:r>
            <a:r>
              <a:rPr lang="ru-RU" dirty="0"/>
              <a:t> </a:t>
            </a:r>
            <a:r>
              <a:rPr lang="ru-RU" dirty="0" err="1"/>
              <a:t>психології</a:t>
            </a:r>
            <a:r>
              <a:rPr lang="ru-RU" dirty="0"/>
              <a:t> </a:t>
            </a:r>
            <a:r>
              <a:rPr lang="ru-RU" dirty="0" err="1"/>
              <a:t>трейдерів</a:t>
            </a:r>
            <a:r>
              <a:rPr lang="ru-RU" dirty="0"/>
              <a:t>.</a:t>
            </a:r>
          </a:p>
          <a:p>
            <a:r>
              <a:rPr lang="ru-RU" dirty="0"/>
              <a:t>Для </a:t>
            </a:r>
            <a:r>
              <a:rPr lang="ru-RU" dirty="0" err="1"/>
              <a:t>створення</a:t>
            </a:r>
            <a:r>
              <a:rPr lang="ru-RU" dirty="0"/>
              <a:t> таких </a:t>
            </a:r>
            <a:r>
              <a:rPr lang="ru-RU" dirty="0" err="1"/>
              <a:t>хвиль</a:t>
            </a:r>
            <a:r>
              <a:rPr lang="ru-RU" dirty="0"/>
              <a:t> </a:t>
            </a:r>
            <a:r>
              <a:rPr lang="ru-RU" dirty="0" err="1"/>
              <a:t>візьмемо</a:t>
            </a:r>
            <a:r>
              <a:rPr lang="ru-RU" dirty="0"/>
              <a:t> два </a:t>
            </a:r>
            <a:r>
              <a:rPr lang="ru-RU" dirty="0" err="1"/>
              <a:t>індикатори</a:t>
            </a:r>
            <a:r>
              <a:rPr lang="ru-RU" dirty="0"/>
              <a:t>:</a:t>
            </a:r>
          </a:p>
          <a:p>
            <a:r>
              <a:rPr lang="ru-RU" dirty="0"/>
              <a:t>1. Зигзаг</a:t>
            </a:r>
          </a:p>
          <a:p>
            <a:r>
              <a:rPr lang="ru-RU" dirty="0"/>
              <a:t>2.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Фібоначчі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915294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1EDF4-0B94-4D91-90F4-29DA8576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Зигзаг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7E5731-671C-493C-9032-D0F62166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err="1"/>
              <a:t>Зигзаг</a:t>
            </a:r>
            <a:r>
              <a:rPr lang="uk-UA" dirty="0"/>
              <a:t> – індикатор, який фільтрує шум та відображає значні повороти ціни. Він допомагає визначати екстремуми, </a:t>
            </a:r>
            <a:r>
              <a:rPr lang="uk-UA" dirty="0" err="1"/>
              <a:t>візуалізовуючи</a:t>
            </a:r>
            <a:r>
              <a:rPr lang="uk-UA" dirty="0"/>
              <a:t> таким чином хвилі </a:t>
            </a:r>
            <a:r>
              <a:rPr lang="uk-UA" dirty="0" err="1"/>
              <a:t>Елліота</a:t>
            </a:r>
            <a:r>
              <a:rPr lang="uk-UA" dirty="0"/>
              <a:t>.</a:t>
            </a:r>
          </a:p>
          <a:p>
            <a:r>
              <a:rPr lang="uk-UA" dirty="0"/>
              <a:t>Індикатор </a:t>
            </a:r>
            <a:r>
              <a:rPr lang="uk-UA" dirty="0" err="1"/>
              <a:t>Зигзаг</a:t>
            </a:r>
            <a:r>
              <a:rPr lang="en-US" dirty="0"/>
              <a:t> </a:t>
            </a:r>
            <a:r>
              <a:rPr lang="uk-UA" dirty="0"/>
              <a:t>будується на основі двох ключових параметрів:</a:t>
            </a:r>
          </a:p>
          <a:p>
            <a:r>
              <a:rPr lang="uk-UA" dirty="0"/>
              <a:t>Глибина (</a:t>
            </a:r>
            <a:r>
              <a:rPr lang="en-US" dirty="0"/>
              <a:t>Depth) – </a:t>
            </a:r>
            <a:r>
              <a:rPr lang="uk-UA" dirty="0"/>
              <a:t>мінімальна кількість свічок (бару) між екстремумами.</a:t>
            </a:r>
          </a:p>
          <a:p>
            <a:r>
              <a:rPr lang="uk-UA" dirty="0"/>
              <a:t>Відхилення (</a:t>
            </a:r>
            <a:r>
              <a:rPr lang="en-US" dirty="0"/>
              <a:t>Deviation) – </a:t>
            </a:r>
            <a:r>
              <a:rPr lang="uk-UA" dirty="0"/>
              <a:t>мінімальна зміна ціни у відсотках або пунктах, щоб точка вважалася екстремумом.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930240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EB01F-CFD1-4435-892A-65A9D3A1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Алгоритм роботи </a:t>
            </a:r>
            <a:r>
              <a:rPr lang="en-US" dirty="0" err="1"/>
              <a:t>ZigZag</a:t>
            </a:r>
            <a:r>
              <a:rPr lang="en-US" dirty="0"/>
              <a:t> (</a:t>
            </a:r>
            <a:r>
              <a:rPr lang="uk-UA" dirty="0"/>
              <a:t>на прикладі максимумів)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A7D554-9835-4B9F-ADD3-AB284AA16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Початкова точка: береться перше значення ціни (наприклад, 11).</a:t>
            </a:r>
          </a:p>
          <a:p>
            <a:r>
              <a:rPr lang="uk-UA" dirty="0"/>
              <a:t>Перевірка наступних точок:</a:t>
            </a:r>
          </a:p>
          <a:p>
            <a:r>
              <a:rPr lang="uk-UA" dirty="0"/>
              <a:t>Якщо ціна росте і досягає нового значення, яке:</a:t>
            </a:r>
          </a:p>
          <a:p>
            <a:r>
              <a:rPr lang="uk-UA" dirty="0"/>
              <a:t>перевищує попередній екстремум на відхилення (напр., +10%),</a:t>
            </a:r>
          </a:p>
          <a:p>
            <a:r>
              <a:rPr lang="uk-UA" dirty="0"/>
              <a:t>віддалене на глибину або більше свічок (напр., 3+ бари),</a:t>
            </a:r>
          </a:p>
          <a:p>
            <a:r>
              <a:rPr lang="uk-UA" dirty="0"/>
              <a:t>→ ця точка стає новим максимумом.</a:t>
            </a:r>
          </a:p>
          <a:p>
            <a:r>
              <a:rPr lang="uk-UA" dirty="0"/>
              <a:t>Якщо умови не виконуються – </a:t>
            </a:r>
            <a:r>
              <a:rPr lang="en-US" dirty="0" err="1"/>
              <a:t>ZigZag</a:t>
            </a:r>
            <a:r>
              <a:rPr lang="en-US" dirty="0"/>
              <a:t> </a:t>
            </a:r>
            <a:r>
              <a:rPr lang="uk-UA" dirty="0"/>
              <a:t>ігнорує проміжні коливання.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353574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441FF-0160-4265-986B-81AA258E9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Рівні </a:t>
            </a:r>
            <a:r>
              <a:rPr lang="uk-UA" dirty="0" err="1"/>
              <a:t>фібоначчі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DABF16-55F5-4F02-9F90-8D10E6867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Рівні Фібоначчі – це популярний інструмент технічного аналізу, який використовується для визначення потенційних рівнів підтримки та опору на фінансових ринках. Вони базуються на послідовності Фібоначчі та "золотому перерізу" (≈ 61,8%).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556639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A6FC5-B3EC-4945-933B-DECECCE4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використання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814199-9B13-4E38-8BB5-3F9BE3AB5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Якщо акція зросла з 100 до 200, а потім почала падати, </a:t>
            </a:r>
            <a:r>
              <a:rPr lang="uk-UA" dirty="0" err="1"/>
              <a:t>трейдери</a:t>
            </a:r>
            <a:r>
              <a:rPr lang="uk-UA" dirty="0"/>
              <a:t> чекають підтримки на:</a:t>
            </a:r>
          </a:p>
          <a:p>
            <a:r>
              <a:rPr lang="en-US" dirty="0"/>
              <a:t>38,2% → ~$161,8</a:t>
            </a:r>
          </a:p>
          <a:p>
            <a:r>
              <a:rPr lang="en-US" dirty="0"/>
              <a:t>50% → ~$150</a:t>
            </a:r>
          </a:p>
          <a:p>
            <a:r>
              <a:rPr lang="en-US" dirty="0"/>
              <a:t>61,8% → ~$138,2</a:t>
            </a:r>
          </a:p>
          <a:p>
            <a:r>
              <a:rPr lang="uk-UA" dirty="0"/>
              <a:t>Якщо ціна зупиняється на одному з цих рівнів і відбивається вгору – можливе продовження тренду.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322119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2140E-CC1A-4AFD-8DE8-19C25D16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Джерела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3E2694-E638-4547-AAD9-A62C0DA76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https://goodcrypto.app/uk/kovzni-seredni-sma-ema-wma-posibnik-dlya-trejderiv-na-prikladi-goodcrypto/</a:t>
            </a:r>
          </a:p>
          <a:p>
            <a:r>
              <a:rPr lang="en-US" dirty="0"/>
              <a:t>https://www.fidelity.com/learning-center/trading-investing/technical-analysis/technical-indicator-guide/sma</a:t>
            </a:r>
          </a:p>
          <a:p>
            <a:r>
              <a:rPr lang="en-US" dirty="0"/>
              <a:t>https://www.investopedia.com/terms/e/elliottwavetheory.asp</a:t>
            </a:r>
          </a:p>
          <a:p>
            <a:r>
              <a:rPr lang="en-US" dirty="0"/>
              <a:t>https://tradeciety.com/the-ultimate-trading-guide-on-elliot-wave-theory</a:t>
            </a:r>
          </a:p>
          <a:p>
            <a:r>
              <a:rPr lang="en-US" dirty="0"/>
              <a:t>https://en.wikipedia.org/wiki/Cointegration</a:t>
            </a:r>
          </a:p>
          <a:p>
            <a:r>
              <a:rPr lang="en-US" dirty="0"/>
              <a:t>https://corporatefinanceinstitute.com/resources/data-science/cointegration/</a:t>
            </a:r>
          </a:p>
          <a:p>
            <a:r>
              <a:rPr lang="en-US" dirty="0"/>
              <a:t>https://uk.wikipedia.org/wiki/%D0%A2%D0%B5%D1%81%D1%82_%D0%94%D1%96%D0%BA%D1%96-%D0%A4%D1%83%D0%BB%D0%BB%D0%B5%D1%80%D0%B0</a:t>
            </a:r>
          </a:p>
          <a:p>
            <a:r>
              <a:rPr lang="en-US" dirty="0"/>
              <a:t>https://www.investopedia.com/terms/s/stochasticoscillator.asp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24077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CD218-453E-4FCE-AE39-6C9506EE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Криптовалюта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DC0D86-C45E-4E2E-9DAB-0D30A81F5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621588" cy="3541714"/>
          </a:xfrm>
        </p:spPr>
        <p:txBody>
          <a:bodyPr>
            <a:normAutofit fontScale="70000" lnSpcReduction="20000"/>
          </a:bodyPr>
          <a:lstStyle/>
          <a:p>
            <a:r>
              <a:rPr lang="uk-UA" dirty="0" err="1"/>
              <a:t>Криптовалюта</a:t>
            </a:r>
            <a:r>
              <a:rPr lang="uk-UA" dirty="0"/>
              <a:t> – це цифрові гроші, які існують у вигляді монет або токенів. Вона працює на основі технології </a:t>
            </a:r>
            <a:r>
              <a:rPr lang="uk-UA" dirty="0" err="1"/>
              <a:t>блокчейн</a:t>
            </a:r>
            <a:r>
              <a:rPr lang="uk-UA" dirty="0"/>
              <a:t>, що робить її децентралізованою – тобто вона не залежить від банків, урядів чи інших фінансових посередників.</a:t>
            </a:r>
          </a:p>
          <a:p>
            <a:r>
              <a:rPr lang="uk-UA" dirty="0"/>
              <a:t>Основні переваги </a:t>
            </a:r>
            <a:r>
              <a:rPr lang="uk-UA" dirty="0" err="1"/>
              <a:t>криптовалют</a:t>
            </a:r>
            <a:r>
              <a:rPr lang="uk-UA" dirty="0"/>
              <a:t>:</a:t>
            </a:r>
            <a:br>
              <a:rPr lang="uk-UA" dirty="0"/>
            </a:br>
            <a:r>
              <a:rPr lang="uk-UA" dirty="0"/>
              <a:t>Без посередників – транзакції відбуваються напряму між користувачами.</a:t>
            </a:r>
            <a:br>
              <a:rPr lang="uk-UA" dirty="0"/>
            </a:br>
            <a:r>
              <a:rPr lang="uk-UA" dirty="0"/>
              <a:t>Низькі комісії – перекази коштів часто дешевші, ніж у традиційних платіжних системах.</a:t>
            </a:r>
            <a:br>
              <a:rPr lang="uk-UA" dirty="0"/>
            </a:br>
            <a:r>
              <a:rPr lang="uk-UA" dirty="0"/>
              <a:t>Швидкість – операції можуть відбуватися набагато швидше, ніж через банки.</a:t>
            </a:r>
            <a:br>
              <a:rPr lang="uk-UA" dirty="0"/>
            </a:br>
            <a:r>
              <a:rPr lang="uk-UA" dirty="0"/>
              <a:t>Фінансова свобода – користувачі самі контролюють свої активи без обмежень.</a:t>
            </a:r>
          </a:p>
        </p:txBody>
      </p:sp>
      <p:pic>
        <p:nvPicPr>
          <p:cNvPr id="3078" name="Picture 6" descr="Биткойн — Википедия">
            <a:extLst>
              <a:ext uri="{FF2B5EF4-FFF2-40B4-BE49-F238E27FC236}">
                <a16:creationId xmlns:a16="http://schemas.microsoft.com/office/drawing/2014/main" id="{2AC4361F-8236-43DD-B833-402DCFF5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5" y="2981512"/>
            <a:ext cx="13239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384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E5152-34ED-43FA-B4EF-DCAA4D58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uk-UA" dirty="0"/>
              <a:t>Дякую за увагу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19472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C06F7-493F-426A-B637-B8E69ECC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78846D-2577-4578-AB3B-F0814D86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 (Simple Moving Average) – </a:t>
            </a:r>
            <a:r>
              <a:rPr lang="uk-UA" dirty="0"/>
              <a:t>індикатор, який допомагає дізнатись середню ціну монети протягом певного періоду, що збалансовує занадто великі коливання ціни на ньому ж.</a:t>
            </a:r>
          </a:p>
          <a:p>
            <a:endParaRPr lang="ru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EB8770-CBE4-4B94-9754-4B486055C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034" y="4020344"/>
            <a:ext cx="1838582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A64AD-355D-4B96-8F15-54039C5A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A5592-0500-48C5-9A09-522DD6336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09" y="2249487"/>
            <a:ext cx="9905999" cy="3541714"/>
          </a:xfrm>
        </p:spPr>
        <p:txBody>
          <a:bodyPr/>
          <a:lstStyle/>
          <a:p>
            <a:r>
              <a:rPr lang="en-US" dirty="0"/>
              <a:t>EMA (Exponential Moving Average) – </a:t>
            </a:r>
            <a:r>
              <a:rPr lang="uk-UA" dirty="0"/>
              <a:t>індикатор, який згладжує коливання ціни, ставить вагові коефіцієнти на останні ціни, щоб індикатор реагував швидше на останні ціни, ніж на історичні. Це зроблено для швидшого виявлення змін тренду.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A119B3-D09A-494D-A1FD-CE574868F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171" y="4414811"/>
            <a:ext cx="3610479" cy="3715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87CA3F-EE3C-4619-9132-C4AA29EDD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751" y="5060130"/>
            <a:ext cx="1019317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7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D69FF-CBDC-4ADF-B2FD-63825CF5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Види гібридних </a:t>
            </a:r>
            <a:r>
              <a:rPr lang="en-US" dirty="0"/>
              <a:t>EMA</a:t>
            </a:r>
            <a:br>
              <a:rPr lang="en-US" dirty="0"/>
            </a:b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9F0EE7-4918-4D29-9FB2-18D031006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Подвійна </a:t>
            </a:r>
            <a:r>
              <a:rPr lang="en-US" dirty="0"/>
              <a:t>EMA</a:t>
            </a:r>
          </a:p>
          <a:p>
            <a:endParaRPr lang="uk-UA" dirty="0"/>
          </a:p>
          <a:p>
            <a:r>
              <a:rPr lang="uk-UA" dirty="0"/>
              <a:t>Потрійна </a:t>
            </a:r>
            <a:r>
              <a:rPr lang="en-US" dirty="0"/>
              <a:t>EMA</a:t>
            </a:r>
          </a:p>
          <a:p>
            <a:endParaRPr lang="uk-UA" dirty="0"/>
          </a:p>
          <a:p>
            <a:r>
              <a:rPr lang="uk-UA" dirty="0"/>
              <a:t>Комбінована </a:t>
            </a:r>
            <a:r>
              <a:rPr lang="en-US" dirty="0"/>
              <a:t>EMA</a:t>
            </a:r>
          </a:p>
          <a:p>
            <a:endParaRPr lang="uk-UA" dirty="0"/>
          </a:p>
          <a:p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B67614-536B-4CFC-A6D3-E5145EEB9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062" y="2824127"/>
            <a:ext cx="4658375" cy="50489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1AA266-98F8-4AB6-A284-714375641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725" y="3884612"/>
            <a:ext cx="6801799" cy="48584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0DEEE0-FBD3-439E-8C49-D2D259C36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041" y="5210095"/>
            <a:ext cx="4763165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5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DDE20-783C-46CD-B991-3108959F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RSI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1E2DA6-6C5E-4AA5-BA9B-FBEA28076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RSI – </a:t>
            </a:r>
            <a:r>
              <a:rPr lang="ru-RU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осцилятор</a:t>
            </a: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вимірює</a:t>
            </a: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силу тренду і </a:t>
            </a:r>
            <a:r>
              <a:rPr lang="ru-RU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показує</a:t>
            </a: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перекуплений</a:t>
            </a: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перепроданий</a:t>
            </a:r>
            <a:r>
              <a:rPr lang="ru-RU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ru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594837-AADB-40F0-9205-6BAABE0C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618" y="3667870"/>
            <a:ext cx="491558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2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B1060-CB8C-4AC8-9C87-08AD0185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Ichimoku</a:t>
            </a:r>
            <a:r>
              <a:rPr lang="en-US" dirty="0"/>
              <a:t> cloud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B52E66-AE13-456A-8E4C-2B4DE8BC3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2249486"/>
            <a:ext cx="6543675" cy="398999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Ichimoku</a:t>
            </a:r>
            <a:r>
              <a:rPr lang="en-US" dirty="0"/>
              <a:t> Cloud – </a:t>
            </a:r>
            <a:r>
              <a:rPr lang="uk-UA" dirty="0"/>
              <a:t>це технічний індикатор, створений у 1960 році японським журналістом </a:t>
            </a:r>
            <a:r>
              <a:rPr lang="uk-UA" dirty="0" err="1"/>
              <a:t>Гоічі</a:t>
            </a:r>
            <a:r>
              <a:rPr lang="uk-UA" dirty="0"/>
              <a:t> </a:t>
            </a:r>
            <a:r>
              <a:rPr lang="uk-UA" dirty="0" err="1"/>
              <a:t>Хосода</a:t>
            </a:r>
            <a:r>
              <a:rPr lang="uk-UA" dirty="0"/>
              <a:t>. Він допомагає аналізувати ринок за допомогою:</a:t>
            </a:r>
          </a:p>
          <a:p>
            <a:r>
              <a:rPr lang="uk-UA" dirty="0"/>
              <a:t>визначення рівнів підтримки та опору,</a:t>
            </a:r>
          </a:p>
          <a:p>
            <a:r>
              <a:rPr lang="uk-UA" dirty="0"/>
              <a:t>оцінки сили тренду,</a:t>
            </a:r>
          </a:p>
          <a:p>
            <a:r>
              <a:rPr lang="uk-UA" dirty="0"/>
              <a:t>підтвердження поточного руху ціни,</a:t>
            </a:r>
          </a:p>
          <a:p>
            <a:r>
              <a:rPr lang="uk-UA" dirty="0"/>
              <a:t>прогнозування майбутніх змін.</a:t>
            </a:r>
            <a:endParaRPr lang="ru-U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649DB9-FA1C-449A-B646-96B821C67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2562225"/>
            <a:ext cx="4572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73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C4ADE-3DF4-46A7-84ED-67946739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Складові</a:t>
            </a:r>
            <a:r>
              <a:rPr lang="ru-RU" dirty="0"/>
              <a:t> </a:t>
            </a:r>
            <a:r>
              <a:rPr lang="ru-RU" dirty="0" err="1"/>
              <a:t>індикатора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D806C8-EEFB-4725-BA00-482F35853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992813" cy="3541714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Tenkan-sen</a:t>
            </a:r>
            <a:r>
              <a:rPr lang="en-US" dirty="0"/>
              <a:t> (Turning Line, </a:t>
            </a:r>
            <a:r>
              <a:rPr lang="uk-UA" dirty="0" err="1"/>
              <a:t>Тенкан-сен</a:t>
            </a:r>
            <a:r>
              <a:rPr lang="uk-UA" dirty="0"/>
              <a:t>)</a:t>
            </a:r>
            <a:r>
              <a:rPr lang="en-US" dirty="0"/>
              <a:t>,</a:t>
            </a:r>
            <a:r>
              <a:rPr lang="uk-UA" dirty="0"/>
              <a:t>показує короткостроковий тренд.</a:t>
            </a:r>
          </a:p>
          <a:p>
            <a:r>
              <a:rPr lang="en-US" dirty="0" err="1"/>
              <a:t>Kijun-sen</a:t>
            </a:r>
            <a:r>
              <a:rPr lang="en-US" dirty="0"/>
              <a:t> (Base Line, </a:t>
            </a:r>
            <a:r>
              <a:rPr lang="uk-UA" dirty="0" err="1"/>
              <a:t>Кіджун-сен</a:t>
            </a:r>
            <a:r>
              <a:rPr lang="uk-UA" dirty="0"/>
              <a:t>)</a:t>
            </a:r>
            <a:r>
              <a:rPr lang="en-US" dirty="0"/>
              <a:t>, </a:t>
            </a:r>
            <a:r>
              <a:rPr lang="uk-UA" dirty="0"/>
              <a:t>відображає середньостроковий тренд.</a:t>
            </a:r>
          </a:p>
          <a:p>
            <a:r>
              <a:rPr lang="en-US" dirty="0" err="1"/>
              <a:t>Senkou</a:t>
            </a:r>
            <a:r>
              <a:rPr lang="en-US" dirty="0"/>
              <a:t> Span A (Leading Span A, </a:t>
            </a:r>
            <a:r>
              <a:rPr lang="uk-UA" dirty="0" err="1"/>
              <a:t>Сенкоу</a:t>
            </a:r>
            <a:r>
              <a:rPr lang="uk-UA" dirty="0"/>
              <a:t> </a:t>
            </a:r>
            <a:r>
              <a:rPr lang="uk-UA" dirty="0" err="1"/>
              <a:t>Спан</a:t>
            </a:r>
            <a:r>
              <a:rPr lang="uk-UA" dirty="0"/>
              <a:t> А)</a:t>
            </a:r>
            <a:r>
              <a:rPr lang="en-US" dirty="0"/>
              <a:t>,</a:t>
            </a:r>
            <a:r>
              <a:rPr lang="uk-UA" dirty="0"/>
              <a:t> зміщена на 26 періодів вперед.</a:t>
            </a:r>
          </a:p>
          <a:p>
            <a:r>
              <a:rPr lang="en-US" dirty="0" err="1"/>
              <a:t>Senkou</a:t>
            </a:r>
            <a:r>
              <a:rPr lang="en-US" dirty="0"/>
              <a:t> Span B (Leading Span B, </a:t>
            </a:r>
            <a:r>
              <a:rPr lang="uk-UA" dirty="0" err="1"/>
              <a:t>Сенкоу</a:t>
            </a:r>
            <a:r>
              <a:rPr lang="uk-UA" dirty="0"/>
              <a:t> </a:t>
            </a:r>
            <a:r>
              <a:rPr lang="uk-UA" dirty="0" err="1"/>
              <a:t>Спан</a:t>
            </a:r>
            <a:r>
              <a:rPr lang="uk-UA" dirty="0"/>
              <a:t> Б)</a:t>
            </a:r>
            <a:r>
              <a:rPr lang="en-US" dirty="0"/>
              <a:t> </a:t>
            </a:r>
            <a:r>
              <a:rPr lang="uk-UA" dirty="0"/>
              <a:t>Це друга межа "хмари", також зміщена на 26 періодів вперед.</a:t>
            </a:r>
          </a:p>
          <a:p>
            <a:r>
              <a:rPr lang="en-US" dirty="0" err="1"/>
              <a:t>Chikou</a:t>
            </a:r>
            <a:r>
              <a:rPr lang="en-US" dirty="0"/>
              <a:t> Span (Lagging Span, </a:t>
            </a:r>
            <a:r>
              <a:rPr lang="uk-UA" dirty="0" err="1"/>
              <a:t>Чікоу</a:t>
            </a:r>
            <a:r>
              <a:rPr lang="uk-UA" dirty="0"/>
              <a:t> </a:t>
            </a:r>
            <a:r>
              <a:rPr lang="uk-UA" dirty="0" err="1"/>
              <a:t>Спан</a:t>
            </a:r>
            <a:r>
              <a:rPr lang="uk-UA" dirty="0"/>
              <a:t>)</a:t>
            </a:r>
            <a:r>
              <a:rPr lang="en-US" dirty="0"/>
              <a:t>, </a:t>
            </a:r>
            <a:r>
              <a:rPr lang="uk-UA" dirty="0"/>
              <a:t>поточна ціна, зміщена на 26 періодів назад</a:t>
            </a:r>
            <a:r>
              <a:rPr lang="en-US" dirty="0"/>
              <a:t>, </a:t>
            </a:r>
            <a:r>
              <a:rPr lang="ru-RU" dirty="0"/>
              <a:t>д</a:t>
            </a:r>
            <a:r>
              <a:rPr lang="uk-UA" dirty="0" err="1"/>
              <a:t>опомагає</a:t>
            </a:r>
            <a:r>
              <a:rPr lang="uk-UA" dirty="0"/>
              <a:t> підтверджувати тренд.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D5263E-F329-4221-9939-D3A2450DE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462" y="2238685"/>
            <a:ext cx="2686425" cy="4953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983198-1720-44A7-950C-1F469513B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225" y="2810254"/>
            <a:ext cx="2676899" cy="50489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FAB82CA-4CD5-4D0F-82E8-0733AC695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462" y="3528030"/>
            <a:ext cx="3315163" cy="49536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1EB9D93-96B6-4D46-B33A-780CEFCF5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9462" y="4244076"/>
            <a:ext cx="3258005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8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06EAB-5F20-405D-A57B-14D17B07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MACD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D76AD5-7E8E-4B09-A443-741A47768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564063" cy="3541714"/>
          </a:xfrm>
        </p:spPr>
        <p:txBody>
          <a:bodyPr/>
          <a:lstStyle/>
          <a:p>
            <a:r>
              <a:rPr lang="en-US" dirty="0"/>
              <a:t>MACD(Moving Average Convergence Divergence) – </a:t>
            </a:r>
            <a:r>
              <a:rPr lang="uk-UA" dirty="0"/>
              <a:t>індикатор, який показує взаємозв’язок між двома ковзними середніми ціни. 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2D859D-5B66-485C-9F0A-970A2CF74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376455"/>
            <a:ext cx="4572638" cy="4667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41FCF1-481C-49D2-A32F-D65DE5934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3429000"/>
            <a:ext cx="3467584" cy="4191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4653AFC-61BF-4301-B251-265CC41E3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4433913"/>
            <a:ext cx="3581900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71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{173BE309-470C-47C6-900D-B03B1F16457E}tf04033919</Template>
  <TotalTime>45</TotalTime>
  <Words>953</Words>
  <Application>Microsoft Office PowerPoint</Application>
  <PresentationFormat>Широкоэкранный</PresentationFormat>
  <Paragraphs>82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Tw Cen MT</vt:lpstr>
      <vt:lpstr>Контур</vt:lpstr>
      <vt:lpstr>Аналіз крипторинку за допомогою технічного аналізу</vt:lpstr>
      <vt:lpstr>Криптовалюта</vt:lpstr>
      <vt:lpstr>SMA</vt:lpstr>
      <vt:lpstr>EMA</vt:lpstr>
      <vt:lpstr>Види гібридних EMA </vt:lpstr>
      <vt:lpstr>RSI</vt:lpstr>
      <vt:lpstr>Ichimoku cloud</vt:lpstr>
      <vt:lpstr>Складові індикатора</vt:lpstr>
      <vt:lpstr>MACD</vt:lpstr>
      <vt:lpstr>Стохастичний осцилятор</vt:lpstr>
      <vt:lpstr>Коінтеграція</vt:lpstr>
      <vt:lpstr>тесту Дикі-Фуллера</vt:lpstr>
      <vt:lpstr>Тест Енгла Гренджера</vt:lpstr>
      <vt:lpstr>Хвилі Елліота</vt:lpstr>
      <vt:lpstr>Зигзаг</vt:lpstr>
      <vt:lpstr>Алгоритм роботи ZigZag (на прикладі максимумів)</vt:lpstr>
      <vt:lpstr>Рівні фібоначчі</vt:lpstr>
      <vt:lpstr>Приклад використання</vt:lpstr>
      <vt:lpstr>Джерела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 q</dc:creator>
  <cp:lastModifiedBy>w q</cp:lastModifiedBy>
  <cp:revision>6</cp:revision>
  <dcterms:created xsi:type="dcterms:W3CDTF">2025-05-07T08:11:42Z</dcterms:created>
  <dcterms:modified xsi:type="dcterms:W3CDTF">2025-05-07T08:56:56Z</dcterms:modified>
</cp:coreProperties>
</file>