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9" r:id="rId4"/>
    <p:sldId id="296" r:id="rId5"/>
    <p:sldId id="293" r:id="rId6"/>
    <p:sldId id="294"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snapToObjects="1">
      <p:cViewPr>
        <p:scale>
          <a:sx n="75" d="100"/>
          <a:sy n="75" d="100"/>
        </p:scale>
        <p:origin x="998" y="533"/>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DBA92-566B-E9ED-0C4D-C15285448CDB}"/>
            </a:ext>
          </a:extLst>
        </p:cNvPr>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89DAD6D3-EF4B-DA1B-8EAF-2F7CF742EC1C}"/>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a:extLst>
              <a:ext uri="{FF2B5EF4-FFF2-40B4-BE49-F238E27FC236}">
                <a16:creationId xmlns:a16="http://schemas.microsoft.com/office/drawing/2014/main" id="{0FE9A43C-A4E5-5F86-E481-CD98D7BB0F2A}"/>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a:extLst>
              <a:ext uri="{FF2B5EF4-FFF2-40B4-BE49-F238E27FC236}">
                <a16:creationId xmlns:a16="http://schemas.microsoft.com/office/drawing/2014/main" id="{81111E58-ECD6-CCAD-CB47-F3F2768A8DCE}"/>
              </a:ext>
            </a:extLst>
          </p:cNvPr>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62853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9/25/2025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9/25/2025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9/25/2025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9/25/2025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46842" y="-526757"/>
            <a:ext cx="10347644" cy="213484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189771" y="1129165"/>
            <a:ext cx="11918145" cy="4705840"/>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400" b="1" dirty="0"/>
              <a:t>SIH25185</a:t>
            </a:r>
            <a:endParaRPr lang="en-US" sz="24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Al-Powered DPR Quality</a:t>
            </a:r>
          </a:p>
          <a:p>
            <a:pPr algn="just">
              <a:lnSpc>
                <a:spcPct val="200000"/>
              </a:lnSpc>
            </a:pPr>
            <a:r>
              <a:rPr lang="en-US" sz="2000" b="1" dirty="0">
                <a:latin typeface="Arial" panose="020B0604020202020204" pitchFamily="34" charset="0"/>
                <a:cs typeface="Arial" panose="020B0604020202020204" pitchFamily="34" charset="0"/>
              </a:rPr>
              <a:t>   Assessment and Risk Prediction System for </a:t>
            </a:r>
            <a:r>
              <a:rPr lang="en-US" sz="2000" b="1" dirty="0" err="1">
                <a:latin typeface="Arial" panose="020B0604020202020204" pitchFamily="34" charset="0"/>
                <a:cs typeface="Arial" panose="020B0604020202020204" pitchFamily="34" charset="0"/>
              </a:rPr>
              <a:t>MDoNER</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Smart Automation</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Automation Guy’s</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endParaRPr lang="en-US" sz="36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322141" y="1456277"/>
            <a:ext cx="11389360" cy="2908489"/>
          </a:xfrm>
          <a:prstGeom prst="rect">
            <a:avLst/>
          </a:prstGeom>
          <a:noFill/>
          <a:ln w="9525">
            <a:noFill/>
            <a:miter lim="800000"/>
            <a:headEnd/>
            <a:tailEnd/>
          </a:ln>
        </p:spPr>
        <p:txBody>
          <a:bodyPr wrap="square">
            <a:spAutoFit/>
          </a:bodyPr>
          <a:lstStyle/>
          <a:p>
            <a:r>
              <a:rPr lang="en-US" sz="2400" dirty="0"/>
              <a:t>The</a:t>
            </a:r>
            <a:r>
              <a:rPr lang="en-US" sz="2800" dirty="0"/>
              <a:t> </a:t>
            </a:r>
            <a:r>
              <a:rPr lang="en-US" sz="2400" b="1" dirty="0">
                <a:latin typeface="Arial" panose="020B0604020202020204" pitchFamily="34" charset="0"/>
                <a:cs typeface="Arial" panose="020B0604020202020204" pitchFamily="34" charset="0"/>
              </a:rPr>
              <a:t>Smart DPR Evaluation and Risk Prediction Platform</a:t>
            </a:r>
            <a:r>
              <a:rPr lang="en-US" sz="2400" dirty="0"/>
              <a:t> is an AI-powered system designed to automatically assess Detailed Project Reports (DPRs) for projects like road construction, healthcare, and tourism. It evaluates technical feasibility, cost accuracy, and potential risks using Natural language Processing (NLP) and Predictive Analytics.</a:t>
            </a:r>
          </a:p>
          <a:p>
            <a:endParaRPr lang="en-US" sz="2800" dirty="0"/>
          </a:p>
          <a:p>
            <a:r>
              <a:rPr lang="en-US" sz="2800" b="1" dirty="0"/>
              <a:t>Why do we need an AI-based DPR Analysis System?</a:t>
            </a:r>
          </a:p>
          <a:p>
            <a:r>
              <a:rPr lang="en-US" sz="2700" dirty="0"/>
              <a:t> </a:t>
            </a:r>
            <a:endParaRPr lang="en-US" sz="2400"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9835D9-4D66-A282-1922-F64843097841}"/>
              </a:ext>
            </a:extLst>
          </p:cNvPr>
          <p:cNvSpPr txBox="1"/>
          <p:nvPr/>
        </p:nvSpPr>
        <p:spPr>
          <a:xfrm>
            <a:off x="1916003" y="62944"/>
            <a:ext cx="9627500" cy="1200329"/>
          </a:xfrm>
          <a:prstGeom prst="rect">
            <a:avLst/>
          </a:prstGeom>
          <a:noFill/>
        </p:spPr>
        <p:txBody>
          <a:bodyPr wrap="square">
            <a:spAutoFit/>
          </a:bodyPr>
          <a:lstStyle/>
          <a:p>
            <a:r>
              <a:rPr lang="en-US" sz="3600" b="1" u="sng" dirty="0"/>
              <a:t>Smart DPR Evaluation and Risk Prediction Platform</a:t>
            </a:r>
          </a:p>
        </p:txBody>
      </p:sp>
      <p:sp>
        <p:nvSpPr>
          <p:cNvPr id="5" name="TextBox 4">
            <a:extLst>
              <a:ext uri="{FF2B5EF4-FFF2-40B4-BE49-F238E27FC236}">
                <a16:creationId xmlns:a16="http://schemas.microsoft.com/office/drawing/2014/main" id="{26320CDD-9544-DDBB-BD00-4EE63322B67D}"/>
              </a:ext>
            </a:extLst>
          </p:cNvPr>
          <p:cNvSpPr txBox="1"/>
          <p:nvPr/>
        </p:nvSpPr>
        <p:spPr>
          <a:xfrm>
            <a:off x="335281" y="4082795"/>
            <a:ext cx="11856719" cy="14773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a:t>
            </a:r>
            <a:r>
              <a:rPr lang="en-US" altLang="en-US" b="1" dirty="0">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Manual DPR reviews are slow</a:t>
            </a: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 Officials spend weeks/months checking big reports.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Human errors                            </a:t>
            </a:r>
            <a:r>
              <a:rPr kumimoji="0" lang="en-US" altLang="en-US" b="0" i="0" u="none" strike="noStrike" cap="none" normalizeH="0" baseline="0" dirty="0">
                <a:ln>
                  <a:noFill/>
                </a:ln>
                <a:solidFill>
                  <a:schemeClr val="tx1"/>
                </a:solidFill>
                <a:effectLst/>
                <a:latin typeface="Arial" panose="020B0604020202020204" pitchFamily="34" charset="0"/>
              </a:rPr>
              <a:t> →  People can miss mistakes in cost, timeline, or technical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Inconsistent judgments</a:t>
            </a:r>
            <a:r>
              <a:rPr kumimoji="0" lang="en-US" altLang="en-US" b="0" i="0" u="none" strike="noStrike" cap="none" normalizeH="0" baseline="0" dirty="0">
                <a:ln>
                  <a:noFill/>
                </a:ln>
                <a:solidFill>
                  <a:schemeClr val="tx1"/>
                </a:solidFill>
                <a:effectLst/>
                <a:latin typeface="Arial" panose="020B0604020202020204" pitchFamily="34" charset="0"/>
              </a:rPr>
              <a:t>            →  Different reviewers give different opinions.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Hidden risks go unnoticed       </a:t>
            </a:r>
            <a:r>
              <a:rPr kumimoji="0" lang="en-US" altLang="en-US" b="0" i="0" u="none" strike="noStrike" cap="none" normalizeH="0" baseline="0" dirty="0">
                <a:ln>
                  <a:noFill/>
                </a:ln>
                <a:solidFill>
                  <a:schemeClr val="tx1"/>
                </a:solidFill>
                <a:effectLst/>
                <a:latin typeface="Arial" panose="020B0604020202020204" pitchFamily="34" charset="0"/>
              </a:rPr>
              <a:t>→ Environmental, financial, or resource risks are not spotted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Growing number of projects</a:t>
            </a:r>
            <a:r>
              <a:rPr kumimoji="0" lang="en-US" altLang="en-US" b="0" i="0" u="none" strike="noStrike" cap="none" normalizeH="0" baseline="0" dirty="0">
                <a:ln>
                  <a:noFill/>
                </a:ln>
                <a:solidFill>
                  <a:schemeClr val="tx1"/>
                </a:solidFill>
                <a:effectLst/>
                <a:latin typeface="Arial" panose="020B0604020202020204" pitchFamily="34" charset="0"/>
              </a:rPr>
              <a:t>    → Government has many DPRs, but not enough experts to check all quickly.</a:t>
            </a:r>
            <a:endParaRPr lang="en-IN" dirty="0"/>
          </a:p>
        </p:txBody>
      </p:sp>
      <p:sp>
        <p:nvSpPr>
          <p:cNvPr id="2" name="Oval 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0716" y="167833"/>
            <a:ext cx="188528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a:t>Automation coders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F8F30-C37B-B7D7-3D31-7F12473DB1C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46864A5-5261-CD32-AC08-7F84BC49CBE0}"/>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a:extLst>
              <a:ext uri="{FF2B5EF4-FFF2-40B4-BE49-F238E27FC236}">
                <a16:creationId xmlns:a16="http://schemas.microsoft.com/office/drawing/2014/main" id="{380F0C4D-1DE9-D511-A1B7-925537468D03}"/>
              </a:ext>
            </a:extLst>
          </p:cNvPr>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a:extLst>
              <a:ext uri="{FF2B5EF4-FFF2-40B4-BE49-F238E27FC236}">
                <a16:creationId xmlns:a16="http://schemas.microsoft.com/office/drawing/2014/main" id="{0B14B3D7-87A9-F74C-772F-BFF2E0120130}"/>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a:extLst>
              <a:ext uri="{FF2B5EF4-FFF2-40B4-BE49-F238E27FC236}">
                <a16:creationId xmlns:a16="http://schemas.microsoft.com/office/drawing/2014/main" id="{90603FDA-B61F-958F-3CAE-8F0C3B010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B6C12A-B003-5FC4-8B69-2989436CA605}"/>
              </a:ext>
            </a:extLst>
          </p:cNvPr>
          <p:cNvSpPr txBox="1"/>
          <p:nvPr/>
        </p:nvSpPr>
        <p:spPr>
          <a:xfrm>
            <a:off x="2027651" y="112909"/>
            <a:ext cx="4969720" cy="646331"/>
          </a:xfrm>
          <a:prstGeom prst="rect">
            <a:avLst/>
          </a:prstGeom>
          <a:noFill/>
        </p:spPr>
        <p:txBody>
          <a:bodyPr wrap="square">
            <a:spAutoFit/>
          </a:bodyPr>
          <a:lstStyle/>
          <a:p>
            <a:pPr marL="571500" indent="-571500">
              <a:buFont typeface="Wingdings" panose="05000000000000000000" pitchFamily="2" charset="2"/>
              <a:buChar char="q"/>
            </a:pPr>
            <a:r>
              <a:rPr lang="en-US" sz="3600" b="1" u="sng" dirty="0"/>
              <a:t>Technologies Used </a:t>
            </a:r>
            <a:r>
              <a:rPr lang="en-US" sz="3600" b="1" u="sng" dirty="0">
                <a:sym typeface="Wingdings" panose="05000000000000000000" pitchFamily="2" charset="2"/>
              </a:rPr>
              <a:t> </a:t>
            </a:r>
            <a:endParaRPr lang="en-US" sz="3600" b="1" u="sng" dirty="0"/>
          </a:p>
        </p:txBody>
      </p:sp>
      <p:sp>
        <p:nvSpPr>
          <p:cNvPr id="5" name="TextBox 4">
            <a:extLst>
              <a:ext uri="{FF2B5EF4-FFF2-40B4-BE49-F238E27FC236}">
                <a16:creationId xmlns:a16="http://schemas.microsoft.com/office/drawing/2014/main" id="{DBA5E2C2-0FBD-BC7F-D53F-BAD26DDABD33}"/>
              </a:ext>
            </a:extLst>
          </p:cNvPr>
          <p:cNvSpPr txBox="1"/>
          <p:nvPr/>
        </p:nvSpPr>
        <p:spPr>
          <a:xfrm>
            <a:off x="264913" y="948349"/>
            <a:ext cx="5953760" cy="3385542"/>
          </a:xfrm>
          <a:prstGeom prst="rect">
            <a:avLst/>
          </a:prstGeom>
          <a:noFill/>
        </p:spPr>
        <p:txBody>
          <a:bodyPr wrap="square">
            <a:spAutoFit/>
          </a:bodyPr>
          <a:lstStyle/>
          <a:p>
            <a:pPr>
              <a:buNone/>
            </a:pPr>
            <a:r>
              <a:rPr lang="en-IN" b="1" dirty="0"/>
              <a:t>1. Data Extraction (Text, Tables, Charts)</a:t>
            </a:r>
          </a:p>
          <a:p>
            <a:pPr marL="742950" lvl="1" indent="-285750">
              <a:buFont typeface="Arial" panose="020B0604020202020204" pitchFamily="34" charset="0"/>
              <a:buChar char="•"/>
            </a:pPr>
            <a:r>
              <a:rPr lang="en-IN" sz="1600" dirty="0">
                <a:latin typeface="+mj-lt"/>
              </a:rPr>
              <a:t>PyPDF2 / </a:t>
            </a:r>
            <a:r>
              <a:rPr lang="en-IN" sz="1600" dirty="0" err="1">
                <a:latin typeface="+mj-lt"/>
              </a:rPr>
              <a:t>pdfplumber</a:t>
            </a:r>
            <a:r>
              <a:rPr lang="en-IN" sz="1600" dirty="0">
                <a:latin typeface="+mj-lt"/>
              </a:rPr>
              <a:t> → Extract text from PDFs</a:t>
            </a:r>
          </a:p>
          <a:p>
            <a:pPr marL="742950" lvl="1" indent="-285750">
              <a:buFont typeface="Arial" panose="020B0604020202020204" pitchFamily="34" charset="0"/>
              <a:buChar char="•"/>
            </a:pPr>
            <a:r>
              <a:rPr lang="en-IN" sz="1600" dirty="0">
                <a:latin typeface="+mj-lt"/>
              </a:rPr>
              <a:t>Camelot / Tabula → Extract tables from DPRs</a:t>
            </a:r>
          </a:p>
          <a:p>
            <a:pPr marL="742950" lvl="1" indent="-285750">
              <a:buFont typeface="Arial" panose="020B0604020202020204" pitchFamily="34" charset="0"/>
              <a:buChar char="•"/>
            </a:pPr>
            <a:r>
              <a:rPr lang="en-IN" sz="1600" dirty="0">
                <a:latin typeface="+mj-lt"/>
              </a:rPr>
              <a:t>Tesseract Optical Character Recognition (with </a:t>
            </a:r>
            <a:r>
              <a:rPr lang="en-IN" sz="1600" dirty="0" err="1">
                <a:latin typeface="+mj-lt"/>
              </a:rPr>
              <a:t>pytesseract</a:t>
            </a:r>
            <a:r>
              <a:rPr lang="en-IN" sz="1600" dirty="0">
                <a:latin typeface="+mj-lt"/>
              </a:rPr>
              <a:t>) → For scanned DPR images</a:t>
            </a:r>
          </a:p>
          <a:p>
            <a:pPr marL="742950" lvl="1" indent="-285750">
              <a:buFont typeface="Arial" panose="020B0604020202020204" pitchFamily="34" charset="0"/>
              <a:buChar char="•"/>
            </a:pPr>
            <a:r>
              <a:rPr lang="en-IN" sz="1600" dirty="0">
                <a:latin typeface="+mj-lt"/>
              </a:rPr>
              <a:t>OpenCV → For chart/graph recognition</a:t>
            </a:r>
            <a:endParaRPr lang="en-IN" dirty="0"/>
          </a:p>
          <a:p>
            <a:pPr lvl="1"/>
            <a:endParaRPr lang="en-IN" dirty="0"/>
          </a:p>
          <a:p>
            <a:pPr>
              <a:buNone/>
            </a:pPr>
            <a:r>
              <a:rPr lang="en-IN" b="1" dirty="0"/>
              <a:t>2. Natural Language Processing (NLP)</a:t>
            </a:r>
          </a:p>
          <a:p>
            <a:pPr marL="742950" lvl="1" indent="-285750">
              <a:buFont typeface="Arial" panose="020B0604020202020204" pitchFamily="34" charset="0"/>
              <a:buChar char="•"/>
            </a:pPr>
            <a:r>
              <a:rPr lang="en-IN" sz="1600" dirty="0">
                <a:latin typeface="+mj-lt"/>
              </a:rPr>
              <a:t>NLTK → Tokenization, </a:t>
            </a:r>
            <a:r>
              <a:rPr lang="en-IN" sz="1600" dirty="0" err="1">
                <a:latin typeface="+mj-lt"/>
              </a:rPr>
              <a:t>stopword</a:t>
            </a:r>
            <a:r>
              <a:rPr lang="en-IN" sz="1600" dirty="0">
                <a:latin typeface="+mj-lt"/>
              </a:rPr>
              <a:t> removal, stemming</a:t>
            </a:r>
          </a:p>
          <a:p>
            <a:pPr marL="742950" lvl="1" indent="-285750">
              <a:buFont typeface="Arial" panose="020B0604020202020204" pitchFamily="34" charset="0"/>
              <a:buChar char="•"/>
            </a:pPr>
            <a:r>
              <a:rPr lang="en-IN" sz="1600" dirty="0" err="1">
                <a:latin typeface="+mj-lt"/>
              </a:rPr>
              <a:t>spaCy</a:t>
            </a:r>
            <a:r>
              <a:rPr lang="en-IN" sz="1600" dirty="0">
                <a:latin typeface="+mj-lt"/>
              </a:rPr>
              <a:t> → Named Entity Recognition (NER)</a:t>
            </a:r>
          </a:p>
          <a:p>
            <a:pPr marL="742950" lvl="1" indent="-285750">
              <a:buFont typeface="Arial" panose="020B0604020202020204" pitchFamily="34" charset="0"/>
              <a:buChar char="•"/>
            </a:pPr>
            <a:r>
              <a:rPr lang="en-IN" sz="1600" dirty="0">
                <a:latin typeface="+mj-lt"/>
              </a:rPr>
              <a:t>scikit-learn → Text classification, keyword extraction</a:t>
            </a:r>
          </a:p>
          <a:p>
            <a:pPr marL="742950" lvl="1" indent="-285750">
              <a:buFont typeface="Arial" panose="020B0604020202020204" pitchFamily="34" charset="0"/>
              <a:buChar char="•"/>
            </a:pPr>
            <a:r>
              <a:rPr lang="en-IN" sz="1600" dirty="0">
                <a:latin typeface="+mj-lt"/>
              </a:rPr>
              <a:t>Hugging Face Transformers → Pre-trained models (BERT, </a:t>
            </a:r>
            <a:r>
              <a:rPr lang="en-IN" sz="1600" dirty="0" err="1">
                <a:latin typeface="+mj-lt"/>
              </a:rPr>
              <a:t>RoBERTa</a:t>
            </a:r>
            <a:r>
              <a:rPr lang="en-IN" sz="1600" dirty="0">
                <a:latin typeface="+mj-lt"/>
              </a:rPr>
              <a:t> for DPR understanding)</a:t>
            </a:r>
          </a:p>
        </p:txBody>
      </p:sp>
      <p:sp>
        <p:nvSpPr>
          <p:cNvPr id="12" name="TextBox 11">
            <a:extLst>
              <a:ext uri="{FF2B5EF4-FFF2-40B4-BE49-F238E27FC236}">
                <a16:creationId xmlns:a16="http://schemas.microsoft.com/office/drawing/2014/main" id="{48BA9F51-9CAF-EDBE-9A34-F3E3106A477F}"/>
              </a:ext>
            </a:extLst>
          </p:cNvPr>
          <p:cNvSpPr txBox="1"/>
          <p:nvPr/>
        </p:nvSpPr>
        <p:spPr>
          <a:xfrm>
            <a:off x="5893837" y="2908828"/>
            <a:ext cx="5799560" cy="1107996"/>
          </a:xfrm>
          <a:prstGeom prst="rect">
            <a:avLst/>
          </a:prstGeom>
          <a:noFill/>
        </p:spPr>
        <p:txBody>
          <a:bodyPr wrap="square">
            <a:spAutoFit/>
          </a:bodyPr>
          <a:lstStyle/>
          <a:p>
            <a:pPr>
              <a:buNone/>
            </a:pPr>
            <a:r>
              <a:rPr lang="en-IN" b="1" dirty="0"/>
              <a:t>4. Backend Development</a:t>
            </a:r>
          </a:p>
          <a:p>
            <a:pPr marL="742950" lvl="1" indent="-285750">
              <a:buFont typeface="Arial" panose="020B0604020202020204" pitchFamily="34" charset="0"/>
              <a:buChar char="•"/>
            </a:pPr>
            <a:r>
              <a:rPr lang="en-IN" sz="1600" dirty="0">
                <a:latin typeface="+mj-lt"/>
              </a:rPr>
              <a:t>Flask (lightweight API backend)</a:t>
            </a:r>
          </a:p>
          <a:p>
            <a:pPr marL="742950" lvl="1" indent="-285750">
              <a:buFont typeface="Arial" panose="020B0604020202020204" pitchFamily="34" charset="0"/>
              <a:buChar char="•"/>
            </a:pPr>
            <a:r>
              <a:rPr lang="en-IN" sz="1600" dirty="0">
                <a:latin typeface="+mj-lt"/>
              </a:rPr>
              <a:t>Django (full-fledged web backend)</a:t>
            </a:r>
          </a:p>
          <a:p>
            <a:pPr marL="742950" lvl="1" indent="-285750">
              <a:buFont typeface="Arial" panose="020B0604020202020204" pitchFamily="34" charset="0"/>
              <a:buChar char="•"/>
            </a:pPr>
            <a:r>
              <a:rPr lang="en-IN" sz="1600" dirty="0">
                <a:latin typeface="+mj-lt"/>
              </a:rPr>
              <a:t>Fast-API (fast and modern backend for ML models)</a:t>
            </a:r>
          </a:p>
        </p:txBody>
      </p:sp>
      <p:sp>
        <p:nvSpPr>
          <p:cNvPr id="15" name="TextBox 14">
            <a:extLst>
              <a:ext uri="{FF2B5EF4-FFF2-40B4-BE49-F238E27FC236}">
                <a16:creationId xmlns:a16="http://schemas.microsoft.com/office/drawing/2014/main" id="{ADD0E01F-B0E8-4D1B-95D4-4C304D74613A}"/>
              </a:ext>
            </a:extLst>
          </p:cNvPr>
          <p:cNvSpPr txBox="1"/>
          <p:nvPr/>
        </p:nvSpPr>
        <p:spPr>
          <a:xfrm>
            <a:off x="5893837" y="939313"/>
            <a:ext cx="5645360" cy="1846659"/>
          </a:xfrm>
          <a:prstGeom prst="rect">
            <a:avLst/>
          </a:prstGeom>
          <a:noFill/>
        </p:spPr>
        <p:txBody>
          <a:bodyPr wrap="square">
            <a:spAutoFit/>
          </a:bodyPr>
          <a:lstStyle/>
          <a:p>
            <a:pPr>
              <a:buNone/>
            </a:pPr>
            <a:r>
              <a:rPr lang="en-IN" b="1" dirty="0"/>
              <a:t>3. Dashboard &amp; Visualization</a:t>
            </a:r>
          </a:p>
          <a:p>
            <a:pPr marL="742950" lvl="1" indent="-285750">
              <a:buFont typeface="Arial" panose="020B0604020202020204" pitchFamily="34" charset="0"/>
              <a:buChar char="•"/>
            </a:pPr>
            <a:r>
              <a:rPr lang="en-IN" sz="1600" dirty="0">
                <a:latin typeface="+mj-lt"/>
              </a:rPr>
              <a:t>React.js / Angular → Interactive dashboard</a:t>
            </a:r>
          </a:p>
          <a:p>
            <a:pPr marL="742950" lvl="1" indent="-285750">
              <a:buFont typeface="Arial" panose="020B0604020202020204" pitchFamily="34" charset="0"/>
              <a:buChar char="•"/>
            </a:pPr>
            <a:r>
              <a:rPr lang="en-IN" sz="1600" dirty="0" err="1">
                <a:latin typeface="+mj-lt"/>
              </a:rPr>
              <a:t>Streamlit</a:t>
            </a:r>
            <a:r>
              <a:rPr lang="en-IN" sz="1600" dirty="0">
                <a:latin typeface="+mj-lt"/>
              </a:rPr>
              <a:t> → Quick ML dashboards</a:t>
            </a:r>
          </a:p>
          <a:p>
            <a:pPr marL="742950" lvl="1" indent="-285750">
              <a:buFont typeface="Arial" panose="020B0604020202020204" pitchFamily="34" charset="0"/>
              <a:buChar char="•"/>
            </a:pPr>
            <a:r>
              <a:rPr lang="en-IN" sz="1600" dirty="0" err="1">
                <a:latin typeface="+mj-lt"/>
              </a:rPr>
              <a:t>Plotly</a:t>
            </a:r>
            <a:r>
              <a:rPr lang="en-IN" sz="1600" dirty="0">
                <a:latin typeface="+mj-lt"/>
              </a:rPr>
              <a:t> /Dash → Interactive graphs</a:t>
            </a:r>
          </a:p>
          <a:p>
            <a:pPr marL="742950" lvl="1" indent="-285750">
              <a:buFont typeface="Arial" panose="020B0604020202020204" pitchFamily="34" charset="0"/>
              <a:buChar char="•"/>
            </a:pPr>
            <a:r>
              <a:rPr lang="en-IN" sz="1600" dirty="0">
                <a:latin typeface="+mj-lt"/>
              </a:rPr>
              <a:t>Matplotlib / Seaborn → Data visualization</a:t>
            </a:r>
          </a:p>
          <a:p>
            <a:pPr marL="742950" lvl="1" indent="-285750">
              <a:buFont typeface="Arial" panose="020B0604020202020204" pitchFamily="34" charset="0"/>
              <a:buChar char="•"/>
            </a:pPr>
            <a:r>
              <a:rPr lang="en-IN" sz="1600" dirty="0">
                <a:latin typeface="+mj-lt"/>
              </a:rPr>
              <a:t>Power BI / Tableau (optional) → If external BI tools are allowed</a:t>
            </a:r>
          </a:p>
        </p:txBody>
      </p:sp>
      <p:pic>
        <p:nvPicPr>
          <p:cNvPr id="3074" name="Picture 2" descr="Getting started with PyTorch. Deep Learning and Artificial… | by Navaneeth  Dinesh | Medium">
            <a:extLst>
              <a:ext uri="{FF2B5EF4-FFF2-40B4-BE49-F238E27FC236}">
                <a16:creationId xmlns:a16="http://schemas.microsoft.com/office/drawing/2014/main" id="{C5B5A444-E2BC-E5B9-2B68-12D71B59D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080" y="4397494"/>
            <a:ext cx="1411288" cy="9170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view of &quot;OpenCV for Beginners&quot; Course from OpenCV.org">
            <a:extLst>
              <a:ext uri="{FF2B5EF4-FFF2-40B4-BE49-F238E27FC236}">
                <a16:creationId xmlns:a16="http://schemas.microsoft.com/office/drawing/2014/main" id="{7C070DD6-BDF6-1192-0223-AC712296C3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7368" y="4366693"/>
            <a:ext cx="1957268" cy="97863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oding sprint Scikit-learn">
            <a:extLst>
              <a:ext uri="{FF2B5EF4-FFF2-40B4-BE49-F238E27FC236}">
                <a16:creationId xmlns:a16="http://schemas.microsoft.com/office/drawing/2014/main" id="{37F4FB15-14A8-DA47-24D2-6C2BE86F71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5796" y="4524842"/>
            <a:ext cx="1563884" cy="72507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The Natural Language Toolkit — What is it? | by Kelsey Lane | Medium">
            <a:extLst>
              <a:ext uri="{FF2B5EF4-FFF2-40B4-BE49-F238E27FC236}">
                <a16:creationId xmlns:a16="http://schemas.microsoft.com/office/drawing/2014/main" id="{425B5F23-6E0A-D29E-D90D-4438274F39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76640" y="4320647"/>
            <a:ext cx="985520" cy="1072086"/>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Python Logo PNG Vector (SVG) Free Download">
            <a:extLst>
              <a:ext uri="{FF2B5EF4-FFF2-40B4-BE49-F238E27FC236}">
                <a16:creationId xmlns:a16="http://schemas.microsoft.com/office/drawing/2014/main" id="{50EE1ADF-D7B3-FA06-FC8F-1EAB69692C1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9120" y="4320647"/>
            <a:ext cx="1226242" cy="1226242"/>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React JS Development Company | WillDom">
            <a:extLst>
              <a:ext uri="{FF2B5EF4-FFF2-40B4-BE49-F238E27FC236}">
                <a16:creationId xmlns:a16="http://schemas.microsoft.com/office/drawing/2014/main" id="{D8126EB1-F2B5-229A-CB20-9980492A9A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52200" y="4443017"/>
            <a:ext cx="987000" cy="991407"/>
          </a:xfrm>
          <a:prstGeom prst="rect">
            <a:avLst/>
          </a:prstGeom>
          <a:noFill/>
          <a:extLst>
            <a:ext uri="{909E8E84-426E-40DD-AFC4-6F175D3DCCD1}">
              <a14:hiddenFill xmlns:a14="http://schemas.microsoft.com/office/drawing/2010/main">
                <a:solidFill>
                  <a:srgbClr val="FFFFFF"/>
                </a:solidFill>
              </a14:hiddenFill>
            </a:ext>
          </a:extLst>
        </p:spPr>
      </p:pic>
      <p:pic>
        <p:nvPicPr>
          <p:cNvPr id="3090" name="Picture 18">
            <a:extLst>
              <a:ext uri="{FF2B5EF4-FFF2-40B4-BE49-F238E27FC236}">
                <a16:creationId xmlns:a16="http://schemas.microsoft.com/office/drawing/2014/main" id="{0C4A9B2D-4A58-2997-65CA-FFE23843E12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82364" y="4600400"/>
            <a:ext cx="1699299" cy="994308"/>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Flask Vector Logo - Download Free SVG ...">
            <a:extLst>
              <a:ext uri="{FF2B5EF4-FFF2-40B4-BE49-F238E27FC236}">
                <a16:creationId xmlns:a16="http://schemas.microsoft.com/office/drawing/2014/main" id="{D9A84CE9-86DC-700D-CB62-8A3BC8B123A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824827" y="4142691"/>
            <a:ext cx="997625" cy="1284820"/>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Django Community | Django">
            <a:extLst>
              <a:ext uri="{FF2B5EF4-FFF2-40B4-BE49-F238E27FC236}">
                <a16:creationId xmlns:a16="http://schemas.microsoft.com/office/drawing/2014/main" id="{2252EC8B-C7F2-E43E-6442-5CECA3AAF5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6080" y="5635150"/>
            <a:ext cx="1563884" cy="541818"/>
          </a:xfrm>
          <a:prstGeom prst="rect">
            <a:avLst/>
          </a:prstGeom>
          <a:noFill/>
          <a:extLst>
            <a:ext uri="{909E8E84-426E-40DD-AFC4-6F175D3DCCD1}">
              <a14:hiddenFill xmlns:a14="http://schemas.microsoft.com/office/drawing/2010/main">
                <a:solidFill>
                  <a:srgbClr val="FFFFFF"/>
                </a:solidFill>
              </a14:hiddenFill>
            </a:ext>
          </a:extLst>
        </p:spPr>
      </p:pic>
      <p:pic>
        <p:nvPicPr>
          <p:cNvPr id="3096" name="Picture 24" descr="FastAPI">
            <a:extLst>
              <a:ext uri="{FF2B5EF4-FFF2-40B4-BE49-F238E27FC236}">
                <a16:creationId xmlns:a16="http://schemas.microsoft.com/office/drawing/2014/main" id="{B2C477DB-5B3E-DB2B-0F20-AC74A5DDB53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93128" y="5436615"/>
            <a:ext cx="2297330" cy="829250"/>
          </a:xfrm>
          <a:prstGeom prst="rect">
            <a:avLst/>
          </a:prstGeom>
          <a:noFill/>
          <a:extLst>
            <a:ext uri="{909E8E84-426E-40DD-AFC4-6F175D3DCCD1}">
              <a14:hiddenFill xmlns:a14="http://schemas.microsoft.com/office/drawing/2010/main">
                <a:solidFill>
                  <a:srgbClr val="FFFFFF"/>
                </a:solidFill>
              </a14:hiddenFill>
            </a:ext>
          </a:extLst>
        </p:spPr>
      </p:pic>
      <p:pic>
        <p:nvPicPr>
          <p:cNvPr id="3098" name="Picture 26" descr="Transformers">
            <a:extLst>
              <a:ext uri="{FF2B5EF4-FFF2-40B4-BE49-F238E27FC236}">
                <a16:creationId xmlns:a16="http://schemas.microsoft.com/office/drawing/2014/main" id="{1A578830-601E-B0B8-B9F5-02927665E1E6}"/>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84651" y="5384441"/>
            <a:ext cx="1911348" cy="970321"/>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Tableau Logo, symbol, meaning, history ...">
            <a:extLst>
              <a:ext uri="{FF2B5EF4-FFF2-40B4-BE49-F238E27FC236}">
                <a16:creationId xmlns:a16="http://schemas.microsoft.com/office/drawing/2014/main" id="{0B83DCE0-61EB-1310-EE97-1F57B28AC474}"/>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t="23719" b="19510"/>
          <a:stretch>
            <a:fillRect/>
          </a:stretch>
        </p:blipFill>
        <p:spPr bwMode="auto">
          <a:xfrm>
            <a:off x="5941800" y="5594707"/>
            <a:ext cx="2111143" cy="671157"/>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descr="Your startup LOGO">
            <a:extLst>
              <a:ext uri="{FF2B5EF4-FFF2-40B4-BE49-F238E27FC236}">
                <a16:creationId xmlns:a16="http://schemas.microsoft.com/office/drawing/2014/main" id="{CAFEA544-06FC-E67A-DECD-C5F6254CBFB7}"/>
              </a:ext>
              <a:ext uri="{C183D7F6-B498-43B3-948B-1728B52AA6E4}">
                <adec:decorative xmlns:adec="http://schemas.microsoft.com/office/drawing/2017/decorative" val="0"/>
              </a:ext>
            </a:extLst>
          </p:cNvPr>
          <p:cNvSpPr/>
          <p:nvPr/>
        </p:nvSpPr>
        <p:spPr>
          <a:xfrm>
            <a:off x="63725" y="96566"/>
            <a:ext cx="188528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a:t>Automation coders</a:t>
            </a:r>
            <a:endParaRPr lang="en-IN" dirty="0"/>
          </a:p>
        </p:txBody>
      </p:sp>
    </p:spTree>
    <p:extLst>
      <p:ext uri="{BB962C8B-B14F-4D97-AF65-F5344CB8AC3E}">
        <p14:creationId xmlns:p14="http://schemas.microsoft.com/office/powerpoint/2010/main" val="1316012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E4005C7C-8E70-715B-8D85-84CDC5AD8E0D}"/>
              </a:ext>
            </a:extLst>
          </p:cNvPr>
          <p:cNvGrpSpPr/>
          <p:nvPr/>
        </p:nvGrpSpPr>
        <p:grpSpPr>
          <a:xfrm>
            <a:off x="417786" y="1134395"/>
            <a:ext cx="11493062" cy="5073906"/>
            <a:chOff x="335360" y="1700808"/>
            <a:chExt cx="9217024" cy="3874024"/>
          </a:xfrm>
        </p:grpSpPr>
        <p:sp>
          <p:nvSpPr>
            <p:cNvPr id="5" name="Flowchart: Alternative Process 4">
              <a:extLst>
                <a:ext uri="{FF2B5EF4-FFF2-40B4-BE49-F238E27FC236}">
                  <a16:creationId xmlns:a16="http://schemas.microsoft.com/office/drawing/2014/main" id="{F5ECFE75-1767-F8E0-243C-EB0F8ED5B44D}"/>
                </a:ext>
              </a:extLst>
            </p:cNvPr>
            <p:cNvSpPr/>
            <p:nvPr/>
          </p:nvSpPr>
          <p:spPr>
            <a:xfrm>
              <a:off x="1775520" y="1844824"/>
              <a:ext cx="1368152" cy="46805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STEP 1 : Text &amp; Tables/Chart Extraction </a:t>
              </a:r>
            </a:p>
          </p:txBody>
        </p:sp>
        <p:sp>
          <p:nvSpPr>
            <p:cNvPr id="8" name="Arrow: Right 7">
              <a:extLst>
                <a:ext uri="{FF2B5EF4-FFF2-40B4-BE49-F238E27FC236}">
                  <a16:creationId xmlns:a16="http://schemas.microsoft.com/office/drawing/2014/main" id="{6B7420AC-D0A5-2BA6-E94C-6CBC66F9C2B7}"/>
                </a:ext>
              </a:extLst>
            </p:cNvPr>
            <p:cNvSpPr/>
            <p:nvPr/>
          </p:nvSpPr>
          <p:spPr>
            <a:xfrm>
              <a:off x="335360" y="1700808"/>
              <a:ext cx="1080120" cy="756084"/>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INPUT DPR</a:t>
              </a:r>
            </a:p>
          </p:txBody>
        </p:sp>
        <p:sp>
          <p:nvSpPr>
            <p:cNvPr id="12" name="Flowchart: Alternative Process 11">
              <a:extLst>
                <a:ext uri="{FF2B5EF4-FFF2-40B4-BE49-F238E27FC236}">
                  <a16:creationId xmlns:a16="http://schemas.microsoft.com/office/drawing/2014/main" id="{7483261F-48CB-9E74-5EF7-66590CBCAE66}"/>
                </a:ext>
              </a:extLst>
            </p:cNvPr>
            <p:cNvSpPr/>
            <p:nvPr/>
          </p:nvSpPr>
          <p:spPr>
            <a:xfrm>
              <a:off x="3628878" y="1823424"/>
              <a:ext cx="1296144" cy="504056"/>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STEP 2 : Implement NLP techniques</a:t>
              </a:r>
            </a:p>
          </p:txBody>
        </p:sp>
        <p:sp>
          <p:nvSpPr>
            <p:cNvPr id="13" name="Flowchart: Terminator 12">
              <a:extLst>
                <a:ext uri="{FF2B5EF4-FFF2-40B4-BE49-F238E27FC236}">
                  <a16:creationId xmlns:a16="http://schemas.microsoft.com/office/drawing/2014/main" id="{446BCD42-4A03-3669-8A60-6FC210397D19}"/>
                </a:ext>
              </a:extLst>
            </p:cNvPr>
            <p:cNvSpPr/>
            <p:nvPr/>
          </p:nvSpPr>
          <p:spPr>
            <a:xfrm>
              <a:off x="3871382" y="2451421"/>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1. Text Tokenzation</a:t>
              </a:r>
            </a:p>
          </p:txBody>
        </p:sp>
        <p:sp>
          <p:nvSpPr>
            <p:cNvPr id="14" name="Flowchart: Terminator 13">
              <a:extLst>
                <a:ext uri="{FF2B5EF4-FFF2-40B4-BE49-F238E27FC236}">
                  <a16:creationId xmlns:a16="http://schemas.microsoft.com/office/drawing/2014/main" id="{963585B1-42F6-A9BA-315D-E7FCC778E8E9}"/>
                </a:ext>
              </a:extLst>
            </p:cNvPr>
            <p:cNvSpPr/>
            <p:nvPr/>
          </p:nvSpPr>
          <p:spPr>
            <a:xfrm>
              <a:off x="3871382" y="5214792"/>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7. Sentiment Analysis</a:t>
              </a:r>
            </a:p>
          </p:txBody>
        </p:sp>
        <p:sp>
          <p:nvSpPr>
            <p:cNvPr id="15" name="Flowchart: Terminator 14">
              <a:extLst>
                <a:ext uri="{FF2B5EF4-FFF2-40B4-BE49-F238E27FC236}">
                  <a16:creationId xmlns:a16="http://schemas.microsoft.com/office/drawing/2014/main" id="{9D5B1C40-E8F7-6C23-1C8A-02CF3319D8D5}"/>
                </a:ext>
              </a:extLst>
            </p:cNvPr>
            <p:cNvSpPr/>
            <p:nvPr/>
          </p:nvSpPr>
          <p:spPr>
            <a:xfrm>
              <a:off x="3874454" y="2901554"/>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2. Stop Word Removal</a:t>
              </a:r>
            </a:p>
          </p:txBody>
        </p:sp>
        <p:sp>
          <p:nvSpPr>
            <p:cNvPr id="16" name="Flowchart: Terminator 15">
              <a:extLst>
                <a:ext uri="{FF2B5EF4-FFF2-40B4-BE49-F238E27FC236}">
                  <a16:creationId xmlns:a16="http://schemas.microsoft.com/office/drawing/2014/main" id="{BC235AEF-6DDD-844A-E756-B85BB762BE1E}"/>
                </a:ext>
              </a:extLst>
            </p:cNvPr>
            <p:cNvSpPr/>
            <p:nvPr/>
          </p:nvSpPr>
          <p:spPr>
            <a:xfrm>
              <a:off x="3871382" y="4283648"/>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5. Keywords Extraction</a:t>
              </a:r>
            </a:p>
          </p:txBody>
        </p:sp>
        <p:sp>
          <p:nvSpPr>
            <p:cNvPr id="17" name="Flowchart: Terminator 16">
              <a:extLst>
                <a:ext uri="{FF2B5EF4-FFF2-40B4-BE49-F238E27FC236}">
                  <a16:creationId xmlns:a16="http://schemas.microsoft.com/office/drawing/2014/main" id="{EC1989EF-E68A-0979-969A-6E8C2F0F3596}"/>
                </a:ext>
              </a:extLst>
            </p:cNvPr>
            <p:cNvSpPr/>
            <p:nvPr/>
          </p:nvSpPr>
          <p:spPr>
            <a:xfrm>
              <a:off x="3871382" y="3351927"/>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3. Stemming</a:t>
              </a:r>
            </a:p>
          </p:txBody>
        </p:sp>
        <p:sp>
          <p:nvSpPr>
            <p:cNvPr id="18" name="Flowchart: Terminator 17">
              <a:extLst>
                <a:ext uri="{FF2B5EF4-FFF2-40B4-BE49-F238E27FC236}">
                  <a16:creationId xmlns:a16="http://schemas.microsoft.com/office/drawing/2014/main" id="{48A99099-377C-FAFC-B9C0-070701D791A7}"/>
                </a:ext>
              </a:extLst>
            </p:cNvPr>
            <p:cNvSpPr/>
            <p:nvPr/>
          </p:nvSpPr>
          <p:spPr>
            <a:xfrm>
              <a:off x="3871382" y="4749220"/>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6. Text Classification</a:t>
              </a:r>
            </a:p>
          </p:txBody>
        </p:sp>
        <p:sp>
          <p:nvSpPr>
            <p:cNvPr id="19" name="Flowchart: Terminator 18">
              <a:extLst>
                <a:ext uri="{FF2B5EF4-FFF2-40B4-BE49-F238E27FC236}">
                  <a16:creationId xmlns:a16="http://schemas.microsoft.com/office/drawing/2014/main" id="{B46F4A7D-7051-A181-CDEF-F46186AD03BC}"/>
                </a:ext>
              </a:extLst>
            </p:cNvPr>
            <p:cNvSpPr/>
            <p:nvPr/>
          </p:nvSpPr>
          <p:spPr>
            <a:xfrm>
              <a:off x="3871382" y="3826436"/>
              <a:ext cx="811136" cy="360040"/>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4. Named Entity Recognition</a:t>
              </a:r>
            </a:p>
          </p:txBody>
        </p:sp>
        <p:cxnSp>
          <p:nvCxnSpPr>
            <p:cNvPr id="20" name="Straight Arrow Connector 19">
              <a:extLst>
                <a:ext uri="{FF2B5EF4-FFF2-40B4-BE49-F238E27FC236}">
                  <a16:creationId xmlns:a16="http://schemas.microsoft.com/office/drawing/2014/main" id="{7A7A4A5D-6ABD-A989-0973-553C2356D330}"/>
                </a:ext>
              </a:extLst>
            </p:cNvPr>
            <p:cNvCxnSpPr>
              <a:stCxn id="8" idx="3"/>
              <a:endCxn id="5" idx="1"/>
            </p:cNvCxnSpPr>
            <p:nvPr/>
          </p:nvCxnSpPr>
          <p:spPr>
            <a:xfrm>
              <a:off x="1415480" y="2078850"/>
              <a:ext cx="3600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FFFD7D8-11B3-0001-4478-C79BA461FE85}"/>
                </a:ext>
              </a:extLst>
            </p:cNvPr>
            <p:cNvCxnSpPr>
              <a:stCxn id="5" idx="3"/>
              <a:endCxn id="12" idx="1"/>
            </p:cNvCxnSpPr>
            <p:nvPr/>
          </p:nvCxnSpPr>
          <p:spPr>
            <a:xfrm flipV="1">
              <a:off x="3143672" y="2075452"/>
              <a:ext cx="485206" cy="3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Flowchart: Alternative Process 21">
              <a:extLst>
                <a:ext uri="{FF2B5EF4-FFF2-40B4-BE49-F238E27FC236}">
                  <a16:creationId xmlns:a16="http://schemas.microsoft.com/office/drawing/2014/main" id="{D62D0C96-526C-3E9C-F001-8C8220BF2CBC}"/>
                </a:ext>
              </a:extLst>
            </p:cNvPr>
            <p:cNvSpPr/>
            <p:nvPr/>
          </p:nvSpPr>
          <p:spPr>
            <a:xfrm>
              <a:off x="5663952" y="1833542"/>
              <a:ext cx="1440160" cy="479334"/>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t>STEP 3 : Automated Analysis and Prediction</a:t>
              </a:r>
              <a:endParaRPr lang="en-IN" sz="800" dirty="0"/>
            </a:p>
          </p:txBody>
        </p:sp>
        <p:cxnSp>
          <p:nvCxnSpPr>
            <p:cNvPr id="23" name="Straight Arrow Connector 22">
              <a:extLst>
                <a:ext uri="{FF2B5EF4-FFF2-40B4-BE49-F238E27FC236}">
                  <a16:creationId xmlns:a16="http://schemas.microsoft.com/office/drawing/2014/main" id="{C7200CB5-B362-8B37-E2A0-A70B5070E98C}"/>
                </a:ext>
              </a:extLst>
            </p:cNvPr>
            <p:cNvCxnSpPr>
              <a:cxnSpLocks/>
              <a:stCxn id="12" idx="3"/>
              <a:endCxn id="22" idx="1"/>
            </p:cNvCxnSpPr>
            <p:nvPr/>
          </p:nvCxnSpPr>
          <p:spPr>
            <a:xfrm flipV="1">
              <a:off x="4925022" y="2073209"/>
              <a:ext cx="738930" cy="2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lowchart: Terminator 23">
              <a:extLst>
                <a:ext uri="{FF2B5EF4-FFF2-40B4-BE49-F238E27FC236}">
                  <a16:creationId xmlns:a16="http://schemas.microsoft.com/office/drawing/2014/main" id="{EB060B4D-C736-9EA5-90B9-D64098D24766}"/>
                </a:ext>
              </a:extLst>
            </p:cNvPr>
            <p:cNvSpPr/>
            <p:nvPr/>
          </p:nvSpPr>
          <p:spPr>
            <a:xfrm>
              <a:off x="5844788" y="2450161"/>
              <a:ext cx="1008112" cy="545531"/>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1  Automated Compliance Verification Engine</a:t>
              </a:r>
            </a:p>
          </p:txBody>
        </p:sp>
        <p:sp>
          <p:nvSpPr>
            <p:cNvPr id="25" name="Flowchart: Terminator 24">
              <a:extLst>
                <a:ext uri="{FF2B5EF4-FFF2-40B4-BE49-F238E27FC236}">
                  <a16:creationId xmlns:a16="http://schemas.microsoft.com/office/drawing/2014/main" id="{5E33B43D-848B-59AD-11AF-E5AEEED992CF}"/>
                </a:ext>
              </a:extLst>
            </p:cNvPr>
            <p:cNvSpPr/>
            <p:nvPr/>
          </p:nvSpPr>
          <p:spPr>
            <a:xfrm>
              <a:off x="5879976" y="3177440"/>
              <a:ext cx="972924" cy="541452"/>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2. Cross-Verification and Inconsistency Detection</a:t>
              </a:r>
            </a:p>
          </p:txBody>
        </p:sp>
        <p:sp>
          <p:nvSpPr>
            <p:cNvPr id="26" name="Flowchart: Terminator 25">
              <a:extLst>
                <a:ext uri="{FF2B5EF4-FFF2-40B4-BE49-F238E27FC236}">
                  <a16:creationId xmlns:a16="http://schemas.microsoft.com/office/drawing/2014/main" id="{20A2FC8A-8416-0407-EAF7-578858AE3E84}"/>
                </a:ext>
              </a:extLst>
            </p:cNvPr>
            <p:cNvSpPr/>
            <p:nvPr/>
          </p:nvSpPr>
          <p:spPr>
            <a:xfrm>
              <a:off x="5897570" y="3900640"/>
              <a:ext cx="972924" cy="534527"/>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3. Predictive Risk Modeling</a:t>
              </a:r>
            </a:p>
          </p:txBody>
        </p:sp>
        <p:sp>
          <p:nvSpPr>
            <p:cNvPr id="27" name="Flowchart: Terminator 26">
              <a:extLst>
                <a:ext uri="{FF2B5EF4-FFF2-40B4-BE49-F238E27FC236}">
                  <a16:creationId xmlns:a16="http://schemas.microsoft.com/office/drawing/2014/main" id="{01220099-3387-F746-5B8D-E1B9A3999F98}"/>
                </a:ext>
              </a:extLst>
            </p:cNvPr>
            <p:cNvSpPr/>
            <p:nvPr/>
          </p:nvSpPr>
          <p:spPr>
            <a:xfrm>
              <a:off x="5915164" y="4616915"/>
              <a:ext cx="955330" cy="534526"/>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4.Benchmarking Against Historical Projects</a:t>
              </a:r>
            </a:p>
          </p:txBody>
        </p:sp>
        <p:sp>
          <p:nvSpPr>
            <p:cNvPr id="28" name="Flowchart: Alternative Process 27">
              <a:extLst>
                <a:ext uri="{FF2B5EF4-FFF2-40B4-BE49-F238E27FC236}">
                  <a16:creationId xmlns:a16="http://schemas.microsoft.com/office/drawing/2014/main" id="{E2D9E984-FD5D-8F2A-49BD-1A4CA474BA04}"/>
                </a:ext>
              </a:extLst>
            </p:cNvPr>
            <p:cNvSpPr/>
            <p:nvPr/>
          </p:nvSpPr>
          <p:spPr>
            <a:xfrm>
              <a:off x="7968208" y="1823424"/>
              <a:ext cx="1584176" cy="47933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800" dirty="0"/>
                <a:t>STEP 4 : Presentation Layer</a:t>
              </a:r>
            </a:p>
          </p:txBody>
        </p:sp>
        <p:cxnSp>
          <p:nvCxnSpPr>
            <p:cNvPr id="29" name="Straight Arrow Connector 28">
              <a:extLst>
                <a:ext uri="{FF2B5EF4-FFF2-40B4-BE49-F238E27FC236}">
                  <a16:creationId xmlns:a16="http://schemas.microsoft.com/office/drawing/2014/main" id="{CBBE60FE-0A08-E8B0-E4F2-933B0B1548EA}"/>
                </a:ext>
              </a:extLst>
            </p:cNvPr>
            <p:cNvCxnSpPr>
              <a:stCxn id="22" idx="3"/>
              <a:endCxn id="28" idx="1"/>
            </p:cNvCxnSpPr>
            <p:nvPr/>
          </p:nvCxnSpPr>
          <p:spPr>
            <a:xfrm flipV="1">
              <a:off x="7104112" y="2063092"/>
              <a:ext cx="864096" cy="10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Flowchart: Terminator 29">
              <a:extLst>
                <a:ext uri="{FF2B5EF4-FFF2-40B4-BE49-F238E27FC236}">
                  <a16:creationId xmlns:a16="http://schemas.microsoft.com/office/drawing/2014/main" id="{A5863B55-A552-E011-2046-D065F5CE2C1F}"/>
                </a:ext>
              </a:extLst>
            </p:cNvPr>
            <p:cNvSpPr/>
            <p:nvPr/>
          </p:nvSpPr>
          <p:spPr>
            <a:xfrm>
              <a:off x="8256240" y="2455623"/>
              <a:ext cx="1008112" cy="540069"/>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t>1. Designing the User-Centric Evaluation Dashboard</a:t>
              </a:r>
              <a:endParaRPr lang="en-IN" sz="800" dirty="0"/>
            </a:p>
          </p:txBody>
        </p:sp>
        <p:sp>
          <p:nvSpPr>
            <p:cNvPr id="31" name="Flowchart: Terminator 30">
              <a:extLst>
                <a:ext uri="{FF2B5EF4-FFF2-40B4-BE49-F238E27FC236}">
                  <a16:creationId xmlns:a16="http://schemas.microsoft.com/office/drawing/2014/main" id="{0411C752-D510-5A83-EE0D-B61AD7B2DFE2}"/>
                </a:ext>
              </a:extLst>
            </p:cNvPr>
            <p:cNvSpPr/>
            <p:nvPr/>
          </p:nvSpPr>
          <p:spPr>
            <a:xfrm>
              <a:off x="8279610" y="3173361"/>
              <a:ext cx="1008112" cy="545531"/>
            </a:xfrm>
            <a:prstGeom prst="flowChartTerminator">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800" dirty="0"/>
                <a:t>2. Effective Data Visualization for Risk and Compliance</a:t>
              </a:r>
              <a:endParaRPr lang="en-IN" sz="800" dirty="0"/>
            </a:p>
          </p:txBody>
        </p:sp>
      </p:grpSp>
      <p:sp>
        <p:nvSpPr>
          <p:cNvPr id="33" name="TextBox 32">
            <a:extLst>
              <a:ext uri="{FF2B5EF4-FFF2-40B4-BE49-F238E27FC236}">
                <a16:creationId xmlns:a16="http://schemas.microsoft.com/office/drawing/2014/main" id="{CCAEC403-40C4-EC13-3E83-964B195AD703}"/>
              </a:ext>
            </a:extLst>
          </p:cNvPr>
          <p:cNvSpPr txBox="1"/>
          <p:nvPr/>
        </p:nvSpPr>
        <p:spPr>
          <a:xfrm>
            <a:off x="1989103" y="222722"/>
            <a:ext cx="6340645" cy="707886"/>
          </a:xfrm>
          <a:prstGeom prst="rect">
            <a:avLst/>
          </a:prstGeom>
          <a:noFill/>
        </p:spPr>
        <p:txBody>
          <a:bodyPr wrap="square">
            <a:spAutoFit/>
          </a:bodyPr>
          <a:lstStyle/>
          <a:p>
            <a:pPr marL="571500" indent="-571500">
              <a:buFont typeface="Wingdings" panose="05000000000000000000" pitchFamily="2" charset="2"/>
              <a:buChar char="q"/>
            </a:pPr>
            <a:r>
              <a:rPr lang="en-US" sz="4000" b="1" dirty="0">
                <a:latin typeface="+mj-lt"/>
                <a:ea typeface="ＭＳ Ｐゴシック" pitchFamily="1" charset="-128"/>
                <a:cs typeface="Times New Roman" panose="02020603050405020304" pitchFamily="18" charset="0"/>
              </a:rPr>
              <a:t>Work Flow of Project…</a:t>
            </a:r>
            <a:endParaRPr lang="en-IN" sz="4000" dirty="0">
              <a:latin typeface="+mj-lt"/>
            </a:endParaRPr>
          </a:p>
        </p:txBody>
      </p:sp>
      <p:sp>
        <p:nvSpPr>
          <p:cNvPr id="9" name="Oval 8" descr="Your startup LOGO">
            <a:extLst>
              <a:ext uri="{FF2B5EF4-FFF2-40B4-BE49-F238E27FC236}">
                <a16:creationId xmlns:a16="http://schemas.microsoft.com/office/drawing/2014/main" id="{A8DF906F-76A3-9E14-5FA4-B102F76271DD}"/>
              </a:ext>
              <a:ext uri="{C183D7F6-B498-43B3-948B-1728B52AA6E4}">
                <adec:decorative xmlns:adec="http://schemas.microsoft.com/office/drawing/2017/decorative" val="0"/>
              </a:ext>
            </a:extLst>
          </p:cNvPr>
          <p:cNvSpPr/>
          <p:nvPr/>
        </p:nvSpPr>
        <p:spPr>
          <a:xfrm>
            <a:off x="87503" y="172998"/>
            <a:ext cx="188528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a:t>Automation coders</a:t>
            </a:r>
            <a:endParaRPr lang="en-IN" dirty="0"/>
          </a:p>
        </p:txBody>
      </p:sp>
    </p:spTree>
    <p:extLst>
      <p:ext uri="{BB962C8B-B14F-4D97-AF65-F5344CB8AC3E}">
        <p14:creationId xmlns:p14="http://schemas.microsoft.com/office/powerpoint/2010/main" val="3916788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1963403" y="139057"/>
            <a:ext cx="5888797" cy="846689"/>
          </a:xfrm>
        </p:spPr>
        <p:txBody>
          <a:bodyPr/>
          <a:lstStyle/>
          <a:p>
            <a:pPr marL="457200" indent="-457200" algn="l" eaLnBrk="1" hangingPunct="1">
              <a:buFont typeface="Wingdings" panose="05000000000000000000" pitchFamily="2" charset="2"/>
              <a:buChar char="q"/>
            </a:pPr>
            <a:r>
              <a:rPr lang="en-US" sz="2800" b="1" dirty="0">
                <a:latin typeface="Arial" panose="020B0604020202020204" pitchFamily="34" charset="0"/>
                <a:ea typeface="ＭＳ Ｐゴシック" pitchFamily="1" charset="-128"/>
                <a:cs typeface="Arial" panose="020B0604020202020204" pitchFamily="34" charset="0"/>
              </a:rPr>
              <a:t>Feasibility &amp; Viability </a:t>
            </a:r>
            <a:r>
              <a:rPr lang="en-US" sz="2800" b="1" dirty="0">
                <a:latin typeface="Arial" panose="020B0604020202020204" pitchFamily="34" charset="0"/>
                <a:ea typeface="ＭＳ Ｐゴシック" pitchFamily="1" charset="-128"/>
                <a:cs typeface="Arial" panose="020B0604020202020204" pitchFamily="34" charset="0"/>
                <a:sym typeface="Wingdings" panose="05000000000000000000" pitchFamily="2" charset="2"/>
              </a:rPr>
              <a:t></a:t>
            </a:r>
            <a:endParaRPr lang="en-US" sz="2800" b="1" dirty="0">
              <a:latin typeface="Arial" panose="020B0604020202020204" pitchFamily="34" charset="0"/>
              <a:ea typeface="ＭＳ Ｐゴシック" pitchFamily="1" charset="-128"/>
              <a:cs typeface="Arial" panose="020B0604020202020204" pitchFamily="34" charset="0"/>
            </a:endParaRPr>
          </a:p>
        </p:txBody>
      </p:sp>
      <p:sp>
        <p:nvSpPr>
          <p:cNvPr id="17410" name="TextBox 8"/>
          <p:cNvSpPr txBox="1">
            <a:spLocks noChangeArrowheads="1"/>
          </p:cNvSpPr>
          <p:nvPr/>
        </p:nvSpPr>
        <p:spPr bwMode="auto">
          <a:xfrm>
            <a:off x="1393371" y="1473575"/>
            <a:ext cx="7690756" cy="4093428"/>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ü"/>
            </a:pPr>
            <a:r>
              <a:rPr lang="en-US" sz="2400" b="1" dirty="0"/>
              <a:t>Feasibility:</a:t>
            </a:r>
          </a:p>
          <a:p>
            <a:pPr marL="800100" lvl="1" indent="-342900">
              <a:buFont typeface="Arial" panose="020B0604020202020204" pitchFamily="34" charset="0"/>
              <a:buChar char="•"/>
            </a:pPr>
            <a:r>
              <a:rPr lang="en-US" sz="2000" dirty="0"/>
              <a:t>DPRs vary in structure, but NLP can standardize analysis.</a:t>
            </a:r>
          </a:p>
          <a:p>
            <a:pPr marL="800100" lvl="1" indent="-342900">
              <a:buFont typeface="Arial" panose="020B0604020202020204" pitchFamily="34" charset="0"/>
              <a:buChar char="•"/>
            </a:pPr>
            <a:r>
              <a:rPr lang="en-US" sz="2000" dirty="0"/>
              <a:t>ML models can efficiently predict risks using historical data.</a:t>
            </a:r>
            <a:br>
              <a:rPr lang="en-US" sz="2400" dirty="0"/>
            </a:br>
            <a:endParaRPr lang="en-US" sz="2400" dirty="0"/>
          </a:p>
          <a:p>
            <a:pPr marL="342900" indent="-342900">
              <a:buFont typeface="Calibri" panose="020F0502020204030204" pitchFamily="34" charset="0"/>
              <a:buChar char="‼"/>
            </a:pPr>
            <a:r>
              <a:rPr lang="en-US" sz="2400" b="1" dirty="0"/>
              <a:t>Challenges &amp; Risks:</a:t>
            </a:r>
          </a:p>
          <a:p>
            <a:pPr marL="800100" lvl="1" indent="-342900">
              <a:buFont typeface="Arial" panose="020B0604020202020204" pitchFamily="34" charset="0"/>
              <a:buChar char="•"/>
            </a:pPr>
            <a:r>
              <a:rPr lang="en-US" sz="2000" dirty="0"/>
              <a:t>Limited labeled data : May reduce model accuracy.</a:t>
            </a:r>
          </a:p>
          <a:p>
            <a:pPr marL="800100" lvl="1" indent="-342900">
              <a:buFont typeface="Arial" panose="020B0604020202020204" pitchFamily="34" charset="0"/>
              <a:buChar char="•"/>
            </a:pPr>
            <a:r>
              <a:rPr lang="en-US" sz="2000" dirty="0"/>
              <a:t>Prediction accuracy : Risk of misleading risk scores.</a:t>
            </a:r>
          </a:p>
          <a:p>
            <a:endParaRPr lang="en-US" sz="2400" dirty="0"/>
          </a:p>
          <a:p>
            <a:pPr marL="342900" indent="-342900">
              <a:buFont typeface="Wingdings" panose="05000000000000000000" pitchFamily="2" charset="2"/>
              <a:buChar char="Ø"/>
            </a:pPr>
            <a:r>
              <a:rPr lang="en-US" sz="2400" b="1" dirty="0"/>
              <a:t>Strategies to Overcome:</a:t>
            </a:r>
          </a:p>
          <a:p>
            <a:pPr marL="800100" lvl="1" indent="-342900">
              <a:buFont typeface="Arial" panose="020B0604020202020204" pitchFamily="34" charset="0"/>
              <a:buChar char="•"/>
            </a:pPr>
            <a:r>
              <a:rPr lang="en-US" sz="2000" dirty="0"/>
              <a:t>Use NLP with custom section extraction for structure.</a:t>
            </a:r>
          </a:p>
          <a:p>
            <a:pPr marL="800100" lvl="1" indent="-342900">
              <a:buFont typeface="Arial" panose="020B0604020202020204" pitchFamily="34" charset="0"/>
              <a:buChar char="•"/>
            </a:pPr>
            <a:r>
              <a:rPr lang="en-US" sz="2000" dirty="0"/>
              <a:t>Apply semi-supervised learning and data augmentation.</a:t>
            </a:r>
          </a:p>
          <a:p>
            <a:pPr marL="800100" lvl="1" indent="-342900">
              <a:buFont typeface="Arial" panose="020B0604020202020204" pitchFamily="34" charset="0"/>
              <a:buChar char="•"/>
            </a:pPr>
            <a:r>
              <a:rPr lang="en-US" sz="2000" dirty="0"/>
              <a:t>Integrate domain rules and expert feedback for accuracy.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descr="Your startup LOGO">
            <a:extLst>
              <a:ext uri="{FF2B5EF4-FFF2-40B4-BE49-F238E27FC236}">
                <a16:creationId xmlns:a16="http://schemas.microsoft.com/office/drawing/2014/main" id="{362FD16D-1045-DF87-F7EE-14F67C7A1D2B}"/>
              </a:ext>
              <a:ext uri="{C183D7F6-B498-43B3-948B-1728B52AA6E4}">
                <adec:decorative xmlns:adec="http://schemas.microsoft.com/office/drawing/2017/decorative" val="0"/>
              </a:ext>
            </a:extLst>
          </p:cNvPr>
          <p:cNvSpPr/>
          <p:nvPr/>
        </p:nvSpPr>
        <p:spPr>
          <a:xfrm>
            <a:off x="78116" y="167833"/>
            <a:ext cx="188528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a:t>Automation coders</a:t>
            </a:r>
            <a:endParaRPr lang="en-IN" dirty="0"/>
          </a:p>
        </p:txBody>
      </p: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2076868" y="164724"/>
            <a:ext cx="4962085" cy="770062"/>
          </a:xfrm>
        </p:spPr>
        <p:txBody>
          <a:bodyPr/>
          <a:lstStyle/>
          <a:p>
            <a:pPr marL="457200" indent="-457200" algn="l" eaLnBrk="1" hangingPunct="1">
              <a:buFont typeface="Wingdings" panose="05000000000000000000" pitchFamily="2" charset="2"/>
              <a:buChar char="q"/>
            </a:pPr>
            <a:r>
              <a:rPr lang="en-US" sz="2800" b="1" dirty="0">
                <a:latin typeface="Arial" panose="020B0604020202020204" pitchFamily="34" charset="0"/>
                <a:ea typeface="ＭＳ Ｐゴシック" pitchFamily="1" charset="-128"/>
                <a:cs typeface="Arial" panose="020B0604020202020204" pitchFamily="34" charset="0"/>
              </a:rPr>
              <a:t>Impact &amp; Benefits</a:t>
            </a:r>
          </a:p>
        </p:txBody>
      </p:sp>
      <p:sp>
        <p:nvSpPr>
          <p:cNvPr id="17410" name="TextBox 8"/>
          <p:cNvSpPr txBox="1">
            <a:spLocks noChangeArrowheads="1"/>
          </p:cNvSpPr>
          <p:nvPr/>
        </p:nvSpPr>
        <p:spPr bwMode="auto">
          <a:xfrm>
            <a:off x="1428104" y="1460767"/>
            <a:ext cx="8688103" cy="3447098"/>
          </a:xfrm>
          <a:prstGeom prst="rect">
            <a:avLst/>
          </a:prstGeom>
          <a:noFill/>
          <a:ln w="9525">
            <a:noFill/>
            <a:miter lim="800000"/>
            <a:headEnd/>
            <a:tailEnd/>
          </a:ln>
        </p:spPr>
        <p:txBody>
          <a:bodyPr wrap="square">
            <a:spAutoFit/>
          </a:bodyPr>
          <a:lstStyle/>
          <a:p>
            <a:pPr marL="457200" indent="-457200">
              <a:buFont typeface="Wingdings" panose="05000000000000000000" pitchFamily="2" charset="2"/>
              <a:buChar char="ü"/>
            </a:pPr>
            <a:r>
              <a:rPr lang="en-US" sz="2600" b="1" dirty="0"/>
              <a:t>Impact :</a:t>
            </a:r>
          </a:p>
          <a:p>
            <a:pPr marL="457200" indent="-457200">
              <a:buFont typeface="Arial" panose="020B0604020202020204" pitchFamily="34" charset="0"/>
              <a:buChar char="•"/>
            </a:pPr>
            <a:r>
              <a:rPr lang="en-US" sz="2000" dirty="0"/>
              <a:t>Speeds up DPR evaluation with higher accuracy.</a:t>
            </a:r>
          </a:p>
          <a:p>
            <a:pPr marL="457200" indent="-457200">
              <a:buFont typeface="Arial" panose="020B0604020202020204" pitchFamily="34" charset="0"/>
              <a:buChar char="•"/>
            </a:pPr>
            <a:r>
              <a:rPr lang="en-US" sz="2000" dirty="0"/>
              <a:t>Detects risks early for proactive management.</a:t>
            </a:r>
          </a:p>
          <a:p>
            <a:pPr marL="457200" indent="-457200">
              <a:buFont typeface="Arial" panose="020B0604020202020204" pitchFamily="34" charset="0"/>
              <a:buChar char="•"/>
            </a:pPr>
            <a:r>
              <a:rPr lang="en-US" sz="2000" dirty="0"/>
              <a:t>Ensures standardized, data-driven decisions.</a:t>
            </a:r>
          </a:p>
          <a:p>
            <a:pPr marL="457200" indent="-457200">
              <a:buFont typeface="Arial" panose="020B0604020202020204" pitchFamily="34" charset="0"/>
              <a:buChar char="•"/>
            </a:pPr>
            <a:endParaRPr lang="en-US" sz="2600" dirty="0"/>
          </a:p>
          <a:p>
            <a:pPr marL="457200" indent="-457200">
              <a:buFont typeface="Wingdings" panose="05000000000000000000" pitchFamily="2" charset="2"/>
              <a:buChar char="Ø"/>
            </a:pPr>
            <a:r>
              <a:rPr lang="en-US" sz="2600" b="1" dirty="0"/>
              <a:t>Benefits:</a:t>
            </a:r>
          </a:p>
          <a:p>
            <a:pPr marL="457200" indent="-457200">
              <a:buFont typeface="Arial" panose="020B0604020202020204" pitchFamily="34" charset="0"/>
              <a:buChar char="•"/>
            </a:pPr>
            <a:r>
              <a:rPr lang="en-US" sz="2000" dirty="0"/>
              <a:t>Saves time and reduces project costs.</a:t>
            </a:r>
          </a:p>
          <a:p>
            <a:pPr marL="457200" indent="-457200">
              <a:buFont typeface="Arial" panose="020B0604020202020204" pitchFamily="34" charset="0"/>
              <a:buChar char="•"/>
            </a:pPr>
            <a:r>
              <a:rPr lang="en-US" sz="2000" dirty="0"/>
              <a:t>Supports safety planning in project execution</a:t>
            </a:r>
            <a:r>
              <a:rPr lang="en-US" sz="2000" b="1" dirty="0"/>
              <a:t>.</a:t>
            </a:r>
            <a:endParaRPr lang="en-US" sz="2000" dirty="0"/>
          </a:p>
          <a:p>
            <a:pPr marL="457200" indent="-457200">
              <a:buFont typeface="Arial" panose="020B0604020202020204" pitchFamily="34" charset="0"/>
              <a:buChar char="•"/>
            </a:pPr>
            <a:r>
              <a:rPr lang="en-US" sz="2000" dirty="0"/>
              <a:t>Promotes environmental sustainability through risk-aware decisions.</a:t>
            </a:r>
          </a:p>
          <a:p>
            <a:pPr marL="457200" indent="-457200">
              <a:buFont typeface="Arial" panose="020B0604020202020204" pitchFamily="34" charset="0"/>
              <a:buChar char="•"/>
            </a:pPr>
            <a:r>
              <a:rPr lang="en-US" sz="2000" dirty="0"/>
              <a:t>Enhances transparency and accountability.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393C63-E2D4-9236-EE41-7C4C0DD79106}"/>
              </a:ext>
            </a:extLst>
          </p:cNvPr>
          <p:cNvSpPr txBox="1"/>
          <p:nvPr/>
        </p:nvSpPr>
        <p:spPr>
          <a:xfrm>
            <a:off x="5485086" y="5542485"/>
            <a:ext cx="6097314" cy="707886"/>
          </a:xfrm>
          <a:prstGeom prst="rect">
            <a:avLst/>
          </a:prstGeom>
          <a:noFill/>
        </p:spPr>
        <p:txBody>
          <a:bodyPr wrap="square">
            <a:spAutoFit/>
          </a:bodyPr>
          <a:lstStyle/>
          <a:p>
            <a:pPr algn="r"/>
            <a:r>
              <a:rPr lang="en-US" sz="4000" b="1" dirty="0"/>
              <a:t>End…..</a:t>
            </a:r>
            <a:endParaRPr lang="en-IN" sz="4000" dirty="0"/>
          </a:p>
        </p:txBody>
      </p:sp>
      <p:sp>
        <p:nvSpPr>
          <p:cNvPr id="5" name="Oval 4" descr="Your startup LOGO">
            <a:extLst>
              <a:ext uri="{FF2B5EF4-FFF2-40B4-BE49-F238E27FC236}">
                <a16:creationId xmlns:a16="http://schemas.microsoft.com/office/drawing/2014/main" id="{C4EBDB42-969F-568E-B19D-50E90DB97688}"/>
              </a:ext>
              <a:ext uri="{C183D7F6-B498-43B3-948B-1728B52AA6E4}">
                <adec:decorative xmlns:adec="http://schemas.microsoft.com/office/drawing/2017/decorative" val="0"/>
              </a:ext>
            </a:extLst>
          </p:cNvPr>
          <p:cNvSpPr/>
          <p:nvPr/>
        </p:nvSpPr>
        <p:spPr>
          <a:xfrm>
            <a:off x="141514" y="167833"/>
            <a:ext cx="188528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defPPr>
              <a:defRPr lang="en-US"/>
            </a:defPPr>
            <a:lvl1pPr algn="l" defTabSz="457200" rtl="0" fontAlgn="base">
              <a:spcBef>
                <a:spcPct val="0"/>
              </a:spcBef>
              <a:spcAft>
                <a:spcPct val="0"/>
              </a:spcAft>
              <a:defRPr kern="1200">
                <a:solidFill>
                  <a:schemeClr val="dk1"/>
                </a:solidFill>
                <a:latin typeface="+mn-lt"/>
                <a:ea typeface="+mn-ea"/>
                <a:cs typeface="+mn-cs"/>
              </a:defRPr>
            </a:lvl1pPr>
            <a:lvl2pPr marL="457200" algn="l" defTabSz="457200" rtl="0" fontAlgn="base">
              <a:spcBef>
                <a:spcPct val="0"/>
              </a:spcBef>
              <a:spcAft>
                <a:spcPct val="0"/>
              </a:spcAft>
              <a:defRPr kern="1200">
                <a:solidFill>
                  <a:schemeClr val="dk1"/>
                </a:solidFill>
                <a:latin typeface="+mn-lt"/>
                <a:ea typeface="+mn-ea"/>
                <a:cs typeface="+mn-cs"/>
              </a:defRPr>
            </a:lvl2pPr>
            <a:lvl3pPr marL="914400" algn="l" defTabSz="457200" rtl="0" fontAlgn="base">
              <a:spcBef>
                <a:spcPct val="0"/>
              </a:spcBef>
              <a:spcAft>
                <a:spcPct val="0"/>
              </a:spcAft>
              <a:defRPr kern="1200">
                <a:solidFill>
                  <a:schemeClr val="dk1"/>
                </a:solidFill>
                <a:latin typeface="+mn-lt"/>
                <a:ea typeface="+mn-ea"/>
                <a:cs typeface="+mn-cs"/>
              </a:defRPr>
            </a:lvl3pPr>
            <a:lvl4pPr marL="1371600" algn="l" defTabSz="457200" rtl="0" fontAlgn="base">
              <a:spcBef>
                <a:spcPct val="0"/>
              </a:spcBef>
              <a:spcAft>
                <a:spcPct val="0"/>
              </a:spcAft>
              <a:defRPr kern="1200">
                <a:solidFill>
                  <a:schemeClr val="dk1"/>
                </a:solidFill>
                <a:latin typeface="+mn-lt"/>
                <a:ea typeface="+mn-ea"/>
                <a:cs typeface="+mn-cs"/>
              </a:defRPr>
            </a:lvl4pPr>
            <a:lvl5pPr marL="1828800" algn="l" defTabSz="457200" rtl="0" fontAlgn="base">
              <a:spcBef>
                <a:spcPct val="0"/>
              </a:spcBef>
              <a:spcAft>
                <a:spcPct val="0"/>
              </a:spcAft>
              <a:defRPr kern="1200">
                <a:solidFill>
                  <a:schemeClr val="dk1"/>
                </a:solidFill>
                <a:latin typeface="+mn-lt"/>
                <a:ea typeface="+mn-ea"/>
                <a:cs typeface="+mn-cs"/>
              </a:defRPr>
            </a:lvl5pPr>
            <a:lvl6pPr marL="2286000" algn="l" defTabSz="914400" rtl="0" eaLnBrk="1" latinLnBrk="0" hangingPunct="1">
              <a:defRPr kern="1200">
                <a:solidFill>
                  <a:schemeClr val="dk1"/>
                </a:solidFill>
                <a:latin typeface="+mn-lt"/>
                <a:ea typeface="+mn-ea"/>
                <a:cs typeface="+mn-cs"/>
              </a:defRPr>
            </a:lvl6pPr>
            <a:lvl7pPr marL="2743200" algn="l" defTabSz="914400" rtl="0" eaLnBrk="1" latinLnBrk="0" hangingPunct="1">
              <a:defRPr kern="1200">
                <a:solidFill>
                  <a:schemeClr val="dk1"/>
                </a:solidFill>
                <a:latin typeface="+mn-lt"/>
                <a:ea typeface="+mn-ea"/>
                <a:cs typeface="+mn-cs"/>
              </a:defRPr>
            </a:lvl7pPr>
            <a:lvl8pPr marL="3200400" algn="l" defTabSz="914400" rtl="0" eaLnBrk="1" latinLnBrk="0" hangingPunct="1">
              <a:defRPr kern="1200">
                <a:solidFill>
                  <a:schemeClr val="dk1"/>
                </a:solidFill>
                <a:latin typeface="+mn-lt"/>
                <a:ea typeface="+mn-ea"/>
                <a:cs typeface="+mn-cs"/>
              </a:defRPr>
            </a:lvl8pPr>
            <a:lvl9pPr marL="3657600" algn="l" defTabSz="914400" rtl="0" eaLnBrk="1" latinLnBrk="0" hangingPunct="1">
              <a:defRPr kern="1200">
                <a:solidFill>
                  <a:schemeClr val="dk1"/>
                </a:solidFill>
                <a:latin typeface="+mn-lt"/>
                <a:ea typeface="+mn-ea"/>
                <a:cs typeface="+mn-cs"/>
              </a:defRPr>
            </a:lvl9pPr>
          </a:lstStyle>
          <a:p>
            <a:pPr algn="ctr"/>
            <a:r>
              <a:rPr lang="en-US" dirty="0"/>
              <a:t>Automation coders</a:t>
            </a:r>
            <a:endParaRPr lang="en-IN" dirty="0"/>
          </a:p>
        </p:txBody>
      </p:sp>
    </p:spTree>
    <p:extLst>
      <p:ext uri="{BB962C8B-B14F-4D97-AF65-F5344CB8AC3E}">
        <p14:creationId xmlns:p14="http://schemas.microsoft.com/office/powerpoint/2010/main" val="2997144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8082</TotalTime>
  <Words>639</Words>
  <Application>Microsoft Office PowerPoint</Application>
  <PresentationFormat>Widescreen</PresentationFormat>
  <Paragraphs>105</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2025</vt:lpstr>
      <vt:lpstr> </vt:lpstr>
      <vt:lpstr>PowerPoint Presentation</vt:lpstr>
      <vt:lpstr>PowerPoint Presentation</vt:lpstr>
      <vt:lpstr>Feasibility &amp; Viability </vt:lpstr>
      <vt:lpstr>Impact &amp; Benefits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Nakesh 2056</cp:lastModifiedBy>
  <cp:revision>160</cp:revision>
  <dcterms:created xsi:type="dcterms:W3CDTF">2013-12-12T18:46:50Z</dcterms:created>
  <dcterms:modified xsi:type="dcterms:W3CDTF">2025-09-25T09:59:59Z</dcterms:modified>
  <cp:category/>
</cp:coreProperties>
</file>