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0D4"/>
    <a:srgbClr val="727272"/>
    <a:srgbClr val="FFFFFF"/>
    <a:srgbClr val="9BBB59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65885-868C-E6B3-83E6-0E1DDBCEDFD1}" v="90" dt="2025-09-23T18:42:27.138"/>
    <p1510:client id="{2A940046-808D-B4A3-4BFC-CAC680AE05E9}" v="18" dt="2025-09-24T19:30:25.071"/>
    <p1510:client id="{38F33BD1-608A-953A-621D-94316BF98792}" v="14" dt="2025-09-24T19:28:29.538"/>
    <p1510:client id="{5870561A-BFC1-AD25-F692-1B9628B96CF2}" v="8" dt="2025-09-23T17:02:21.679"/>
    <p1510:client id="{8C06F53E-B522-4DFC-A2B7-F386876160DA}" v="262" dt="2025-09-24T11:57:05.187"/>
    <p1510:client id="{95AFA60D-CBE1-F194-CB45-11B6DA3E5FEE}" v="406" dt="2025-09-23T18:02:46.809"/>
    <p1510:client id="{9BEC6456-D8B6-EF6A-DFE3-B003DC7A00F2}" v="8" dt="2025-09-24T07:47:10.549"/>
    <p1510:client id="{AEDC156E-A05F-74DF-C9C6-F76B12B971E7}" v="676" dt="2025-09-23T18:15:14.178"/>
    <p1510:client id="{C7C7052D-697E-BD64-4C2E-C1D375F02525}" v="149" dt="2025-09-23T18:00:39.054"/>
    <p1510:client id="{DF29873B-80A6-4CA4-C5CF-DE6B200D6F75}" v="24" dt="2025-09-23T18:38:36.065"/>
    <p1510:client id="{E2E51D4F-34E5-57FC-2F32-379C78355B05}" v="1370" dt="2025-09-24T07:36:47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html/2401.14362v2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arxiv.org/html/2504.18932v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5iv.labs.arxiv.org/html/1804.08348" TargetMode="External"/><Relationship Id="rId11" Type="http://schemas.openxmlformats.org/officeDocument/2006/relationships/hyperlink" Target="https://www.i-jmr.org/2024/1/e66626/" TargetMode="External"/><Relationship Id="rId5" Type="http://schemas.openxmlformats.org/officeDocument/2006/relationships/hyperlink" Target="https://arxiv.org/abs/2006.13979" TargetMode="External"/><Relationship Id="rId10" Type="http://schemas.openxmlformats.org/officeDocument/2006/relationships/hyperlink" Target="https://www.nasa.gov/missions/station/iss-research/mental-well-being-in-space/" TargetMode="External"/><Relationship Id="rId4" Type="http://schemas.openxmlformats.org/officeDocument/2006/relationships/hyperlink" Target="https://arxiv.org/abs/2006.11477" TargetMode="External"/><Relationship Id="rId9" Type="http://schemas.openxmlformats.org/officeDocument/2006/relationships/hyperlink" Target="https://pmc.ncbi.nlm.nih.gov/articles/PMC869629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49499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53697" y="-358669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984" y="118356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CC979A-4FA4-FE5F-FF80-C6AC98B771F8}"/>
              </a:ext>
            </a:extLst>
          </p:cNvPr>
          <p:cNvSpPr txBox="1"/>
          <p:nvPr/>
        </p:nvSpPr>
        <p:spPr>
          <a:xfrm>
            <a:off x="329894" y="1945129"/>
            <a:ext cx="533434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MS PGothic"/>
                <a:ea typeface="ＭＳ Ｐゴシック"/>
                <a:cs typeface="Calibri"/>
              </a:rPr>
              <a:t>Problem Statement ID</a:t>
            </a:r>
            <a:r>
              <a:rPr lang="en-US" sz="2400" b="1">
                <a:latin typeface="MS PGothic"/>
                <a:ea typeface="ＭＳ Ｐゴシック"/>
                <a:cs typeface="Calibri"/>
              </a:rPr>
              <a:t>: SIH25175</a:t>
            </a:r>
            <a:endParaRPr lang="en-US" sz="2400" b="1">
              <a:latin typeface="ＭＳ Ｐゴシック" pitchFamily="1" charset="-128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15240-A1A6-E02A-7220-58D92DF4E62C}"/>
              </a:ext>
            </a:extLst>
          </p:cNvPr>
          <p:cNvSpPr txBox="1"/>
          <p:nvPr/>
        </p:nvSpPr>
        <p:spPr>
          <a:xfrm>
            <a:off x="347209" y="3734930"/>
            <a:ext cx="49563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u="sng">
                <a:latin typeface="MS PGothic"/>
                <a:ea typeface="ＭＳ Ｐゴシック"/>
                <a:cs typeface="Calibri"/>
              </a:rPr>
              <a:t>Theme</a:t>
            </a:r>
            <a:r>
              <a:rPr lang="en-US" sz="2400" b="1">
                <a:latin typeface="MS PGothic"/>
                <a:ea typeface="ＭＳ Ｐゴシック"/>
                <a:cs typeface="Calibri"/>
              </a:rPr>
              <a:t>: Space Technology</a:t>
            </a:r>
            <a:endParaRPr lang="en-US" sz="2400" b="1">
              <a:latin typeface="ＭＳ Ｐゴシック" pitchFamily="1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2C4A5-740A-BE50-DD68-7A92E16081F7}"/>
              </a:ext>
            </a:extLst>
          </p:cNvPr>
          <p:cNvSpPr txBox="1"/>
          <p:nvPr/>
        </p:nvSpPr>
        <p:spPr>
          <a:xfrm>
            <a:off x="347208" y="4288341"/>
            <a:ext cx="47743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>
                <a:latin typeface="MS PGothic"/>
                <a:ea typeface="ＭＳ Ｐゴシック"/>
                <a:cs typeface="Calibri"/>
              </a:rPr>
              <a:t> </a:t>
            </a:r>
            <a:r>
              <a:rPr lang="en-US" sz="2400" b="1" u="sng">
                <a:latin typeface="MS PGothic"/>
                <a:ea typeface="ＭＳ Ｐゴシック"/>
                <a:cs typeface="Calibri"/>
              </a:rPr>
              <a:t>PS Category</a:t>
            </a:r>
            <a:r>
              <a:rPr lang="en-US" sz="2400" b="1">
                <a:latin typeface="MS PGothic"/>
                <a:ea typeface="ＭＳ Ｐゴシック"/>
                <a:cs typeface="Calibri"/>
              </a:rPr>
              <a:t>: Software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50176-F6BB-7E48-5D85-5533C8EFD2E9}"/>
              </a:ext>
            </a:extLst>
          </p:cNvPr>
          <p:cNvSpPr txBox="1"/>
          <p:nvPr/>
        </p:nvSpPr>
        <p:spPr>
          <a:xfrm>
            <a:off x="343645" y="4817311"/>
            <a:ext cx="48443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u="sng">
                <a:latin typeface="MS PGothic"/>
                <a:ea typeface="ＭＳ Ｐゴシック"/>
                <a:cs typeface="Calibri"/>
              </a:rPr>
              <a:t>Team ID</a:t>
            </a:r>
            <a:r>
              <a:rPr lang="en-US" sz="2400" b="1">
                <a:latin typeface="MS PGothic"/>
                <a:ea typeface="ＭＳ Ｐゴシック"/>
                <a:cs typeface="Calibri"/>
              </a:rPr>
              <a:t>: </a:t>
            </a:r>
            <a:endParaRPr lang="en-US" sz="2400" b="1">
              <a:latin typeface="MS PGothic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4C3AA2-561A-8B4A-C905-87B2818C5027}"/>
              </a:ext>
            </a:extLst>
          </p:cNvPr>
          <p:cNvSpPr txBox="1"/>
          <p:nvPr/>
        </p:nvSpPr>
        <p:spPr>
          <a:xfrm>
            <a:off x="351020" y="5339905"/>
            <a:ext cx="48163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u="sng">
                <a:latin typeface="MS PGothic"/>
                <a:ea typeface="ＭＳ Ｐゴシック"/>
                <a:cs typeface="Calibri"/>
              </a:rPr>
              <a:t>Team Name</a:t>
            </a:r>
            <a:r>
              <a:rPr lang="en-US" sz="2400" b="1">
                <a:latin typeface="MS PGothic"/>
                <a:ea typeface="ＭＳ Ｐゴシック"/>
                <a:cs typeface="Calibri"/>
              </a:rPr>
              <a:t>: </a:t>
            </a:r>
            <a:r>
              <a:rPr lang="en-US" sz="2400" b="1" err="1">
                <a:latin typeface="MS PGothic"/>
                <a:ea typeface="ＭＳ Ｐゴシック"/>
                <a:cs typeface="Calibri"/>
              </a:rPr>
              <a:t>Visioneers</a:t>
            </a:r>
            <a:r>
              <a:rPr lang="en-US" sz="2400" b="1">
                <a:latin typeface="MS PGothic"/>
                <a:ea typeface="ＭＳ Ｐゴシック"/>
                <a:cs typeface="Calibri"/>
              </a:rPr>
              <a:t> </a:t>
            </a:r>
            <a:endParaRPr lang="en-US" sz="2400" b="1">
              <a:latin typeface="ＭＳ Ｐゴシック" pitchFamily="1" charset="-128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92D3D-AD99-DF45-A40D-321ED4DAE45B}"/>
              </a:ext>
            </a:extLst>
          </p:cNvPr>
          <p:cNvSpPr txBox="1"/>
          <p:nvPr/>
        </p:nvSpPr>
        <p:spPr>
          <a:xfrm>
            <a:off x="328995" y="2441427"/>
            <a:ext cx="674844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u="sng">
                <a:latin typeface="MS PGothic"/>
                <a:ea typeface="ＭＳ Ｐゴシック"/>
                <a:cs typeface="Calibri"/>
              </a:rPr>
              <a:t>Problem Statement Title</a:t>
            </a:r>
            <a:r>
              <a:rPr lang="en-US" sz="2400" b="1">
                <a:latin typeface="MS PGothic"/>
                <a:ea typeface="ＭＳ Ｐゴシック"/>
                <a:cs typeface="Calibri"/>
              </a:rPr>
              <a:t>: </a:t>
            </a:r>
            <a:endParaRPr lang="en-US" sz="2400" b="1">
              <a:latin typeface="ＭＳ Ｐゴシック" pitchFamily="1" charset="-128"/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48545B-DC9E-6297-DF09-F1E421E72A7E}"/>
              </a:ext>
            </a:extLst>
          </p:cNvPr>
          <p:cNvSpPr txBox="1"/>
          <p:nvPr/>
        </p:nvSpPr>
        <p:spPr>
          <a:xfrm>
            <a:off x="717708" y="2879018"/>
            <a:ext cx="596438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MS PGothic"/>
                <a:ea typeface="MS PGothic"/>
              </a:rPr>
              <a:t>MAITRI: An AI Assistant for Psychological </a:t>
            </a:r>
          </a:p>
          <a:p>
            <a:r>
              <a:rPr lang="en-US" sz="2400">
                <a:latin typeface="MS PGothic"/>
                <a:ea typeface="MS PGothic"/>
              </a:rPr>
              <a:t>And Mental Well-Being of Astronauts</a:t>
            </a:r>
            <a:endParaRPr lang="en-US" sz="2400">
              <a:latin typeface="MS PGothic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58516" y="-10089"/>
            <a:ext cx="10972800" cy="1006478"/>
          </a:xfrm>
        </p:spPr>
        <p:txBody>
          <a:bodyPr/>
          <a:lstStyle/>
          <a:p>
            <a:pPr eaLnBrk="1" hangingPunct="1"/>
            <a:r>
              <a:rPr lang="en-US" sz="3600" b="1">
                <a:latin typeface="MS PGothic"/>
                <a:ea typeface="MS PGothic"/>
                <a:cs typeface="Times New Roman"/>
              </a:rPr>
              <a:t>MAITRI: The Bond Beyond Space</a:t>
            </a:r>
            <a:endParaRPr lang="en-US" sz="3600" b="1"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60391"/>
            <a:ext cx="1706951" cy="66551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latin typeface="Calibri"/>
                <a:ea typeface="MS PGothic"/>
                <a:cs typeface="Calibri"/>
              </a:rPr>
              <a:t>Visioneers</a:t>
            </a:r>
            <a:endParaRPr lang="en-IN" err="1">
              <a:latin typeface="Calibri"/>
              <a:ea typeface="MS PGothic"/>
              <a:cs typeface="Calibri"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63005E-A64C-8D40-29A3-01802BC4292D}"/>
              </a:ext>
            </a:extLst>
          </p:cNvPr>
          <p:cNvSpPr txBox="1"/>
          <p:nvPr/>
        </p:nvSpPr>
        <p:spPr>
          <a:xfrm>
            <a:off x="6985458" y="1870567"/>
            <a:ext cx="497272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Reduces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loneliness</a:t>
            </a:r>
            <a:r>
              <a:rPr lang="en-US" sz="1600">
                <a:latin typeface="Calibri"/>
                <a:ea typeface="ＭＳ Ｐゴシック"/>
                <a:cs typeface="Calibri"/>
              </a:rPr>
              <a:t> by acting like a friendly presence.</a:t>
            </a:r>
            <a:endParaRPr lang="en-IN" sz="1600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879207-9E89-E4B9-8146-BC7B40B53789}"/>
              </a:ext>
            </a:extLst>
          </p:cNvPr>
          <p:cNvSpPr txBox="1"/>
          <p:nvPr/>
        </p:nvSpPr>
        <p:spPr>
          <a:xfrm>
            <a:off x="6983032" y="2282945"/>
            <a:ext cx="499478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Helps astronauts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manage stress and tiredness</a:t>
            </a:r>
            <a:r>
              <a:rPr lang="en-US" sz="1600">
                <a:latin typeface="Calibri"/>
                <a:ea typeface="ＭＳ Ｐゴシック"/>
                <a:cs typeface="Calibri"/>
              </a:rPr>
              <a:t> in real time.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9E2EE-D5A3-9DCD-409F-C358DB5B5475}"/>
              </a:ext>
            </a:extLst>
          </p:cNvPr>
          <p:cNvSpPr txBox="1"/>
          <p:nvPr/>
        </p:nvSpPr>
        <p:spPr>
          <a:xfrm>
            <a:off x="6983033" y="2867056"/>
            <a:ext cx="4994787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Ensures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safety</a:t>
            </a:r>
            <a:r>
              <a:rPr lang="en-US" sz="1600">
                <a:latin typeface="Calibri"/>
                <a:ea typeface="ＭＳ Ｐゴシック"/>
                <a:cs typeface="Calibri"/>
              </a:rPr>
              <a:t> by warning about health risks early.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85FC20-6F60-AD07-53BA-F95E6602FB77}"/>
              </a:ext>
            </a:extLst>
          </p:cNvPr>
          <p:cNvSpPr txBox="1"/>
          <p:nvPr/>
        </p:nvSpPr>
        <p:spPr>
          <a:xfrm>
            <a:off x="6983033" y="3264704"/>
            <a:ext cx="485989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Supports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focus and productivity</a:t>
            </a:r>
            <a:r>
              <a:rPr lang="en-US" sz="1600">
                <a:latin typeface="Calibri"/>
                <a:ea typeface="ＭＳ Ｐゴシック"/>
                <a:cs typeface="Calibri"/>
              </a:rPr>
              <a:t> during missions.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B46DF8-6C72-58C8-DCDF-1D953A9DA67D}"/>
              </a:ext>
            </a:extLst>
          </p:cNvPr>
          <p:cNvSpPr txBox="1"/>
          <p:nvPr/>
        </p:nvSpPr>
        <p:spPr>
          <a:xfrm>
            <a:off x="1871406" y="4537709"/>
            <a:ext cx="404105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Not just a chatbot — it can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see, listen, and understand emotions</a:t>
            </a:r>
            <a:r>
              <a:rPr lang="en-US" sz="1600">
                <a:latin typeface="Calibri"/>
                <a:ea typeface="ＭＳ Ｐゴシック"/>
                <a:cs typeface="Calibri"/>
              </a:rPr>
              <a:t>.</a:t>
            </a:r>
            <a:endParaRPr lang="en-IN" sz="1600" b="1">
              <a:latin typeface="Calibri"/>
              <a:ea typeface="ＭＳ Ｐゴシック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B61B60-A6B4-335A-B454-C0B42F5A6E20}"/>
              </a:ext>
            </a:extLst>
          </p:cNvPr>
          <p:cNvSpPr txBox="1"/>
          <p:nvPr/>
        </p:nvSpPr>
        <p:spPr>
          <a:xfrm>
            <a:off x="1848465" y="5120367"/>
            <a:ext cx="348062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Calibri"/>
                <a:ea typeface="ＭＳ Ｐゴシック"/>
                <a:cs typeface="Calibri"/>
              </a:rPr>
              <a:t>Keeps a memory of emotional trends</a:t>
            </a:r>
            <a:r>
              <a:rPr lang="en-US" sz="1600">
                <a:latin typeface="Calibri"/>
                <a:ea typeface="ＭＳ Ｐゴシック"/>
                <a:cs typeface="Calibri"/>
              </a:rPr>
              <a:t> over time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E8A463-9A6A-648C-8387-8CA003A6EEE9}"/>
              </a:ext>
            </a:extLst>
          </p:cNvPr>
          <p:cNvSpPr txBox="1"/>
          <p:nvPr/>
        </p:nvSpPr>
        <p:spPr>
          <a:xfrm>
            <a:off x="6227097" y="4513300"/>
            <a:ext cx="404105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Calibri"/>
                <a:ea typeface="ＭＳ Ｐゴシック"/>
                <a:cs typeface="Calibri"/>
              </a:rPr>
              <a:t>Adaptive</a:t>
            </a:r>
            <a:r>
              <a:rPr lang="en-US" sz="1600">
                <a:latin typeface="Calibri"/>
                <a:ea typeface="ＭＳ Ｐゴシック"/>
                <a:cs typeface="Calibri"/>
              </a:rPr>
              <a:t> — the suggestions change based on each astronaut’s state and daily routine.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875D8-7A7A-170E-FB78-7DF6BB503529}"/>
              </a:ext>
            </a:extLst>
          </p:cNvPr>
          <p:cNvSpPr txBox="1"/>
          <p:nvPr/>
        </p:nvSpPr>
        <p:spPr>
          <a:xfrm>
            <a:off x="6227097" y="5112459"/>
            <a:ext cx="382474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combines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human-like empathy with scientific evidence</a:t>
            </a:r>
            <a:r>
              <a:rPr lang="en-US" sz="1600">
                <a:latin typeface="Calibri"/>
                <a:ea typeface="ＭＳ Ｐゴシック"/>
                <a:cs typeface="Calibri"/>
              </a:rPr>
              <a:t> (breathing exercises, positive talk, reminders).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756EFB-BAA6-E581-01E1-25B0BFD0027D}"/>
              </a:ext>
            </a:extLst>
          </p:cNvPr>
          <p:cNvSpPr txBox="1"/>
          <p:nvPr/>
        </p:nvSpPr>
        <p:spPr>
          <a:xfrm>
            <a:off x="1838027" y="5700693"/>
            <a:ext cx="395256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Works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independently without internet</a:t>
            </a:r>
            <a:r>
              <a:rPr lang="en-US" sz="1600">
                <a:latin typeface="Calibri"/>
                <a:ea typeface="ＭＳ Ｐゴシック"/>
                <a:cs typeface="Calibri"/>
              </a:rPr>
              <a:t>, ideal for space missions.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B893AF-5315-3849-440E-657DC5DAF11B}"/>
              </a:ext>
            </a:extLst>
          </p:cNvPr>
          <p:cNvSpPr txBox="1"/>
          <p:nvPr/>
        </p:nvSpPr>
        <p:spPr>
          <a:xfrm>
            <a:off x="363794" y="1583130"/>
            <a:ext cx="41762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An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AI companion </a:t>
            </a:r>
            <a:r>
              <a:rPr lang="en-US" sz="1600">
                <a:latin typeface="Calibri"/>
                <a:ea typeface="ＭＳ Ｐゴシック"/>
                <a:cs typeface="Calibri"/>
              </a:rPr>
              <a:t>that observes astronauts’ face and voice.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750D7F-BF72-255E-F591-0F5BAE907C89}"/>
              </a:ext>
            </a:extLst>
          </p:cNvPr>
          <p:cNvSpPr txBox="1"/>
          <p:nvPr/>
        </p:nvSpPr>
        <p:spPr>
          <a:xfrm>
            <a:off x="363794" y="2164030"/>
            <a:ext cx="404843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It notes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changes in mood</a:t>
            </a:r>
            <a:r>
              <a:rPr lang="en-US" sz="1600">
                <a:latin typeface="Calibri"/>
                <a:ea typeface="ＭＳ Ｐゴシック"/>
                <a:cs typeface="Calibri"/>
              </a:rPr>
              <a:t> or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stress levels</a:t>
            </a:r>
            <a:r>
              <a:rPr lang="en-US" sz="1600">
                <a:latin typeface="Calibri"/>
                <a:ea typeface="ＭＳ Ｐゴシック"/>
                <a:cs typeface="Calibri"/>
              </a:rPr>
              <a:t>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08C3D-E4ED-F530-CB9B-B9928665C016}"/>
              </a:ext>
            </a:extLst>
          </p:cNvPr>
          <p:cNvSpPr txBox="1"/>
          <p:nvPr/>
        </p:nvSpPr>
        <p:spPr>
          <a:xfrm>
            <a:off x="353356" y="2579257"/>
            <a:ext cx="435569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Offers short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supportive conversations </a:t>
            </a:r>
            <a:r>
              <a:rPr lang="en-US" sz="1600">
                <a:latin typeface="Calibri"/>
                <a:ea typeface="ＭＳ Ｐゴシック"/>
                <a:cs typeface="Calibri"/>
              </a:rPr>
              <a:t>and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simple activities</a:t>
            </a:r>
            <a:r>
              <a:rPr lang="en-US" sz="1600">
                <a:latin typeface="Calibri"/>
                <a:ea typeface="ＭＳ Ｐゴシック"/>
                <a:cs typeface="Calibri"/>
              </a:rPr>
              <a:t>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5E5C4B-054A-302D-5064-E41A2D5EDECB}"/>
              </a:ext>
            </a:extLst>
          </p:cNvPr>
          <p:cNvSpPr txBox="1"/>
          <p:nvPr/>
        </p:nvSpPr>
        <p:spPr>
          <a:xfrm>
            <a:off x="353355" y="3191848"/>
            <a:ext cx="429141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Sends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alerts </a:t>
            </a:r>
            <a:r>
              <a:rPr lang="en-US" sz="1600">
                <a:latin typeface="Calibri"/>
                <a:ea typeface="ＭＳ Ｐゴシック"/>
                <a:cs typeface="Calibri"/>
              </a:rPr>
              <a:t>to ground team if it detects serious issues.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46C753-57B9-F30C-5517-8DA7DB6F402C}"/>
              </a:ext>
            </a:extLst>
          </p:cNvPr>
          <p:cNvSpPr txBox="1"/>
          <p:nvPr/>
        </p:nvSpPr>
        <p:spPr>
          <a:xfrm>
            <a:off x="6847806" y="1371676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How It Addresses the Problem: </a:t>
            </a:r>
            <a:endParaRPr lang="en-IN" b="1" u="sn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1DAE36-8547-99D5-A753-C2A13A10BFDE}"/>
              </a:ext>
            </a:extLst>
          </p:cNvPr>
          <p:cNvSpPr txBox="1"/>
          <p:nvPr/>
        </p:nvSpPr>
        <p:spPr>
          <a:xfrm>
            <a:off x="141514" y="1219352"/>
            <a:ext cx="3972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Proposed Solution: </a:t>
            </a:r>
            <a:endParaRPr lang="en-IN" b="1" u="sn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9D983A-E304-CAFC-08F2-02908400BE95}"/>
              </a:ext>
            </a:extLst>
          </p:cNvPr>
          <p:cNvSpPr txBox="1"/>
          <p:nvPr/>
        </p:nvSpPr>
        <p:spPr>
          <a:xfrm>
            <a:off x="4295058" y="4082144"/>
            <a:ext cx="4355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Innovation and Uniqueness : </a:t>
            </a:r>
            <a:endParaRPr lang="en-IN" b="1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9EBAA-F2CA-8FC2-8CE6-4596184976F8}"/>
              </a:ext>
            </a:extLst>
          </p:cNvPr>
          <p:cNvSpPr txBox="1"/>
          <p:nvPr/>
        </p:nvSpPr>
        <p:spPr>
          <a:xfrm>
            <a:off x="137796" y="1141781"/>
            <a:ext cx="4562270" cy="2643138"/>
          </a:xfrm>
          <a:prstGeom prst="roundRect">
            <a:avLst/>
          </a:prstGeom>
          <a:noFill/>
          <a:ln w="28575">
            <a:solidFill>
              <a:srgbClr val="39B0D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32E33-9CF4-BB7D-F309-B4DE9D3F9D0E}"/>
              </a:ext>
            </a:extLst>
          </p:cNvPr>
          <p:cNvSpPr txBox="1"/>
          <p:nvPr/>
        </p:nvSpPr>
        <p:spPr>
          <a:xfrm>
            <a:off x="6839542" y="1128411"/>
            <a:ext cx="5002121" cy="2663730"/>
          </a:xfrm>
          <a:prstGeom prst="roundRect">
            <a:avLst/>
          </a:prstGeom>
          <a:noFill/>
          <a:ln w="28575">
            <a:solidFill>
              <a:srgbClr val="39B0D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8152A-F724-E99D-4793-0121B95598DA}"/>
              </a:ext>
            </a:extLst>
          </p:cNvPr>
          <p:cNvSpPr txBox="1"/>
          <p:nvPr/>
        </p:nvSpPr>
        <p:spPr>
          <a:xfrm>
            <a:off x="1338718" y="458200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F37A8D-B413-B9BC-3448-52058E636F6C}"/>
              </a:ext>
            </a:extLst>
          </p:cNvPr>
          <p:cNvSpPr txBox="1"/>
          <p:nvPr/>
        </p:nvSpPr>
        <p:spPr>
          <a:xfrm>
            <a:off x="1832057" y="4085161"/>
            <a:ext cx="8429042" cy="2323920"/>
          </a:xfrm>
          <a:prstGeom prst="roundRect">
            <a:avLst/>
          </a:prstGeom>
          <a:noFill/>
          <a:ln w="28575">
            <a:solidFill>
              <a:srgbClr val="39B0D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42452" y="-17163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2688" y="99749"/>
            <a:ext cx="1646511" cy="70148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Visioneers</a:t>
            </a:r>
            <a:endParaRPr lang="en-IN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92" y="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7629868A-CAB0-3E0A-EBF6-9AAD97AB5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00480"/>
            <a:ext cx="12192000" cy="420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F09B91-A1EC-1701-AFC9-EEBD4392B891}"/>
              </a:ext>
            </a:extLst>
          </p:cNvPr>
          <p:cNvSpPr txBox="1"/>
          <p:nvPr/>
        </p:nvSpPr>
        <p:spPr>
          <a:xfrm>
            <a:off x="106054" y="5349339"/>
            <a:ext cx="116538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alibri"/>
                <a:ea typeface="ＭＳ Ｐゴシック"/>
                <a:cs typeface="Calibri"/>
              </a:rPr>
              <a:t>Tech Stack: </a:t>
            </a:r>
          </a:p>
        </p:txBody>
      </p:sp>
      <p:pic>
        <p:nvPicPr>
          <p:cNvPr id="7" name="Picture 6" descr="LangChain Logo Free Download SVG, PN... · LobeHub">
            <a:extLst>
              <a:ext uri="{FF2B5EF4-FFF2-40B4-BE49-F238E27FC236}">
                <a16:creationId xmlns:a16="http://schemas.microsoft.com/office/drawing/2014/main" id="{BB1A24A2-5B73-FB33-4820-B12A20BE2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59" y="5710518"/>
            <a:ext cx="1275230" cy="1275230"/>
          </a:xfrm>
          <a:prstGeom prst="rect">
            <a:avLst/>
          </a:prstGeom>
        </p:spPr>
      </p:pic>
      <p:pic>
        <p:nvPicPr>
          <p:cNvPr id="8" name="Picture 7" descr="HuggingFace Logo Free Download SVG, ... · LobeHub">
            <a:extLst>
              <a:ext uri="{FF2B5EF4-FFF2-40B4-BE49-F238E27FC236}">
                <a16:creationId xmlns:a16="http://schemas.microsoft.com/office/drawing/2014/main" id="{CA710A66-C907-AC31-552E-A612BBA2E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1222" y="5889811"/>
            <a:ext cx="939055" cy="939054"/>
          </a:xfrm>
          <a:prstGeom prst="rect">
            <a:avLst/>
          </a:prstGeom>
        </p:spPr>
      </p:pic>
      <p:pic>
        <p:nvPicPr>
          <p:cNvPr id="13" name="Picture 12" descr="pytorch-logo | Terra Incognita">
            <a:extLst>
              <a:ext uri="{FF2B5EF4-FFF2-40B4-BE49-F238E27FC236}">
                <a16:creationId xmlns:a16="http://schemas.microsoft.com/office/drawing/2014/main" id="{405BCF74-5CD6-05E2-5DE7-1E571140F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2165" y="5755341"/>
            <a:ext cx="1129555" cy="1185584"/>
          </a:xfrm>
          <a:prstGeom prst="rect">
            <a:avLst/>
          </a:prstGeom>
        </p:spPr>
      </p:pic>
      <p:pic>
        <p:nvPicPr>
          <p:cNvPr id="14" name="Picture 13" descr="React Logo, symbol, meaning, history, PNG, brand">
            <a:extLst>
              <a:ext uri="{FF2B5EF4-FFF2-40B4-BE49-F238E27FC236}">
                <a16:creationId xmlns:a16="http://schemas.microsoft.com/office/drawing/2014/main" id="{FCAE0DD6-B791-EBB4-FB29-11A0789D6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0694" y="5907181"/>
            <a:ext cx="1600200" cy="904315"/>
          </a:xfrm>
          <a:prstGeom prst="rect">
            <a:avLst/>
          </a:prstGeom>
        </p:spPr>
      </p:pic>
      <p:pic>
        <p:nvPicPr>
          <p:cNvPr id="15" name="Picture 14" descr="OpenCV Logo Icons for Your Projects">
            <a:extLst>
              <a:ext uri="{FF2B5EF4-FFF2-40B4-BE49-F238E27FC236}">
                <a16:creationId xmlns:a16="http://schemas.microsoft.com/office/drawing/2014/main" id="{F0A79929-1752-C9A3-3A65-B717C29439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9688" y="5753101"/>
            <a:ext cx="1033183" cy="1066801"/>
          </a:xfrm>
          <a:prstGeom prst="rect">
            <a:avLst/>
          </a:prstGeom>
        </p:spPr>
      </p:pic>
      <p:pic>
        <p:nvPicPr>
          <p:cNvPr id="16" name="Picture 15" descr="A Basic Introduction to Tensorflow in Deep Learning - Analytics Vidhya">
            <a:extLst>
              <a:ext uri="{FF2B5EF4-FFF2-40B4-BE49-F238E27FC236}">
                <a16:creationId xmlns:a16="http://schemas.microsoft.com/office/drawing/2014/main" id="{0221B235-DD20-73CC-0B99-704724392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5429" y="5833783"/>
            <a:ext cx="916642" cy="927848"/>
          </a:xfrm>
          <a:prstGeom prst="rect">
            <a:avLst/>
          </a:prstGeom>
        </p:spPr>
      </p:pic>
      <p:pic>
        <p:nvPicPr>
          <p:cNvPr id="20" name="Picture 19" descr="SQLite Logo PNG Transparent &amp; SVG Vector - Freebie Supply">
            <a:extLst>
              <a:ext uri="{FF2B5EF4-FFF2-40B4-BE49-F238E27FC236}">
                <a16:creationId xmlns:a16="http://schemas.microsoft.com/office/drawing/2014/main" id="{3B089BED-E415-BD32-E373-C715F89998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3278" y="5824884"/>
            <a:ext cx="2304788" cy="9388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62116" y="-11588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37652"/>
            <a:ext cx="1628291" cy="74725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Visioneers</a:t>
            </a:r>
            <a:endParaRPr lang="en-IN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C55927-316A-1A80-4F1A-270FE0128D27}"/>
              </a:ext>
            </a:extLst>
          </p:cNvPr>
          <p:cNvSpPr txBox="1"/>
          <p:nvPr/>
        </p:nvSpPr>
        <p:spPr>
          <a:xfrm>
            <a:off x="462116" y="1455174"/>
            <a:ext cx="2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Feasibility: </a:t>
            </a:r>
            <a:endParaRPr lang="en-IN" b="1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879D9-89DC-C03F-B25E-DF230939E452}"/>
              </a:ext>
            </a:extLst>
          </p:cNvPr>
          <p:cNvSpPr txBox="1"/>
          <p:nvPr/>
        </p:nvSpPr>
        <p:spPr>
          <a:xfrm>
            <a:off x="560437" y="1794142"/>
            <a:ext cx="437535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Calibri"/>
                <a:ea typeface="ＭＳ Ｐゴシック"/>
                <a:cs typeface="Calibri"/>
              </a:rPr>
              <a:t>Emotion detection</a:t>
            </a:r>
            <a:r>
              <a:rPr lang="en-US" sz="1600">
                <a:latin typeface="Calibri"/>
                <a:ea typeface="ＭＳ Ｐゴシック"/>
                <a:cs typeface="Calibri"/>
              </a:rPr>
              <a:t> from face and voice is already proven on Earth.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EFD7-318C-851C-4377-660D57F517FF}"/>
              </a:ext>
            </a:extLst>
          </p:cNvPr>
          <p:cNvSpPr txBox="1"/>
          <p:nvPr/>
        </p:nvSpPr>
        <p:spPr>
          <a:xfrm>
            <a:off x="560438" y="2382038"/>
            <a:ext cx="437535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Compact AI models can run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offline on local systems</a:t>
            </a:r>
            <a:r>
              <a:rPr lang="en-US" sz="1600">
                <a:latin typeface="Calibri"/>
                <a:ea typeface="ＭＳ Ｐゴシック"/>
                <a:cs typeface="Calibri"/>
              </a:rPr>
              <a:t>, suitable for space stations.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7812-A440-A0EA-D851-DD44C012191F}"/>
              </a:ext>
            </a:extLst>
          </p:cNvPr>
          <p:cNvSpPr txBox="1"/>
          <p:nvPr/>
        </p:nvSpPr>
        <p:spPr>
          <a:xfrm>
            <a:off x="560437" y="3019801"/>
            <a:ext cx="50477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The assistant only needs short interactions, keeping it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lightweight and practical</a:t>
            </a:r>
            <a:r>
              <a:rPr lang="en-US" sz="1600">
                <a:latin typeface="Calibri"/>
                <a:ea typeface="ＭＳ Ｐゴシック"/>
                <a:cs typeface="Calibri"/>
              </a:rPr>
              <a:t>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9EB61-3536-68E9-440E-6475D4AEBBEB}"/>
              </a:ext>
            </a:extLst>
          </p:cNvPr>
          <p:cNvSpPr txBox="1"/>
          <p:nvPr/>
        </p:nvSpPr>
        <p:spPr>
          <a:xfrm>
            <a:off x="560436" y="3599357"/>
            <a:ext cx="5233926" cy="595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Can be built step-by-step: emotion logging → basic conversations → advanced support.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03705-793F-5589-A93A-EA6C2805F1AD}"/>
              </a:ext>
            </a:extLst>
          </p:cNvPr>
          <p:cNvSpPr txBox="1"/>
          <p:nvPr/>
        </p:nvSpPr>
        <p:spPr>
          <a:xfrm>
            <a:off x="6843251" y="1433347"/>
            <a:ext cx="455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Potential Challenges and Risks: </a:t>
            </a:r>
            <a:endParaRPr lang="en-IN" b="1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35151F-619B-6B59-C477-38B5A9B6FBB1}"/>
              </a:ext>
            </a:extLst>
          </p:cNvPr>
          <p:cNvSpPr txBox="1"/>
          <p:nvPr/>
        </p:nvSpPr>
        <p:spPr>
          <a:xfrm>
            <a:off x="7069394" y="1862605"/>
            <a:ext cx="466049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Calibri"/>
                <a:ea typeface="ＭＳ Ｐゴシック"/>
                <a:cs typeface="Calibri"/>
              </a:rPr>
              <a:t>Accuracy issues</a:t>
            </a:r>
            <a:r>
              <a:rPr lang="en-US" sz="1600">
                <a:latin typeface="Calibri"/>
                <a:ea typeface="ＭＳ Ｐゴシック"/>
                <a:cs typeface="Calibri"/>
              </a:rPr>
              <a:t>: AI may misread emotions due to lighting, noise, or fatigue.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485C3-D189-AC5B-5D78-779475A969D3}"/>
              </a:ext>
            </a:extLst>
          </p:cNvPr>
          <p:cNvSpPr txBox="1"/>
          <p:nvPr/>
        </p:nvSpPr>
        <p:spPr>
          <a:xfrm>
            <a:off x="7069394" y="2480375"/>
            <a:ext cx="440485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Calibri"/>
                <a:ea typeface="ＭＳ Ｐゴシック"/>
                <a:cs typeface="Calibri"/>
              </a:rPr>
              <a:t>Trust factor</a:t>
            </a:r>
            <a:r>
              <a:rPr lang="en-US" sz="1600">
                <a:latin typeface="Calibri"/>
                <a:ea typeface="ＭＳ Ｐゴシック"/>
                <a:cs typeface="Calibri"/>
              </a:rPr>
              <a:t>: astronauts may hesitate to rely on AI for emotional support.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E3B1B1-FD63-CCFD-7A05-00DAA157612A}"/>
              </a:ext>
            </a:extLst>
          </p:cNvPr>
          <p:cNvSpPr txBox="1"/>
          <p:nvPr/>
        </p:nvSpPr>
        <p:spPr>
          <a:xfrm>
            <a:off x="7069392" y="3032319"/>
            <a:ext cx="410005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Calibri"/>
                <a:ea typeface="ＭＳ Ｐゴシック"/>
                <a:cs typeface="Calibri"/>
              </a:rPr>
              <a:t>Privacy concerns</a:t>
            </a:r>
            <a:r>
              <a:rPr lang="en-US" sz="1600">
                <a:latin typeface="Calibri"/>
                <a:ea typeface="ＭＳ Ｐゴシック"/>
                <a:cs typeface="Calibri"/>
              </a:rPr>
              <a:t>: constant monitoring may feel intrusive.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0DBFA-4BD2-A074-D39A-2AB1A6BFEE02}"/>
              </a:ext>
            </a:extLst>
          </p:cNvPr>
          <p:cNvSpPr txBox="1"/>
          <p:nvPr/>
        </p:nvSpPr>
        <p:spPr>
          <a:xfrm>
            <a:off x="7069392" y="3629212"/>
            <a:ext cx="425736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Calibri"/>
                <a:ea typeface="ＭＳ Ｐゴシック"/>
                <a:cs typeface="Calibri"/>
              </a:rPr>
              <a:t>Hardware limits</a:t>
            </a:r>
            <a:r>
              <a:rPr lang="en-US" sz="1600">
                <a:latin typeface="Calibri"/>
                <a:ea typeface="ＭＳ Ｐゴシック"/>
                <a:cs typeface="Calibri"/>
              </a:rPr>
              <a:t>: space systems have restricted computing power.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736C8A-C239-330D-49D1-F152A0C76241}"/>
              </a:ext>
            </a:extLst>
          </p:cNvPr>
          <p:cNvSpPr txBox="1"/>
          <p:nvPr/>
        </p:nvSpPr>
        <p:spPr>
          <a:xfrm>
            <a:off x="3657600" y="4630994"/>
            <a:ext cx="42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Strategies to Overcome these Challenges: </a:t>
            </a:r>
            <a:endParaRPr lang="en-IN" b="1" u="sn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00EFA-AA88-16F3-9A21-5BA61FAFCB81}"/>
              </a:ext>
            </a:extLst>
          </p:cNvPr>
          <p:cNvSpPr txBox="1"/>
          <p:nvPr/>
        </p:nvSpPr>
        <p:spPr>
          <a:xfrm>
            <a:off x="1769805" y="5087797"/>
            <a:ext cx="38247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Use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combined signals</a:t>
            </a:r>
            <a:r>
              <a:rPr lang="en-US" sz="1600">
                <a:latin typeface="Calibri"/>
                <a:ea typeface="ＭＳ Ｐゴシック"/>
                <a:cs typeface="Calibri"/>
              </a:rPr>
              <a:t> (face + voice) to improve accuracy.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E3F6D-C0D9-2941-29BD-E60E9A52D36B}"/>
              </a:ext>
            </a:extLst>
          </p:cNvPr>
          <p:cNvSpPr txBox="1"/>
          <p:nvPr/>
        </p:nvSpPr>
        <p:spPr>
          <a:xfrm>
            <a:off x="1769805" y="5669714"/>
            <a:ext cx="342162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Keep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human-in-the-loop</a:t>
            </a:r>
            <a:r>
              <a:rPr lang="en-US" sz="1600">
                <a:latin typeface="Calibri"/>
                <a:ea typeface="ＭＳ Ｐゴシック"/>
                <a:cs typeface="Calibri"/>
              </a:rPr>
              <a:t>: serious cases always flagged to ground crew.</a:t>
            </a:r>
            <a:endParaRPr lang="en-IN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00651F-F5AB-A490-45D2-88BD9B94667E}"/>
              </a:ext>
            </a:extLst>
          </p:cNvPr>
          <p:cNvSpPr txBox="1"/>
          <p:nvPr/>
        </p:nvSpPr>
        <p:spPr>
          <a:xfrm>
            <a:off x="6489290" y="5087797"/>
            <a:ext cx="40881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Allow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transparent controls</a:t>
            </a:r>
            <a:r>
              <a:rPr lang="en-US" sz="1600">
                <a:latin typeface="Calibri"/>
                <a:ea typeface="ＭＳ Ｐゴシック"/>
                <a:cs typeface="Calibri"/>
              </a:rPr>
              <a:t> so astronauts can pause or manage monitoring.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DA9F27-137C-02EA-0CF3-F749710927AD}"/>
              </a:ext>
            </a:extLst>
          </p:cNvPr>
          <p:cNvSpPr txBox="1"/>
          <p:nvPr/>
        </p:nvSpPr>
        <p:spPr>
          <a:xfrm>
            <a:off x="6489290" y="5797013"/>
            <a:ext cx="371659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Calibri"/>
                <a:ea typeface="ＭＳ Ｐゴシック"/>
                <a:cs typeface="Calibri"/>
              </a:rPr>
              <a:t>Optimize AI models to run efficiently on </a:t>
            </a:r>
            <a:r>
              <a:rPr lang="en-US" sz="1600" b="1">
                <a:latin typeface="Calibri"/>
                <a:ea typeface="ＭＳ Ｐゴシック"/>
                <a:cs typeface="Calibri"/>
              </a:rPr>
              <a:t>low-resource hardware</a:t>
            </a:r>
            <a:r>
              <a:rPr lang="en-US" sz="1600">
                <a:latin typeface="Calibri"/>
                <a:ea typeface="ＭＳ Ｐゴシック"/>
                <a:cs typeface="Calibri"/>
              </a:rPr>
              <a:t>.</a:t>
            </a:r>
            <a:endParaRPr lang="en-IN" sz="1600">
              <a:latin typeface="Calibri"/>
              <a:ea typeface="ＭＳ Ｐゴシック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4DF13-31C0-B925-3F5D-EFD971D7FA18}"/>
              </a:ext>
            </a:extLst>
          </p:cNvPr>
          <p:cNvSpPr txBox="1"/>
          <p:nvPr/>
        </p:nvSpPr>
        <p:spPr>
          <a:xfrm>
            <a:off x="255428" y="1283298"/>
            <a:ext cx="5359022" cy="2952056"/>
          </a:xfrm>
          <a:prstGeom prst="roundRect">
            <a:avLst/>
          </a:prstGeom>
          <a:noFill/>
          <a:ln w="28575">
            <a:solidFill>
              <a:srgbClr val="39B0D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348490-5505-DD78-93D1-5853FD342E5E}"/>
              </a:ext>
            </a:extLst>
          </p:cNvPr>
          <p:cNvSpPr txBox="1"/>
          <p:nvPr/>
        </p:nvSpPr>
        <p:spPr>
          <a:xfrm>
            <a:off x="6702387" y="1283083"/>
            <a:ext cx="5349152" cy="2952055"/>
          </a:xfrm>
          <a:prstGeom prst="roundRect">
            <a:avLst/>
          </a:prstGeom>
          <a:noFill/>
          <a:ln w="28575">
            <a:solidFill>
              <a:srgbClr val="39B0D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0F0954-DA7F-957B-C42A-B7B968781D60}"/>
              </a:ext>
            </a:extLst>
          </p:cNvPr>
          <p:cNvSpPr txBox="1"/>
          <p:nvPr/>
        </p:nvSpPr>
        <p:spPr>
          <a:xfrm>
            <a:off x="1767913" y="4488257"/>
            <a:ext cx="8659229" cy="2210650"/>
          </a:xfrm>
          <a:prstGeom prst="roundRect">
            <a:avLst/>
          </a:prstGeom>
          <a:noFill/>
          <a:ln w="28575">
            <a:solidFill>
              <a:srgbClr val="39B0D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12955" y="-20494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11469" y="1129270"/>
            <a:ext cx="4720143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ctr">
            <a:spAutoFit/>
          </a:bodyPr>
          <a:lstStyle/>
          <a:p>
            <a:pPr algn="just">
              <a:defRPr/>
            </a:pPr>
            <a:r>
              <a:rPr lang="en-US" b="1"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  </a:t>
            </a:r>
            <a:r>
              <a:rPr kumimoji="0" lang="en-US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ＭＳ Ｐゴシック"/>
                <a:cs typeface="Arial"/>
              </a:rPr>
              <a:t>Potential impact on </a:t>
            </a:r>
            <a:r>
              <a:rPr lang="en-US" b="1" u="sng"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Astronauts</a:t>
            </a:r>
            <a:r>
              <a:rPr lang="en-US" b="1"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: </a:t>
            </a:r>
            <a:endParaRPr lang="en-US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  <a:p>
            <a:pPr algn="just">
              <a:defRPr/>
            </a:pPr>
            <a:endParaRPr lang="en-US" b="1">
              <a:solidFill>
                <a:prstClr val="black"/>
              </a:solidFill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US" sz="1600" b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Enhanced Mental Well-Being : </a:t>
            </a:r>
            <a:r>
              <a:rPr lang="en-US" sz="160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Provides real-time emotional support, stress management, and personalized counselling for astronauts during long-duration missions.</a:t>
            </a:r>
            <a:endParaRPr lang="en-US" sz="1600" b="1">
              <a:solidFill>
                <a:prstClr val="black"/>
              </a:solidFill>
              <a:latin typeface="Arial"/>
              <a:ea typeface="ＭＳ Ｐゴシック"/>
              <a:cs typeface="Arial"/>
            </a:endParaRPr>
          </a:p>
          <a:p>
            <a:pPr marL="285750" indent="-285750" algn="just">
              <a:buFont typeface="Arial"/>
              <a:buChar char="•"/>
              <a:defRPr/>
            </a:pPr>
            <a:endParaRPr lang="en-US" sz="1400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US" sz="1600" b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Reduced Isolation &amp; Loneliness: </a:t>
            </a:r>
            <a:r>
              <a:rPr lang="en-US" sz="160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Acts as a digital companion, reducing the psychological burden of long-term space missions away from family and Earth.</a:t>
            </a:r>
          </a:p>
          <a:p>
            <a:pPr marL="285750" indent="-285750" algn="just">
              <a:buFont typeface="Arial"/>
              <a:buChar char="•"/>
              <a:defRPr/>
            </a:pPr>
            <a:endParaRPr lang="en-US" sz="1400" b="1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US" sz="1600" b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Decision Support in Emergencies: </a:t>
            </a:r>
            <a:r>
              <a:rPr lang="en-US" sz="160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AI-driven recommendations during medical or psychological crisis when immediate ground communication is delayed.</a:t>
            </a:r>
          </a:p>
          <a:p>
            <a:pPr marL="285750" indent="-285750" algn="just">
              <a:buFont typeface="Arial"/>
              <a:buChar char="•"/>
              <a:defRPr/>
            </a:pPr>
            <a:endParaRPr lang="en-US" sz="1400">
              <a:solidFill>
                <a:prstClr val="black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  <a:defRPr/>
            </a:pPr>
            <a:r>
              <a:rPr lang="en-US" sz="1600" b="1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Boost in Productivity &amp; Focus: </a:t>
            </a:r>
            <a:r>
              <a:rPr lang="en-US" sz="160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By ensuring astronauts remain mentally balanced and physically fit, overall mission performance and efficiency increase.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800">
              <a:solidFill>
                <a:prstClr val="black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94833"/>
            <a:ext cx="1636679" cy="69165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Visioneers</a:t>
            </a:r>
            <a:endParaRPr lang="en-IN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65524-78C6-497C-0737-5EEBE37F4284}"/>
              </a:ext>
            </a:extLst>
          </p:cNvPr>
          <p:cNvSpPr txBox="1"/>
          <p:nvPr/>
        </p:nvSpPr>
        <p:spPr>
          <a:xfrm>
            <a:off x="6349059" y="1334982"/>
            <a:ext cx="5477179" cy="8443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latin typeface="Arial"/>
                <a:ea typeface="ＭＳ Ｐゴシック"/>
                <a:cs typeface="Arial"/>
              </a:rPr>
              <a:t>Benefits of MAITRI</a:t>
            </a:r>
            <a:r>
              <a:rPr lang="en-US" b="1">
                <a:latin typeface="Arial"/>
                <a:ea typeface="ＭＳ Ｐゴシック"/>
                <a:cs typeface="Arial"/>
              </a:rPr>
              <a:t>: </a:t>
            </a: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Improved Mental Quality of Astronaut in Space: </a:t>
            </a:r>
            <a:r>
              <a:rPr lang="en-US" sz="1600">
                <a:latin typeface="Calibri"/>
                <a:ea typeface="Calibri"/>
                <a:cs typeface="Calibri"/>
              </a:rPr>
              <a:t>Helps astronauts maintain emotional resilience and motivation.</a:t>
            </a:r>
            <a:endParaRPr lang="en-US" sz="1600" b="1">
              <a:latin typeface="Arial"/>
              <a:ea typeface="ＭＳ Ｐゴシック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Promotes Human-Centric Space Exploration: </a:t>
            </a:r>
            <a:r>
              <a:rPr lang="en-US" sz="1600">
                <a:latin typeface="Calibri"/>
                <a:ea typeface="Calibri"/>
                <a:cs typeface="Calibri"/>
              </a:rPr>
              <a:t>Prioritizes astronauts’ health, showing commitment to ethical and safe space travel.</a:t>
            </a:r>
          </a:p>
          <a:p>
            <a:pPr marL="285750" indent="-285750">
              <a:buFont typeface="Arial"/>
              <a:buChar char="•"/>
            </a:pP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Medical Cost Savings for Space Agencies:</a:t>
            </a:r>
            <a:r>
              <a:rPr lang="en-US" sz="1600">
                <a:latin typeface="Calibri"/>
                <a:ea typeface="Calibri"/>
                <a:cs typeface="Calibri"/>
              </a:rPr>
              <a:t> Prevents costly medical evacuations, mission failures, or downtime caused by astronaut health issues.</a:t>
            </a:r>
            <a:endParaRPr lang="en-US" sz="1600" b="1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Efficient Lifestyle of Astronaut :</a:t>
            </a:r>
            <a:r>
              <a:rPr lang="en-US" sz="1600">
                <a:latin typeface="Calibri"/>
                <a:ea typeface="Calibri"/>
                <a:cs typeface="Calibri"/>
              </a:rPr>
              <a:t> Optimizes exercise, nutrition, and sleep schedules, reducing unnecessary resource consumption in space.</a:t>
            </a:r>
            <a:endParaRPr lang="en-US" sz="1600" b="1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latin typeface="Calibri"/>
              <a:ea typeface="Calibri"/>
              <a:cs typeface="Calibri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  <a:p>
            <a:endParaRPr lang="en-US" b="1">
              <a:latin typeface="Arial"/>
              <a:ea typeface="ＭＳ Ｐゴシック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054D7-DD2C-5FAA-A85F-A3EE47FE8497}"/>
              </a:ext>
            </a:extLst>
          </p:cNvPr>
          <p:cNvSpPr txBox="1"/>
          <p:nvPr/>
        </p:nvSpPr>
        <p:spPr>
          <a:xfrm>
            <a:off x="6154866" y="1117654"/>
            <a:ext cx="5552738" cy="5337267"/>
          </a:xfrm>
          <a:prstGeom prst="roundRect">
            <a:avLst/>
          </a:prstGeom>
          <a:noFill/>
          <a:ln w="28575">
            <a:solidFill>
              <a:srgbClr val="39B0D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9FD60-0F05-951E-A22F-0A4925C78024}"/>
              </a:ext>
            </a:extLst>
          </p:cNvPr>
          <p:cNvSpPr txBox="1"/>
          <p:nvPr/>
        </p:nvSpPr>
        <p:spPr>
          <a:xfrm flipV="1">
            <a:off x="276024" y="1124713"/>
            <a:ext cx="5377470" cy="5326973"/>
          </a:xfrm>
          <a:prstGeom prst="roundRect">
            <a:avLst/>
          </a:prstGeom>
          <a:noFill/>
          <a:ln w="28575">
            <a:solidFill>
              <a:srgbClr val="39B0D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22787" y="-21152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70924"/>
            <a:ext cx="1617014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Visioneers</a:t>
            </a:r>
            <a:endParaRPr lang="en-IN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035663-754B-7F6C-0243-C3180421D554}"/>
              </a:ext>
            </a:extLst>
          </p:cNvPr>
          <p:cNvSpPr txBox="1"/>
          <p:nvPr/>
        </p:nvSpPr>
        <p:spPr>
          <a:xfrm>
            <a:off x="427578" y="1529163"/>
            <a:ext cx="95965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latin typeface="Calibri"/>
                <a:ea typeface="ＭＳ Ｐゴシック"/>
                <a:cs typeface="Calibri"/>
              </a:rPr>
              <a:t>Wave2Vec2</a:t>
            </a:r>
            <a:r>
              <a:rPr lang="en-US">
                <a:latin typeface="Calibri"/>
                <a:ea typeface="ＭＳ Ｐゴシック"/>
                <a:cs typeface="Calibri"/>
              </a:rPr>
              <a:t>: A Framework for Self-Supervised Learning of Speech Representations. [</a:t>
            </a:r>
            <a:r>
              <a:rPr lang="en-US">
                <a:latin typeface="Calibri"/>
                <a:ea typeface="ＭＳ Ｐゴシック"/>
                <a:cs typeface="Calibri"/>
                <a:hlinkClick r:id="rId4"/>
              </a:rPr>
              <a:t>Click Here🔗</a:t>
            </a:r>
            <a:r>
              <a:rPr lang="en-US">
                <a:latin typeface="Calibri"/>
                <a:ea typeface="ＭＳ Ｐゴシック"/>
                <a:cs typeface="Calibri"/>
              </a:rPr>
              <a:t>]</a:t>
            </a:r>
            <a:endParaRPr lang="en-US">
              <a:cs typeface="Calibr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316A9F-8B97-F21D-2EEE-0822DFEF771D}"/>
              </a:ext>
            </a:extLst>
          </p:cNvPr>
          <p:cNvSpPr txBox="1"/>
          <p:nvPr/>
        </p:nvSpPr>
        <p:spPr>
          <a:xfrm>
            <a:off x="431213" y="2029634"/>
            <a:ext cx="9093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Unsupervised Cross-lingual Representation Learning for Speech Recognition. [</a:t>
            </a:r>
            <a:r>
              <a:rPr lang="en-US">
                <a:latin typeface="Calibri"/>
                <a:ea typeface="ＭＳ Ｐゴシック"/>
                <a:cs typeface="Calibri"/>
                <a:hlinkClick r:id="rId5"/>
              </a:rPr>
              <a:t>Click Here </a:t>
            </a:r>
            <a:r>
              <a:rPr lang="en-US">
                <a:latin typeface="Calibri"/>
                <a:ea typeface="Calibri"/>
                <a:cs typeface="Calibri"/>
                <a:hlinkClick r:id="rId5"/>
              </a:rPr>
              <a:t>🔗</a:t>
            </a:r>
            <a:r>
              <a:rPr lang="en-US">
                <a:latin typeface="Calibri"/>
                <a:ea typeface="ＭＳ Ｐゴシック"/>
                <a:cs typeface="Calibri"/>
              </a:rPr>
              <a:t>]</a:t>
            </a:r>
            <a:endParaRPr lang="en-US"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D4DE0-01D1-220B-0A00-979958AB7303}"/>
              </a:ext>
            </a:extLst>
          </p:cNvPr>
          <p:cNvSpPr txBox="1"/>
          <p:nvPr/>
        </p:nvSpPr>
        <p:spPr>
          <a:xfrm>
            <a:off x="424338" y="2520164"/>
            <a:ext cx="86280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Deep Facial Emotion Recognition: A Survey, </a:t>
            </a:r>
            <a:r>
              <a:rPr lang="en-US">
                <a:latin typeface="Calibri"/>
                <a:ea typeface="Noto Serif"/>
                <a:cs typeface="Noto Serif"/>
              </a:rPr>
              <a:t>Shan Li and Weihong Deng. [</a:t>
            </a:r>
            <a:r>
              <a:rPr lang="en-US">
                <a:latin typeface="Calibri"/>
                <a:ea typeface="Calibri"/>
                <a:cs typeface="Calibri"/>
                <a:hlinkClick r:id="rId6"/>
              </a:rPr>
              <a:t>Click Here 🔗</a:t>
            </a:r>
            <a:r>
              <a:rPr lang="en-US">
                <a:latin typeface="Calibri"/>
                <a:ea typeface="Noto Serif"/>
                <a:cs typeface="Noto Serif"/>
              </a:rPr>
              <a:t>]</a:t>
            </a:r>
            <a:r>
              <a:rPr lang="en-US" baseline="30000">
                <a:latin typeface="Calibri"/>
                <a:ea typeface="Noto Serif"/>
                <a:cs typeface="Noto Serif"/>
              </a:rPr>
              <a:t>     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95B603-BE4D-6466-EEF2-C2F4B1AA10D5}"/>
              </a:ext>
            </a:extLst>
          </p:cNvPr>
          <p:cNvSpPr txBox="1"/>
          <p:nvPr/>
        </p:nvSpPr>
        <p:spPr>
          <a:xfrm>
            <a:off x="388465" y="3057009"/>
            <a:ext cx="10165700" cy="37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AI Chatbots for Mental Health: Values and Harms from Lived Experiences of Depression. </a:t>
            </a:r>
            <a:r>
              <a:rPr lang="en-US">
                <a:latin typeface="Calibri"/>
                <a:ea typeface="Calibri"/>
                <a:cs typeface="Calibri"/>
              </a:rPr>
              <a:t>[</a:t>
            </a:r>
            <a:r>
              <a:rPr lang="en-US">
                <a:latin typeface="Calibri"/>
                <a:ea typeface="Calibri"/>
                <a:cs typeface="Calibri"/>
                <a:hlinkClick r:id="rId7"/>
              </a:rPr>
              <a:t>Click Here 🔗</a:t>
            </a:r>
            <a:r>
              <a:rPr lang="en-US">
                <a:latin typeface="Calibri"/>
                <a:ea typeface="Calibri"/>
                <a:cs typeface="Calibri"/>
              </a:rPr>
              <a:t>]</a:t>
            </a:r>
            <a:endParaRPr lang="en-US">
              <a:latin typeface="Calibri"/>
              <a:ea typeface="ＭＳ Ｐゴシック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877BF-CC77-B1A6-7506-258E49D909A8}"/>
              </a:ext>
            </a:extLst>
          </p:cNvPr>
          <p:cNvSpPr txBox="1"/>
          <p:nvPr/>
        </p:nvSpPr>
        <p:spPr>
          <a:xfrm>
            <a:off x="409590" y="3556979"/>
            <a:ext cx="107922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en-US">
                <a:latin typeface="Calibri"/>
                <a:ea typeface="ＭＳ Ｐゴシック"/>
                <a:cs typeface="Calibri"/>
              </a:rPr>
              <a:t>The Typing Cure: Experiences with Large Language Model Chatbots for Mental Health Support. </a:t>
            </a:r>
            <a:r>
              <a:rPr lang="en-US">
                <a:latin typeface="Calibri"/>
                <a:ea typeface="Calibri"/>
                <a:cs typeface="Calibri"/>
              </a:rPr>
              <a:t>[</a:t>
            </a:r>
            <a:r>
              <a:rPr lang="en-US">
                <a:latin typeface="Calibri"/>
                <a:ea typeface="Calibri"/>
                <a:cs typeface="Calibri"/>
                <a:hlinkClick r:id="rId8"/>
              </a:rPr>
              <a:t>Click Here 🔗</a:t>
            </a:r>
            <a:r>
              <a:rPr lang="en-US">
                <a:latin typeface="Calibri"/>
                <a:ea typeface="Calibri"/>
                <a:cs typeface="Calibri"/>
              </a:rPr>
              <a:t>]</a:t>
            </a:r>
            <a:r>
              <a:rPr lang="en-US">
                <a:latin typeface="Calibri"/>
                <a:ea typeface="ＭＳ Ｐゴシック"/>
                <a:cs typeface="Calibri"/>
              </a:rPr>
              <a:t> 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43C0C0-2CD3-EE8A-CFD4-D4F3CBBB4C91}"/>
              </a:ext>
            </a:extLst>
          </p:cNvPr>
          <p:cNvSpPr txBox="1"/>
          <p:nvPr/>
        </p:nvSpPr>
        <p:spPr>
          <a:xfrm>
            <a:off x="420276" y="4079574"/>
            <a:ext cx="107686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B1B1B"/>
                </a:solidFill>
                <a:latin typeface="Calibri"/>
                <a:ea typeface="ＭＳ Ｐゴシック"/>
                <a:cs typeface="Calibri"/>
              </a:rPr>
              <a:t>The Burden of Space Exploration on the Mental Health of Astronauts: A Narrative Review. [National Institue of Health (NIH)] 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</a:t>
            </a:r>
            <a:r>
              <a:rPr lang="en-US">
                <a:solidFill>
                  <a:srgbClr val="1B1B1B"/>
                </a:solidFill>
                <a:latin typeface="Calibri"/>
                <a:ea typeface="Calibri"/>
                <a:cs typeface="Calibri"/>
                <a:hlinkClick r:id="rId9"/>
              </a:rPr>
              <a:t>Click Here 🔗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] </a:t>
            </a:r>
            <a:endParaRPr lang="en-US">
              <a:latin typeface="Calibri"/>
              <a:ea typeface="ＭＳ Ｐゴシック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7D214-D53D-9D6A-5B81-1F17F20A25DA}"/>
              </a:ext>
            </a:extLst>
          </p:cNvPr>
          <p:cNvSpPr txBox="1"/>
          <p:nvPr/>
        </p:nvSpPr>
        <p:spPr>
          <a:xfrm>
            <a:off x="420776" y="4779121"/>
            <a:ext cx="5414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B1B1B"/>
                </a:solidFill>
                <a:latin typeface="Calibri"/>
                <a:ea typeface="ＭＳ Ｐゴシック"/>
                <a:cs typeface="Calibri"/>
              </a:rPr>
              <a:t>Mental Well-Being in Space. [NASA] 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[</a:t>
            </a:r>
            <a:r>
              <a:rPr lang="en-US">
                <a:solidFill>
                  <a:srgbClr val="1B1B1B"/>
                </a:solidFill>
                <a:latin typeface="Calibri"/>
                <a:ea typeface="Calibri"/>
                <a:cs typeface="Calibri"/>
                <a:hlinkClick r:id="rId10"/>
              </a:rPr>
              <a:t>Click Here 🔗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] 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B04BBD-A902-51D3-CCB8-8B744CDE0258}"/>
              </a:ext>
            </a:extLst>
          </p:cNvPr>
          <p:cNvSpPr txBox="1"/>
          <p:nvPr/>
        </p:nvSpPr>
        <p:spPr>
          <a:xfrm>
            <a:off x="430715" y="5178769"/>
            <a:ext cx="92090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1A254C"/>
                </a:solidFill>
                <a:latin typeface="Calibri"/>
                <a:ea typeface="Roboto"/>
                <a:cs typeface="Roboto"/>
              </a:rPr>
              <a:t>Supporting the Mind in Space: Psychological Tools for Long-Duration Missions. [</a:t>
            </a:r>
            <a:r>
              <a:rPr lang="en-US">
                <a:solidFill>
                  <a:srgbClr val="1A254C"/>
                </a:solidFill>
                <a:latin typeface="Calibri"/>
                <a:ea typeface="Calibri"/>
                <a:cs typeface="Calibri"/>
                <a:hlinkClick r:id="rId11"/>
              </a:rPr>
              <a:t>Click Here 🔗</a:t>
            </a:r>
            <a:r>
              <a:rPr lang="en-US">
                <a:solidFill>
                  <a:srgbClr val="1A254C"/>
                </a:solidFill>
                <a:latin typeface="Calibri"/>
                <a:ea typeface="Roboto"/>
                <a:cs typeface="Roboto"/>
              </a:rPr>
              <a:t>]</a:t>
            </a:r>
            <a:endParaRPr lang="en-US">
              <a:latin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2025</vt:lpstr>
      <vt:lpstr>MAITRI: The Bond Beyond Space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revision>2</cp:revision>
  <dcterms:created xsi:type="dcterms:W3CDTF">2013-12-12T18:46:50Z</dcterms:created>
  <dcterms:modified xsi:type="dcterms:W3CDTF">2025-09-25T07:35:43Z</dcterms:modified>
  <cp:category/>
</cp:coreProperties>
</file>