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3:59.7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 67 24575,'7'-1'0,"-1"0"0,1-1 0,-1 1 0,0-1 0,0 0 0,0-1 0,0 0 0,-1 0 0,1 0 0,7-6 0,34-16 0,-39 22 0,0 1 0,0 0 0,-1 1 0,1-1 0,0 2 0,1-1 0,-1 1 0,0 0 0,0 1 0,0 0 0,0 0 0,0 1 0,-1-1 0,1 2 0,0-1 0,-1 1 0,1 1 0,10 5 0,-10-3 0,0 0 0,-1 0 0,1 1 0,-1 0 0,0 0 0,-1 1 0,0-1 0,0 1 0,-1 1 0,0-1 0,0 1 0,-1 0 0,0 0 0,5 19 0,-8-26 0,0 0 0,0 0 0,-1 1 0,1-1 0,-1 0 0,1 1 0,-1-1 0,0 0 0,0 1 0,0-1 0,0 1 0,0-1 0,-1 0 0,1 1 0,-1-1 0,1 0 0,-1 1 0,0-1 0,0 0 0,0 0 0,0 0 0,-1 0 0,1 0 0,-3 3 0,1-3 0,-1 0 0,1 1 0,-1-2 0,0 1 0,0 0 0,0-1 0,0 0 0,0 0 0,0 0 0,0 0 0,0 0 0,0-1 0,-7 0 0,-250-5 0,189-4 0,63 6 0,8 0 0,17-1 0,27 0 0,35 3-1365,-41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27.6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28.0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24575,'4'0'0,"9"0"0,7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31.6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1676 193 24575,'0'-7'0,"0"0"0,0 0 0,-1 0 0,0 0 0,0 0 0,-1 0 0,-3-9 0,3 13 0,1 0 0,-1 0 0,0 0 0,0 0 0,0 1 0,0-1 0,-1 1 0,1-1 0,-1 1 0,0 0 0,1-1 0,-1 2 0,0-1 0,0 0 0,0 0 0,-1 1 0,-2-2 0,-9-1 0,-1-1 0,-20-2 0,-24-6 0,26 4 0,0 2 0,0 1 0,-1 1 0,0 3 0,-40 1 0,-4-1 0,-21-9 0,-17 0 0,-505 10 220,296 2-1805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28.5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29.1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29.6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22 24575,'4'0'0,"22"0"0,11 0 0,10-4 0,11-2 0,-2 1 0,-1 1 0,-6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5:26.1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27 24575,'0'-1'0,"1"0"0,-1 0 0,0 0 0,1 0 0,0 0 0,-1 0 0,1 0 0,0 0 0,-1 0 0,1 0 0,0 0 0,0 1 0,0-1 0,-1 0 0,1 1 0,0-1 0,0 0 0,0 1 0,0-1 0,0 1 0,1 0 0,-1-1 0,0 1 0,0 0 0,0-1 0,0 1 0,2 0 0,37-4 0,-36 4 0,402-3 193,-208 5-1751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5:28.8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4 24575,'-4'-4'0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6:0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7:13:10.8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577 196 24575,'0'-1'0,"0"0"0,1 1 0,-1-1 0,0 0 0,1 1 0,-1-1 0,1 0 0,-1 1 0,1-1 0,-1 0 0,1 1 0,0-1 0,-1 1 0,1-1 0,0 1 0,-1-1 0,1 1 0,0 0 0,0-1 0,-1 1 0,1 0 0,0 0 0,0-1 0,1 1 0,23-5 0,-22 4 0,52-5 0,1 3 0,76 5 0,-40 0 0,287-2 0,-356-2 0,0 0 0,-1-2 0,0-1 0,0 0 0,34-14 0,-31 10 0,0 1 0,1 1 0,46-6 0,-48 11 0,5 1 0,1-2 0,-1-1 0,54-15 0,-45 7 0,1 2 0,0 1 0,73-5 0,-25 6 0,157-6 0,-222 14 0,-14-1 0,0 0 0,0 1 0,0 1 0,0-1 0,0 1 0,0 1 0,0-1 0,14 6 0,-21-7 0,-1 1 0,0-1 0,0 0 0,1 0 0,-1 1 0,0-1 0,0 0 0,0 0 0,1 1 0,-1-1 0,0 0 0,0 1 0,0-1 0,0 0 0,0 1 0,0-1 0,0 0 0,0 1 0,0-1 0,0 0 0,0 1 0,0-1 0,0 0 0,0 1 0,0-1 0,0 0 0,0 1 0,0-1 0,0 0 0,0 1 0,-1-1 0,1 0 0,0 0 0,0 1 0,0-1 0,-1 0 0,1 0 0,0 1 0,0-1 0,0 0 0,-1 0 0,1 1 0,0-1 0,-1 0 0,1 0 0,-1 0 0,-15 12 0,15-11 0,-12 7 0,-1-1 0,-1 0 0,1-1 0,-1 0 0,0-1 0,-28 4 0,6-3 0,-65 2 0,63-7 0,-1 2 0,1 1 0,-48 12 0,43-7 0,-1-1 0,-76 2 0,-94-11 0,90-1 0,-779 2 0,878-2 0,0-1 0,0-1 0,0-1 0,-45-16 0,-27-6 0,-196-41-1365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15.9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24575,'206'-2'0,"219"4"0,-293 10 0,24 0 0,1022-11 0,-571-3 0,-485 4 0,-45 1 0,1-4 0,134-18 0,-179 12-1365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18:12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51 24575,'35'-2'0,"0"-1"0,51-12 0,9-2 0,67 5 0,181 10 0,-163 4 0,204-2 0,-367 1 59,1 1-1,28 7 1,-8-2-1600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31:57.4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24541,'2134'168'0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51:07.9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24575,'154'7'0,"276"50"0,-319-32 0,-79-16 0,0-2 0,0-1 0,1-1 0,33 0 0,651-7-1365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51:11.9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98 24575,'696'0'0,"-669"-2"0,-1 0 0,38-10 0,-14 3 0,2-2 0,-33 7 0,1 0 0,33-2 0,-17 6 0,1-3 0,38-7 0,-35 4 0,-1 3 0,1 1 0,48 4 0,61-3 0,-69-10 0,-51 5 0,53-1 0,925 8 0,-1005-2-52,1 1-1,0 0 1,0-1-1,0 1 1,0 1-1,-1-1 1,1 0-1,0 1 1,0-1-1,0 1 1,-1 0-1,1 0 1,0 0-1,-1 0 1,1 0-1,-1 1 1,0-1-1,1 1 1,-1 0-1,0 0 0,0 0 1,0 0-1,0 0 1,0 0-1,2 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59:25.5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59:29.0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59:31.9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59:33.9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59:40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59:42.4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18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24575,'1241'0'-1365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59:44.6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5:59:47.6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24575,'2'15'0,"0"0"0,1 0 0,1-1 0,1 0 0,0 1 0,13 25 0,-9-19 0,-8-19 0,22 50 0,32 55 0,-42-70 327,-12-33-496,0 0 0,0 0 0,0 0-1,0 0 1,1 0 0,0 0 0,0 0-1,0-1 1,5 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7:06:03.4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0 100 24575,'72'0'0,"99"-14"0,-75 5 0,173 6 0,-132 6 0,-99-5 0,50-9 0,25-1 0,-92 10 0,1-1 0,-1-1 0,37-11 0,-37 8 0,1 2 0,0 0 0,30-2 0,330 5 0,-188 4 0,-133-4 208,-33 1-601,0 0 0,0 2-1,42 6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7:54:18.7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23.7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744 0 24516,'-743'289'0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36.8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24564,'0'367'0,"1480"-367"0,-1480-367 0,-1480 367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5:23.1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976 20 24575,'-1'-1'0,"1"0"0,0 0 0,-1 0 0,1 0 0,-1 0 0,1 0 0,-1 0 0,0 0 0,1 1 0,-1-1 0,0 0 0,1 0 0,-1 1 0,0-1 0,0 0 0,0 1 0,0-1 0,0 1 0,0-1 0,1 1 0,-1 0 0,0-1 0,0 1 0,0 0 0,-1 0 0,1-1 0,0 1 0,-1 0 0,-32-2 0,13 8 0,-1 1 0,2 1 0,-1 0 0,1 2 0,0 0 0,-21 16 0,12-8 0,8-4 0,-1-2 0,-31 14 0,8-9 0,0 3 0,-60 35 0,89-44 0,1 0 0,-1 1 0,2 0 0,0 1 0,0 0 0,2 2 0,-1-1 0,2 2 0,-13 20 0,10-8 0,1 0 0,2 0 0,-10 36 0,-17 46 0,16-61 0,-2-1 0,-2-1 0,-58 79 0,82-123 0,-22 31 0,20-18 0,4-15 0,0-1 0,0 0 0,1 1 0,-1-1 0,0 1 0,0-1 0,1 0 0,-1 1 0,0-1 0,1 0 0,-1 1 0,0-1 0,1 0 0,-1 0 0,1 1 0,-1-1 0,0 0 0,1 0 0,-1 0 0,1 1 0,-1-1 0,1 0 0,-1 0 0,1 0 0,-1 0 0,0 0 0,1 0 0,-1 0 0,1 0 0,-1 0 0,1 0 0,8-1 0,1 0 0,-2-1 0,1 0 0,0 0 0,0-1 0,-1 0 0,1 0 0,9-6 0,67-44 0,-53 32 0,91-64 0,-68 44 0,1 4 0,69-35 0,-98 59 0,62-30 0,95-31 0,-86 33-1365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26.1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26.6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5:24:27.1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 /><Relationship Id="rId13" Type="http://schemas.openxmlformats.org/officeDocument/2006/relationships/image" Target="../media/image7.png" /><Relationship Id="rId18" Type="http://schemas.openxmlformats.org/officeDocument/2006/relationships/customXml" Target="../ink/ink8.xml" /><Relationship Id="rId26" Type="http://schemas.openxmlformats.org/officeDocument/2006/relationships/customXml" Target="../ink/ink13.xml" /><Relationship Id="rId39" Type="http://schemas.openxmlformats.org/officeDocument/2006/relationships/customXml" Target="../ink/ink20.xml" /><Relationship Id="rId3" Type="http://schemas.openxmlformats.org/officeDocument/2006/relationships/image" Target="../media/image2.png" /><Relationship Id="rId21" Type="http://schemas.openxmlformats.org/officeDocument/2006/relationships/image" Target="../media/image10.png" /><Relationship Id="rId34" Type="http://schemas.openxmlformats.org/officeDocument/2006/relationships/customXml" Target="../ink/ink18.xml" /><Relationship Id="rId42" Type="http://schemas.openxmlformats.org/officeDocument/2006/relationships/image" Target="../media/image3.jpg" /><Relationship Id="rId7" Type="http://schemas.openxmlformats.org/officeDocument/2006/relationships/image" Target="../media/image4.png" /><Relationship Id="rId12" Type="http://schemas.openxmlformats.org/officeDocument/2006/relationships/customXml" Target="../ink/ink5.xml" /><Relationship Id="rId17" Type="http://schemas.openxmlformats.org/officeDocument/2006/relationships/image" Target="../media/image9.png" /><Relationship Id="rId25" Type="http://schemas.openxmlformats.org/officeDocument/2006/relationships/image" Target="../media/image12.png" /><Relationship Id="rId33" Type="http://schemas.openxmlformats.org/officeDocument/2006/relationships/image" Target="../media/image15.png" /><Relationship Id="rId38" Type="http://schemas.openxmlformats.org/officeDocument/2006/relationships/image" Target="../media/image18.png" /><Relationship Id="rId2" Type="http://schemas.openxmlformats.org/officeDocument/2006/relationships/notesSlide" Target="../notesSlides/notesSlide1.xml" /><Relationship Id="rId16" Type="http://schemas.openxmlformats.org/officeDocument/2006/relationships/customXml" Target="../ink/ink7.xml" /><Relationship Id="rId20" Type="http://schemas.openxmlformats.org/officeDocument/2006/relationships/customXml" Target="../ink/ink10.xml" /><Relationship Id="rId29" Type="http://schemas.openxmlformats.org/officeDocument/2006/relationships/image" Target="../media/image13.png" /><Relationship Id="rId41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2.xml" /><Relationship Id="rId11" Type="http://schemas.openxmlformats.org/officeDocument/2006/relationships/image" Target="../media/image6.png" /><Relationship Id="rId24" Type="http://schemas.openxmlformats.org/officeDocument/2006/relationships/customXml" Target="../ink/ink12.xml" /><Relationship Id="rId32" Type="http://schemas.openxmlformats.org/officeDocument/2006/relationships/customXml" Target="../ink/ink17.xml" /><Relationship Id="rId5" Type="http://schemas.openxmlformats.org/officeDocument/2006/relationships/image" Target="../media/image3.png" /><Relationship Id="rId15" Type="http://schemas.openxmlformats.org/officeDocument/2006/relationships/image" Target="../media/image8.png" /><Relationship Id="rId23" Type="http://schemas.openxmlformats.org/officeDocument/2006/relationships/image" Target="../media/image11.png" /><Relationship Id="rId28" Type="http://schemas.openxmlformats.org/officeDocument/2006/relationships/customXml" Target="../ink/ink15.xml" /><Relationship Id="rId36" Type="http://schemas.openxmlformats.org/officeDocument/2006/relationships/customXml" Target="../ink/ink19.xml" /><Relationship Id="rId10" Type="http://schemas.openxmlformats.org/officeDocument/2006/relationships/customXml" Target="../ink/ink4.xml" /><Relationship Id="rId19" Type="http://schemas.openxmlformats.org/officeDocument/2006/relationships/customXml" Target="../ink/ink9.xml" /><Relationship Id="rId31" Type="http://schemas.openxmlformats.org/officeDocument/2006/relationships/image" Target="../media/image14.png" /><Relationship Id="rId4" Type="http://schemas.openxmlformats.org/officeDocument/2006/relationships/customXml" Target="../ink/ink1.xml" /><Relationship Id="rId9" Type="http://schemas.openxmlformats.org/officeDocument/2006/relationships/image" Target="../media/image5.png" /><Relationship Id="rId14" Type="http://schemas.openxmlformats.org/officeDocument/2006/relationships/customXml" Target="../ink/ink6.xml" /><Relationship Id="rId22" Type="http://schemas.openxmlformats.org/officeDocument/2006/relationships/customXml" Target="../ink/ink11.xml" /><Relationship Id="rId27" Type="http://schemas.openxmlformats.org/officeDocument/2006/relationships/customXml" Target="../ink/ink14.xml" /><Relationship Id="rId30" Type="http://schemas.openxmlformats.org/officeDocument/2006/relationships/customXml" Target="../ink/ink16.xml" /><Relationship Id="rId35" Type="http://schemas.openxmlformats.org/officeDocument/2006/relationships/image" Target="../media/image16.png" /><Relationship Id="rId43" Type="http://schemas.openxmlformats.org/officeDocument/2006/relationships/image" Target="../media/image4.jp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 /><Relationship Id="rId13" Type="http://schemas.openxmlformats.org/officeDocument/2006/relationships/customXml" Target="../ink/ink24.xml" /><Relationship Id="rId18" Type="http://schemas.openxmlformats.org/officeDocument/2006/relationships/customXml" Target="../ink/ink28.xml" /><Relationship Id="rId3" Type="http://schemas.openxmlformats.org/officeDocument/2006/relationships/image" Target="../media/image2.png" /><Relationship Id="rId21" Type="http://schemas.openxmlformats.org/officeDocument/2006/relationships/customXml" Target="../ink/ink31.xml" /><Relationship Id="rId7" Type="http://schemas.openxmlformats.org/officeDocument/2006/relationships/image" Target="../media/image19.png" /><Relationship Id="rId12" Type="http://schemas.openxmlformats.org/officeDocument/2006/relationships/image" Target="../media/image26.png" /><Relationship Id="rId17" Type="http://schemas.openxmlformats.org/officeDocument/2006/relationships/customXml" Target="../ink/ink27.xml" /><Relationship Id="rId2" Type="http://schemas.openxmlformats.org/officeDocument/2006/relationships/notesSlide" Target="../notesSlides/notesSlide2.xml" /><Relationship Id="rId16" Type="http://schemas.openxmlformats.org/officeDocument/2006/relationships/customXml" Target="../ink/ink26.xml" /><Relationship Id="rId20" Type="http://schemas.openxmlformats.org/officeDocument/2006/relationships/customXml" Target="../ink/ink30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2.png" /><Relationship Id="rId11" Type="http://schemas.openxmlformats.org/officeDocument/2006/relationships/customXml" Target="../ink/ink23.xml" /><Relationship Id="rId24" Type="http://schemas.openxmlformats.org/officeDocument/2006/relationships/image" Target="../media/image21.jpg" /><Relationship Id="rId5" Type="http://schemas.openxmlformats.org/officeDocument/2006/relationships/customXml" Target="../ink/ink21.xml" /><Relationship Id="rId15" Type="http://schemas.openxmlformats.org/officeDocument/2006/relationships/customXml" Target="../ink/ink25.xml" /><Relationship Id="rId23" Type="http://schemas.openxmlformats.org/officeDocument/2006/relationships/image" Target="../media/image20.jpg" /><Relationship Id="rId10" Type="http://schemas.openxmlformats.org/officeDocument/2006/relationships/image" Target="../media/image25.png" /><Relationship Id="rId19" Type="http://schemas.openxmlformats.org/officeDocument/2006/relationships/customXml" Target="../ink/ink29.xml" /><Relationship Id="rId4" Type="http://schemas.openxmlformats.org/officeDocument/2006/relationships/image" Target="../media/image17.png" /><Relationship Id="rId14" Type="http://schemas.openxmlformats.org/officeDocument/2006/relationships/image" Target="../media/image27.png" /><Relationship Id="rId22" Type="http://schemas.openxmlformats.org/officeDocument/2006/relationships/image" Target="../media/image28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5.jpg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3" Type="http://schemas.openxmlformats.org/officeDocument/2006/relationships/image" Target="../media/image2.png" /><Relationship Id="rId7" Type="http://schemas.openxmlformats.org/officeDocument/2006/relationships/customXml" Target="../ink/ink33.xm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5.png" /><Relationship Id="rId4" Type="http://schemas.openxmlformats.org/officeDocument/2006/relationships/customXml" Target="../ink/ink32.xml" /><Relationship Id="rId9" Type="http://schemas.openxmlformats.org/officeDocument/2006/relationships/image" Target="../media/image26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0E91B2-1B6B-87B8-30A2-F614D6389362}"/>
              </a:ext>
            </a:extLst>
          </p:cNvPr>
          <p:cNvSpPr txBox="1"/>
          <p:nvPr/>
        </p:nvSpPr>
        <p:spPr>
          <a:xfrm>
            <a:off x="331286" y="1129165"/>
            <a:ext cx="73802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Problem statement ID – SIH25061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Problem Statement Title – Digitize and Showcase Monasteries of Sikkim for Tourism and Cultural Preservation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Theme – Travel and Tourism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PS Category –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Team ID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Team Name - </a:t>
            </a:r>
            <a:r>
              <a:rPr lang="en-US" sz="2400" b="1" dirty="0" err="1"/>
              <a:t>TechTrek</a:t>
            </a:r>
            <a:endParaRPr lang="en-US" sz="2400" b="1" dirty="0"/>
          </a:p>
          <a:p>
            <a:endParaRPr lang="en-IN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25098" y="-722811"/>
            <a:ext cx="10972800" cy="2024788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67968" cy="76973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TechTrek</a:t>
            </a:r>
            <a:endParaRPr lang="en-IN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680F60-2A8B-9251-3169-B698C2BFE026}"/>
                  </a:ext>
                </a:extLst>
              </p14:cNvPr>
              <p14:cNvContentPartPr/>
              <p14:nvPr/>
            </p14:nvContentPartPr>
            <p14:xfrm>
              <a:off x="7085819" y="1753057"/>
              <a:ext cx="150840" cy="8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680F60-2A8B-9251-3169-B698C2BFE0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9699" y="1746937"/>
                <a:ext cx="163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3FBEA9-D78F-2ADC-01DF-6B75FC9FB143}"/>
                  </a:ext>
                </a:extLst>
              </p14:cNvPr>
              <p14:cNvContentPartPr/>
              <p14:nvPr/>
            </p14:nvContentPartPr>
            <p14:xfrm>
              <a:off x="9316379" y="1836645"/>
              <a:ext cx="1161720" cy="1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3FBEA9-D78F-2ADC-01DF-6B75FC9FB1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53739" y="1774005"/>
                <a:ext cx="1287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B96F4B-1A7A-F176-E5FA-8F72AE778D2D}"/>
                  </a:ext>
                </a:extLst>
              </p14:cNvPr>
              <p14:cNvContentPartPr/>
              <p14:nvPr/>
            </p14:nvContentPartPr>
            <p14:xfrm>
              <a:off x="7677299" y="1587165"/>
              <a:ext cx="4471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B96F4B-1A7A-F176-E5FA-8F72AE778D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4659" y="1524165"/>
                <a:ext cx="5727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C07AC3-9460-9FE8-0480-6EC8415327EE}"/>
                  </a:ext>
                </a:extLst>
              </p14:cNvPr>
              <p14:cNvContentPartPr/>
              <p14:nvPr/>
            </p14:nvContentPartPr>
            <p14:xfrm>
              <a:off x="7133699" y="1811085"/>
              <a:ext cx="267840" cy="10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C07AC3-9460-9FE8-0480-6EC8415327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1059" y="1748085"/>
                <a:ext cx="393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C9BB2E7-8907-2397-5D33-1EB01EDA4885}"/>
                  </a:ext>
                </a:extLst>
              </p14:cNvPr>
              <p14:cNvContentPartPr/>
              <p14:nvPr/>
            </p14:nvContentPartPr>
            <p14:xfrm rot="1947132">
              <a:off x="7831401" y="1775427"/>
              <a:ext cx="532756" cy="132156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C9BB2E7-8907-2397-5D33-1EB01EDA48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1947132">
                <a:off x="7768406" y="1712410"/>
                <a:ext cx="658386" cy="257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366" name="Ink 15365">
                <a:extLst>
                  <a:ext uri="{FF2B5EF4-FFF2-40B4-BE49-F238E27FC236}">
                    <a16:creationId xmlns:a16="http://schemas.microsoft.com/office/drawing/2014/main" id="{3FB940C2-F2EF-9B1B-DD02-7887C5F6C996}"/>
                  </a:ext>
                </a:extLst>
              </p14:cNvPr>
              <p14:cNvContentPartPr/>
              <p14:nvPr/>
            </p14:nvContentPartPr>
            <p14:xfrm>
              <a:off x="7076099" y="2114925"/>
              <a:ext cx="351720" cy="352440"/>
            </p14:xfrm>
          </p:contentPart>
        </mc:Choice>
        <mc:Fallback xmlns="">
          <p:pic>
            <p:nvPicPr>
              <p:cNvPr id="15366" name="Ink 15365">
                <a:extLst>
                  <a:ext uri="{FF2B5EF4-FFF2-40B4-BE49-F238E27FC236}">
                    <a16:creationId xmlns:a16="http://schemas.microsoft.com/office/drawing/2014/main" id="{3FB940C2-F2EF-9B1B-DD02-7887C5F6C9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3459" y="2051925"/>
                <a:ext cx="477360" cy="47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69" name="Group 15368">
            <a:extLst>
              <a:ext uri="{FF2B5EF4-FFF2-40B4-BE49-F238E27FC236}">
                <a16:creationId xmlns:a16="http://schemas.microsoft.com/office/drawing/2014/main" id="{D233DADD-B33A-BA8E-895A-B84F200039D1}"/>
              </a:ext>
            </a:extLst>
          </p:cNvPr>
          <p:cNvGrpSpPr/>
          <p:nvPr/>
        </p:nvGrpSpPr>
        <p:grpSpPr>
          <a:xfrm>
            <a:off x="7004459" y="1776525"/>
            <a:ext cx="966960" cy="268560"/>
            <a:chOff x="7004459" y="1776525"/>
            <a:chExt cx="96696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801D03-53BA-500F-B901-F0CECE138508}"/>
                    </a:ext>
                  </a:extLst>
                </p14:cNvPr>
                <p14:cNvContentPartPr/>
                <p14:nvPr/>
              </p14:nvContentPartPr>
              <p14:xfrm>
                <a:off x="7004459" y="1794165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801D03-53BA-500F-B901-F0CECE1385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41819" y="173152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870D52-FF6C-6A5D-D28D-F230AEC46131}"/>
                    </a:ext>
                  </a:extLst>
                </p14:cNvPr>
                <p14:cNvContentPartPr/>
                <p14:nvPr/>
              </p14:nvContentPartPr>
              <p14:xfrm>
                <a:off x="7004459" y="1785525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870D52-FF6C-6A5D-D28D-F230AEC461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41819" y="172288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2C4A20-2FCA-830B-156D-FFFF68E4F054}"/>
                    </a:ext>
                  </a:extLst>
                </p14:cNvPr>
                <p14:cNvContentPartPr/>
                <p14:nvPr/>
              </p14:nvContentPartPr>
              <p14:xfrm>
                <a:off x="7108139" y="180280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2C4A20-2FCA-830B-156D-FFFF68E4F0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5139" y="173980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F3AD13-2CB5-0951-7900-CDA7466C3F04}"/>
                    </a:ext>
                  </a:extLst>
                </p14:cNvPr>
                <p14:cNvContentPartPr/>
                <p14:nvPr/>
              </p14:nvContentPartPr>
              <p14:xfrm>
                <a:off x="7125059" y="1802805"/>
                <a:ext cx="18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F3AD13-2CB5-0951-7900-CDA7466C3F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62419" y="1739805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BBD071-DC46-CB63-006D-521BD6029C7E}"/>
                    </a:ext>
                  </a:extLst>
                </p14:cNvPr>
                <p14:cNvContentPartPr/>
                <p14:nvPr/>
              </p14:nvContentPartPr>
              <p14:xfrm>
                <a:off x="7176899" y="1802805"/>
                <a:ext cx="14040" cy="1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BBD071-DC46-CB63-006D-521BD6029C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14259" y="1739805"/>
                  <a:ext cx="139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FFD4AB-E4FD-BAF3-EE0E-504E22C52D2A}"/>
                    </a:ext>
                  </a:extLst>
                </p14:cNvPr>
                <p14:cNvContentPartPr/>
                <p14:nvPr/>
              </p14:nvContentPartPr>
              <p14:xfrm>
                <a:off x="7367699" y="1776525"/>
                <a:ext cx="603720" cy="69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FFD4AB-E4FD-BAF3-EE0E-504E22C52D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04699" y="1713885"/>
                  <a:ext cx="729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E5EDB1-A387-8E50-3524-4FBD1AAB3243}"/>
                    </a:ext>
                  </a:extLst>
                </p14:cNvPr>
                <p14:cNvContentPartPr/>
                <p14:nvPr/>
              </p14:nvContentPartPr>
              <p14:xfrm>
                <a:off x="7297859" y="2044365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E5EDB1-A387-8E50-3524-4FBD1AAB32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35219" y="198172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72E9C4-72EA-4921-469D-F130A3AFD5AA}"/>
                    </a:ext>
                  </a:extLst>
                </p14:cNvPr>
                <p14:cNvContentPartPr/>
                <p14:nvPr/>
              </p14:nvContentPartPr>
              <p14:xfrm>
                <a:off x="7297859" y="2044365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72E9C4-72EA-4921-469D-F130A3AFD5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35219" y="198172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106AE6-B38F-CF7F-64C5-44546EC1BE38}"/>
                    </a:ext>
                  </a:extLst>
                </p14:cNvPr>
                <p14:cNvContentPartPr/>
                <p14:nvPr/>
              </p14:nvContentPartPr>
              <p14:xfrm>
                <a:off x="7478939" y="2036805"/>
                <a:ext cx="119520" cy="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106AE6-B38F-CF7F-64C5-44546EC1BE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15939" y="1973805"/>
                  <a:ext cx="245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368" name="Ink 15367">
                  <a:extLst>
                    <a:ext uri="{FF2B5EF4-FFF2-40B4-BE49-F238E27FC236}">
                      <a16:creationId xmlns:a16="http://schemas.microsoft.com/office/drawing/2014/main" id="{A176BE58-2063-EF24-F3D2-CF259EDF0B1E}"/>
                    </a:ext>
                  </a:extLst>
                </p14:cNvPr>
                <p14:cNvContentPartPr/>
                <p14:nvPr/>
              </p14:nvContentPartPr>
              <p14:xfrm>
                <a:off x="7297859" y="1939965"/>
                <a:ext cx="242640" cy="9720"/>
              </p14:xfrm>
            </p:contentPart>
          </mc:Choice>
          <mc:Fallback xmlns="">
            <p:pic>
              <p:nvPicPr>
                <p:cNvPr id="15368" name="Ink 15367">
                  <a:extLst>
                    <a:ext uri="{FF2B5EF4-FFF2-40B4-BE49-F238E27FC236}">
                      <a16:creationId xmlns:a16="http://schemas.microsoft.com/office/drawing/2014/main" id="{A176BE58-2063-EF24-F3D2-CF259EDF0B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35219" y="1877325"/>
                  <a:ext cx="36828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370" name="Ink 15369">
                <a:extLst>
                  <a:ext uri="{FF2B5EF4-FFF2-40B4-BE49-F238E27FC236}">
                    <a16:creationId xmlns:a16="http://schemas.microsoft.com/office/drawing/2014/main" id="{018F5EF9-4657-8C46-8962-EE1C0F8A53C4}"/>
                  </a:ext>
                </a:extLst>
              </p14:cNvPr>
              <p14:cNvContentPartPr/>
              <p14:nvPr/>
            </p14:nvContentPartPr>
            <p14:xfrm>
              <a:off x="-338101" y="6019845"/>
              <a:ext cx="1800" cy="1800"/>
            </p14:xfrm>
          </p:contentPart>
        </mc:Choice>
        <mc:Fallback xmlns="">
          <p:pic>
            <p:nvPicPr>
              <p:cNvPr id="15370" name="Ink 15369">
                <a:extLst>
                  <a:ext uri="{FF2B5EF4-FFF2-40B4-BE49-F238E27FC236}">
                    <a16:creationId xmlns:a16="http://schemas.microsoft.com/office/drawing/2014/main" id="{018F5EF9-4657-8C46-8962-EE1C0F8A53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400741" y="5956845"/>
                <a:ext cx="1274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72" name="Ink 15371">
                <a:extLst>
                  <a:ext uri="{FF2B5EF4-FFF2-40B4-BE49-F238E27FC236}">
                    <a16:creationId xmlns:a16="http://schemas.microsoft.com/office/drawing/2014/main" id="{8115588A-1DC1-2632-B8C4-1FD9D3FA4F3F}"/>
                  </a:ext>
                </a:extLst>
              </p14:cNvPr>
              <p14:cNvContentPartPr/>
              <p14:nvPr/>
            </p14:nvContentPartPr>
            <p14:xfrm>
              <a:off x="-198421" y="1966605"/>
              <a:ext cx="360" cy="360"/>
            </p14:xfrm>
          </p:contentPart>
        </mc:Choice>
        <mc:Fallback xmlns="">
          <p:pic>
            <p:nvPicPr>
              <p:cNvPr id="15372" name="Ink 15371">
                <a:extLst>
                  <a:ext uri="{FF2B5EF4-FFF2-40B4-BE49-F238E27FC236}">
                    <a16:creationId xmlns:a16="http://schemas.microsoft.com/office/drawing/2014/main" id="{8115588A-1DC1-2632-B8C4-1FD9D3FA4F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-204541" y="196048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395" name="Ink 15394">
                <a:extLst>
                  <a:ext uri="{FF2B5EF4-FFF2-40B4-BE49-F238E27FC236}">
                    <a16:creationId xmlns:a16="http://schemas.microsoft.com/office/drawing/2014/main" id="{D14F50B9-A984-4D29-847A-61A6A6147C92}"/>
                  </a:ext>
                </a:extLst>
              </p14:cNvPr>
              <p14:cNvContentPartPr/>
              <p14:nvPr/>
            </p14:nvContentPartPr>
            <p14:xfrm>
              <a:off x="11052497" y="6539349"/>
              <a:ext cx="906120" cy="70920"/>
            </p14:xfrm>
          </p:contentPart>
        </mc:Choice>
        <mc:Fallback xmlns="">
          <p:pic>
            <p:nvPicPr>
              <p:cNvPr id="15395" name="Ink 15394">
                <a:extLst>
                  <a:ext uri="{FF2B5EF4-FFF2-40B4-BE49-F238E27FC236}">
                    <a16:creationId xmlns:a16="http://schemas.microsoft.com/office/drawing/2014/main" id="{D14F50B9-A984-4D29-847A-61A6A6147C9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989497" y="6476349"/>
                <a:ext cx="1031760" cy="196560"/>
              </a:xfrm>
              <a:prstGeom prst="rect">
                <a:avLst/>
              </a:prstGeom>
            </p:spPr>
          </p:pic>
        </mc:Fallback>
      </mc:AlternateContent>
      <p:sp>
        <p:nvSpPr>
          <p:cNvPr id="15398" name="TextBox 15397">
            <a:extLst>
              <a:ext uri="{FF2B5EF4-FFF2-40B4-BE49-F238E27FC236}">
                <a16:creationId xmlns:a16="http://schemas.microsoft.com/office/drawing/2014/main" id="{E41E146F-0E3C-CDE4-C475-6DCD588109C6}"/>
              </a:ext>
            </a:extLst>
          </p:cNvPr>
          <p:cNvSpPr txBox="1"/>
          <p:nvPr/>
        </p:nvSpPr>
        <p:spPr>
          <a:xfrm>
            <a:off x="5788738" y="1946496"/>
            <a:ext cx="6169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Our idea is to create a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Digital Heritage Platform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that preserves Sikkim’s monasteries through virtual tours and cultural archives, while also promoting tourism and empowering local communities</a:t>
            </a:r>
            <a:r>
              <a:rPr lang="en-US" i="1" dirty="0">
                <a:solidFill>
                  <a:srgbClr val="010000"/>
                </a:solidFill>
              </a:rPr>
              <a:t>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Virtual 360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Tours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for immersive monastery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Interactive monastery gallery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with visuals &amp; cultural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Digital marketing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Promotion of local events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to connect tourists with culture</a:t>
            </a:r>
          </a:p>
        </p:txBody>
      </p:sp>
      <p:sp>
        <p:nvSpPr>
          <p:cNvPr id="15400" name="TextBox 15399">
            <a:extLst>
              <a:ext uri="{FF2B5EF4-FFF2-40B4-BE49-F238E27FC236}">
                <a16:creationId xmlns:a16="http://schemas.microsoft.com/office/drawing/2014/main" id="{A0246EE1-5075-9793-8F6D-2585F18473B4}"/>
              </a:ext>
            </a:extLst>
          </p:cNvPr>
          <p:cNvSpPr txBox="1"/>
          <p:nvPr/>
        </p:nvSpPr>
        <p:spPr>
          <a:xfrm>
            <a:off x="131609" y="1936145"/>
            <a:ext cx="55086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The rich cultural, spiritual, and architectural heritage of Sikkim’s 200+ monasteries lacks proper preservation and global visibility due to fragmented efforts and the absence of a unified digital platform for tourists and researchers.</a:t>
            </a:r>
            <a:endParaRPr lang="en-IN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05858-4797-4D19-B088-FFAF832237BA}"/>
              </a:ext>
            </a:extLst>
          </p:cNvPr>
          <p:cNvSpPr txBox="1"/>
          <p:nvPr/>
        </p:nvSpPr>
        <p:spPr>
          <a:xfrm>
            <a:off x="1578623" y="1469337"/>
            <a:ext cx="249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Problem </a:t>
            </a:r>
            <a:endParaRPr lang="en-IN" sz="24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1EABA-CC80-811D-2169-A8A5E900E3DA}"/>
              </a:ext>
            </a:extLst>
          </p:cNvPr>
          <p:cNvSpPr txBox="1"/>
          <p:nvPr/>
        </p:nvSpPr>
        <p:spPr>
          <a:xfrm>
            <a:off x="6953531" y="1468300"/>
            <a:ext cx="3148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   PROPOSED SOLUTION</a:t>
            </a:r>
            <a:endParaRPr lang="en-IN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C8A511-872A-B6E5-44E7-31EFD8B2F95E}"/>
                  </a:ext>
                </a:extLst>
              </p14:cNvPr>
              <p14:cNvContentPartPr/>
              <p14:nvPr/>
            </p14:nvContentPartPr>
            <p14:xfrm>
              <a:off x="4079819" y="6589698"/>
              <a:ext cx="518400" cy="18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C8A511-872A-B6E5-44E7-31EFD8B2F9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17179" y="6526698"/>
                <a:ext cx="644040" cy="14436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 descr="A diagram of various symbols">
            <a:extLst>
              <a:ext uri="{FF2B5EF4-FFF2-40B4-BE49-F238E27FC236}">
                <a16:creationId xmlns:a16="http://schemas.microsoft.com/office/drawing/2014/main" id="{C7C13EF1-4EE6-FED9-71A3-D7CBAA57CC22}"/>
              </a:ext>
            </a:extLst>
          </p:cNvPr>
          <p:cNvPicPr>
            <a:picLocks noChangeAspect="1"/>
          </p:cNvPicPr>
          <p:nvPr/>
        </p:nvPicPr>
        <p:blipFill>
          <a:blip r:embed="rId42"/>
          <a:srcRect t="21726" b="26863"/>
          <a:stretch>
            <a:fillRect/>
          </a:stretch>
        </p:blipFill>
        <p:spPr>
          <a:xfrm>
            <a:off x="6096000" y="4751894"/>
            <a:ext cx="5154090" cy="16403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7E7D83-0F81-98AD-2DC1-5B9C80562783}"/>
              </a:ext>
            </a:extLst>
          </p:cNvPr>
          <p:cNvSpPr txBox="1"/>
          <p:nvPr/>
        </p:nvSpPr>
        <p:spPr>
          <a:xfrm>
            <a:off x="7641299" y="4355164"/>
            <a:ext cx="2200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TARGET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AUDIENCE</a:t>
            </a:r>
            <a:endParaRPr lang="en-I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Picture 28" descr="A graph showing the impact of covid-19">
            <a:extLst>
              <a:ext uri="{FF2B5EF4-FFF2-40B4-BE49-F238E27FC236}">
                <a16:creationId xmlns:a16="http://schemas.microsoft.com/office/drawing/2014/main" id="{3CC74B96-70C8-2D3F-AB7A-CDA0FDD263DD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9409" y="3464965"/>
            <a:ext cx="5689329" cy="3138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8E2BBE-291F-FC65-F9AD-F835B38D9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2" r="10157"/>
          <a:stretch>
            <a:fillRect/>
          </a:stretch>
        </p:blipFill>
        <p:spPr bwMode="auto">
          <a:xfrm>
            <a:off x="329773" y="2193970"/>
            <a:ext cx="3660768" cy="460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C931AE-8E67-FFDA-781A-6FFBD8D4EFA8}"/>
                  </a:ext>
                </a:extLst>
              </p14:cNvPr>
              <p14:cNvContentPartPr/>
              <p14:nvPr/>
            </p14:nvContentPartPr>
            <p14:xfrm>
              <a:off x="4027979" y="6650511"/>
              <a:ext cx="768600" cy="6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C931AE-8E67-FFDA-781A-6FFBD8D4EF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4979" y="6587871"/>
                <a:ext cx="894240" cy="186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22C2782-D7F2-F482-9D7F-CA77B5466B46}"/>
              </a:ext>
            </a:extLst>
          </p:cNvPr>
          <p:cNvSpPr txBox="1"/>
          <p:nvPr/>
        </p:nvSpPr>
        <p:spPr>
          <a:xfrm>
            <a:off x="329773" y="1609195"/>
            <a:ext cx="366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Technologies Used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36A991-F843-C15D-8263-CAAC63A2A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1" t="6176" r="12974" b="-1"/>
          <a:stretch>
            <a:fillRect/>
          </a:stretch>
        </p:blipFill>
        <p:spPr bwMode="auto">
          <a:xfrm>
            <a:off x="4935182" y="2189903"/>
            <a:ext cx="3266279" cy="40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EAA98-3FB2-F388-0EF6-6915C8C8E4DF}"/>
              </a:ext>
            </a:extLst>
          </p:cNvPr>
          <p:cNvSpPr txBox="1"/>
          <p:nvPr/>
        </p:nvSpPr>
        <p:spPr>
          <a:xfrm>
            <a:off x="4307851" y="1584635"/>
            <a:ext cx="481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Model Working Structure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74C7E1-50F5-D366-8BF6-AAEDD787071E}"/>
                  </a:ext>
                </a:extLst>
              </p14:cNvPr>
              <p14:cNvContentPartPr/>
              <p14:nvPr/>
            </p14:nvContentPartPr>
            <p14:xfrm>
              <a:off x="7487579" y="6676791"/>
              <a:ext cx="578880" cy="43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74C7E1-50F5-D366-8BF6-AAEDD78707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24579" y="6614151"/>
                <a:ext cx="704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248C87-2F5D-5329-CFC7-EE9A4A77062A}"/>
                  </a:ext>
                </a:extLst>
              </p14:cNvPr>
              <p14:cNvContentPartPr/>
              <p14:nvPr/>
            </p14:nvContentPartPr>
            <p14:xfrm>
              <a:off x="10920899" y="6590031"/>
              <a:ext cx="999720" cy="3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248C87-2F5D-5329-CFC7-EE9A4A7706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58259" y="6527031"/>
                <a:ext cx="1125360" cy="160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D65F9C1-5473-94C0-84E7-F6700DAC2B1D}"/>
              </a:ext>
            </a:extLst>
          </p:cNvPr>
          <p:cNvSpPr txBox="1"/>
          <p:nvPr/>
        </p:nvSpPr>
        <p:spPr>
          <a:xfrm>
            <a:off x="8305989" y="1609195"/>
            <a:ext cx="351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Our Prototype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230DBD-D295-82C8-A7B4-5CE1CA1E95B9}"/>
                  </a:ext>
                </a:extLst>
              </p14:cNvPr>
              <p14:cNvContentPartPr/>
              <p14:nvPr/>
            </p14:nvContentPartPr>
            <p14:xfrm>
              <a:off x="7979339" y="337271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230DBD-D295-82C8-A7B4-5CE1CA1E95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16699" y="33100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0A23656-EE9E-A155-B278-0FF8E129F021}"/>
                  </a:ext>
                </a:extLst>
              </p14:cNvPr>
              <p14:cNvContentPartPr/>
              <p14:nvPr/>
            </p14:nvContentPartPr>
            <p14:xfrm>
              <a:off x="7979339" y="383027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A23656-EE9E-A155-B278-0FF8E129F0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16699" y="37672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8C97353-5A58-A878-0D96-927908ABA2F8}"/>
                  </a:ext>
                </a:extLst>
              </p14:cNvPr>
              <p14:cNvContentPartPr/>
              <p14:nvPr/>
            </p14:nvContentPartPr>
            <p14:xfrm>
              <a:off x="7987979" y="426983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8C97353-5A58-A878-0D96-927908ABA2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24979" y="420719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BC0E5A2-A342-C1CA-5710-DA7E256BC557}"/>
                  </a:ext>
                </a:extLst>
              </p14:cNvPr>
              <p14:cNvContentPartPr/>
              <p14:nvPr/>
            </p14:nvContentPartPr>
            <p14:xfrm>
              <a:off x="7987979" y="469247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BC0E5A2-A342-C1CA-5710-DA7E256BC5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24979" y="462983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DD1C66D-07E1-AAF1-A60A-0013763565AC}"/>
                  </a:ext>
                </a:extLst>
              </p14:cNvPr>
              <p14:cNvContentPartPr/>
              <p14:nvPr/>
            </p14:nvContentPartPr>
            <p14:xfrm>
              <a:off x="7996619" y="5098191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DD1C66D-07E1-AAF1-A60A-0013763565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33619" y="503519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185797-262A-979B-0E0D-11465E28295A}"/>
                  </a:ext>
                </a:extLst>
              </p14:cNvPr>
              <p14:cNvContentPartPr/>
              <p14:nvPr/>
            </p14:nvContentPartPr>
            <p14:xfrm>
              <a:off x="8013539" y="5546751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185797-262A-979B-0E0D-11465E2829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50899" y="548375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CF849709-5555-0330-5ED0-6D3ACBF49395}"/>
                  </a:ext>
                </a:extLst>
              </p14:cNvPr>
              <p14:cNvContentPartPr/>
              <p14:nvPr/>
            </p14:nvContentPartPr>
            <p14:xfrm>
              <a:off x="8048099" y="5952111"/>
              <a:ext cx="360" cy="360"/>
            </p14:xfrm>
          </p:contentPart>
        </mc:Choice>
        <mc:Fallback xmlns=""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CF849709-5555-0330-5ED0-6D3ACBF493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85459" y="58894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D6D66455-2D79-B635-F07D-AF35F95D3B7D}"/>
                  </a:ext>
                </a:extLst>
              </p14:cNvPr>
              <p14:cNvContentPartPr/>
              <p14:nvPr/>
            </p14:nvContentPartPr>
            <p14:xfrm>
              <a:off x="8004899" y="6366471"/>
              <a:ext cx="57960" cy="141480"/>
            </p14:xfrm>
          </p:contentPart>
        </mc:Choice>
        <mc:Fallback xmlns=""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D6D66455-2D79-B635-F07D-AF35F95D3B7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42259" y="6303471"/>
                <a:ext cx="183600" cy="267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82E1F9FA-B631-FA0D-4B29-65713F8F97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5"/>
            <a:ext cx="1516956" cy="8431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TechTrek</a:t>
            </a:r>
            <a:endParaRPr lang="en-IN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34F6F8-7FCA-D7AC-DB9E-25B882DD7DB4}"/>
              </a:ext>
            </a:extLst>
          </p:cNvPr>
          <p:cNvCxnSpPr>
            <a:cxnSpLocks/>
          </p:cNvCxnSpPr>
          <p:nvPr/>
        </p:nvCxnSpPr>
        <p:spPr>
          <a:xfrm>
            <a:off x="5257800" y="51563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A66853-E5E7-C8F8-54DA-9189752E0C15}"/>
              </a:ext>
            </a:extLst>
          </p:cNvPr>
          <p:cNvCxnSpPr>
            <a:cxnSpLocks/>
          </p:cNvCxnSpPr>
          <p:nvPr/>
        </p:nvCxnSpPr>
        <p:spPr>
          <a:xfrm>
            <a:off x="4114025" y="1877023"/>
            <a:ext cx="32602" cy="4773488"/>
          </a:xfrm>
          <a:prstGeom prst="straightConnector1">
            <a:avLst/>
          </a:prstGeom>
          <a:ln>
            <a:solidFill>
              <a:srgbClr val="01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9BA829-5BEB-9CC7-F169-F3BC42125796}"/>
              </a:ext>
            </a:extLst>
          </p:cNvPr>
          <p:cNvCxnSpPr>
            <a:cxnSpLocks/>
          </p:cNvCxnSpPr>
          <p:nvPr/>
        </p:nvCxnSpPr>
        <p:spPr>
          <a:xfrm>
            <a:off x="8990016" y="1816543"/>
            <a:ext cx="32602" cy="4773488"/>
          </a:xfrm>
          <a:prstGeom prst="straightConnector1">
            <a:avLst/>
          </a:prstGeom>
          <a:ln>
            <a:solidFill>
              <a:srgbClr val="01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F2C395CF-A950-283E-0AB9-20E4FF9EAFD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79613" y="2169410"/>
            <a:ext cx="2741006" cy="2353471"/>
          </a:xfrm>
          <a:prstGeom prst="rect">
            <a:avLst/>
          </a:prstGeom>
        </p:spPr>
      </p:pic>
      <p:pic>
        <p:nvPicPr>
          <p:cNvPr id="11" name="Picture 10" descr="A screenshot of a map">
            <a:extLst>
              <a:ext uri="{FF2B5EF4-FFF2-40B4-BE49-F238E27FC236}">
                <a16:creationId xmlns:a16="http://schemas.microsoft.com/office/drawing/2014/main" id="{7C3144DF-C820-9E7C-F66C-A4B109194C6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244815" y="4636998"/>
            <a:ext cx="2675804" cy="19444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970FD8-F240-C138-A178-FFE7D0F645DD}"/>
              </a:ext>
            </a:extLst>
          </p:cNvPr>
          <p:cNvSpPr txBox="1"/>
          <p:nvPr/>
        </p:nvSpPr>
        <p:spPr>
          <a:xfrm>
            <a:off x="309982" y="1751358"/>
            <a:ext cx="62545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i="1" dirty="0"/>
              <a:t>🔹 </a:t>
            </a: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</a:rPr>
              <a:t>Technical Feasibility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Open  source </a:t>
            </a:r>
            <a:r>
              <a:rPr lang="en-GB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Easy integration</a:t>
            </a:r>
            <a:r>
              <a:rPr lang="en-GB" dirty="0"/>
              <a:t> with existing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Scalable design</a:t>
            </a:r>
            <a:r>
              <a:rPr lang="en-GB" dirty="0"/>
              <a:t> to support future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</a:rPr>
              <a:t>🔹 Economic Feasibility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Cost-effective</a:t>
            </a:r>
            <a:r>
              <a:rPr lang="en-GB" dirty="0"/>
              <a:t> by using </a:t>
            </a:r>
            <a:r>
              <a:rPr lang="en-GB" b="1" dirty="0"/>
              <a:t>open-source tools</a:t>
            </a:r>
            <a:r>
              <a:rPr lang="en-GB" dirty="0"/>
              <a:t> and </a:t>
            </a:r>
            <a:r>
              <a:rPr lang="en-GB" b="1" dirty="0"/>
              <a:t>low-cost cloud services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Promotes local goods</a:t>
            </a:r>
            <a:r>
              <a:rPr lang="en-GB" dirty="0"/>
              <a:t> through </a:t>
            </a:r>
            <a:r>
              <a:rPr lang="en-GB" b="1" dirty="0"/>
              <a:t>digital marketing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Revenue &amp; support</a:t>
            </a:r>
            <a:r>
              <a:rPr lang="en-GB" dirty="0"/>
              <a:t> via </a:t>
            </a:r>
            <a:r>
              <a:rPr lang="en-GB" b="1" dirty="0"/>
              <a:t>tourism partnerships, bookings, and cultural grants</a:t>
            </a:r>
            <a:r>
              <a:rPr lang="en-GB" dirty="0"/>
              <a:t>.</a:t>
            </a:r>
          </a:p>
          <a:p>
            <a:pPr>
              <a:buNone/>
            </a:pPr>
            <a:r>
              <a:rPr lang="en-US" sz="2400" b="1" dirty="0"/>
              <a:t>🔹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Operational Feasibility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Easy to use and maintain</a:t>
            </a:r>
            <a:r>
              <a:rPr lang="en-GB" dirty="0"/>
              <a:t> with </a:t>
            </a:r>
            <a:r>
              <a:rPr lang="en-GB" b="1" dirty="0"/>
              <a:t>community participation</a:t>
            </a:r>
            <a:r>
              <a:rPr lang="en-GB" dirty="0"/>
              <a:t>, </a:t>
            </a:r>
            <a:r>
              <a:rPr lang="en-GB" b="1" dirty="0"/>
              <a:t>multilingual support</a:t>
            </a:r>
            <a:r>
              <a:rPr lang="en-GB" dirty="0"/>
              <a:t>, and </a:t>
            </a:r>
            <a:r>
              <a:rPr lang="en-GB" b="1" dirty="0"/>
              <a:t>offline access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Designed for adoption</a:t>
            </a:r>
            <a:r>
              <a:rPr lang="en-GB" dirty="0"/>
              <a:t> by </a:t>
            </a:r>
            <a:r>
              <a:rPr lang="en-GB" b="1" dirty="0"/>
              <a:t>tourists, locals, and researchers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40998-1F18-0B18-7438-07D8931B73D8}"/>
              </a:ext>
            </a:extLst>
          </p:cNvPr>
          <p:cNvSpPr txBox="1"/>
          <p:nvPr/>
        </p:nvSpPr>
        <p:spPr>
          <a:xfrm>
            <a:off x="0" y="1166583"/>
            <a:ext cx="69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3">
                    <a:lumMod val="75000"/>
                  </a:schemeClr>
                </a:solidFill>
              </a:rPr>
              <a:t> Analysis of the Feasibility of the Idea</a:t>
            </a:r>
            <a:endParaRPr lang="en-IN" sz="32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C833AF25-8AA9-6B60-90E3-673CE300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23" y="4152015"/>
            <a:ext cx="2295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2B015144-185C-A530-4F0E-85AF92A62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73" y="4169351"/>
            <a:ext cx="24098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18A3F263-EBD6-F0E9-3F33-7194946F45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24524" cy="75602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TechTrek</a:t>
            </a:r>
            <a:endParaRPr lang="en-IN" b="1" dirty="0"/>
          </a:p>
        </p:txBody>
      </p:sp>
      <p:pic>
        <p:nvPicPr>
          <p:cNvPr id="6" name="Picture 5" descr="A logo with a graph and arrow&#10;&#10;AI-generated content may be incorrect.">
            <a:extLst>
              <a:ext uri="{FF2B5EF4-FFF2-40B4-BE49-F238E27FC236}">
                <a16:creationId xmlns:a16="http://schemas.microsoft.com/office/drawing/2014/main" id="{2089B230-6896-6A4D-F04D-13F87F143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3139" y="5579591"/>
            <a:ext cx="2010669" cy="1019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B8E720-D6C5-0416-1372-28A031213150}"/>
              </a:ext>
            </a:extLst>
          </p:cNvPr>
          <p:cNvSpPr txBox="1"/>
          <p:nvPr/>
        </p:nvSpPr>
        <p:spPr>
          <a:xfrm>
            <a:off x="7201623" y="1166583"/>
            <a:ext cx="3663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</a:t>
            </a:r>
            <a:r>
              <a:rPr lang="en-IN" sz="3200" b="1" dirty="0"/>
              <a:t>   </a:t>
            </a:r>
            <a:r>
              <a:rPr lang="en-IN" sz="3200" b="1" i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3200" b="1" i="1" dirty="0" err="1">
                <a:solidFill>
                  <a:schemeClr val="accent1">
                    <a:lumMod val="75000"/>
                  </a:schemeClr>
                </a:solidFill>
              </a:rPr>
              <a:t>hallenges</a:t>
            </a:r>
            <a:endParaRPr lang="en-IN" sz="3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6826D-7E6E-0523-9178-5BBFEB0AF467}"/>
              </a:ext>
            </a:extLst>
          </p:cNvPr>
          <p:cNvSpPr txBox="1"/>
          <p:nvPr/>
        </p:nvSpPr>
        <p:spPr>
          <a:xfrm>
            <a:off x="6874550" y="1630195"/>
            <a:ext cx="4707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Bridging the gap for local communities to adopt digital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Verifying historical accuracy and avoiding misinterpretation.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Limited accessibility  to remote </a:t>
            </a:r>
            <a:r>
              <a:rPr lang="en-US" dirty="0" err="1"/>
              <a:t>monastries</a:t>
            </a:r>
            <a:r>
              <a:rPr lang="en-US" dirty="0"/>
              <a:t> and villages for data collection.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4E0D9-AFC3-7EB5-DA6E-1C6C0B8C5DD2}"/>
              </a:ext>
            </a:extLst>
          </p:cNvPr>
          <p:cNvSpPr txBox="1"/>
          <p:nvPr/>
        </p:nvSpPr>
        <p:spPr>
          <a:xfrm>
            <a:off x="8118800" y="3601911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18923" y="3159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C0C563-0937-B091-A025-342E5CB7D3BE}"/>
                  </a:ext>
                </a:extLst>
              </p14:cNvPr>
              <p14:cNvContentPartPr/>
              <p14:nvPr/>
            </p14:nvContentPartPr>
            <p14:xfrm>
              <a:off x="189659" y="6658071"/>
              <a:ext cx="725400" cy="3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C0C563-0937-B091-A025-342E5CB7D3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659" y="6595071"/>
                <a:ext cx="851040" cy="162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id="{BCDCD913-5A5D-288E-CFF8-8198E5E5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37" y="1566079"/>
            <a:ext cx="575186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>
              <a:buFontTx/>
              <a:buChar char="•"/>
            </a:pPr>
            <a:r>
              <a:rPr lang="en-US" altLang="en-US" sz="2000" b="1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Digital Promotion </a:t>
            </a:r>
            <a:r>
              <a:rPr lang="en-US" altLang="en-US" dirty="0">
                <a:latin typeface="Arial" panose="020B0604020202020204" pitchFamily="34" charset="0"/>
              </a:rPr>
              <a:t>– Online platforms/websites will enable global promotion of the region and its services.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Cost-Effectiveness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A single digital platform reduces the high costs of physical preservation, documentation, and promotion.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2000" b="1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Easy Access to Information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– Tourists will have access to all travel-related information in one place.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DCA245-89AD-DE97-426E-0205D7A40A93}"/>
              </a:ext>
            </a:extLst>
          </p:cNvPr>
          <p:cNvSpPr txBox="1"/>
          <p:nvPr/>
        </p:nvSpPr>
        <p:spPr>
          <a:xfrm>
            <a:off x="2100328" y="978458"/>
            <a:ext cx="5751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4">
                    <a:lumMod val="75000"/>
                  </a:schemeClr>
                </a:solidFill>
              </a:rPr>
              <a:t>Benefits</a:t>
            </a:r>
            <a:endParaRPr lang="en-IN" sz="4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DF1ACE-1422-DB47-EC74-842083841BA9}"/>
              </a:ext>
            </a:extLst>
          </p:cNvPr>
          <p:cNvCxnSpPr/>
          <p:nvPr/>
        </p:nvCxnSpPr>
        <p:spPr>
          <a:xfrm flipV="1">
            <a:off x="4572000" y="1575707"/>
            <a:ext cx="0" cy="15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A2A2A1-2E02-B5C0-8B1B-A249A7043A67}"/>
              </a:ext>
            </a:extLst>
          </p:cNvPr>
          <p:cNvCxnSpPr/>
          <p:nvPr/>
        </p:nvCxnSpPr>
        <p:spPr>
          <a:xfrm>
            <a:off x="11946194" y="1435075"/>
            <a:ext cx="163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F5242DA-6FC6-F4A7-3702-1A5D46BB4A3C}"/>
                  </a:ext>
                </a:extLst>
              </p14:cNvPr>
              <p14:cNvContentPartPr/>
              <p14:nvPr/>
            </p14:nvContentPartPr>
            <p14:xfrm>
              <a:off x="4562210" y="4139148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F5242DA-6FC6-F4A7-3702-1A5D46BB4A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9210" y="407614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Oval 35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9659" y="143535"/>
            <a:ext cx="1487489" cy="79531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TechTrek</a:t>
            </a:r>
            <a:endParaRPr lang="en-IN" b="1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2631472-A295-8D7D-50D4-58513D53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71979"/>
              </p:ext>
            </p:extLst>
          </p:nvPr>
        </p:nvGraphicFramePr>
        <p:xfrm>
          <a:off x="344136" y="3706914"/>
          <a:ext cx="6081437" cy="2987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310">
                  <a:extLst>
                    <a:ext uri="{9D8B030D-6E8A-4147-A177-3AD203B41FA5}">
                      <a16:colId xmlns:a16="http://schemas.microsoft.com/office/drawing/2014/main" val="2526502174"/>
                    </a:ext>
                  </a:extLst>
                </a:gridCol>
                <a:gridCol w="1704007">
                  <a:extLst>
                    <a:ext uri="{9D8B030D-6E8A-4147-A177-3AD203B41FA5}">
                      <a16:colId xmlns:a16="http://schemas.microsoft.com/office/drawing/2014/main" val="1036350734"/>
                    </a:ext>
                  </a:extLst>
                </a:gridCol>
                <a:gridCol w="1469179">
                  <a:extLst>
                    <a:ext uri="{9D8B030D-6E8A-4147-A177-3AD203B41FA5}">
                      <a16:colId xmlns:a16="http://schemas.microsoft.com/office/drawing/2014/main" val="3690891353"/>
                    </a:ext>
                  </a:extLst>
                </a:gridCol>
                <a:gridCol w="1968941">
                  <a:extLst>
                    <a:ext uri="{9D8B030D-6E8A-4147-A177-3AD203B41FA5}">
                      <a16:colId xmlns:a16="http://schemas.microsoft.com/office/drawing/2014/main" val="2110675433"/>
                    </a:ext>
                  </a:extLst>
                </a:gridCol>
              </a:tblGrid>
              <a:tr h="421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Aspect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Current/Existing Methods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Our Digital Solution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Improvement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350296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Tourist Reach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Limited to on-site visitors (2–3 million/year)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Global online access (billions worldwide)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10x–50x reach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46617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Preservation Cost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High (&gt;$50M+ total per site for restoration, maintenance)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Low (once digitized, storage &amp; updates &lt;10% of cost)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~90% cost saving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441096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Accessibility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Seasonal; depends on travel &amp; weather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Always online, multi-language, climate-friendly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Year-round, global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513322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Long-Term Value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Physical records deteriorate in decades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Digital archives last centuries with upgrades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Sustainable &amp; permanent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515979"/>
                  </a:ext>
                </a:extLst>
              </a:tr>
            </a:tbl>
          </a:graphicData>
        </a:graphic>
      </p:graphicFrame>
      <p:pic>
        <p:nvPicPr>
          <p:cNvPr id="12" name="Picture 11" descr="A graph showing the impact and benefits of a solution&#10;&#10;AI-generated content may be incorrect.">
            <a:extLst>
              <a:ext uri="{FF2B5EF4-FFF2-40B4-BE49-F238E27FC236}">
                <a16:creationId xmlns:a16="http://schemas.microsoft.com/office/drawing/2014/main" id="{0B680611-25F9-D762-ABDF-4B485419A1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5574" y="1938603"/>
            <a:ext cx="5594986" cy="4887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33F786-90CF-BEBA-8337-B6C69A154428}"/>
              </a:ext>
            </a:extLst>
          </p:cNvPr>
          <p:cNvSpPr txBox="1"/>
          <p:nvPr/>
        </p:nvSpPr>
        <p:spPr>
          <a:xfrm>
            <a:off x="8293626" y="1016394"/>
            <a:ext cx="315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5"/>
            <a:ext cx="1516956" cy="76076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TechTrek</a:t>
            </a:r>
            <a:endParaRPr lang="en-IN" b="1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0EB44-D239-CC9F-E121-7762057398BA}"/>
              </a:ext>
            </a:extLst>
          </p:cNvPr>
          <p:cNvSpPr txBox="1"/>
          <p:nvPr/>
        </p:nvSpPr>
        <p:spPr>
          <a:xfrm>
            <a:off x="1757342" y="2026829"/>
            <a:ext cx="9574046" cy="1272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1. Tourism Survey for the State of Sikkim (MOT, 2012)</a:t>
            </a:r>
            <a:b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dirty="0"/>
              <a:t>PDF download: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https://tourism.gov.in/sites/default/files/2020-04/Sikkim%20tourism%20Final%20Report%2019th%20July.pdf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9C25C-B83C-70E6-D793-9A4290F4D7BD}"/>
              </a:ext>
            </a:extLst>
          </p:cNvPr>
          <p:cNvSpPr txBox="1"/>
          <p:nvPr/>
        </p:nvSpPr>
        <p:spPr>
          <a:xfrm>
            <a:off x="1757342" y="3299483"/>
            <a:ext cx="80840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2. MOT Annual Report 2022-23 &amp; Related Surveys/Studies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https://www.scribd.com/document/680705949/MOT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ACC00-BEC9-A2FC-3D9B-B4F70CC9A759}"/>
              </a:ext>
            </a:extLst>
          </p:cNvPr>
          <p:cNvSpPr txBox="1"/>
          <p:nvPr/>
        </p:nvSpPr>
        <p:spPr>
          <a:xfrm>
            <a:off x="1757341" y="4003478"/>
            <a:ext cx="90003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3. Act text (law as passed):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https://prsindia.org/files/bills_acts/acts_states/sikkim/2024/Act23of2024SK.pdf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DB775-692E-ADB9-E015-BA5B6388751C}"/>
              </a:ext>
            </a:extLst>
          </p:cNvPr>
          <p:cNvSpPr txBox="1"/>
          <p:nvPr/>
        </p:nvSpPr>
        <p:spPr>
          <a:xfrm>
            <a:off x="1757342" y="4877365"/>
            <a:ext cx="65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4.Latest reports On tourism by government of Sikkim 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8171</TotalTime>
  <Words>558</Words>
  <Application>Microsoft Office PowerPoint</Application>
  <PresentationFormat>Widescreen</PresentationFormat>
  <Paragraphs>87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Tanisha Vardiyani</cp:lastModifiedBy>
  <cp:revision>157</cp:revision>
  <dcterms:created xsi:type="dcterms:W3CDTF">2013-12-12T18:46:50Z</dcterms:created>
  <dcterms:modified xsi:type="dcterms:W3CDTF">2025-09-27T10:43:48Z</dcterms:modified>
  <cp:category/>
</cp:coreProperties>
</file>