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03:47:09.28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1619 238,'-877'0,"860"1,-1 1,1 1,-1 0,1 2,-22 8,20-6,0-2,0 0,-1 0,-20 0,-158-4,94-2,100 1,-1 0,1 0,0 0,0 0,-1-1,1 0,0 1,0-2,0 1,0 0,0-1,0 0,0 0,1 0,-1 0,1-1,-1 1,1-1,0 0,0 0,0 0,0 0,0-1,1 1,0-1,0 1,0-1,0 0,0 0,1 0,-1 0,0-4,-22-53,15 43,2-1,-8-27,13 40,1-1,-2 1,1-1,-1 1,1-1,-2 1,-3-5,-3-2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03:47:09.8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03:47:12.3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2079 1,'-767'0,"723"2,0 3,-68 15,-47 5,80-16,-106 26,132-27,-1-2,1-3,-91-5,34-1,-153 3,251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03:47:13.5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0,'2417'0,"-2389"0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03:47:15.27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0,'0'387,"2"-364,0 0,2-1,0 1,15 40,4 22,-12-46,0 0,27 55,1 5,-19-48,3-1,39 63,-44-81,88 133,-85-139,2 0,1-1,44 35,0 0,-22-16,121 107,-131-121,32 37,22 17,14-6,-74-58,0 1,-2 2,-1 0,42 47,109 117,-84-95,-76-72,2-1,1 0,41 27,-41-35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4T03:47:16.27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0 741,'27'-3,"0"0,-1-2,0-1,0-1,39-16,-53 19,216-73,103-37,345-110,-608 203,-2-3,117-60,-111 50,-20 9,67-30,-100 48,0 1,1 1,0 0,30-2,-26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w3.org/TR/did-core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061766" y="365541"/>
            <a:ext cx="6580791" cy="1086962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987" y="1283898"/>
            <a:ext cx="11932499" cy="5517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400" dirty="0"/>
              <a:t>SIH25027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 blockchain-based system for botanical traceability of Ayurvedic                   herb, including geo-tagging from the point of collection(farmers/wild collectors) to the final ayurvedic formulation label.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Blockchain &amp; Cybersecurity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:-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HERBARIUMX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47274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373627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25177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523501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01720-5AFF-5D45-94D2-86C67832F046}"/>
              </a:ext>
            </a:extLst>
          </p:cNvPr>
          <p:cNvSpPr txBox="1"/>
          <p:nvPr/>
        </p:nvSpPr>
        <p:spPr>
          <a:xfrm>
            <a:off x="589936" y="1248697"/>
            <a:ext cx="1086464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i="1" u="sng" dirty="0"/>
              <a:t>Blockchain-based Botanical Traceability Platform for Ayurvedic Herbs</a:t>
            </a:r>
          </a:p>
          <a:p>
            <a:r>
              <a:rPr lang="en-IN" dirty="0"/>
              <a:t>Our solution ensures </a:t>
            </a:r>
            <a:r>
              <a:rPr lang="en-IN" b="1" dirty="0"/>
              <a:t>end-to-end transparency</a:t>
            </a:r>
            <a:r>
              <a:rPr lang="en-IN" dirty="0"/>
              <a:t> from herb collection to final product labelling using a permissioned blockchain network.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BFEF7-C383-6DD9-1ECF-A2AFD6F5EE56}"/>
              </a:ext>
            </a:extLst>
          </p:cNvPr>
          <p:cNvSpPr txBox="1"/>
          <p:nvPr/>
        </p:nvSpPr>
        <p:spPr>
          <a:xfrm>
            <a:off x="589935" y="2369574"/>
            <a:ext cx="6754761" cy="39703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Key Components</a:t>
            </a:r>
            <a:endParaRPr lang="en-US" i="1" u="sng" dirty="0"/>
          </a:p>
          <a:p>
            <a:r>
              <a:rPr lang="en-US" b="1" dirty="0"/>
              <a:t>Collector App:</a:t>
            </a:r>
            <a:r>
              <a:rPr lang="en-US" dirty="0"/>
              <a:t> Farmers/wild collectors capture </a:t>
            </a:r>
            <a:r>
              <a:rPr lang="en-US" i="1" dirty="0"/>
              <a:t>geo-tag</a:t>
            </a:r>
            <a:r>
              <a:rPr lang="en-US" dirty="0"/>
              <a:t>, photo, weight &amp; timestamp. Data is digitally signed and sent to the blockchain.</a:t>
            </a:r>
          </a:p>
          <a:p>
            <a:r>
              <a:rPr lang="en-US" b="1" dirty="0"/>
              <a:t>Immutable Ledger:</a:t>
            </a:r>
            <a:r>
              <a:rPr lang="en-US" dirty="0"/>
              <a:t> Events like collection, transport, lab test, and manufacturing are recorded as tamper-proof transactions.</a:t>
            </a:r>
          </a:p>
          <a:p>
            <a:r>
              <a:rPr lang="en-US" b="1" dirty="0"/>
              <a:t>Off-chain Storage:</a:t>
            </a:r>
            <a:r>
              <a:rPr lang="en-US" dirty="0"/>
              <a:t> Photos, lab reports, and DNA data stored on IPFS/cloud; cryptographic hashes anchored on-chain for integrity.</a:t>
            </a:r>
          </a:p>
          <a:p>
            <a:r>
              <a:rPr lang="en-US" b="1" dirty="0"/>
              <a:t>Quality &amp; DNA Verification:</a:t>
            </a:r>
            <a:r>
              <a:rPr lang="en-US" dirty="0"/>
              <a:t> Partner labs upload test results and DNA barcode hashes to confirm herb authenticity.</a:t>
            </a:r>
          </a:p>
          <a:p>
            <a:r>
              <a:rPr lang="en-US" b="1" dirty="0"/>
              <a:t>Manufacturer Dashboard:</a:t>
            </a:r>
            <a:r>
              <a:rPr lang="en-US" dirty="0"/>
              <a:t> Combines verified batches into final formulations and generates a QR/GS1 label for each lot.</a:t>
            </a:r>
          </a:p>
          <a:p>
            <a:r>
              <a:rPr lang="en-US" b="1" dirty="0"/>
              <a:t>Consumer Verification:</a:t>
            </a:r>
            <a:r>
              <a:rPr lang="en-US" dirty="0"/>
              <a:t> Scanning the product QR instantly reveals the full provenance—origin, quality tests, DNA badge, and blockchain timestamp.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971205-9222-AAE1-27AE-2E3FA3E74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0" y="-94183"/>
            <a:ext cx="1425427" cy="14254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8836F0-7930-CE8B-CFCD-8DEF3BCD2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587" y="1859987"/>
            <a:ext cx="4146771" cy="4747752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321D8B2-FB63-1C2C-D0DD-12B124620E6F}"/>
              </a:ext>
            </a:extLst>
          </p:cNvPr>
          <p:cNvSpPr/>
          <p:nvPr/>
        </p:nvSpPr>
        <p:spPr>
          <a:xfrm>
            <a:off x="10609006" y="6301609"/>
            <a:ext cx="1229023" cy="13285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91613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DF366F-BA90-A496-29E2-BD0D223D0F39}"/>
              </a:ext>
            </a:extLst>
          </p:cNvPr>
          <p:cNvSpPr txBox="1"/>
          <p:nvPr/>
        </p:nvSpPr>
        <p:spPr>
          <a:xfrm>
            <a:off x="363796" y="1283596"/>
            <a:ext cx="6127902" cy="48320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Technologies to be Used</a:t>
            </a:r>
          </a:p>
          <a:p>
            <a:r>
              <a:rPr lang="en-IN" sz="1600" b="1" dirty="0"/>
              <a:t>Programming &amp; Frameworks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Backend / Blockchain:</a:t>
            </a:r>
            <a:endParaRPr lang="en-IN" sz="1600" dirty="0"/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/>
              <a:t>Hyperledger Fabric</a:t>
            </a:r>
            <a:r>
              <a:rPr lang="en-IN" sz="1600" dirty="0"/>
              <a:t> (permissioned blockchain for secure, private transactions)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/>
              <a:t>Node.js + Express</a:t>
            </a:r>
            <a:r>
              <a:rPr lang="en-IN" sz="1600" dirty="0"/>
              <a:t> (API layer to interact with the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Frontend:</a:t>
            </a:r>
            <a:endParaRPr lang="en-IN" sz="1600" dirty="0"/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/>
              <a:t>React / React Native</a:t>
            </a:r>
            <a:r>
              <a:rPr lang="en-IN" sz="1600" dirty="0"/>
              <a:t> (web + mobile app for collectors, labs, manufacturers, consumers)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Smart Contracts:</a:t>
            </a:r>
            <a:endParaRPr lang="en-IN" sz="1600" dirty="0"/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 err="1"/>
              <a:t>Chaincode</a:t>
            </a:r>
            <a:r>
              <a:rPr lang="en-IN" sz="1600" b="1" dirty="0"/>
              <a:t> (Go/Node.js)</a:t>
            </a:r>
            <a:r>
              <a:rPr lang="en-IN" sz="1600" dirty="0"/>
              <a:t> for event recording and verification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Storage:</a:t>
            </a:r>
            <a:endParaRPr lang="en-IN" sz="1600" dirty="0"/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/>
              <a:t>IPFS / Secure Cloud (AWS S3)</a:t>
            </a:r>
            <a:r>
              <a:rPr lang="en-IN" sz="1600" dirty="0"/>
              <a:t> for lab reports, images, and heavy files with hashes stored on-chain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QR / Barcoding:</a:t>
            </a:r>
            <a:endParaRPr lang="en-IN" sz="1600" dirty="0"/>
          </a:p>
          <a:p>
            <a:pPr lvl="1"/>
            <a:r>
              <a:rPr lang="en-IN" sz="1600" dirty="0"/>
              <a:t>GS1–compliant QR codes using libraries like </a:t>
            </a:r>
            <a:r>
              <a:rPr lang="en-IN" sz="1600" dirty="0" err="1"/>
              <a:t>qrcode</a:t>
            </a:r>
            <a:r>
              <a:rPr lang="en-IN" sz="1600" dirty="0"/>
              <a:t> or </a:t>
            </a:r>
            <a:r>
              <a:rPr lang="en-IN" sz="1600" dirty="0" err="1"/>
              <a:t>zxing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Database (off-chain indexing):</a:t>
            </a:r>
            <a:endParaRPr lang="en-IN" sz="1600" dirty="0"/>
          </a:p>
          <a:p>
            <a:pPr lvl="1"/>
            <a:r>
              <a:rPr lang="en-IN" sz="1600" dirty="0"/>
              <a:t>MongoDB / PostgreSQL for fast querying and dashboards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CBE79-8368-881C-A632-1145BD68C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0" y="-94183"/>
            <a:ext cx="1425427" cy="1425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5BF2C-D37F-3A73-7743-C5B22038A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574" y="1311256"/>
            <a:ext cx="5324239" cy="44992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F7927B-3D06-B880-E031-B81BD328E75E}"/>
                  </a:ext>
                </a:extLst>
              </p14:cNvPr>
              <p14:cNvContentPartPr/>
              <p14:nvPr/>
            </p14:nvContentPartPr>
            <p14:xfrm>
              <a:off x="6938930" y="5882876"/>
              <a:ext cx="582840" cy="105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F7927B-3D06-B880-E031-B81BD328E7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85290" y="5775236"/>
                <a:ext cx="6904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49E4BF-F1D9-9671-7406-C37F5FBBB246}"/>
                  </a:ext>
                </a:extLst>
              </p14:cNvPr>
              <p14:cNvContentPartPr/>
              <p14:nvPr/>
            </p14:nvContentPartPr>
            <p14:xfrm>
              <a:off x="6931730" y="587963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49E4BF-F1D9-9671-7406-C37F5FBBB2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7730" y="577163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30ECE0-DA54-287F-D9B2-E931A005D7D0}"/>
                  </a:ext>
                </a:extLst>
              </p14:cNvPr>
              <p14:cNvContentPartPr/>
              <p14:nvPr/>
            </p14:nvContentPartPr>
            <p14:xfrm>
              <a:off x="6763610" y="5859836"/>
              <a:ext cx="748800" cy="41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30ECE0-DA54-287F-D9B2-E931A005D7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9610" y="5752196"/>
                <a:ext cx="8564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9083C4-38C8-C8DB-EFAF-A59A2C3A86EC}"/>
                  </a:ext>
                </a:extLst>
              </p14:cNvPr>
              <p14:cNvContentPartPr/>
              <p14:nvPr/>
            </p14:nvContentPartPr>
            <p14:xfrm>
              <a:off x="6764330" y="5899076"/>
              <a:ext cx="88092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9083C4-38C8-C8DB-EFAF-A59A2C3A86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10690" y="5791076"/>
                <a:ext cx="988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FBD811-2249-F5A6-CF01-3608C6BB2735}"/>
                  </a:ext>
                </a:extLst>
              </p14:cNvPr>
              <p14:cNvContentPartPr/>
              <p14:nvPr/>
            </p14:nvContentPartPr>
            <p14:xfrm>
              <a:off x="7658930" y="5899076"/>
              <a:ext cx="610560" cy="903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FBD811-2249-F5A6-CF01-3608C6BB27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05290" y="5791076"/>
                <a:ext cx="718200" cy="11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B5739FB-FB7C-FF86-CA7F-9DCA133055F4}"/>
                  </a:ext>
                </a:extLst>
              </p14:cNvPr>
              <p14:cNvContentPartPr/>
              <p14:nvPr/>
            </p14:nvContentPartPr>
            <p14:xfrm>
              <a:off x="8278850" y="6537356"/>
              <a:ext cx="776520" cy="267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B5739FB-FB7C-FF86-CA7F-9DCA133055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24850" y="6429356"/>
                <a:ext cx="884160" cy="4827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55B6AFA-8C8D-555F-71C2-5F5694300777}"/>
              </a:ext>
            </a:extLst>
          </p:cNvPr>
          <p:cNvSpPr/>
          <p:nvPr/>
        </p:nvSpPr>
        <p:spPr>
          <a:xfrm>
            <a:off x="6570364" y="5675765"/>
            <a:ext cx="1699126" cy="295633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4270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9510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15346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569440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198" y="-189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18F7C1-911A-8220-C1F1-5C66DDB6A886}"/>
              </a:ext>
            </a:extLst>
          </p:cNvPr>
          <p:cNvSpPr txBox="1"/>
          <p:nvPr/>
        </p:nvSpPr>
        <p:spPr>
          <a:xfrm>
            <a:off x="226143" y="1198768"/>
            <a:ext cx="4205748" cy="52937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Analysis of 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Technical Feasibility:</a:t>
            </a:r>
            <a:endParaRPr lang="en-US" sz="1600" dirty="0"/>
          </a:p>
          <a:p>
            <a:pPr lvl="1"/>
            <a:r>
              <a:rPr lang="en-US" sz="1600" dirty="0"/>
              <a:t>✅ Proven technologies: Hyperledger Fabric, IPFS, QR/GS1 are mature and open-source.</a:t>
            </a:r>
          </a:p>
          <a:p>
            <a:pPr lvl="1"/>
            <a:r>
              <a:rPr lang="en-US" sz="1600" dirty="0"/>
              <a:t>✅ Mobile &amp; web stack (React/Node.js) well supported for fast prototyping.</a:t>
            </a:r>
          </a:p>
          <a:p>
            <a:pPr lvl="1"/>
            <a:r>
              <a:rPr lang="en-US" sz="1600" dirty="0"/>
              <a:t>✅ DNA barcoding labs are available in most major cities for pilot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Operational Feasibility:</a:t>
            </a:r>
            <a:endParaRPr lang="en-US" sz="1600" dirty="0"/>
          </a:p>
          <a:p>
            <a:pPr lvl="1"/>
            <a:r>
              <a:rPr lang="en-US" sz="1600" dirty="0"/>
              <a:t>1. Farmers/collectors already use smartphones; simple app with offline capture works even in rural areas.</a:t>
            </a:r>
          </a:p>
          <a:p>
            <a:pPr lvl="1"/>
            <a:r>
              <a:rPr lang="en-US" sz="1600" dirty="0"/>
              <a:t>2. Works with existing Ayurvedic supply chain—no drastic changes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Economic Feasibility:</a:t>
            </a:r>
            <a:endParaRPr lang="en-US" sz="1600" dirty="0"/>
          </a:p>
          <a:p>
            <a:pPr lvl="1"/>
            <a:r>
              <a:rPr lang="en-US" sz="1600" dirty="0"/>
              <a:t>1. Initial pilot costs limited to cloud, blockchain nodes, and lab testing.</a:t>
            </a:r>
          </a:p>
          <a:p>
            <a:pPr lvl="1"/>
            <a:r>
              <a:rPr lang="en-US" sz="1600" dirty="0"/>
              <a:t>2. Scales gradually; consortium model allows cost-sharing among manufacturers and regulators.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798C43-282F-C364-CC5A-0D7276B25BF1}"/>
              </a:ext>
            </a:extLst>
          </p:cNvPr>
          <p:cNvSpPr txBox="1"/>
          <p:nvPr/>
        </p:nvSpPr>
        <p:spPr>
          <a:xfrm>
            <a:off x="4621159" y="1167990"/>
            <a:ext cx="2975401" cy="5324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Potential Challenges &amp; Risks</a:t>
            </a:r>
          </a:p>
          <a:p>
            <a:endParaRPr lang="en-US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Authenticity Risk:</a:t>
            </a:r>
            <a:br>
              <a:rPr lang="en-US" sz="1600" dirty="0"/>
            </a:br>
            <a:r>
              <a:rPr lang="en-US" sz="1600" dirty="0"/>
              <a:t>Farmers might fake geo-tags/photos or misreport quantities.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Connectivity &amp; Adoption:</a:t>
            </a:r>
            <a:br>
              <a:rPr lang="en-US" sz="1600" dirty="0"/>
            </a:br>
            <a:r>
              <a:rPr lang="en-US" sz="1600" dirty="0"/>
              <a:t>Remote areas may face poor internet, low digital literacy among collectors.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Integration Barriers:</a:t>
            </a:r>
            <a:br>
              <a:rPr lang="en-US" sz="1600" dirty="0"/>
            </a:br>
            <a:r>
              <a:rPr lang="en-US" sz="1600" dirty="0"/>
              <a:t>Manufacturers and labs might resist adding new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Privacy Concerns:</a:t>
            </a:r>
            <a:br>
              <a:rPr lang="en-US" sz="1600" dirty="0"/>
            </a:br>
            <a:r>
              <a:rPr lang="en-US" sz="1600" dirty="0"/>
              <a:t>Exact farm locations and personal data must be protected.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Regulatory Hurdles:</a:t>
            </a:r>
            <a:br>
              <a:rPr lang="en-US" sz="1600" dirty="0"/>
            </a:br>
            <a:r>
              <a:rPr lang="en-US" sz="1600" dirty="0"/>
              <a:t>Need alignment with AYUSH and export guidelines.</a:t>
            </a: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5A05C-3EC7-04C2-80D2-ED3C532F573A}"/>
              </a:ext>
            </a:extLst>
          </p:cNvPr>
          <p:cNvSpPr txBox="1"/>
          <p:nvPr/>
        </p:nvSpPr>
        <p:spPr>
          <a:xfrm>
            <a:off x="7785829" y="1157641"/>
            <a:ext cx="4274489" cy="52937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i="1" u="sng" dirty="0"/>
              <a:t>Strategies to Overcome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Data Integrity:</a:t>
            </a:r>
            <a:endParaRPr lang="en-IN" sz="1600" dirty="0"/>
          </a:p>
          <a:p>
            <a:pPr lvl="1"/>
            <a:r>
              <a:rPr lang="en-IN" sz="1600" dirty="0"/>
              <a:t>Use </a:t>
            </a:r>
            <a:r>
              <a:rPr lang="en-IN" sz="1600" b="1" dirty="0"/>
              <a:t>digital signatures &amp; device attestation</a:t>
            </a:r>
            <a:r>
              <a:rPr lang="en-IN" sz="1600" dirty="0"/>
              <a:t> to prove data origin.</a:t>
            </a:r>
          </a:p>
          <a:p>
            <a:pPr lvl="1"/>
            <a:r>
              <a:rPr lang="en-IN" sz="1600" dirty="0"/>
              <a:t>Random audits and cross-check GPS/photo metadata.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Offline &amp; Simple UX:</a:t>
            </a:r>
            <a:endParaRPr lang="en-IN" sz="1600" dirty="0"/>
          </a:p>
          <a:p>
            <a:pPr lvl="1"/>
            <a:r>
              <a:rPr lang="en-IN" sz="1600" dirty="0"/>
              <a:t>App works offline and syncs when connected.</a:t>
            </a:r>
          </a:p>
          <a:p>
            <a:pPr lvl="1"/>
            <a:r>
              <a:rPr lang="en-IN" sz="1600" dirty="0"/>
              <a:t>Provide local-language interface and training for farmers.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Stakeholder Incentives:</a:t>
            </a:r>
            <a:endParaRPr lang="en-IN" sz="1600" dirty="0"/>
          </a:p>
          <a:p>
            <a:pPr lvl="1"/>
            <a:r>
              <a:rPr lang="en-IN" sz="1600" dirty="0"/>
              <a:t>Offer </a:t>
            </a:r>
            <a:r>
              <a:rPr lang="en-IN" sz="1600" b="1" dirty="0"/>
              <a:t>micro-rewards</a:t>
            </a:r>
            <a:r>
              <a:rPr lang="en-IN" sz="1600" dirty="0"/>
              <a:t> (tokens/points) for verified batches.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Privacy Protection:</a:t>
            </a:r>
            <a:endParaRPr lang="en-IN" sz="1600" dirty="0"/>
          </a:p>
          <a:p>
            <a:pPr lvl="1"/>
            <a:r>
              <a:rPr lang="en-IN" sz="1600" dirty="0"/>
              <a:t>Store exact GPS encrypted; public chain shows only coarse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Policy &amp; Standards:</a:t>
            </a:r>
            <a:endParaRPr lang="en-IN" sz="1600" dirty="0"/>
          </a:p>
          <a:p>
            <a:pPr lvl="1"/>
            <a:r>
              <a:rPr lang="en-IN" sz="1600" dirty="0"/>
              <a:t>Early engagement with regulators; follow </a:t>
            </a:r>
            <a:r>
              <a:rPr lang="en-IN" sz="1600" b="1" dirty="0"/>
              <a:t>GS1 standards</a:t>
            </a:r>
            <a:r>
              <a:rPr lang="en-IN" sz="1600" dirty="0"/>
              <a:t> for global acceptance.</a:t>
            </a:r>
          </a:p>
          <a:p>
            <a:pPr lvl="1"/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8A997-E669-E96D-C0BF-C1141B8AE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0" y="-94183"/>
            <a:ext cx="1425427" cy="14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91613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5F1706-CAE1-3EB9-AD2D-4E542BC017D0}"/>
              </a:ext>
            </a:extLst>
          </p:cNvPr>
          <p:cNvSpPr txBox="1"/>
          <p:nvPr/>
        </p:nvSpPr>
        <p:spPr>
          <a:xfrm>
            <a:off x="368057" y="1179964"/>
            <a:ext cx="5442807" cy="49722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/>
              <a:t>🌟</a:t>
            </a:r>
            <a:r>
              <a:rPr lang="en-US" sz="2000" b="1" i="1" u="sng" dirty="0"/>
              <a:t> Impact and Benefits</a:t>
            </a:r>
          </a:p>
          <a:p>
            <a:r>
              <a:rPr lang="en-US" b="1" dirty="0"/>
              <a:t>🎯 Potential Impact on Target Audience</a:t>
            </a:r>
          </a:p>
          <a:p>
            <a:r>
              <a:rPr lang="en-US" b="1" dirty="0"/>
              <a:t>Consumers:</a:t>
            </a:r>
            <a:endParaRPr lang="en-US" dirty="0"/>
          </a:p>
          <a:p>
            <a:pPr lvl="1"/>
            <a:r>
              <a:rPr lang="en-US" dirty="0"/>
              <a:t>1. Gain </a:t>
            </a:r>
            <a:r>
              <a:rPr lang="en-US" b="1" dirty="0"/>
              <a:t>trust and confidence</a:t>
            </a:r>
            <a:r>
              <a:rPr lang="en-US" dirty="0"/>
              <a:t> in the purity and origin of Ayurvedic products.</a:t>
            </a:r>
          </a:p>
          <a:p>
            <a:pPr lvl="1"/>
            <a:r>
              <a:rPr lang="en-US" dirty="0"/>
              <a:t>2. Easy QR scan reveals full journey from farm to formulation.</a:t>
            </a:r>
          </a:p>
          <a:p>
            <a:r>
              <a:rPr lang="en-US" b="1" dirty="0"/>
              <a:t>Farmers &amp; Wild Collectors:</a:t>
            </a:r>
            <a:endParaRPr lang="en-US" dirty="0"/>
          </a:p>
          <a:p>
            <a:pPr lvl="1"/>
            <a:r>
              <a:rPr lang="en-US" dirty="0"/>
              <a:t>1. Recognition as verified suppliers.</a:t>
            </a:r>
          </a:p>
          <a:p>
            <a:pPr lvl="1"/>
            <a:r>
              <a:rPr lang="en-US" dirty="0"/>
              <a:t>2. Opportunity for </a:t>
            </a:r>
            <a:r>
              <a:rPr lang="en-US" b="1" dirty="0"/>
              <a:t>better prices</a:t>
            </a:r>
            <a:r>
              <a:rPr lang="en-US" dirty="0"/>
              <a:t> through proof of authenticity and quality.</a:t>
            </a:r>
          </a:p>
          <a:p>
            <a:r>
              <a:rPr lang="en-US" b="1" dirty="0"/>
              <a:t>Manufacturers &amp; Exporters:</a:t>
            </a:r>
            <a:endParaRPr lang="en-US" dirty="0"/>
          </a:p>
          <a:p>
            <a:pPr lvl="1"/>
            <a:r>
              <a:rPr lang="en-US" dirty="0"/>
              <a:t>Faster regulatory approvals and </a:t>
            </a:r>
            <a:r>
              <a:rPr lang="en-US" b="1" dirty="0"/>
              <a:t>stronger brand reputation</a:t>
            </a:r>
            <a:r>
              <a:rPr lang="en-US" dirty="0"/>
              <a:t> in domestic and global markets.</a:t>
            </a:r>
          </a:p>
          <a:p>
            <a:r>
              <a:rPr lang="en-US" b="1" dirty="0"/>
              <a:t>Regulators &amp; Certifiers:</a:t>
            </a:r>
            <a:endParaRPr lang="en-US" dirty="0"/>
          </a:p>
          <a:p>
            <a:pPr lvl="1"/>
            <a:r>
              <a:rPr lang="en-US" dirty="0"/>
              <a:t>Real-time access to </a:t>
            </a:r>
            <a:r>
              <a:rPr lang="en-US" b="1" dirty="0"/>
              <a:t>tamper-proof data</a:t>
            </a:r>
            <a:r>
              <a:rPr lang="en-US" dirty="0"/>
              <a:t> for inspections and compliance.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AE5F2-5748-9E4C-14FA-10F25570877F}"/>
              </a:ext>
            </a:extLst>
          </p:cNvPr>
          <p:cNvSpPr txBox="1"/>
          <p:nvPr/>
        </p:nvSpPr>
        <p:spPr>
          <a:xfrm>
            <a:off x="5978013" y="1179965"/>
            <a:ext cx="5338916" cy="18466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💡 </a:t>
            </a:r>
            <a:r>
              <a:rPr lang="en-US" b="1" i="1" u="sng" dirty="0"/>
              <a:t>Social Benefits</a:t>
            </a:r>
          </a:p>
          <a:p>
            <a:r>
              <a:rPr lang="en-US" sz="1600" dirty="0"/>
              <a:t>1. Empowers rural farmers with digital identity and fair trade opportunities.</a:t>
            </a:r>
          </a:p>
          <a:p>
            <a:r>
              <a:rPr lang="en-US" sz="1600" dirty="0"/>
              <a:t>2. Promotes </a:t>
            </a:r>
            <a:r>
              <a:rPr lang="en-US" sz="1600" b="1" dirty="0"/>
              <a:t>traditional Ayurvedic knowledge</a:t>
            </a:r>
            <a:r>
              <a:rPr lang="en-US" sz="1600" dirty="0"/>
              <a:t> with modern technology.</a:t>
            </a:r>
          </a:p>
          <a:p>
            <a:r>
              <a:rPr lang="en-US" sz="1600" dirty="0"/>
              <a:t>3. Builds consumer trust in herbal medicine and natural wellness.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F36E8-C056-1730-6B2E-C722D298E5AA}"/>
              </a:ext>
            </a:extLst>
          </p:cNvPr>
          <p:cNvSpPr txBox="1"/>
          <p:nvPr/>
        </p:nvSpPr>
        <p:spPr>
          <a:xfrm>
            <a:off x="5978013" y="3107719"/>
            <a:ext cx="5338916" cy="16312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💰 </a:t>
            </a:r>
            <a:r>
              <a:rPr lang="en-US" b="1" i="1" u="sng" dirty="0"/>
              <a:t>Economic Benefits</a:t>
            </a:r>
          </a:p>
          <a:p>
            <a:r>
              <a:rPr lang="en-US" sz="1600" dirty="0"/>
              <a:t>1. Reduces losses from counterfeit or adulterated herbs.</a:t>
            </a:r>
          </a:p>
          <a:p>
            <a:r>
              <a:rPr lang="en-US" sz="1600" dirty="0"/>
              <a:t>2. Opens </a:t>
            </a:r>
            <a:r>
              <a:rPr lang="en-US" sz="1600" b="1" dirty="0"/>
              <a:t>premium export markets</a:t>
            </a:r>
            <a:r>
              <a:rPr lang="en-US" sz="1600" dirty="0"/>
              <a:t> demanding verified supply chains.</a:t>
            </a:r>
          </a:p>
          <a:p>
            <a:r>
              <a:rPr lang="en-US" sz="1600" dirty="0"/>
              <a:t>3. Reduces paperwork and middlemen, improving efficiency.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DB40BD-4EA4-D61F-FF4D-8F3A3C047A27}"/>
              </a:ext>
            </a:extLst>
          </p:cNvPr>
          <p:cNvSpPr txBox="1"/>
          <p:nvPr/>
        </p:nvSpPr>
        <p:spPr>
          <a:xfrm>
            <a:off x="5978013" y="4828749"/>
            <a:ext cx="5338916" cy="13542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🌱 </a:t>
            </a:r>
            <a:r>
              <a:rPr lang="en-US" b="1" i="1" u="sng" dirty="0"/>
              <a:t>Environmental Benefits</a:t>
            </a:r>
          </a:p>
          <a:p>
            <a:r>
              <a:rPr lang="en-US" sz="1600" dirty="0"/>
              <a:t>1. Encourages </a:t>
            </a:r>
            <a:r>
              <a:rPr lang="en-US" sz="1600" b="1" dirty="0"/>
              <a:t>sustainable harvesting</a:t>
            </a:r>
            <a:r>
              <a:rPr lang="en-US" sz="1600" dirty="0"/>
              <a:t> by rewarding authentic, responsibly sourced herbs.</a:t>
            </a:r>
          </a:p>
          <a:p>
            <a:r>
              <a:rPr lang="en-US" sz="1600" dirty="0"/>
              <a:t>2. Provides data for better monitoring of wild-collection areas and biodiversity.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91871B-C0D4-62B6-0C0F-947C4251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0" y="-94183"/>
            <a:ext cx="1425427" cy="14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21762"/>
            <a:ext cx="10972800" cy="1143000"/>
          </a:xfrm>
        </p:spPr>
        <p:txBody>
          <a:bodyPr/>
          <a:lstStyle/>
          <a:p>
            <a:pPr eaLnBrk="1" hangingPunct="1"/>
            <a:r>
              <a:rPr lang="en-IN" sz="3600" b="1" i="1" dirty="0"/>
              <a:t>📚</a:t>
            </a: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767502"/>
            <a:ext cx="5766227" cy="340093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/>
              <a:t>Blockchain in Supply Chain</a:t>
            </a:r>
            <a:endParaRPr lang="en-IN" dirty="0"/>
          </a:p>
          <a:p>
            <a:pPr lvl="1"/>
            <a:r>
              <a:rPr lang="en-IN" dirty="0"/>
              <a:t>IBM Food Trust – using blockchain for food traceability</a:t>
            </a:r>
            <a:br>
              <a:rPr lang="en-IN" dirty="0"/>
            </a:br>
            <a:r>
              <a:rPr lang="en-IN" dirty="0"/>
              <a:t>👉</a:t>
            </a:r>
            <a:r>
              <a:rPr lang="en-US" u="sng" dirty="0"/>
              <a:t>ibm.com/blockchain/solutions/food-trust</a:t>
            </a:r>
            <a:endParaRPr lang="en-IN" u="sng" dirty="0"/>
          </a:p>
          <a:p>
            <a:pPr lvl="1"/>
            <a:r>
              <a:rPr lang="en-IN" dirty="0"/>
              <a:t>Hyperledger Fabric – open-source blockchain platform</a:t>
            </a:r>
            <a:br>
              <a:rPr lang="en-IN" dirty="0"/>
            </a:br>
            <a:r>
              <a:rPr lang="en-IN" dirty="0"/>
              <a:t>👉 </a:t>
            </a:r>
            <a:r>
              <a:rPr lang="en-IN" u="sng" dirty="0"/>
              <a:t>hyperledger.org/use/fabric</a:t>
            </a:r>
          </a:p>
          <a:p>
            <a:r>
              <a:rPr lang="en-IN" b="1" dirty="0"/>
              <a:t>Ayurvedic / Herbal Traceability</a:t>
            </a:r>
            <a:endParaRPr lang="en-IN" dirty="0"/>
          </a:p>
          <a:p>
            <a:pPr lvl="1"/>
            <a:r>
              <a:rPr lang="en-IN" dirty="0" err="1"/>
              <a:t>HerBChain</a:t>
            </a:r>
            <a:r>
              <a:rPr lang="en-IN" dirty="0"/>
              <a:t> – blockchain for herbal products</a:t>
            </a:r>
            <a:br>
              <a:rPr lang="en-IN" dirty="0"/>
            </a:br>
            <a:r>
              <a:rPr lang="en-IN" dirty="0"/>
              <a:t>👉 </a:t>
            </a:r>
            <a:r>
              <a:rPr lang="en-IN" u="sng" dirty="0"/>
              <a:t>herbchain.org</a:t>
            </a:r>
          </a:p>
          <a:p>
            <a:pPr lvl="1"/>
            <a:r>
              <a:rPr lang="en-IN" dirty="0"/>
              <a:t>Ministry of AYUSH – quality &amp; export guidelines</a:t>
            </a:r>
            <a:br>
              <a:rPr lang="en-IN" dirty="0"/>
            </a:br>
            <a:r>
              <a:rPr lang="en-IN" dirty="0"/>
              <a:t>👉 </a:t>
            </a:r>
            <a:r>
              <a:rPr lang="en-IN" u="sng" dirty="0"/>
              <a:t>ayush.gov.in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DB1950-F43A-B16F-6C12-4636C0B37A2B}"/>
              </a:ext>
            </a:extLst>
          </p:cNvPr>
          <p:cNvSpPr txBox="1"/>
          <p:nvPr/>
        </p:nvSpPr>
        <p:spPr>
          <a:xfrm>
            <a:off x="6302477" y="1767502"/>
            <a:ext cx="5559750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DNA Barcoding for Plants</a:t>
            </a:r>
            <a:endParaRPr lang="en-IN" dirty="0"/>
          </a:p>
          <a:p>
            <a:pPr lvl="1"/>
            <a:r>
              <a:rPr lang="en-IN" dirty="0"/>
              <a:t>Barcode of Life – global plant DNA barcoding methods</a:t>
            </a:r>
            <a:br>
              <a:rPr lang="en-IN" dirty="0"/>
            </a:br>
            <a:r>
              <a:rPr lang="en-IN" dirty="0"/>
              <a:t>👉 </a:t>
            </a:r>
            <a:r>
              <a:rPr lang="en-IN" u="sng" dirty="0"/>
              <a:t>barcodeoflife.org</a:t>
            </a:r>
          </a:p>
          <a:p>
            <a:r>
              <a:rPr lang="en-IN" b="1" dirty="0"/>
              <a:t>Global Product Labels</a:t>
            </a:r>
            <a:endParaRPr lang="en-IN" dirty="0"/>
          </a:p>
          <a:p>
            <a:pPr lvl="1"/>
            <a:r>
              <a:rPr lang="en-IN" dirty="0"/>
              <a:t>GS1 – international barcode &amp; QR standards</a:t>
            </a:r>
            <a:br>
              <a:rPr lang="en-IN" dirty="0"/>
            </a:br>
            <a:r>
              <a:rPr lang="en-IN" dirty="0"/>
              <a:t>👉 </a:t>
            </a:r>
            <a:r>
              <a:rPr lang="en-IN" u="sng" dirty="0"/>
              <a:t>gs1.org</a:t>
            </a:r>
          </a:p>
          <a:p>
            <a:r>
              <a:rPr lang="en-IN" b="1" dirty="0"/>
              <a:t>Digital Identity</a:t>
            </a:r>
            <a:endParaRPr lang="en-IN" dirty="0"/>
          </a:p>
          <a:p>
            <a:pPr lvl="1"/>
            <a:r>
              <a:rPr lang="en-IN" dirty="0"/>
              <a:t>W3C – decentralized identity &amp; verifiable credentials</a:t>
            </a:r>
            <a:br>
              <a:rPr lang="en-IN" dirty="0"/>
            </a:br>
            <a:r>
              <a:rPr lang="en-IN" dirty="0"/>
              <a:t>👉 </a:t>
            </a:r>
            <a:r>
              <a:rPr lang="en-IN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w3.org/TR/did-core</a:t>
            </a:r>
            <a:endParaRPr lang="en-IN" u="sng" dirty="0"/>
          </a:p>
          <a:p>
            <a:pPr lvl="1"/>
            <a:endParaRPr lang="en-IN" u="sng" dirty="0"/>
          </a:p>
          <a:p>
            <a:pPr lvl="1"/>
            <a:endParaRPr lang="en-IN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66EE0-EBE9-7A68-1AAF-45AF59037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60" y="-94183"/>
            <a:ext cx="1425427" cy="14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7731</TotalTime>
  <Words>1004</Words>
  <Application>Microsoft Office PowerPoint</Application>
  <PresentationFormat>Widescreen</PresentationFormat>
  <Paragraphs>119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📚RESEARCH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Ansh Tayal</cp:lastModifiedBy>
  <cp:revision>152</cp:revision>
  <dcterms:created xsi:type="dcterms:W3CDTF">2013-12-12T18:46:50Z</dcterms:created>
  <dcterms:modified xsi:type="dcterms:W3CDTF">2025-09-24T05:38:50Z</dcterms:modified>
  <cp:category/>
</cp:coreProperties>
</file>