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8485169" y="1277281"/>
            <a:ext cx="6957908" cy="77324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4"/>
          <p:cNvSpPr/>
          <p:nvPr/>
        </p:nvSpPr>
        <p:spPr>
          <a:xfrm>
            <a:off x="10282335" y="2573821"/>
            <a:ext cx="4805269" cy="51393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TextBox 5"/>
          <p:cNvSpPr txBox="1"/>
          <p:nvPr/>
        </p:nvSpPr>
        <p:spPr>
          <a:xfrm>
            <a:off x="1959968" y="923391"/>
            <a:ext cx="12618722" cy="1443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</a:pPr>
          </a:p>
          <a:p>
            <a:pPr algn="ctr">
              <a:lnSpc>
                <a:spcPts val="5700"/>
              </a:lnSpc>
              <a:defRPr b="1" sz="48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TITLE PAGE</a:t>
            </a:r>
          </a:p>
        </p:txBody>
      </p:sp>
      <p:grpSp>
        <p:nvGrpSpPr>
          <p:cNvPr id="99" name="Group 6"/>
          <p:cNvGrpSpPr/>
          <p:nvPr/>
        </p:nvGrpSpPr>
        <p:grpSpPr>
          <a:xfrm>
            <a:off x="496929" y="-790136"/>
            <a:ext cx="15544801" cy="3114676"/>
            <a:chOff x="0" y="0"/>
            <a:chExt cx="15544800" cy="3114675"/>
          </a:xfrm>
        </p:grpSpPr>
        <p:sp>
          <p:nvSpPr>
            <p:cNvPr id="97" name="Freeform 7"/>
            <p:cNvSpPr/>
            <p:nvPr/>
          </p:nvSpPr>
          <p:spPr>
            <a:xfrm>
              <a:off x="0" y="0"/>
              <a:ext cx="15544800" cy="3114675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" name="TextBox 8"/>
            <p:cNvSpPr txBox="1"/>
            <p:nvPr/>
          </p:nvSpPr>
          <p:spPr>
            <a:xfrm>
              <a:off x="0" y="1084160"/>
              <a:ext cx="15544800" cy="9320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7200"/>
                </a:lnSpc>
                <a:defRPr b="1" sz="6000">
                  <a:solidFill>
                    <a:srgbClr val="1F497D"/>
                  </a:solidFill>
                  <a:latin typeface="Garamond"/>
                  <a:ea typeface="Garamond"/>
                  <a:cs typeface="Garamond"/>
                  <a:sym typeface="Garamond"/>
                </a:defRPr>
              </a:lvl1pPr>
            </a:lstStyle>
            <a:p>
              <a:pPr/>
              <a:r>
                <a:t>SMART INDIA HACKATHON 2025</a:t>
              </a:r>
            </a:p>
          </p:txBody>
        </p:sp>
      </p:grpSp>
      <p:sp>
        <p:nvSpPr>
          <p:cNvPr id="100" name="TextBox 9"/>
          <p:cNvSpPr txBox="1"/>
          <p:nvPr/>
        </p:nvSpPr>
        <p:spPr>
          <a:xfrm>
            <a:off x="1353009" y="2248340"/>
            <a:ext cx="8731761" cy="713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4100"/>
              </a:lnSpc>
            </a:pPr>
          </a:p>
          <a:p>
            <a:pPr lvl="1" marL="498961" indent="-249480" algn="just">
              <a:lnSpc>
                <a:spcPts val="6600"/>
              </a:lnSpc>
              <a:buSzPct val="100000"/>
              <a:buFont typeface="Arial"/>
              <a:buChar char="•"/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Problem Statement ID – </a:t>
            </a:r>
            <a:r>
              <a:rPr>
                <a:solidFill>
                  <a:srgbClr val="0070C0"/>
                </a:solidFill>
              </a:rPr>
              <a:t>SIH25012</a:t>
            </a:r>
            <a:endParaRPr>
              <a:solidFill>
                <a:srgbClr val="0070C0"/>
              </a:solidFill>
            </a:endParaRPr>
          </a:p>
          <a:p>
            <a:pPr lvl="1" marL="498961" indent="-249480" algn="just">
              <a:lnSpc>
                <a:spcPts val="6600"/>
              </a:lnSpc>
              <a:buSzPct val="100000"/>
              <a:buFont typeface="Arial"/>
              <a:buChar char="•"/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Problem Statement Title -</a:t>
            </a:r>
            <a:r>
              <a:rPr>
                <a:solidFill>
                  <a:srgbClr val="0070C0"/>
                </a:solidFill>
              </a:rPr>
              <a:t> Automated Attendence Sytem For Rural Schools</a:t>
            </a:r>
            <a:endParaRPr>
              <a:solidFill>
                <a:srgbClr val="0070C0"/>
              </a:solidFill>
            </a:endParaRPr>
          </a:p>
          <a:p>
            <a:pPr lvl="1" marL="498961" indent="-249480" algn="just">
              <a:lnSpc>
                <a:spcPts val="6600"/>
              </a:lnSpc>
              <a:buSzPct val="100000"/>
              <a:buFont typeface="Arial"/>
              <a:buChar char="•"/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Theme - </a:t>
            </a:r>
            <a:r>
              <a:rPr>
                <a:solidFill>
                  <a:srgbClr val="0070C0"/>
                </a:solidFill>
              </a:rPr>
              <a:t>Smart Automation-Enchanching Attendence</a:t>
            </a:r>
            <a:r>
              <a:t> </a:t>
            </a:r>
            <a:r>
              <a:rPr>
                <a:solidFill>
                  <a:srgbClr val="0070C0"/>
                </a:solidFill>
              </a:rPr>
              <a:t>Tracking In Rural Education </a:t>
            </a:r>
            <a:endParaRPr>
              <a:solidFill>
                <a:srgbClr val="0070C0"/>
              </a:solidFill>
            </a:endParaRPr>
          </a:p>
          <a:p>
            <a:pPr lvl="1" marL="498961" indent="-249480" algn="just">
              <a:lnSpc>
                <a:spcPts val="6600"/>
              </a:lnSpc>
              <a:buSzPct val="100000"/>
              <a:buFont typeface="Arial"/>
              <a:buChar char="•"/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PS Category - </a:t>
            </a:r>
            <a:r>
              <a:rPr>
                <a:solidFill>
                  <a:srgbClr val="0070C0"/>
                </a:solidFill>
              </a:rPr>
              <a:t>Software</a:t>
            </a:r>
            <a:endParaRPr>
              <a:solidFill>
                <a:srgbClr val="0070C0"/>
              </a:solidFill>
            </a:endParaRPr>
          </a:p>
          <a:p>
            <a:pPr lvl="1" marL="498961" indent="-249480" algn="just">
              <a:lnSpc>
                <a:spcPts val="6600"/>
              </a:lnSpc>
              <a:buSzPct val="100000"/>
              <a:buFont typeface="Arial"/>
              <a:buChar char="•"/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Team ID - </a:t>
            </a:r>
          </a:p>
          <a:p>
            <a:pPr lvl="1" marL="498961" indent="-249480" algn="just">
              <a:lnSpc>
                <a:spcPts val="6600"/>
              </a:lnSpc>
              <a:buSzPct val="100000"/>
              <a:buFont typeface="Arial"/>
              <a:buChar char="•"/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Team Name (Registered on portal)  - </a:t>
            </a:r>
            <a:r>
              <a:rPr>
                <a:solidFill>
                  <a:srgbClr val="0070C0"/>
                </a:solidFill>
              </a:rPr>
              <a:t>NeuralNexus</a:t>
            </a:r>
          </a:p>
        </p:txBody>
      </p:sp>
      <p:sp>
        <p:nvSpPr>
          <p:cNvPr id="101" name="Freeform 11"/>
          <p:cNvSpPr/>
          <p:nvPr/>
        </p:nvSpPr>
        <p:spPr>
          <a:xfrm>
            <a:off x="14762049" y="9445"/>
            <a:ext cx="3313653" cy="168430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3"/>
          <p:cNvSpPr/>
          <p:nvPr/>
        </p:nvSpPr>
        <p:spPr>
          <a:xfrm>
            <a:off x="-1" y="9532142"/>
            <a:ext cx="18288001" cy="75485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6" name="Group 4"/>
          <p:cNvGrpSpPr/>
          <p:nvPr/>
        </p:nvGrpSpPr>
        <p:grpSpPr>
          <a:xfrm>
            <a:off x="3695555" y="-243757"/>
            <a:ext cx="10896888" cy="2455253"/>
            <a:chOff x="0" y="0"/>
            <a:chExt cx="10896886" cy="2455252"/>
          </a:xfrm>
        </p:grpSpPr>
        <p:sp>
          <p:nvSpPr>
            <p:cNvPr id="104" name="Freeform 5"/>
            <p:cNvSpPr/>
            <p:nvPr/>
          </p:nvSpPr>
          <p:spPr>
            <a:xfrm>
              <a:off x="0" y="0"/>
              <a:ext cx="10896887" cy="245525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" name="TextBox 6"/>
            <p:cNvSpPr txBox="1"/>
            <p:nvPr/>
          </p:nvSpPr>
          <p:spPr>
            <a:xfrm>
              <a:off x="0" y="63486"/>
              <a:ext cx="10896887" cy="2242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ts val="6700"/>
                </a:lnSpc>
              </a:pPr>
            </a:p>
            <a:p>
              <a:pPr algn="ctr">
                <a:lnSpc>
                  <a:spcPts val="5500"/>
                </a:lnSpc>
                <a:defRPr b="1" sz="4600">
                  <a:latin typeface="Times New Roman MT Bold"/>
                  <a:ea typeface="Times New Roman MT Bold"/>
                  <a:cs typeface="Times New Roman MT Bold"/>
                  <a:sym typeface="Times New Roman MT Bold"/>
                </a:defRPr>
              </a:pPr>
              <a:r>
                <a:t>FACE RECOGNITION BASED ATTENDANCE SYSTEM</a:t>
              </a:r>
            </a:p>
          </p:txBody>
        </p:sp>
      </p:grpSp>
      <p:grpSp>
        <p:nvGrpSpPr>
          <p:cNvPr id="109" name="Group 7"/>
          <p:cNvGrpSpPr/>
          <p:nvPr/>
        </p:nvGrpSpPr>
        <p:grpSpPr>
          <a:xfrm>
            <a:off x="13106400" y="9534529"/>
            <a:ext cx="4267200" cy="547689"/>
            <a:chOff x="0" y="0"/>
            <a:chExt cx="4267200" cy="547687"/>
          </a:xfrm>
        </p:grpSpPr>
        <p:sp>
          <p:nvSpPr>
            <p:cNvPr id="107" name="Freeform 8"/>
            <p:cNvSpPr/>
            <p:nvPr/>
          </p:nvSpPr>
          <p:spPr>
            <a:xfrm>
              <a:off x="0" y="-1"/>
              <a:ext cx="4267200" cy="54768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" name="TextBox 9"/>
            <p:cNvSpPr txBox="1"/>
            <p:nvPr/>
          </p:nvSpPr>
          <p:spPr>
            <a:xfrm>
              <a:off x="0" y="133733"/>
              <a:ext cx="4267200" cy="265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lnSpc>
                  <a:spcPts val="2100"/>
                </a:lnSpc>
                <a:defRPr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10" name="Freeform 11"/>
          <p:cNvSpPr/>
          <p:nvPr/>
        </p:nvSpPr>
        <p:spPr>
          <a:xfrm>
            <a:off x="6972299" y="9534529"/>
            <a:ext cx="4806002" cy="547689"/>
          </a:xfrm>
          <a:prstGeom prst="rect">
            <a:avLst/>
          </a:prstGeom>
          <a:solidFill>
            <a:srgbClr val="000000">
              <a:alpha val="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4" name="Group 13"/>
          <p:cNvGrpSpPr/>
          <p:nvPr/>
        </p:nvGrpSpPr>
        <p:grpSpPr>
          <a:xfrm>
            <a:off x="475610" y="317493"/>
            <a:ext cx="2777407" cy="1332753"/>
            <a:chOff x="0" y="0"/>
            <a:chExt cx="2777406" cy="1332751"/>
          </a:xfrm>
        </p:grpSpPr>
        <p:sp>
          <p:nvSpPr>
            <p:cNvPr id="111" name="Freeform 14"/>
            <p:cNvSpPr/>
            <p:nvPr/>
          </p:nvSpPr>
          <p:spPr>
            <a:xfrm>
              <a:off x="27616" y="20325"/>
              <a:ext cx="2722135" cy="12921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" name="Freeform 15"/>
            <p:cNvSpPr/>
            <p:nvPr/>
          </p:nvSpPr>
          <p:spPr>
            <a:xfrm>
              <a:off x="0" y="0"/>
              <a:ext cx="2777367" cy="133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719"/>
                    <a:pt x="4930" y="0"/>
                    <a:pt x="10800" y="0"/>
                  </a:cubicBezTo>
                  <a:cubicBezTo>
                    <a:pt x="16670" y="0"/>
                    <a:pt x="21600" y="4719"/>
                    <a:pt x="21600" y="10800"/>
                  </a:cubicBezTo>
                  <a:lnTo>
                    <a:pt x="21385" y="10800"/>
                  </a:lnTo>
                  <a:lnTo>
                    <a:pt x="21600" y="10800"/>
                  </a:lnTo>
                  <a:cubicBezTo>
                    <a:pt x="21600" y="16881"/>
                    <a:pt x="16670" y="21600"/>
                    <a:pt x="10800" y="21600"/>
                  </a:cubicBezTo>
                  <a:lnTo>
                    <a:pt x="10800" y="21271"/>
                  </a:lnTo>
                  <a:lnTo>
                    <a:pt x="10800" y="21600"/>
                  </a:lnTo>
                  <a:cubicBezTo>
                    <a:pt x="4930" y="21600"/>
                    <a:pt x="0" y="16881"/>
                    <a:pt x="0" y="10800"/>
                  </a:cubicBezTo>
                  <a:lnTo>
                    <a:pt x="215" y="10800"/>
                  </a:lnTo>
                  <a:lnTo>
                    <a:pt x="0" y="10800"/>
                  </a:lnTo>
                  <a:moveTo>
                    <a:pt x="430" y="10800"/>
                  </a:moveTo>
                  <a:cubicBezTo>
                    <a:pt x="430" y="10981"/>
                    <a:pt x="333" y="11129"/>
                    <a:pt x="215" y="11129"/>
                  </a:cubicBezTo>
                  <a:cubicBezTo>
                    <a:pt x="97" y="11129"/>
                    <a:pt x="0" y="10981"/>
                    <a:pt x="0" y="10800"/>
                  </a:cubicBezTo>
                  <a:cubicBezTo>
                    <a:pt x="0" y="10619"/>
                    <a:pt x="97" y="10471"/>
                    <a:pt x="215" y="10471"/>
                  </a:cubicBezTo>
                  <a:cubicBezTo>
                    <a:pt x="333" y="10471"/>
                    <a:pt x="430" y="10619"/>
                    <a:pt x="430" y="10800"/>
                  </a:cubicBezTo>
                  <a:cubicBezTo>
                    <a:pt x="430" y="16283"/>
                    <a:pt x="4979" y="20941"/>
                    <a:pt x="10800" y="20941"/>
                  </a:cubicBezTo>
                  <a:cubicBezTo>
                    <a:pt x="16621" y="20941"/>
                    <a:pt x="21170" y="16283"/>
                    <a:pt x="21170" y="10800"/>
                  </a:cubicBezTo>
                  <a:cubicBezTo>
                    <a:pt x="21170" y="5317"/>
                    <a:pt x="16623" y="659"/>
                    <a:pt x="10800" y="659"/>
                  </a:cubicBezTo>
                  <a:lnTo>
                    <a:pt x="10800" y="329"/>
                  </a:lnTo>
                  <a:lnTo>
                    <a:pt x="10800" y="659"/>
                  </a:lnTo>
                  <a:cubicBezTo>
                    <a:pt x="4979" y="659"/>
                    <a:pt x="430" y="5317"/>
                    <a:pt x="43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" name="TextBox 16"/>
            <p:cNvSpPr txBox="1"/>
            <p:nvPr/>
          </p:nvSpPr>
          <p:spPr>
            <a:xfrm>
              <a:off x="0" y="176036"/>
              <a:ext cx="2777407" cy="973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ts val="3200"/>
                </a:lnSpc>
                <a:defRPr b="1" sz="2700"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defRPr>
              </a:lvl1pPr>
            </a:lstStyle>
            <a:p>
              <a:pPr/>
              <a:r>
                <a:t>NEURALNEXUS</a:t>
              </a:r>
            </a:p>
          </p:txBody>
        </p:sp>
      </p:grpSp>
      <p:sp>
        <p:nvSpPr>
          <p:cNvPr id="115" name="Freeform 18"/>
          <p:cNvSpPr/>
          <p:nvPr/>
        </p:nvSpPr>
        <p:spPr>
          <a:xfrm>
            <a:off x="14736177" y="186548"/>
            <a:ext cx="3313654" cy="16843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extBox 19"/>
          <p:cNvSpPr txBox="1"/>
          <p:nvPr/>
        </p:nvSpPr>
        <p:spPr>
          <a:xfrm>
            <a:off x="309840" y="2735709"/>
            <a:ext cx="5776697" cy="65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200"/>
              </a:lnSpc>
              <a:defRPr b="1" sz="44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lvl1pPr>
          </a:lstStyle>
          <a:p>
            <a:pPr/>
            <a:r>
              <a:t> Proposed Solution</a:t>
            </a:r>
          </a:p>
        </p:txBody>
      </p:sp>
      <p:sp>
        <p:nvSpPr>
          <p:cNvPr id="117" name="TextBox 20"/>
          <p:cNvSpPr txBox="1"/>
          <p:nvPr/>
        </p:nvSpPr>
        <p:spPr>
          <a:xfrm>
            <a:off x="738130" y="3531066"/>
            <a:ext cx="16280152" cy="4675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Develop an AI-powered face recognition attendance system that eliminates manual roll-calls 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and proxy attendance. 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• Automatically mark attendance in the system/database and generate reports. 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• Ensure accuracy, speed, and security while being user-friendly for both students and  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administrators.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• Provide a mobile dashboard for faculty to view, edit, and download attendance records.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• Integrate with existing college ERP systems for seamless operation. </a:t>
            </a:r>
          </a:p>
          <a:p>
            <a:pPr>
              <a:lnSpc>
                <a:spcPts val="4100"/>
              </a:lnSpc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• Reduce errors, save time, and improve transparency in attendance management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3"/>
          <p:cNvSpPr/>
          <p:nvPr/>
        </p:nvSpPr>
        <p:spPr>
          <a:xfrm>
            <a:off x="-1" y="9532142"/>
            <a:ext cx="18288001" cy="75485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2" name="Group 4"/>
          <p:cNvGrpSpPr/>
          <p:nvPr/>
        </p:nvGrpSpPr>
        <p:grpSpPr>
          <a:xfrm>
            <a:off x="914400" y="248250"/>
            <a:ext cx="16459200" cy="1714501"/>
            <a:chOff x="0" y="0"/>
            <a:chExt cx="16459200" cy="1714500"/>
          </a:xfrm>
        </p:grpSpPr>
        <p:sp>
          <p:nvSpPr>
            <p:cNvPr id="120" name="Freeform 5"/>
            <p:cNvSpPr/>
            <p:nvPr/>
          </p:nvSpPr>
          <p:spPr>
            <a:xfrm>
              <a:off x="0" y="0"/>
              <a:ext cx="16459200" cy="17145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TextBox 6"/>
            <p:cNvSpPr txBox="1"/>
            <p:nvPr/>
          </p:nvSpPr>
          <p:spPr>
            <a:xfrm>
              <a:off x="0" y="413978"/>
              <a:ext cx="16459200" cy="807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6400"/>
                </a:lnSpc>
                <a:defRPr b="1" sz="5400">
                  <a:latin typeface="Times New Roman MT Bold"/>
                  <a:ea typeface="Times New Roman MT Bold"/>
                  <a:cs typeface="Times New Roman MT Bold"/>
                  <a:sym typeface="Times New Roman MT Bold"/>
                </a:defRPr>
              </a:lvl1pPr>
            </a:lstStyle>
            <a:p>
              <a:pPr/>
              <a:r>
                <a:t>TECHNICAL APPROACH</a:t>
              </a:r>
            </a:p>
          </p:txBody>
        </p:sp>
      </p:grpSp>
      <p:grpSp>
        <p:nvGrpSpPr>
          <p:cNvPr id="125" name="Group 7"/>
          <p:cNvGrpSpPr/>
          <p:nvPr/>
        </p:nvGrpSpPr>
        <p:grpSpPr>
          <a:xfrm>
            <a:off x="13106400" y="9534529"/>
            <a:ext cx="4267200" cy="547689"/>
            <a:chOff x="0" y="0"/>
            <a:chExt cx="4267200" cy="547687"/>
          </a:xfrm>
        </p:grpSpPr>
        <p:sp>
          <p:nvSpPr>
            <p:cNvPr id="123" name="Freeform 8"/>
            <p:cNvSpPr/>
            <p:nvPr/>
          </p:nvSpPr>
          <p:spPr>
            <a:xfrm>
              <a:off x="0" y="-1"/>
              <a:ext cx="4267200" cy="54768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TextBox 9"/>
            <p:cNvSpPr txBox="1"/>
            <p:nvPr/>
          </p:nvSpPr>
          <p:spPr>
            <a:xfrm>
              <a:off x="0" y="133733"/>
              <a:ext cx="4267200" cy="265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lnSpc>
                  <a:spcPts val="2100"/>
                </a:lnSpc>
                <a:defRPr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26" name="Freeform 11"/>
          <p:cNvSpPr/>
          <p:nvPr/>
        </p:nvSpPr>
        <p:spPr>
          <a:xfrm>
            <a:off x="14762049" y="85644"/>
            <a:ext cx="3313653" cy="16843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0" name="Group 12"/>
          <p:cNvGrpSpPr/>
          <p:nvPr/>
        </p:nvGrpSpPr>
        <p:grpSpPr>
          <a:xfrm>
            <a:off x="322279" y="274742"/>
            <a:ext cx="2721889" cy="1306112"/>
            <a:chOff x="0" y="0"/>
            <a:chExt cx="2721888" cy="1306111"/>
          </a:xfrm>
        </p:grpSpPr>
        <p:sp>
          <p:nvSpPr>
            <p:cNvPr id="127" name="Freeform 13"/>
            <p:cNvSpPr/>
            <p:nvPr/>
          </p:nvSpPr>
          <p:spPr>
            <a:xfrm>
              <a:off x="27064" y="19919"/>
              <a:ext cx="2667722" cy="1266274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Freeform 14"/>
            <p:cNvSpPr/>
            <p:nvPr/>
          </p:nvSpPr>
          <p:spPr>
            <a:xfrm>
              <a:off x="0" y="0"/>
              <a:ext cx="2721850" cy="1306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719"/>
                    <a:pt x="4930" y="0"/>
                    <a:pt x="10800" y="0"/>
                  </a:cubicBezTo>
                  <a:cubicBezTo>
                    <a:pt x="16670" y="0"/>
                    <a:pt x="21600" y="4719"/>
                    <a:pt x="21600" y="10800"/>
                  </a:cubicBezTo>
                  <a:lnTo>
                    <a:pt x="21385" y="10800"/>
                  </a:lnTo>
                  <a:lnTo>
                    <a:pt x="21600" y="10800"/>
                  </a:lnTo>
                  <a:cubicBezTo>
                    <a:pt x="21600" y="16881"/>
                    <a:pt x="16670" y="21600"/>
                    <a:pt x="10800" y="21600"/>
                  </a:cubicBezTo>
                  <a:lnTo>
                    <a:pt x="10800" y="21271"/>
                  </a:lnTo>
                  <a:lnTo>
                    <a:pt x="10800" y="21600"/>
                  </a:lnTo>
                  <a:cubicBezTo>
                    <a:pt x="4930" y="21600"/>
                    <a:pt x="0" y="16881"/>
                    <a:pt x="0" y="10800"/>
                  </a:cubicBezTo>
                  <a:lnTo>
                    <a:pt x="215" y="10800"/>
                  </a:lnTo>
                  <a:lnTo>
                    <a:pt x="0" y="10800"/>
                  </a:lnTo>
                  <a:moveTo>
                    <a:pt x="430" y="10800"/>
                  </a:moveTo>
                  <a:cubicBezTo>
                    <a:pt x="430" y="10981"/>
                    <a:pt x="333" y="11129"/>
                    <a:pt x="215" y="11129"/>
                  </a:cubicBezTo>
                  <a:cubicBezTo>
                    <a:pt x="97" y="11129"/>
                    <a:pt x="0" y="10981"/>
                    <a:pt x="0" y="10800"/>
                  </a:cubicBezTo>
                  <a:cubicBezTo>
                    <a:pt x="0" y="10619"/>
                    <a:pt x="97" y="10471"/>
                    <a:pt x="215" y="10471"/>
                  </a:cubicBezTo>
                  <a:cubicBezTo>
                    <a:pt x="333" y="10471"/>
                    <a:pt x="430" y="10619"/>
                    <a:pt x="430" y="10800"/>
                  </a:cubicBezTo>
                  <a:cubicBezTo>
                    <a:pt x="430" y="16283"/>
                    <a:pt x="4979" y="20941"/>
                    <a:pt x="10800" y="20941"/>
                  </a:cubicBezTo>
                  <a:cubicBezTo>
                    <a:pt x="16621" y="20941"/>
                    <a:pt x="21170" y="16283"/>
                    <a:pt x="21170" y="10800"/>
                  </a:cubicBezTo>
                  <a:cubicBezTo>
                    <a:pt x="21170" y="5317"/>
                    <a:pt x="16623" y="659"/>
                    <a:pt x="10800" y="659"/>
                  </a:cubicBezTo>
                  <a:lnTo>
                    <a:pt x="10800" y="329"/>
                  </a:lnTo>
                  <a:lnTo>
                    <a:pt x="10800" y="659"/>
                  </a:lnTo>
                  <a:cubicBezTo>
                    <a:pt x="4979" y="659"/>
                    <a:pt x="430" y="5317"/>
                    <a:pt x="43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TextBox 15"/>
            <p:cNvSpPr txBox="1"/>
            <p:nvPr/>
          </p:nvSpPr>
          <p:spPr>
            <a:xfrm>
              <a:off x="0" y="172517"/>
              <a:ext cx="2721889" cy="953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ts val="3200"/>
                </a:lnSpc>
                <a:defRPr b="1" sz="2700"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defRPr>
              </a:lvl1pPr>
            </a:lstStyle>
            <a:p>
              <a:pPr/>
              <a:r>
                <a:t>NEURALNEXUS</a:t>
              </a:r>
            </a:p>
          </p:txBody>
        </p:sp>
      </p:grpSp>
      <p:sp>
        <p:nvSpPr>
          <p:cNvPr id="131" name="Freeform 16"/>
          <p:cNvSpPr/>
          <p:nvPr/>
        </p:nvSpPr>
        <p:spPr>
          <a:xfrm>
            <a:off x="12129861" y="4079547"/>
            <a:ext cx="5945868" cy="52907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17"/>
          <p:cNvSpPr txBox="1"/>
          <p:nvPr/>
        </p:nvSpPr>
        <p:spPr>
          <a:xfrm>
            <a:off x="1090890" y="2019899"/>
            <a:ext cx="14149111" cy="121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200"/>
              </a:lnSpc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Data Acquisition 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Capture face images during registration using camera.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Store face embeddings in a secure database using Sql</a:t>
            </a:r>
          </a:p>
        </p:txBody>
      </p:sp>
      <p:sp>
        <p:nvSpPr>
          <p:cNvPr id="133" name="TextBox 18"/>
          <p:cNvSpPr txBox="1"/>
          <p:nvPr/>
        </p:nvSpPr>
        <p:spPr>
          <a:xfrm>
            <a:off x="1028700" y="3248500"/>
            <a:ext cx="14211300" cy="121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200"/>
              </a:lnSpc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 Face Detection &amp; Recognition 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 Use OpenCV / Pathlib / Mediapipe / Tenserflow / Sklearn  libraries for face detection. 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 Match live faces against stored embeddings with a set threshold accuracy.</a:t>
            </a:r>
          </a:p>
        </p:txBody>
      </p:sp>
      <p:sp>
        <p:nvSpPr>
          <p:cNvPr id="134" name="TextBox 19"/>
          <p:cNvSpPr txBox="1"/>
          <p:nvPr/>
        </p:nvSpPr>
        <p:spPr>
          <a:xfrm>
            <a:off x="1028700" y="4505740"/>
            <a:ext cx="14211300" cy="1216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</a:t>
            </a:r>
            <a:r>
              <a:rPr b="1"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Attendance Marking</a:t>
            </a:r>
            <a:endParaRPr b="1">
              <a:latin typeface="Times New Roman MT Bold"/>
              <a:ea typeface="Times New Roman MT Bold"/>
              <a:cs typeface="Times New Roman MT Bold"/>
              <a:sym typeface="Times New Roman MT Bold"/>
            </a:endParaRPr>
          </a:p>
          <a:p>
            <a:pPr algn="just">
              <a:lnSpc>
                <a:spcPts val="3200"/>
              </a:lnSpc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  </a:t>
            </a:r>
            <a:r>
              <a:rPr b="0">
                <a:latin typeface="Times New Roman MT"/>
                <a:ea typeface="Times New Roman MT"/>
                <a:cs typeface="Times New Roman MT"/>
                <a:sym typeface="Times New Roman MT"/>
              </a:rPr>
              <a:t>  On successful recognition, mark attendance automatically with timestamp. </a:t>
            </a:r>
            <a:endParaRPr b="0">
              <a:latin typeface="Times New Roman MT"/>
              <a:ea typeface="Times New Roman MT"/>
              <a:cs typeface="Times New Roman MT"/>
              <a:sym typeface="Times New Roman MT"/>
            </a:endParaRP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 Update the central database in real-time.</a:t>
            </a:r>
          </a:p>
        </p:txBody>
      </p:sp>
      <p:sp>
        <p:nvSpPr>
          <p:cNvPr id="135" name="TextBox 20"/>
          <p:cNvSpPr txBox="1"/>
          <p:nvPr/>
        </p:nvSpPr>
        <p:spPr>
          <a:xfrm>
            <a:off x="1028700" y="5848641"/>
            <a:ext cx="14211300" cy="162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200"/>
              </a:lnSpc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 System Architecture 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 Frontend: Mobile app (Flutter, etc.) for faculty &amp; student interaction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 Backend: Python/Node.js server with APIs to handle recognition requests 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 Databsae : Using a Sql database to store attendance logs &amp; face data.</a:t>
            </a:r>
          </a:p>
        </p:txBody>
      </p:sp>
      <p:sp>
        <p:nvSpPr>
          <p:cNvPr id="136" name="TextBox 21"/>
          <p:cNvSpPr txBox="1"/>
          <p:nvPr/>
        </p:nvSpPr>
        <p:spPr>
          <a:xfrm>
            <a:off x="1090890" y="7515352"/>
            <a:ext cx="14149111" cy="162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200"/>
              </a:lnSpc>
              <a:defRPr b="1" sz="27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Additional Features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Notification alerts for absent students. 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Analytics dashboard with attendance trends.</a:t>
            </a:r>
          </a:p>
          <a:p>
            <a:pPr algn="just">
              <a:lnSpc>
                <a:spcPts val="32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  A calender to show the monthly presents,absents and late.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3"/>
          <p:cNvSpPr/>
          <p:nvPr/>
        </p:nvSpPr>
        <p:spPr>
          <a:xfrm>
            <a:off x="-1" y="9532142"/>
            <a:ext cx="18288001" cy="75485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1" name="Group 4"/>
          <p:cNvGrpSpPr/>
          <p:nvPr/>
        </p:nvGrpSpPr>
        <p:grpSpPr>
          <a:xfrm>
            <a:off x="914400" y="294078"/>
            <a:ext cx="16459200" cy="1714501"/>
            <a:chOff x="0" y="0"/>
            <a:chExt cx="16459200" cy="1714500"/>
          </a:xfrm>
        </p:grpSpPr>
        <p:sp>
          <p:nvSpPr>
            <p:cNvPr id="139" name="Freeform 5"/>
            <p:cNvSpPr/>
            <p:nvPr/>
          </p:nvSpPr>
          <p:spPr>
            <a:xfrm>
              <a:off x="0" y="0"/>
              <a:ext cx="16459200" cy="17145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TextBox 6"/>
            <p:cNvSpPr txBox="1"/>
            <p:nvPr/>
          </p:nvSpPr>
          <p:spPr>
            <a:xfrm>
              <a:off x="0" y="413978"/>
              <a:ext cx="16459200" cy="807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6400"/>
                </a:lnSpc>
                <a:defRPr b="1" sz="5400">
                  <a:latin typeface="Times New Roman MT Bold"/>
                  <a:ea typeface="Times New Roman MT Bold"/>
                  <a:cs typeface="Times New Roman MT Bold"/>
                  <a:sym typeface="Times New Roman MT Bold"/>
                </a:defRPr>
              </a:lvl1pPr>
            </a:lstStyle>
            <a:p>
              <a:pPr/>
              <a:r>
                <a:t>FEASIBILITY AND VIABILITY</a:t>
              </a:r>
            </a:p>
          </p:txBody>
        </p:sp>
      </p:grpSp>
      <p:sp>
        <p:nvSpPr>
          <p:cNvPr id="142" name="TextBox 7"/>
          <p:cNvSpPr txBox="1"/>
          <p:nvPr/>
        </p:nvSpPr>
        <p:spPr>
          <a:xfrm>
            <a:off x="1496006" y="1764535"/>
            <a:ext cx="14793174" cy="946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700"/>
              </a:lnSpc>
              <a:defRPr b="1" sz="30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Feasibility Analysis</a:t>
            </a:r>
          </a:p>
          <a:p>
            <a:pPr algn="just">
              <a:lnSpc>
                <a:spcPts val="3500"/>
              </a:lnSpc>
              <a:defRPr b="1" sz="29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1. Technical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Detection: ML Kit, Mediapipe (Android 7+, offline)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Recognition: MobileFaceNet, ArcFace Lite (CPU-friendly)</a:t>
            </a:r>
          </a:p>
          <a:p>
            <a:pPr algn="just">
              <a:lnSpc>
                <a:spcPts val="3500"/>
              </a:lnSpc>
              <a:defRPr b="1" sz="29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2. Operational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Flow: Camera → Detect → Recognize → Log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Admin: Python utility or in-app registration</a:t>
            </a:r>
          </a:p>
          <a:p>
            <a:pPr algn="just">
              <a:lnSpc>
                <a:spcPts val="3500"/>
              </a:lnSpc>
              <a:defRPr b="1" sz="29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3. Legal &amp; Ethical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Privacy: Fully local, no cloud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Consent: Required at registration</a:t>
            </a:r>
          </a:p>
          <a:p>
            <a:pPr algn="just">
              <a:lnSpc>
                <a:spcPts val="3200"/>
              </a:lnSpc>
            </a:pPr>
          </a:p>
          <a:p>
            <a:pPr algn="just">
              <a:lnSpc>
                <a:spcPts val="3700"/>
              </a:lnSpc>
              <a:defRPr b="1" sz="30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Viability Analysis</a:t>
            </a:r>
          </a:p>
          <a:p>
            <a:pPr algn="just">
              <a:lnSpc>
                <a:spcPts val="3500"/>
              </a:lnSpc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1</a:t>
            </a:r>
            <a:r>
              <a:rPr b="1"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.Economic Viability</a:t>
            </a:r>
            <a:endParaRPr b="1">
              <a:latin typeface="Times New Roman MT Bold"/>
              <a:ea typeface="Times New Roman MT Bold"/>
              <a:cs typeface="Times New Roman MT Bold"/>
              <a:sym typeface="Times New Roman MT Bold"/>
            </a:endParaRP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No need for cloud infrastructure.</a:t>
            </a:r>
          </a:p>
          <a:p>
            <a:pPr algn="just">
              <a:lnSpc>
                <a:spcPts val="3500"/>
              </a:lnSpc>
              <a:defRPr b="1" sz="29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2. Market Viability </a:t>
            </a: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 Competitive Advantage</a:t>
            </a:r>
          </a:p>
          <a:p>
            <a:pPr algn="just">
              <a:lnSpc>
                <a:spcPts val="3300"/>
              </a:lnSpc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3</a:t>
            </a:r>
            <a:r>
              <a:rPr b="1"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.Risks &amp; Mitigation </a:t>
            </a:r>
            <a:endParaRPr b="1">
              <a:latin typeface="Times New Roman MT Bold"/>
              <a:ea typeface="Times New Roman MT Bold"/>
              <a:cs typeface="Times New Roman MT Bold"/>
              <a:sym typeface="Times New Roman MT Bold"/>
            </a:endParaRPr>
          </a:p>
          <a:p>
            <a:pPr lvl="1" marL="582930" indent="-291465" algn="just">
              <a:lnSpc>
                <a:spcPts val="3200"/>
              </a:lnSpc>
              <a:buSzPct val="100000"/>
              <a:buFont typeface="Arial"/>
              <a:buChar char="•"/>
              <a:defRPr sz="27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False positives/negatives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700"/>
              </a:lnSpc>
            </a:pPr>
          </a:p>
          <a:p>
            <a:pPr algn="just">
              <a:lnSpc>
                <a:spcPts val="3700"/>
              </a:lnSpc>
            </a:pPr>
          </a:p>
        </p:txBody>
      </p:sp>
      <p:grpSp>
        <p:nvGrpSpPr>
          <p:cNvPr id="145" name="Group 8"/>
          <p:cNvGrpSpPr/>
          <p:nvPr/>
        </p:nvGrpSpPr>
        <p:grpSpPr>
          <a:xfrm>
            <a:off x="13106400" y="9534529"/>
            <a:ext cx="4267200" cy="547689"/>
            <a:chOff x="0" y="0"/>
            <a:chExt cx="4267200" cy="547687"/>
          </a:xfrm>
        </p:grpSpPr>
        <p:sp>
          <p:nvSpPr>
            <p:cNvPr id="143" name="Freeform 9"/>
            <p:cNvSpPr/>
            <p:nvPr/>
          </p:nvSpPr>
          <p:spPr>
            <a:xfrm>
              <a:off x="0" y="-1"/>
              <a:ext cx="4267200" cy="54768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TextBox 10"/>
            <p:cNvSpPr txBox="1"/>
            <p:nvPr/>
          </p:nvSpPr>
          <p:spPr>
            <a:xfrm>
              <a:off x="0" y="133733"/>
              <a:ext cx="4267200" cy="265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lnSpc>
                  <a:spcPts val="2100"/>
                </a:lnSpc>
                <a:defRPr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6" name="Freeform 12"/>
          <p:cNvSpPr/>
          <p:nvPr/>
        </p:nvSpPr>
        <p:spPr>
          <a:xfrm>
            <a:off x="14762049" y="85644"/>
            <a:ext cx="3313653" cy="16843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0" name="Group 13"/>
          <p:cNvGrpSpPr/>
          <p:nvPr/>
        </p:nvGrpSpPr>
        <p:grpSpPr>
          <a:xfrm>
            <a:off x="355738" y="330558"/>
            <a:ext cx="2722968" cy="1306630"/>
            <a:chOff x="0" y="0"/>
            <a:chExt cx="2722967" cy="1306629"/>
          </a:xfrm>
        </p:grpSpPr>
        <p:sp>
          <p:nvSpPr>
            <p:cNvPr id="147" name="Freeform 14"/>
            <p:cNvSpPr/>
            <p:nvPr/>
          </p:nvSpPr>
          <p:spPr>
            <a:xfrm>
              <a:off x="27075" y="19927"/>
              <a:ext cx="2668780" cy="126677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Freeform 15"/>
            <p:cNvSpPr/>
            <p:nvPr/>
          </p:nvSpPr>
          <p:spPr>
            <a:xfrm>
              <a:off x="0" y="0"/>
              <a:ext cx="2722930" cy="130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719"/>
                    <a:pt x="4930" y="0"/>
                    <a:pt x="10800" y="0"/>
                  </a:cubicBezTo>
                  <a:cubicBezTo>
                    <a:pt x="16670" y="0"/>
                    <a:pt x="21600" y="4719"/>
                    <a:pt x="21600" y="10800"/>
                  </a:cubicBezTo>
                  <a:lnTo>
                    <a:pt x="21385" y="10800"/>
                  </a:lnTo>
                  <a:lnTo>
                    <a:pt x="21600" y="10800"/>
                  </a:lnTo>
                  <a:cubicBezTo>
                    <a:pt x="21600" y="16881"/>
                    <a:pt x="16670" y="21600"/>
                    <a:pt x="10800" y="21600"/>
                  </a:cubicBezTo>
                  <a:lnTo>
                    <a:pt x="10800" y="21271"/>
                  </a:lnTo>
                  <a:lnTo>
                    <a:pt x="10800" y="21600"/>
                  </a:lnTo>
                  <a:cubicBezTo>
                    <a:pt x="4930" y="21600"/>
                    <a:pt x="0" y="16881"/>
                    <a:pt x="0" y="10800"/>
                  </a:cubicBezTo>
                  <a:lnTo>
                    <a:pt x="215" y="10800"/>
                  </a:lnTo>
                  <a:lnTo>
                    <a:pt x="0" y="10800"/>
                  </a:lnTo>
                  <a:moveTo>
                    <a:pt x="430" y="10800"/>
                  </a:moveTo>
                  <a:cubicBezTo>
                    <a:pt x="430" y="10981"/>
                    <a:pt x="333" y="11129"/>
                    <a:pt x="215" y="11129"/>
                  </a:cubicBezTo>
                  <a:cubicBezTo>
                    <a:pt x="97" y="11129"/>
                    <a:pt x="0" y="10981"/>
                    <a:pt x="0" y="10800"/>
                  </a:cubicBezTo>
                  <a:cubicBezTo>
                    <a:pt x="0" y="10619"/>
                    <a:pt x="97" y="10471"/>
                    <a:pt x="215" y="10471"/>
                  </a:cubicBezTo>
                  <a:cubicBezTo>
                    <a:pt x="333" y="10471"/>
                    <a:pt x="430" y="10619"/>
                    <a:pt x="430" y="10800"/>
                  </a:cubicBezTo>
                  <a:cubicBezTo>
                    <a:pt x="430" y="16283"/>
                    <a:pt x="4979" y="20941"/>
                    <a:pt x="10800" y="20941"/>
                  </a:cubicBezTo>
                  <a:cubicBezTo>
                    <a:pt x="16621" y="20941"/>
                    <a:pt x="21170" y="16283"/>
                    <a:pt x="21170" y="10800"/>
                  </a:cubicBezTo>
                  <a:cubicBezTo>
                    <a:pt x="21170" y="5317"/>
                    <a:pt x="16623" y="659"/>
                    <a:pt x="10800" y="659"/>
                  </a:cubicBezTo>
                  <a:lnTo>
                    <a:pt x="10800" y="329"/>
                  </a:lnTo>
                  <a:lnTo>
                    <a:pt x="10800" y="659"/>
                  </a:lnTo>
                  <a:cubicBezTo>
                    <a:pt x="4979" y="659"/>
                    <a:pt x="430" y="5317"/>
                    <a:pt x="43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TextBox 16"/>
            <p:cNvSpPr txBox="1"/>
            <p:nvPr/>
          </p:nvSpPr>
          <p:spPr>
            <a:xfrm>
              <a:off x="0" y="172585"/>
              <a:ext cx="2722968" cy="9539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ts val="3200"/>
                </a:lnSpc>
                <a:defRPr b="1" sz="2700"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defRPr>
              </a:lvl1pPr>
            </a:lstStyle>
            <a:p>
              <a:pPr/>
              <a:r>
                <a:t>NEURALNEXUS</a:t>
              </a:r>
            </a:p>
          </p:txBody>
        </p:sp>
      </p:grpSp>
      <p:sp>
        <p:nvSpPr>
          <p:cNvPr id="151" name="TextBox 17"/>
          <p:cNvSpPr txBox="1"/>
          <p:nvPr/>
        </p:nvSpPr>
        <p:spPr>
          <a:xfrm>
            <a:off x="11181600" y="1806887"/>
            <a:ext cx="5500305" cy="275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700"/>
              </a:lnSpc>
              <a:defRPr b="1" sz="31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Challenges</a:t>
            </a:r>
          </a:p>
          <a:p>
            <a:pPr>
              <a:lnSpc>
                <a:spcPts val="3600"/>
              </a:lnSpc>
              <a:defRPr sz="30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1.Privacy Risks</a:t>
            </a:r>
          </a:p>
          <a:p>
            <a:pPr>
              <a:lnSpc>
                <a:spcPts val="3600"/>
              </a:lnSpc>
              <a:defRPr sz="30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2.Accuracy Limitations</a:t>
            </a:r>
          </a:p>
          <a:p>
            <a:pPr>
              <a:lnSpc>
                <a:spcPts val="3600"/>
              </a:lnSpc>
              <a:defRPr sz="30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3.Infrastructure Gaps</a:t>
            </a:r>
          </a:p>
          <a:p>
            <a:pPr>
              <a:lnSpc>
                <a:spcPts val="3600"/>
              </a:lnSpc>
              <a:defRPr sz="30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4.Technical Dependency</a:t>
            </a:r>
          </a:p>
          <a:p>
            <a:pPr>
              <a:lnSpc>
                <a:spcPts val="3600"/>
              </a:lnSpc>
              <a:defRPr sz="30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5.Ethical and Legal Hurdles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reeform 3"/>
          <p:cNvSpPr/>
          <p:nvPr/>
        </p:nvSpPr>
        <p:spPr>
          <a:xfrm>
            <a:off x="-1" y="9532142"/>
            <a:ext cx="18288001" cy="75485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6" name="Group 4"/>
          <p:cNvGrpSpPr/>
          <p:nvPr/>
        </p:nvGrpSpPr>
        <p:grpSpPr>
          <a:xfrm>
            <a:off x="914400" y="171450"/>
            <a:ext cx="16459200" cy="1714500"/>
            <a:chOff x="0" y="0"/>
            <a:chExt cx="16459200" cy="1714500"/>
          </a:xfrm>
        </p:grpSpPr>
        <p:sp>
          <p:nvSpPr>
            <p:cNvPr id="154" name="Freeform 5"/>
            <p:cNvSpPr/>
            <p:nvPr/>
          </p:nvSpPr>
          <p:spPr>
            <a:xfrm>
              <a:off x="0" y="0"/>
              <a:ext cx="16459200" cy="17145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TextBox 6"/>
            <p:cNvSpPr txBox="1"/>
            <p:nvPr/>
          </p:nvSpPr>
          <p:spPr>
            <a:xfrm>
              <a:off x="0" y="413978"/>
              <a:ext cx="16459200" cy="807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6400"/>
                </a:lnSpc>
                <a:defRPr b="1" sz="5400">
                  <a:latin typeface="Times New Roman MT Bold"/>
                  <a:ea typeface="Times New Roman MT Bold"/>
                  <a:cs typeface="Times New Roman MT Bold"/>
                  <a:sym typeface="Times New Roman MT Bold"/>
                </a:defRPr>
              </a:lvl1pPr>
            </a:lstStyle>
            <a:p>
              <a:pPr/>
              <a:r>
                <a:t>IMPACT AND BENEFITS</a:t>
              </a:r>
            </a:p>
          </p:txBody>
        </p:sp>
      </p:grpSp>
      <p:sp>
        <p:nvSpPr>
          <p:cNvPr id="157" name="TextBox 7"/>
          <p:cNvSpPr txBox="1"/>
          <p:nvPr/>
        </p:nvSpPr>
        <p:spPr>
          <a:xfrm>
            <a:off x="1028699" y="1828800"/>
            <a:ext cx="14424799" cy="7080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3500"/>
              </a:lnSpc>
              <a:defRPr b="1" sz="29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Impacts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Education: Reliable student attendance, including rural schools.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Workplaces/Govt.: Reduces proxy attendance, improves transparency.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Healthcare &amp; Field: Tracks staff in remote clinics and field projects.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Rural Reach: Compatible with Android 7+, fits India's phone market.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Privacy: Local storage avoids Aadhaar-like data concerns.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Digital India: Offline-first design suits patchy networks.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  <a:defRPr b="1" sz="2900">
                <a:latin typeface="Times New Roman MT Bold"/>
                <a:ea typeface="Times New Roman MT Bold"/>
                <a:cs typeface="Times New Roman MT Bold"/>
                <a:sym typeface="Times New Roman MT Bold"/>
              </a:defRPr>
            </a:pPr>
            <a:r>
              <a:t>Benefits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Offline Functionality: Attendance without internet.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Low Cost: No cloud/server dependency, ideal for schools and SMEs.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Fast &amp; Real-Time: Marks multiple attendances instantly.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Lightweight: Runs on common smartphones.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Secure: On-device data with optional encryption.</a:t>
            </a:r>
          </a:p>
          <a:p>
            <a:pPr lvl="1" marL="542923" indent="-271461" algn="just">
              <a:lnSpc>
                <a:spcPts val="3500"/>
              </a:lnSpc>
              <a:buSzPct val="100000"/>
              <a:buFont typeface="Arial"/>
              <a:buChar char="•"/>
              <a:defRPr sz="29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Future-Ready: Syncs when online, supports scaling.</a:t>
            </a:r>
          </a:p>
        </p:txBody>
      </p:sp>
      <p:grpSp>
        <p:nvGrpSpPr>
          <p:cNvPr id="160" name="Group 8"/>
          <p:cNvGrpSpPr/>
          <p:nvPr/>
        </p:nvGrpSpPr>
        <p:grpSpPr>
          <a:xfrm>
            <a:off x="13106400" y="9534529"/>
            <a:ext cx="4267200" cy="547689"/>
            <a:chOff x="0" y="0"/>
            <a:chExt cx="4267200" cy="547687"/>
          </a:xfrm>
        </p:grpSpPr>
        <p:sp>
          <p:nvSpPr>
            <p:cNvPr id="158" name="Freeform 9"/>
            <p:cNvSpPr/>
            <p:nvPr/>
          </p:nvSpPr>
          <p:spPr>
            <a:xfrm>
              <a:off x="0" y="-1"/>
              <a:ext cx="4267200" cy="54768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TextBox 10"/>
            <p:cNvSpPr txBox="1"/>
            <p:nvPr/>
          </p:nvSpPr>
          <p:spPr>
            <a:xfrm>
              <a:off x="0" y="133733"/>
              <a:ext cx="4267200" cy="265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lnSpc>
                  <a:spcPts val="2100"/>
                </a:lnSpc>
                <a:defRPr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61" name="Freeform 12"/>
          <p:cNvSpPr/>
          <p:nvPr/>
        </p:nvSpPr>
        <p:spPr>
          <a:xfrm>
            <a:off x="14762049" y="85644"/>
            <a:ext cx="3313653" cy="16843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5" name="Group 13"/>
          <p:cNvGrpSpPr/>
          <p:nvPr/>
        </p:nvGrpSpPr>
        <p:grpSpPr>
          <a:xfrm>
            <a:off x="222509" y="298593"/>
            <a:ext cx="2856197" cy="1370561"/>
            <a:chOff x="0" y="0"/>
            <a:chExt cx="2856196" cy="1370559"/>
          </a:xfrm>
        </p:grpSpPr>
        <p:sp>
          <p:nvSpPr>
            <p:cNvPr id="162" name="Freeform 14"/>
            <p:cNvSpPr/>
            <p:nvPr/>
          </p:nvSpPr>
          <p:spPr>
            <a:xfrm>
              <a:off x="28399" y="20902"/>
              <a:ext cx="2799358" cy="132875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Freeform 15"/>
            <p:cNvSpPr/>
            <p:nvPr/>
          </p:nvSpPr>
          <p:spPr>
            <a:xfrm>
              <a:off x="0" y="0"/>
              <a:ext cx="2856156" cy="137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719"/>
                    <a:pt x="4930" y="0"/>
                    <a:pt x="10800" y="0"/>
                  </a:cubicBezTo>
                  <a:cubicBezTo>
                    <a:pt x="16670" y="0"/>
                    <a:pt x="21600" y="4719"/>
                    <a:pt x="21600" y="10800"/>
                  </a:cubicBezTo>
                  <a:lnTo>
                    <a:pt x="21385" y="10800"/>
                  </a:lnTo>
                  <a:lnTo>
                    <a:pt x="21600" y="10800"/>
                  </a:lnTo>
                  <a:cubicBezTo>
                    <a:pt x="21600" y="16881"/>
                    <a:pt x="16670" y="21600"/>
                    <a:pt x="10800" y="21600"/>
                  </a:cubicBezTo>
                  <a:lnTo>
                    <a:pt x="10800" y="21271"/>
                  </a:lnTo>
                  <a:lnTo>
                    <a:pt x="10800" y="21600"/>
                  </a:lnTo>
                  <a:cubicBezTo>
                    <a:pt x="4930" y="21600"/>
                    <a:pt x="0" y="16881"/>
                    <a:pt x="0" y="10800"/>
                  </a:cubicBezTo>
                  <a:lnTo>
                    <a:pt x="215" y="10800"/>
                  </a:lnTo>
                  <a:lnTo>
                    <a:pt x="0" y="10800"/>
                  </a:lnTo>
                  <a:moveTo>
                    <a:pt x="430" y="10800"/>
                  </a:moveTo>
                  <a:cubicBezTo>
                    <a:pt x="430" y="10981"/>
                    <a:pt x="333" y="11129"/>
                    <a:pt x="215" y="11129"/>
                  </a:cubicBezTo>
                  <a:cubicBezTo>
                    <a:pt x="97" y="11129"/>
                    <a:pt x="0" y="10981"/>
                    <a:pt x="0" y="10800"/>
                  </a:cubicBezTo>
                  <a:cubicBezTo>
                    <a:pt x="0" y="10619"/>
                    <a:pt x="97" y="10471"/>
                    <a:pt x="215" y="10471"/>
                  </a:cubicBezTo>
                  <a:cubicBezTo>
                    <a:pt x="333" y="10471"/>
                    <a:pt x="430" y="10619"/>
                    <a:pt x="430" y="10800"/>
                  </a:cubicBezTo>
                  <a:cubicBezTo>
                    <a:pt x="430" y="16283"/>
                    <a:pt x="4979" y="20941"/>
                    <a:pt x="10800" y="20941"/>
                  </a:cubicBezTo>
                  <a:cubicBezTo>
                    <a:pt x="16621" y="20941"/>
                    <a:pt x="21170" y="16283"/>
                    <a:pt x="21170" y="10800"/>
                  </a:cubicBezTo>
                  <a:cubicBezTo>
                    <a:pt x="21170" y="5317"/>
                    <a:pt x="16623" y="659"/>
                    <a:pt x="10800" y="659"/>
                  </a:cubicBezTo>
                  <a:lnTo>
                    <a:pt x="10800" y="329"/>
                  </a:lnTo>
                  <a:lnTo>
                    <a:pt x="10800" y="659"/>
                  </a:lnTo>
                  <a:cubicBezTo>
                    <a:pt x="4979" y="659"/>
                    <a:pt x="430" y="5317"/>
                    <a:pt x="43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TextBox 16"/>
            <p:cNvSpPr txBox="1"/>
            <p:nvPr/>
          </p:nvSpPr>
          <p:spPr>
            <a:xfrm>
              <a:off x="0" y="181029"/>
              <a:ext cx="2856197" cy="1000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ts val="3200"/>
                </a:lnSpc>
                <a:defRPr b="1" sz="2700"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defRPr>
              </a:lvl1pPr>
            </a:lstStyle>
            <a:p>
              <a:pPr/>
              <a:r>
                <a:t>NEURALNEXUS</a:t>
              </a:r>
            </a:p>
          </p:txBody>
        </p:sp>
      </p:grpSp>
      <p:sp>
        <p:nvSpPr>
          <p:cNvPr id="166" name="Freeform 17"/>
          <p:cNvSpPr/>
          <p:nvPr/>
        </p:nvSpPr>
        <p:spPr>
          <a:xfrm>
            <a:off x="12945820" y="3476166"/>
            <a:ext cx="5129909" cy="447961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3"/>
          <p:cNvSpPr/>
          <p:nvPr/>
        </p:nvSpPr>
        <p:spPr>
          <a:xfrm>
            <a:off x="-1" y="9532142"/>
            <a:ext cx="18288001" cy="754858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1" name="Group 4"/>
          <p:cNvGrpSpPr/>
          <p:nvPr/>
        </p:nvGrpSpPr>
        <p:grpSpPr>
          <a:xfrm>
            <a:off x="914400" y="359319"/>
            <a:ext cx="16459200" cy="1714501"/>
            <a:chOff x="0" y="0"/>
            <a:chExt cx="16459200" cy="1714500"/>
          </a:xfrm>
        </p:grpSpPr>
        <p:sp>
          <p:nvSpPr>
            <p:cNvPr id="169" name="Freeform 5"/>
            <p:cNvSpPr/>
            <p:nvPr/>
          </p:nvSpPr>
          <p:spPr>
            <a:xfrm>
              <a:off x="0" y="0"/>
              <a:ext cx="16459200" cy="17145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TextBox 6"/>
            <p:cNvSpPr txBox="1"/>
            <p:nvPr/>
          </p:nvSpPr>
          <p:spPr>
            <a:xfrm>
              <a:off x="0" y="413978"/>
              <a:ext cx="16459200" cy="807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ts val="6400"/>
                </a:lnSpc>
                <a:defRPr b="1" sz="5400">
                  <a:latin typeface="Times New Roman MT Bold"/>
                  <a:ea typeface="Times New Roman MT Bold"/>
                  <a:cs typeface="Times New Roman MT Bold"/>
                  <a:sym typeface="Times New Roman MT Bold"/>
                </a:defRPr>
              </a:lvl1pPr>
            </a:lstStyle>
            <a:p>
              <a:pPr/>
              <a:r>
                <a:t>RESEARCH  AND REFERENCES</a:t>
              </a:r>
            </a:p>
          </p:txBody>
        </p:sp>
      </p:grpSp>
      <p:sp>
        <p:nvSpPr>
          <p:cNvPr id="172" name="TextBox 7"/>
          <p:cNvSpPr txBox="1"/>
          <p:nvPr/>
        </p:nvSpPr>
        <p:spPr>
          <a:xfrm>
            <a:off x="1915366" y="2196333"/>
            <a:ext cx="14457268" cy="478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583727" indent="-291862" algn="just">
              <a:lnSpc>
                <a:spcPts val="3800"/>
              </a:lnSpc>
              <a:buSzPct val="100000"/>
              <a:buFont typeface="Arial"/>
              <a:buChar char="•"/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https://educationforallinindia.com/can-ai-powered-face-recognition-attendance-system-transform-indian-colleges-and-beyond/</a:t>
            </a:r>
          </a:p>
          <a:p>
            <a:pPr lvl="1" marL="583727" indent="-291862" algn="just">
              <a:lnSpc>
                <a:spcPts val="3800"/>
              </a:lnSpc>
              <a:buSzPct val="100000"/>
              <a:buFont typeface="Arial"/>
              <a:buChar char="•"/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https://www.globalscientificjournal.com/researchpaper/</a:t>
            </a:r>
          </a:p>
          <a:p>
            <a:pPr lvl="1" marL="583727" indent="-291862" algn="just">
              <a:lnSpc>
                <a:spcPts val="3800"/>
              </a:lnSpc>
              <a:buSzPct val="100000"/>
              <a:buFont typeface="Arial"/>
              <a:buChar char="•"/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ChatGPT (OpenAI) – Used for generating explanations, ideas, and debugging help</a:t>
            </a:r>
          </a:p>
          <a:p>
            <a:pPr lvl="1" marL="583727" indent="-291862" algn="just">
              <a:lnSpc>
                <a:spcPts val="3800"/>
              </a:lnSpc>
              <a:buSzPct val="100000"/>
              <a:buFont typeface="Arial"/>
              <a:buChar char="•"/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Copilot – Assisted in code completion and AI-based programming support.</a:t>
            </a:r>
          </a:p>
          <a:p>
            <a:pPr lvl="1" marL="583727" indent="-291862" algn="just">
              <a:lnSpc>
                <a:spcPts val="3800"/>
              </a:lnSpc>
              <a:buSzPct val="100000"/>
              <a:buFont typeface="Arial"/>
              <a:buChar char="•"/>
              <a:defRPr sz="3200">
                <a:latin typeface="Times New Roman MT"/>
                <a:ea typeface="Times New Roman MT"/>
                <a:cs typeface="Times New Roman MT"/>
                <a:sym typeface="Times New Roman MT"/>
              </a:defRPr>
            </a:pPr>
            <a:r>
              <a:t>Replit – Used as an online IDE and collaborative development environment.</a:t>
            </a:r>
          </a:p>
          <a:p>
            <a:pPr algn="just">
              <a:lnSpc>
                <a:spcPts val="3800"/>
              </a:lnSpc>
            </a:pPr>
          </a:p>
          <a:p>
            <a:pPr algn="just">
              <a:lnSpc>
                <a:spcPts val="3800"/>
              </a:lnSpc>
            </a:pPr>
          </a:p>
        </p:txBody>
      </p:sp>
      <p:grpSp>
        <p:nvGrpSpPr>
          <p:cNvPr id="175" name="Group 8"/>
          <p:cNvGrpSpPr/>
          <p:nvPr/>
        </p:nvGrpSpPr>
        <p:grpSpPr>
          <a:xfrm>
            <a:off x="13106400" y="9534529"/>
            <a:ext cx="4267200" cy="547689"/>
            <a:chOff x="0" y="0"/>
            <a:chExt cx="4267200" cy="547687"/>
          </a:xfrm>
        </p:grpSpPr>
        <p:sp>
          <p:nvSpPr>
            <p:cNvPr id="173" name="Freeform 9"/>
            <p:cNvSpPr/>
            <p:nvPr/>
          </p:nvSpPr>
          <p:spPr>
            <a:xfrm>
              <a:off x="0" y="-1"/>
              <a:ext cx="4267200" cy="547689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TextBox 10"/>
            <p:cNvSpPr txBox="1"/>
            <p:nvPr/>
          </p:nvSpPr>
          <p:spPr>
            <a:xfrm>
              <a:off x="0" y="133733"/>
              <a:ext cx="4267200" cy="2659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r">
                <a:lnSpc>
                  <a:spcPts val="2100"/>
                </a:lnSpc>
                <a:defRPr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176" name="Freeform 12"/>
          <p:cNvSpPr/>
          <p:nvPr/>
        </p:nvSpPr>
        <p:spPr>
          <a:xfrm>
            <a:off x="14762049" y="85644"/>
            <a:ext cx="3313653" cy="168430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0" name="Group 13"/>
          <p:cNvGrpSpPr/>
          <p:nvPr/>
        </p:nvGrpSpPr>
        <p:grpSpPr>
          <a:xfrm>
            <a:off x="244635" y="303901"/>
            <a:ext cx="2834071" cy="1359944"/>
            <a:chOff x="0" y="0"/>
            <a:chExt cx="2834070" cy="1359942"/>
          </a:xfrm>
        </p:grpSpPr>
        <p:sp>
          <p:nvSpPr>
            <p:cNvPr id="177" name="Freeform 14"/>
            <p:cNvSpPr/>
            <p:nvPr/>
          </p:nvSpPr>
          <p:spPr>
            <a:xfrm>
              <a:off x="28179" y="20740"/>
              <a:ext cx="2777672" cy="13184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Freeform 15"/>
            <p:cNvSpPr/>
            <p:nvPr/>
          </p:nvSpPr>
          <p:spPr>
            <a:xfrm>
              <a:off x="0" y="0"/>
              <a:ext cx="2834031" cy="135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719"/>
                    <a:pt x="4930" y="0"/>
                    <a:pt x="10800" y="0"/>
                  </a:cubicBezTo>
                  <a:cubicBezTo>
                    <a:pt x="16670" y="0"/>
                    <a:pt x="21600" y="4719"/>
                    <a:pt x="21600" y="10800"/>
                  </a:cubicBezTo>
                  <a:lnTo>
                    <a:pt x="21385" y="10800"/>
                  </a:lnTo>
                  <a:lnTo>
                    <a:pt x="21600" y="10800"/>
                  </a:lnTo>
                  <a:cubicBezTo>
                    <a:pt x="21600" y="16881"/>
                    <a:pt x="16670" y="21600"/>
                    <a:pt x="10800" y="21600"/>
                  </a:cubicBezTo>
                  <a:lnTo>
                    <a:pt x="10800" y="21271"/>
                  </a:lnTo>
                  <a:lnTo>
                    <a:pt x="10800" y="21600"/>
                  </a:lnTo>
                  <a:cubicBezTo>
                    <a:pt x="4930" y="21600"/>
                    <a:pt x="0" y="16881"/>
                    <a:pt x="0" y="10800"/>
                  </a:cubicBezTo>
                  <a:lnTo>
                    <a:pt x="215" y="10800"/>
                  </a:lnTo>
                  <a:lnTo>
                    <a:pt x="0" y="10800"/>
                  </a:lnTo>
                  <a:moveTo>
                    <a:pt x="430" y="10800"/>
                  </a:moveTo>
                  <a:cubicBezTo>
                    <a:pt x="430" y="10981"/>
                    <a:pt x="333" y="11129"/>
                    <a:pt x="215" y="11129"/>
                  </a:cubicBezTo>
                  <a:cubicBezTo>
                    <a:pt x="97" y="11129"/>
                    <a:pt x="0" y="10981"/>
                    <a:pt x="0" y="10800"/>
                  </a:cubicBezTo>
                  <a:cubicBezTo>
                    <a:pt x="0" y="10619"/>
                    <a:pt x="97" y="10471"/>
                    <a:pt x="215" y="10471"/>
                  </a:cubicBezTo>
                  <a:cubicBezTo>
                    <a:pt x="333" y="10471"/>
                    <a:pt x="430" y="10619"/>
                    <a:pt x="430" y="10800"/>
                  </a:cubicBezTo>
                  <a:cubicBezTo>
                    <a:pt x="430" y="16283"/>
                    <a:pt x="4979" y="20941"/>
                    <a:pt x="10800" y="20941"/>
                  </a:cubicBezTo>
                  <a:cubicBezTo>
                    <a:pt x="16621" y="20941"/>
                    <a:pt x="21170" y="16283"/>
                    <a:pt x="21170" y="10800"/>
                  </a:cubicBezTo>
                  <a:cubicBezTo>
                    <a:pt x="21170" y="5317"/>
                    <a:pt x="16623" y="659"/>
                    <a:pt x="10800" y="659"/>
                  </a:cubicBezTo>
                  <a:lnTo>
                    <a:pt x="10800" y="329"/>
                  </a:lnTo>
                  <a:lnTo>
                    <a:pt x="10800" y="659"/>
                  </a:lnTo>
                  <a:cubicBezTo>
                    <a:pt x="4979" y="659"/>
                    <a:pt x="430" y="5317"/>
                    <a:pt x="430" y="108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TextBox 16"/>
            <p:cNvSpPr txBox="1"/>
            <p:nvPr/>
          </p:nvSpPr>
          <p:spPr>
            <a:xfrm>
              <a:off x="0" y="179627"/>
              <a:ext cx="2834071" cy="992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ts val="3200"/>
                </a:lnSpc>
                <a:defRPr b="1" sz="2700"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defRPr>
              </a:lvl1pPr>
            </a:lstStyle>
            <a:p>
              <a:pPr/>
              <a:r>
                <a:t>NEURALNEXUS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