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C8C7E-560A-4DA5-92E4-DF52B23EE494}" v="4" dt="2025-09-25T06:29:54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nhm.ac.uk/discover/what-is-environmental-dna-edna.html" TargetMode="External"/><Relationship Id="rId7" Type="http://schemas.openxmlformats.org/officeDocument/2006/relationships/hyperlink" Target="https://hdbscan.readthedoc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llumina.com/" TargetMode="External"/><Relationship Id="rId5" Type="http://schemas.openxmlformats.org/officeDocument/2006/relationships/hyperlink" Target="https://nanoporetech.com/" TargetMode="External"/><Relationship Id="rId4" Type="http://schemas.openxmlformats.org/officeDocument/2006/relationships/hyperlink" Target="https://blast.ncbi.nlm.nih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236542" y="1549693"/>
            <a:ext cx="2269081" cy="228527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06966" y="339202"/>
            <a:ext cx="8534400" cy="1210491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Deep-Sea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eDNA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Biodiversity Assessment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000" y="1442670"/>
            <a:ext cx="66968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SIH25042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Taxonomy 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Assessing Biodiversity from eDNA Datasets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Sea Explorers</a:t>
            </a:r>
            <a:endParaRPr lang="en-I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The world's coral reefs are dying—here's how scientists plan to save them |  National Geograph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05623" y="1442670"/>
            <a:ext cx="2544863" cy="2267735"/>
          </a:xfrm>
          <a:prstGeom prst="roundRect">
            <a:avLst/>
          </a:prstGeom>
          <a:noFill/>
        </p:spPr>
      </p:pic>
      <p:pic>
        <p:nvPicPr>
          <p:cNvPr id="13316" name="Picture 4" descr="Taxonomic hierarchy is the process of arranging various organisms into  successive levels of the biological classification either in a decreasing  or an increasing order from kingdom to species and vice versa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0406" y="4165324"/>
            <a:ext cx="4450080" cy="2481542"/>
          </a:xfrm>
          <a:prstGeom prst="round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0929257" y="4165324"/>
            <a:ext cx="1104743" cy="3282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EAEA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AI-Powered </a:t>
            </a:r>
            <a:r>
              <a:rPr lang="en-US" sz="3200" b="1" u="sng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eDNA</a:t>
            </a:r>
            <a:r>
              <a:rPr lang="en-US" sz="32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Analysis Platform for </a:t>
            </a:r>
            <a:br>
              <a:rPr lang="en-US" sz="32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Marine Biodiversity Mapping</a:t>
            </a:r>
            <a:endParaRPr lang="en-US" sz="28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3" y="1477109"/>
            <a:ext cx="11252627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u="sng" dirty="0">
                <a:solidFill>
                  <a:schemeClr val="tx2"/>
                </a:solidFill>
              </a:rPr>
              <a:t>Problem:-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Deep-sea ecosystems remain </a:t>
            </a:r>
            <a:r>
              <a:rPr lang="en-US" sz="2400" b="1" dirty="0"/>
              <a:t>largely unexplored</a:t>
            </a:r>
            <a:r>
              <a:rPr lang="en-US" sz="2400" dirty="0"/>
              <a:t>, covering 65% of Earth’s surface.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Incomplete DNA reference databases</a:t>
            </a:r>
            <a:r>
              <a:rPr lang="en-US" sz="2400" dirty="0"/>
              <a:t> → Misclassification of species.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Traditional biodiversity surveys are </a:t>
            </a:r>
            <a:r>
              <a:rPr lang="en-US" sz="2400" b="1" dirty="0"/>
              <a:t>slow, manual, and expensive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Rising threats from </a:t>
            </a:r>
            <a:r>
              <a:rPr lang="en-US" sz="2400" b="1" dirty="0"/>
              <a:t>deep-sea mining, trawling, and climate change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b="1" i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:-</a:t>
            </a: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AI-driven pipeline</a:t>
            </a:r>
            <a:r>
              <a:rPr lang="en-US" sz="2400" dirty="0"/>
              <a:t> for real-time taxonomy classification directly from raw </a:t>
            </a:r>
            <a:r>
              <a:rPr lang="en-US" sz="2400" dirty="0" err="1"/>
              <a:t>eDNA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Database-independent identification</a:t>
            </a:r>
            <a:r>
              <a:rPr lang="en-US" sz="2400" dirty="0"/>
              <a:t> using deep learning.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Automated </a:t>
            </a:r>
            <a:r>
              <a:rPr lang="en-US" sz="2400" b="1" dirty="0"/>
              <a:t>biodiversity mapping and novel species detection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Easy-to-use dashboard for visualization and reporting.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9" y="252245"/>
            <a:ext cx="1575464" cy="9277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Deep Sea</a:t>
            </a:r>
          </a:p>
          <a:p>
            <a:pPr algn="ctr"/>
            <a:r>
              <a:rPr lang="en-IN" b="1" dirty="0"/>
              <a:t>Explorers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5429" y="1179965"/>
            <a:ext cx="11615057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</a:rPr>
              <a:t>Technologies to be used:-</a:t>
            </a:r>
          </a:p>
          <a:p>
            <a:endParaRPr lang="en-US" sz="600" b="1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Core Language:</a:t>
            </a:r>
            <a:r>
              <a:rPr lang="en-US" sz="2400" dirty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AI/ML Frameworks:</a:t>
            </a:r>
            <a:r>
              <a:rPr lang="en-US" sz="2400" dirty="0"/>
              <a:t> </a:t>
            </a:r>
            <a:r>
              <a:rPr lang="en-US" sz="2400" b="1" dirty="0" err="1"/>
              <a:t>TensorFlow</a:t>
            </a:r>
            <a:r>
              <a:rPr lang="en-US" sz="2400" b="1" dirty="0"/>
              <a:t> / </a:t>
            </a:r>
            <a:r>
              <a:rPr lang="en-US" sz="2400" b="1" dirty="0" err="1"/>
              <a:t>PyTorch</a:t>
            </a:r>
            <a:r>
              <a:rPr lang="en-US" sz="2400" dirty="0"/>
              <a:t> -for custom Deep Learning models.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Bioinformatics Tools:</a:t>
            </a:r>
            <a:r>
              <a:rPr lang="en-US" sz="2400" dirty="0"/>
              <a:t> </a:t>
            </a:r>
            <a:r>
              <a:rPr lang="en-US" sz="2400" b="1" dirty="0" err="1"/>
              <a:t>Biopython</a:t>
            </a:r>
            <a:r>
              <a:rPr lang="en-US" sz="2400" dirty="0"/>
              <a:t> -DNA sequence handling &amp; processing.</a:t>
            </a:r>
          </a:p>
          <a:p>
            <a:r>
              <a:rPr lang="en-US" sz="2400" b="1" dirty="0"/>
              <a:t>                                         HDBSCAN</a:t>
            </a:r>
            <a:r>
              <a:rPr lang="en-US" sz="2400" dirty="0"/>
              <a:t> – Unsupervised clustering for species classification ,etc.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Data Processing:</a:t>
            </a:r>
            <a:r>
              <a:rPr lang="en-US" sz="2400" dirty="0"/>
              <a:t> Pandas, NumPy, Scikit-learn.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Deployment/Interface:</a:t>
            </a:r>
            <a:r>
              <a:rPr lang="en-US" sz="2400" dirty="0"/>
              <a:t> </a:t>
            </a:r>
            <a:r>
              <a:rPr lang="en-US" sz="2400" b="1" dirty="0"/>
              <a:t>Docker</a:t>
            </a:r>
            <a:r>
              <a:rPr lang="en-US" sz="2400" dirty="0"/>
              <a:t>(for developing the interactive user dashboard)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Picture 1" descr="C:\Users\Lenovo\Pictures\Screenshots\Screenshot 2025-09-24 16181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429" y="4011509"/>
            <a:ext cx="11251474" cy="234325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42" name="Picture 2" descr="C:\Users\Lenovo\Pictures\Screenshots\Screenshot 2025-09-24 16210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76411" y="4587637"/>
            <a:ext cx="685800" cy="702707"/>
          </a:xfrm>
          <a:prstGeom prst="rect">
            <a:avLst/>
          </a:prstGeom>
          <a:noFill/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35429" y="238072"/>
            <a:ext cx="1527162" cy="8573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Deep Sea</a:t>
            </a:r>
          </a:p>
          <a:p>
            <a:pPr algn="ctr"/>
            <a:r>
              <a:rPr lang="en-IN" b="1" dirty="0"/>
              <a:t>Explorers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9132"/>
            <a:ext cx="12191999" cy="46886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988498"/>
            <a:ext cx="11252627" cy="547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</a:rPr>
              <a:t>Analysis of the feasibility of the idea:-</a:t>
            </a:r>
            <a:endParaRPr lang="en-US" sz="2000" b="1" dirty="0">
              <a:solidFill>
                <a:schemeClr val="tx2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Authentic deep-sea datasets from </a:t>
            </a:r>
            <a:r>
              <a:rPr lang="en-US" sz="2400" b="1" dirty="0"/>
              <a:t>CMLRE expeditions</a:t>
            </a:r>
            <a:r>
              <a:rPr lang="en-US" sz="2400" dirty="0"/>
              <a:t> and NCBI references.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/>
              <a:t>Portable sequencers</a:t>
            </a:r>
            <a:r>
              <a:rPr lang="en-US" sz="2400" dirty="0"/>
              <a:t> (Oxford </a:t>
            </a:r>
            <a:r>
              <a:rPr lang="en-US" sz="2400" dirty="0" err="1"/>
              <a:t>Nanopore</a:t>
            </a:r>
            <a:r>
              <a:rPr lang="en-US" sz="2400" dirty="0"/>
              <a:t>) for on-site, real-time data collection.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Local </a:t>
            </a:r>
            <a:r>
              <a:rPr lang="en-US" sz="2400" b="1" dirty="0"/>
              <a:t>high-performance machines</a:t>
            </a:r>
            <a:r>
              <a:rPr lang="en-US" sz="2400" dirty="0"/>
              <a:t> for fast DNA analysis without cloud dependency.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Established protocols for </a:t>
            </a:r>
            <a:r>
              <a:rPr lang="en-US" sz="2400" b="1" dirty="0"/>
              <a:t>DNA extraction and sequencing</a:t>
            </a:r>
            <a:r>
              <a:rPr lang="en-US" sz="2400" dirty="0"/>
              <a:t>.</a:t>
            </a:r>
          </a:p>
          <a:p>
            <a:pPr algn="just"/>
            <a:endParaRPr lang="en-US" sz="100" b="1" dirty="0"/>
          </a:p>
          <a:p>
            <a:pPr algn="just">
              <a:buFont typeface="Wingdings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</a:rPr>
              <a:t>Challenges: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/>
              <a:t>Noisy and incomplete data</a:t>
            </a:r>
            <a:r>
              <a:rPr lang="en-US" sz="2400" dirty="0"/>
              <a:t> from deep-sea samples.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Large datasets require optimized computational techniques.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Limited operational time during expeditions.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</a:rPr>
              <a:t>Our Strategy: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optimized bioinformatics pipelines</a:t>
            </a:r>
            <a:r>
              <a:rPr lang="en-US" sz="2400" dirty="0"/>
              <a:t> with deep learning models for speed.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Perform computations locally using high-performance systems 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Self-supervised learning to reduce dependency on incomplete reference databases.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Lightweight deployment using Docker for reproducibility and easy installation.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7097"/>
            <a:ext cx="1527162" cy="8573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Deep Sea</a:t>
            </a:r>
          </a:p>
          <a:p>
            <a:pPr algn="ctr"/>
            <a:r>
              <a:rPr lang="en-IN" b="1" dirty="0"/>
              <a:t>Explorers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059580"/>
            <a:ext cx="114267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audience:-</a:t>
            </a:r>
          </a:p>
          <a:p>
            <a:endParaRPr lang="en-US" sz="5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Target Audience:</a:t>
            </a:r>
            <a:r>
              <a:rPr lang="en-US" sz="2000" dirty="0"/>
              <a:t> Ministry of Earth Sciences (</a:t>
            </a:r>
            <a:r>
              <a:rPr lang="en-US" sz="2000" dirty="0" err="1"/>
              <a:t>MoES</a:t>
            </a:r>
            <a:r>
              <a:rPr lang="en-US" sz="2000" dirty="0"/>
              <a:t>), Forest Departments, Central Pollution Control Board   (CPCB), Wildlife Researchers, and Ecological NGOs.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Ultimate Goal:</a:t>
            </a:r>
            <a:r>
              <a:rPr lang="en-US" sz="2000" dirty="0"/>
              <a:t> Transform biodiversity monitoring from a time-consuming, expert-dependent process to a rapid, automated, and standardized digital workflow.</a:t>
            </a:r>
          </a:p>
          <a:p>
            <a:endParaRPr lang="en-US" sz="11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Benefits of the solution:-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57097"/>
            <a:ext cx="15552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Deep Sea</a:t>
            </a:r>
          </a:p>
          <a:p>
            <a:pPr algn="ctr"/>
            <a:r>
              <a:rPr lang="en-IN" b="1" dirty="0"/>
              <a:t>Explorers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29773" y="3526970"/>
          <a:ext cx="1142679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9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 of Benefit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Key Outcome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593">
                <a:tc>
                  <a:txBody>
                    <a:bodyPr/>
                    <a:lstStyle/>
                    <a:p>
                      <a:r>
                        <a:rPr lang="en-US" sz="1600" b="1" dirty="0"/>
                        <a:t>Environmental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Early Detection &amp; Conservation: </a:t>
                      </a:r>
                      <a:r>
                        <a:rPr lang="en-US" sz="1600" dirty="0"/>
                        <a:t>Rapidly identifies invasive, rare, or threatened species across vast ecosystems (aquatic, soil), enabling timely conservation 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93">
                <a:tc>
                  <a:txBody>
                    <a:bodyPr/>
                    <a:lstStyle/>
                    <a:p>
                      <a:r>
                        <a:rPr lang="en-US" sz="1600" b="1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Reduced Monitoring Cost: </a:t>
                      </a:r>
                      <a:r>
                        <a:rPr lang="en-US" sz="1600" dirty="0"/>
                        <a:t>Significantly lowers the cost and time of biodiversity surveys by reducing the need for extensive fieldwork and specialized morphological taxonomic expertise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93">
                <a:tc>
                  <a:txBody>
                    <a:bodyPr/>
                    <a:lstStyle/>
                    <a:p>
                      <a:r>
                        <a:rPr lang="en-US" sz="1600" b="1" dirty="0"/>
                        <a:t>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Informed Policy: </a:t>
                      </a:r>
                      <a:r>
                        <a:rPr lang="en-US" sz="1600" dirty="0"/>
                        <a:t>Provides reliable, high-resolution data to inform state and national environmental impact assessments (EIAs) and policy decisions.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93">
                <a:tc>
                  <a:txBody>
                    <a:bodyPr/>
                    <a:lstStyle/>
                    <a:p>
                      <a:r>
                        <a:rPr lang="en-US" sz="1600" b="1" dirty="0"/>
                        <a:t>Technological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Democratization of Science: </a:t>
                      </a:r>
                      <a:r>
                        <a:rPr lang="en-US" sz="1600" dirty="0"/>
                        <a:t>Makes advanced bioinformatics accessible to non-specialists, promoting scientific capacity building.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8264" y="1720251"/>
            <a:ext cx="9925271" cy="280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eDNA-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https://www.nhm.ac.uk/discover/what-is-environmental-dna-edna.html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NCBI BLAST Database –  </a:t>
            </a:r>
            <a:r>
              <a:rPr lang="en-US" sz="2400" u="sng" dirty="0">
                <a:hlinkClick r:id="rId4" tooltip="https://blast.ncbi.nlm.nih.gov/"/>
              </a:rPr>
              <a:t>blast.ncbi.nlm.nih.gov</a:t>
            </a:r>
            <a:endParaRPr lang="en-US" sz="2400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Oxford Nanopore Technologies – </a:t>
            </a:r>
            <a:r>
              <a:rPr lang="en-US" sz="2400" u="sng" dirty="0">
                <a:hlinkClick r:id="rId5" tooltip="https://nanoporetech.com/"/>
              </a:rPr>
              <a:t>nanoporetech.com</a:t>
            </a:r>
            <a:endParaRPr lang="en-US" sz="2400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Illumina Sequencing – </a:t>
            </a:r>
            <a:r>
              <a:rPr lang="en-US" sz="2400" u="sng" dirty="0">
                <a:hlinkClick r:id="rId6" tooltip="https://illumina.com/"/>
              </a:rPr>
              <a:t>illumina.com</a:t>
            </a:r>
            <a:endParaRPr lang="en-US" sz="2400" u="sng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HDBSCAN Clustering – </a:t>
            </a:r>
            <a:r>
              <a:rPr lang="en-US" sz="2400" u="sng" dirty="0">
                <a:hlinkClick r:id="rId7" tooltip="https://hdbscan.readthedocs.io/"/>
              </a:rPr>
              <a:t>hdbscan.readthedocs.io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96812"/>
            <a:ext cx="15552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Deep Sea</a:t>
            </a:r>
          </a:p>
          <a:p>
            <a:pPr algn="ctr"/>
            <a:r>
              <a:rPr lang="en-IN" b="1" dirty="0"/>
              <a:t>Explorers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589</Words>
  <Application>Microsoft Office PowerPoint</Application>
  <PresentationFormat>Widescreen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AI-Powered eDNA Analysis Platform for  Marine Biodiversity Mapping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DELL</cp:lastModifiedBy>
  <cp:revision>163</cp:revision>
  <dcterms:created xsi:type="dcterms:W3CDTF">2013-12-12T18:46:50Z</dcterms:created>
  <dcterms:modified xsi:type="dcterms:W3CDTF">2025-09-26T11:27:20Z</dcterms:modified>
</cp:coreProperties>
</file>