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9" autoAdjust="0"/>
  </p:normalViewPr>
  <p:slideViewPr>
    <p:cSldViewPr snapToGrid="0">
      <p:cViewPr varScale="1">
        <p:scale>
          <a:sx n="76" d="100"/>
          <a:sy n="76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wri.org/insights/real-time-transit-data-good-people-and-cities-whats-holding-technology-back?utm_source=chatgpt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ri-india.org/sites/default/files/Urban%20Transport_Policy%20Note%20Series.pdf" TargetMode="External"/><Relationship Id="rId5" Type="http://schemas.openxmlformats.org/officeDocument/2006/relationships/hyperlink" Target="https://rmi.org/wp-content/uploads/2018/12/rmi-transforming-mobility-in-indian-cities.pd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26"/>
          <p:cNvSpPr/>
          <p:nvPr/>
        </p:nvSpPr>
        <p:spPr>
          <a:xfrm>
            <a:off x="7317815" y="1161580"/>
            <a:ext cx="4638605" cy="515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/>
          <a:srcRect r="59916"/>
          <a:stretch>
            <a:fillRect/>
          </a:stretch>
        </p:blipFill>
        <p:spPr>
          <a:xfrm>
            <a:off x="8515925" y="2025940"/>
            <a:ext cx="3203511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1245685" y="1224439"/>
            <a:ext cx="8534401" cy="17526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Real-Time Bus Tracker App</a:t>
            </a:r>
          </a:p>
        </p:txBody>
      </p:sp>
      <p:sp>
        <p:nvSpPr>
          <p:cNvPr id="97" name="Title 7"/>
          <p:cNvSpPr txBox="1">
            <a:spLocks noGrp="1"/>
          </p:cNvSpPr>
          <p:nvPr>
            <p:ph type="ctrTitle"/>
          </p:nvPr>
        </p:nvSpPr>
        <p:spPr>
          <a:xfrm>
            <a:off x="331285" y="-419695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71DB7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SMART INDIA HACKATHON 2025</a:t>
            </a:r>
          </a:p>
        </p:txBody>
      </p:sp>
      <p:sp>
        <p:nvSpPr>
          <p:cNvPr id="98" name="TextBox 9"/>
          <p:cNvSpPr txBox="1"/>
          <p:nvPr/>
        </p:nvSpPr>
        <p:spPr>
          <a:xfrm>
            <a:off x="354858" y="2288889"/>
            <a:ext cx="7164405" cy="361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Problem Statement ID: </a:t>
            </a:r>
            <a:r>
              <a:rPr dirty="0"/>
              <a:t>SIH25013</a:t>
            </a:r>
          </a:p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Problem Statement Title:</a:t>
            </a:r>
            <a:r>
              <a:rPr dirty="0"/>
              <a:t> Government of Punjab - Real-Time Public Transport Tracking for Small Cities</a:t>
            </a:r>
          </a:p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Category:</a:t>
            </a:r>
            <a:r>
              <a:rPr dirty="0"/>
              <a:t> Transportation &amp; Logistics Real-Time Bus Tracker App</a:t>
            </a:r>
          </a:p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Theme:</a:t>
            </a:r>
            <a:r>
              <a:rPr dirty="0"/>
              <a:t> Transportation and Logistics</a:t>
            </a:r>
          </a:p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PS Category:</a:t>
            </a:r>
            <a:r>
              <a:rPr dirty="0"/>
              <a:t> Software</a:t>
            </a:r>
          </a:p>
          <a:p>
            <a:pPr marL="510116" indent="-370416">
              <a:spcBef>
                <a:spcPts val="300"/>
              </a:spcBef>
              <a:buSzPct val="100000"/>
              <a:buFont typeface="Times Roman"/>
              <a:buChar char="•"/>
              <a:defRPr sz="24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b="1" dirty="0"/>
              <a:t>Team Name:</a:t>
            </a:r>
            <a:r>
              <a:rPr dirty="0"/>
              <a:t> </a:t>
            </a:r>
            <a:r>
              <a:rPr dirty="0" err="1"/>
              <a:t>BusKr</a:t>
            </a:r>
            <a:endParaRPr dirty="0"/>
          </a:p>
        </p:txBody>
      </p:sp>
      <p:grpSp>
        <p:nvGrpSpPr>
          <p:cNvPr id="101" name="Oval 9"/>
          <p:cNvGrpSpPr/>
          <p:nvPr/>
        </p:nvGrpSpPr>
        <p:grpSpPr>
          <a:xfrm>
            <a:off x="64007" y="78423"/>
            <a:ext cx="1251859" cy="807335"/>
            <a:chOff x="0" y="0"/>
            <a:chExt cx="1251857" cy="807334"/>
          </a:xfrm>
        </p:grpSpPr>
        <p:sp>
          <p:nvSpPr>
            <p:cNvPr id="99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0" name="BusKr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105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11" y="657218"/>
            <a:ext cx="5577265" cy="2093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672" y="57096"/>
            <a:ext cx="1473814" cy="7491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" name="Oval 9"/>
          <p:cNvGrpSpPr/>
          <p:nvPr/>
        </p:nvGrpSpPr>
        <p:grpSpPr>
          <a:xfrm>
            <a:off x="64007" y="78423"/>
            <a:ext cx="1251859" cy="807335"/>
            <a:chOff x="0" y="0"/>
            <a:chExt cx="1251857" cy="807334"/>
          </a:xfrm>
        </p:grpSpPr>
        <p:sp>
          <p:nvSpPr>
            <p:cNvPr id="107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08" name="BusKr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sp>
        <p:nvSpPr>
          <p:cNvPr id="110" name="Real-Time Bus Tracker App"/>
          <p:cNvSpPr txBox="1">
            <a:spLocks noGrp="1"/>
          </p:cNvSpPr>
          <p:nvPr>
            <p:ph type="title"/>
          </p:nvPr>
        </p:nvSpPr>
        <p:spPr>
          <a:xfrm>
            <a:off x="609599" y="0"/>
            <a:ext cx="10972801" cy="11430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Real-Time Bus Tracker App</a:t>
            </a:r>
          </a:p>
        </p:txBody>
      </p:sp>
      <p:sp>
        <p:nvSpPr>
          <p:cNvPr id="111" name="Passengers face uncertainty with no visibility into bus arrivals, leading to frustration and reduced public transport usage. In Tier-2 and Tier-3 Indian cities, over 60% of bus commuters face delays of more than 15-30 minutes."/>
          <p:cNvSpPr txBox="1"/>
          <p:nvPr/>
        </p:nvSpPr>
        <p:spPr>
          <a:xfrm>
            <a:off x="391100" y="959795"/>
            <a:ext cx="592524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dirty="0"/>
              <a:t>Passengers face uncertainty with no visibility into bus arrivals, leading to frustration and reduced public transport usage. In Tier-2 and Tier-3 Indian cities, </a:t>
            </a:r>
            <a:r>
              <a:rPr b="1" dirty="0"/>
              <a:t>over 60% of bus commuters face delays of more than 15-30 minutes</a:t>
            </a:r>
            <a:r>
              <a:rPr dirty="0"/>
              <a:t>.</a:t>
            </a:r>
            <a:r>
              <a:rPr lang="en-US" dirty="0"/>
              <a:t> (NITI Aayog)</a:t>
            </a:r>
            <a:endParaRPr dirty="0"/>
          </a:p>
        </p:txBody>
      </p:sp>
      <p:sp>
        <p:nvSpPr>
          <p:cNvPr id="112" name="Our Solution: Twin-App Ecosystem…"/>
          <p:cNvSpPr txBox="1"/>
          <p:nvPr/>
        </p:nvSpPr>
        <p:spPr>
          <a:xfrm>
            <a:off x="5669536" y="2707813"/>
            <a:ext cx="6403614" cy="4055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375">
                <a:solidFill>
                  <a:srgbClr val="171DB7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2875" dirty="0"/>
              <a:t>Our </a:t>
            </a:r>
            <a:r>
              <a:rPr sz="2875" dirty="0">
                <a:solidFill>
                  <a:srgbClr val="171DB7"/>
                </a:solidFill>
              </a:rPr>
              <a:t>Solution</a:t>
            </a:r>
            <a:r>
              <a:rPr dirty="0"/>
              <a:t>:</a:t>
            </a:r>
            <a:r>
              <a:rPr sz="2775" dirty="0"/>
              <a:t> Twin-App Ecosystem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 b="1">
                <a:solidFill>
                  <a:srgbClr val="171DB7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Driver Application</a:t>
            </a:r>
            <a:endParaRPr dirty="0"/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Simple bus number registration</a:t>
            </a:r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Automated GPS location tracking</a:t>
            </a:r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Real-time data transmission</a:t>
            </a: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 b="1">
                <a:solidFill>
                  <a:srgbClr val="171DB7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User Application</a:t>
            </a:r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Interactive Google Maps integration</a:t>
            </a:r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Live bus location </a:t>
            </a:r>
            <a:r>
              <a:rPr dirty="0" err="1"/>
              <a:t>visualisation</a:t>
            </a:r>
            <a:endParaRPr dirty="0"/>
          </a:p>
          <a:p>
            <a:pPr marL="143777" indent="-143777" defTabSz="12700">
              <a:lnSpc>
                <a:spcPct val="120000"/>
              </a:lnSpc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75">
                <a:solidFill>
                  <a:srgbClr val="27252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Delivering comprehensive journey planning with real-time tracking capabilities.</a:t>
            </a:r>
          </a:p>
        </p:txBody>
      </p:sp>
      <p:pic>
        <p:nvPicPr>
          <p:cNvPr id="113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22" y="2522272"/>
            <a:ext cx="4697098" cy="3888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16" name="APP INTERFACE: USER APP"/>
          <p:cNvSpPr txBox="1"/>
          <p:nvPr/>
        </p:nvSpPr>
        <p:spPr>
          <a:xfrm>
            <a:off x="2956713" y="299761"/>
            <a:ext cx="627857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latin typeface="TradeGothic"/>
                <a:ea typeface="TradeGothic"/>
                <a:cs typeface="TradeGothic"/>
                <a:sym typeface="TradeGothic"/>
              </a:defRPr>
            </a:pPr>
            <a:r>
              <a:t>APP INTERFACE: </a:t>
            </a:r>
            <a:r>
              <a:rPr b="1"/>
              <a:t>USER APP</a:t>
            </a:r>
          </a:p>
        </p:txBody>
      </p:sp>
      <p:pic>
        <p:nvPicPr>
          <p:cNvPr id="117" name="WhatsApp Image 2025-09-25 at 00.50.59 (1).jpeg" descr="WhatsApp Image 2025-09-25 at 00.50.59 (1).jpeg"/>
          <p:cNvPicPr>
            <a:picLocks/>
          </p:cNvPicPr>
          <p:nvPr/>
        </p:nvPicPr>
        <p:blipFill>
          <a:blip r:embed="rId2"/>
          <a:srcRect t="15404" b="15404"/>
          <a:stretch>
            <a:fillRect/>
          </a:stretch>
        </p:blipFill>
        <p:spPr>
          <a:xfrm>
            <a:off x="3038111" y="1435965"/>
            <a:ext cx="2724048" cy="4542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WhatsApp Image 2025-09-25 at 00.50.58.jpeg" descr="WhatsApp Image 2025-09-25 at 00.50.58.jpeg"/>
          <p:cNvPicPr>
            <a:picLocks/>
          </p:cNvPicPr>
          <p:nvPr/>
        </p:nvPicPr>
        <p:blipFill>
          <a:blip r:embed="rId3"/>
          <a:srcRect t="5533" b="29499"/>
          <a:stretch>
            <a:fillRect/>
          </a:stretch>
        </p:blipFill>
        <p:spPr>
          <a:xfrm>
            <a:off x="232475" y="1435396"/>
            <a:ext cx="2724238" cy="4542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WhatsApp Image 2025-09-25 at 00.51.00.jpeg" descr="WhatsApp Image 2025-09-25 at 00.51.00.jpeg"/>
          <p:cNvPicPr>
            <a:picLocks/>
          </p:cNvPicPr>
          <p:nvPr/>
        </p:nvPicPr>
        <p:blipFill>
          <a:blip r:embed="rId4"/>
          <a:srcRect b="30087"/>
          <a:stretch>
            <a:fillRect/>
          </a:stretch>
        </p:blipFill>
        <p:spPr>
          <a:xfrm>
            <a:off x="5843557" y="1435395"/>
            <a:ext cx="2727950" cy="4542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3" name="Oval 9"/>
          <p:cNvGrpSpPr/>
          <p:nvPr/>
        </p:nvGrpSpPr>
        <p:grpSpPr>
          <a:xfrm>
            <a:off x="152596" y="57221"/>
            <a:ext cx="1043547" cy="672994"/>
            <a:chOff x="0" y="0"/>
            <a:chExt cx="1043546" cy="672992"/>
          </a:xfrm>
        </p:grpSpPr>
        <p:sp>
          <p:nvSpPr>
            <p:cNvPr id="121" name="Oval"/>
            <p:cNvSpPr/>
            <p:nvPr/>
          </p:nvSpPr>
          <p:spPr>
            <a:xfrm>
              <a:off x="0" y="0"/>
              <a:ext cx="1043547" cy="67299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22" name="BusKr"/>
            <p:cNvSpPr txBox="1"/>
            <p:nvPr/>
          </p:nvSpPr>
          <p:spPr>
            <a:xfrm>
              <a:off x="201522" y="197665"/>
              <a:ext cx="640502" cy="277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sp>
        <p:nvSpPr>
          <p:cNvPr id="124" name="HOME/MAP SCREEN with Bus Stop markers."/>
          <p:cNvSpPr txBox="1"/>
          <p:nvPr/>
        </p:nvSpPr>
        <p:spPr>
          <a:xfrm>
            <a:off x="172987" y="865171"/>
            <a:ext cx="2843213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/>
              <a:t>HOME/MAP SCREEN with Bus Stop markers.</a:t>
            </a:r>
          </a:p>
        </p:txBody>
      </p:sp>
      <p:sp>
        <p:nvSpPr>
          <p:cNvPr id="125" name="Pick-up and destination selection in app."/>
          <p:cNvSpPr txBox="1"/>
          <p:nvPr/>
        </p:nvSpPr>
        <p:spPr>
          <a:xfrm>
            <a:off x="3222249" y="865171"/>
            <a:ext cx="235577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Pick-up and destination </a:t>
            </a:r>
            <a:endParaRPr lang="en-US" dirty="0"/>
          </a:p>
          <a:p>
            <a:pPr algn="ctr"/>
            <a:r>
              <a:rPr dirty="0"/>
              <a:t>selection in app.</a:t>
            </a:r>
          </a:p>
        </p:txBody>
      </p:sp>
      <p:sp>
        <p:nvSpPr>
          <p:cNvPr id="126" name="Route display."/>
          <p:cNvSpPr txBox="1"/>
          <p:nvPr/>
        </p:nvSpPr>
        <p:spPr>
          <a:xfrm>
            <a:off x="6474622" y="1022070"/>
            <a:ext cx="138968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Route display.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0D0E-ECF2-8EB1-C514-99AFC649768F}"/>
              </a:ext>
            </a:extLst>
          </p:cNvPr>
          <p:cNvSpPr txBox="1"/>
          <p:nvPr/>
        </p:nvSpPr>
        <p:spPr>
          <a:xfrm>
            <a:off x="8571507" y="1673706"/>
            <a:ext cx="362049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(Body)"/>
              </a:rPr>
              <a:t>Live ETA –</a:t>
            </a:r>
          </a:p>
          <a:p>
            <a:r>
              <a:rPr lang="en-US" dirty="0">
                <a:latin typeface="Helvetica (Body)"/>
              </a:rPr>
              <a:t>	 Real-time bus arrival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(Body)"/>
              </a:rPr>
              <a:t>Smart Alerts –</a:t>
            </a:r>
          </a:p>
          <a:p>
            <a:pPr lvl="1" indent="0"/>
            <a:r>
              <a:rPr lang="en-US" dirty="0">
                <a:latin typeface="Helvetica (Body)"/>
              </a:rPr>
              <a:t>	Delays, route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(Body)"/>
              </a:rPr>
              <a:t>Alternate Routes –</a:t>
            </a:r>
          </a:p>
          <a:p>
            <a:pPr lvl="1" indent="0"/>
            <a:r>
              <a:rPr lang="en-US" dirty="0">
                <a:latin typeface="Helvetica (Body)"/>
              </a:rPr>
              <a:t>	 Quick suggestions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 (Body)"/>
              </a:rPr>
              <a:t>Fav Stops – </a:t>
            </a:r>
          </a:p>
          <a:p>
            <a:pPr lvl="2" indent="0"/>
            <a:r>
              <a:rPr lang="en-US" dirty="0">
                <a:latin typeface="Helvetica (Body)"/>
              </a:rPr>
              <a:t>	One-tap 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ECEDB-A8E1-665E-7574-A0170FD8E086}"/>
              </a:ext>
            </a:extLst>
          </p:cNvPr>
          <p:cNvSpPr txBox="1"/>
          <p:nvPr/>
        </p:nvSpPr>
        <p:spPr>
          <a:xfrm>
            <a:off x="8652905" y="1276580"/>
            <a:ext cx="339950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171DB7"/>
                </a:solidFill>
                <a:latin typeface="Helvetica (Body)"/>
              </a:rPr>
              <a:t>Key Features</a:t>
            </a:r>
            <a:endParaRPr lang="en-US" sz="2400" dirty="0">
              <a:solidFill>
                <a:srgbClr val="171DB7"/>
              </a:solidFill>
              <a:latin typeface="Helvetica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B3D92-1AA1-A74A-916B-90CF9ADFAD0E}"/>
              </a:ext>
            </a:extLst>
          </p:cNvPr>
          <p:cNvSpPr txBox="1"/>
          <p:nvPr/>
        </p:nvSpPr>
        <p:spPr>
          <a:xfrm>
            <a:off x="8652905" y="5270107"/>
            <a:ext cx="3397581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b="1" dirty="0">
                <a:latin typeface="TradeGothic"/>
              </a:rPr>
              <a:t>“ Real-time routes, reliable rides—your bus at a glance.”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pic>
        <p:nvPicPr>
          <p:cNvPr id="129" name="WhatsApp Image 2025-09-25 at 00.13.50 (2).jpeg" descr="WhatsApp Image 2025-09-25 at 00.13.50 (2).jpeg"/>
          <p:cNvPicPr>
            <a:picLocks/>
          </p:cNvPicPr>
          <p:nvPr/>
        </p:nvPicPr>
        <p:blipFill>
          <a:blip r:embed="rId2"/>
          <a:srcRect t="4359" b="1587"/>
          <a:stretch>
            <a:fillRect/>
          </a:stretch>
        </p:blipFill>
        <p:spPr>
          <a:xfrm>
            <a:off x="3594326" y="1309098"/>
            <a:ext cx="2621578" cy="46813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WhatsApp Image 2025-09-25 at 00.13.50 (1).jpeg" descr="WhatsApp Image 2025-09-25 at 00.13.50 (1).jpeg"/>
          <p:cNvPicPr>
            <a:picLocks/>
          </p:cNvPicPr>
          <p:nvPr/>
        </p:nvPicPr>
        <p:blipFill>
          <a:blip r:embed="rId3"/>
          <a:srcRect t="3722" b="5836"/>
          <a:stretch>
            <a:fillRect/>
          </a:stretch>
        </p:blipFill>
        <p:spPr>
          <a:xfrm>
            <a:off x="812327" y="1356915"/>
            <a:ext cx="2619131" cy="4653151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APP INTERFACE: DRIVER APP"/>
          <p:cNvSpPr txBox="1"/>
          <p:nvPr/>
        </p:nvSpPr>
        <p:spPr>
          <a:xfrm>
            <a:off x="2719742" y="299761"/>
            <a:ext cx="6752516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600">
                <a:latin typeface="TradeGothic"/>
                <a:ea typeface="TradeGothic"/>
                <a:cs typeface="TradeGothic"/>
                <a:sym typeface="TradeGothic"/>
              </a:defRPr>
            </a:pPr>
            <a:r>
              <a:rPr dirty="0"/>
              <a:t>APP INTERFACE: </a:t>
            </a:r>
            <a:r>
              <a:rPr b="1" dirty="0"/>
              <a:t>DRIVER</a:t>
            </a:r>
            <a:r>
              <a:rPr dirty="0"/>
              <a:t> </a:t>
            </a:r>
            <a:r>
              <a:rPr b="1" dirty="0"/>
              <a:t>APP</a:t>
            </a:r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512" y="57096"/>
            <a:ext cx="1802974" cy="9164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6" name="Oval 9"/>
          <p:cNvGrpSpPr/>
          <p:nvPr/>
        </p:nvGrpSpPr>
        <p:grpSpPr>
          <a:xfrm>
            <a:off x="152596" y="111644"/>
            <a:ext cx="1251859" cy="807335"/>
            <a:chOff x="0" y="0"/>
            <a:chExt cx="1251857" cy="807334"/>
          </a:xfrm>
        </p:grpSpPr>
        <p:sp>
          <p:nvSpPr>
            <p:cNvPr id="134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35" name="BusKr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sp>
        <p:nvSpPr>
          <p:cNvPr id="137" name="Bus and Route selection."/>
          <p:cNvSpPr txBox="1"/>
          <p:nvPr/>
        </p:nvSpPr>
        <p:spPr>
          <a:xfrm>
            <a:off x="1148438" y="980564"/>
            <a:ext cx="238411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Bus and Route selection.</a:t>
            </a:r>
          </a:p>
        </p:txBody>
      </p:sp>
      <p:sp>
        <p:nvSpPr>
          <p:cNvPr id="138" name="Tracking started."/>
          <p:cNvSpPr txBox="1"/>
          <p:nvPr/>
        </p:nvSpPr>
        <p:spPr>
          <a:xfrm>
            <a:off x="4088217" y="990460"/>
            <a:ext cx="163379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Tracking started.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DE36A-3344-4020-2F82-D7659898FBD6}"/>
              </a:ext>
            </a:extLst>
          </p:cNvPr>
          <p:cNvSpPr txBox="1"/>
          <p:nvPr/>
        </p:nvSpPr>
        <p:spPr>
          <a:xfrm>
            <a:off x="152596" y="608112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dirty="0">
                <a:latin typeface="TradeGothic"/>
              </a:rPr>
              <a:t>“The Driver App is the backbone of our ecosystem,</a:t>
            </a:r>
          </a:p>
          <a:p>
            <a:r>
              <a:rPr lang="en-US" b="1" dirty="0">
                <a:latin typeface="TradeGothic"/>
              </a:rPr>
              <a:t>	simple for drivers, powerful for government monitoring”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DDE7-3C07-8EAD-3BFD-822A65512AC1}"/>
              </a:ext>
            </a:extLst>
          </p:cNvPr>
          <p:cNvSpPr txBox="1"/>
          <p:nvPr/>
        </p:nvSpPr>
        <p:spPr>
          <a:xfrm>
            <a:off x="6287401" y="973526"/>
            <a:ext cx="583458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71DB7"/>
                </a:solidFill>
                <a:latin typeface="Helvetica (Body)"/>
              </a:rPr>
              <a:t>Driver App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E9661-7E0A-B01A-AC23-33747E905574}"/>
              </a:ext>
            </a:extLst>
          </p:cNvPr>
          <p:cNvSpPr txBox="1"/>
          <p:nvPr/>
        </p:nvSpPr>
        <p:spPr>
          <a:xfrm>
            <a:off x="6378772" y="1333832"/>
            <a:ext cx="5813228" cy="2185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Quick Bus ID &amp; Route Selection </a:t>
            </a:r>
            <a:r>
              <a:rPr lang="en-US" sz="1700" dirty="0">
                <a:latin typeface="Helvetica (Body)"/>
              </a:rPr>
              <a:t>– Minimal input needed so drivers can start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Automatic GPS Tracking </a:t>
            </a:r>
            <a:r>
              <a:rPr lang="en-US" sz="1700" dirty="0">
                <a:latin typeface="Helvetica (Body)"/>
              </a:rPr>
              <a:t>– Location updates sent every few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Activity Log </a:t>
            </a:r>
            <a:r>
              <a:rPr lang="en-US" sz="1700" dirty="0">
                <a:latin typeface="Helvetica (Body)"/>
              </a:rPr>
              <a:t>– Recent location history for accuracy and route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Low Data &amp; Battery Use </a:t>
            </a:r>
            <a:r>
              <a:rPr lang="en-US" sz="1700" dirty="0">
                <a:latin typeface="Helvetica (Body)"/>
              </a:rPr>
              <a:t>– Optimized for basic smartphones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9D839-A7D2-E8BB-7ACB-E3F6183230DC}"/>
              </a:ext>
            </a:extLst>
          </p:cNvPr>
          <p:cNvSpPr txBox="1"/>
          <p:nvPr/>
        </p:nvSpPr>
        <p:spPr>
          <a:xfrm>
            <a:off x="6156692" y="3367613"/>
            <a:ext cx="609600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solidFill>
                  <a:srgbClr val="171DB7"/>
                </a:solidFill>
                <a:latin typeface="Helvetica (Body)"/>
              </a:rPr>
              <a:t>Government Benefits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5FE1D6-BD5A-3CFF-C29E-BFC6EA54C1A4}"/>
              </a:ext>
            </a:extLst>
          </p:cNvPr>
          <p:cNvSpPr txBox="1"/>
          <p:nvPr/>
        </p:nvSpPr>
        <p:spPr>
          <a:xfrm>
            <a:off x="6378772" y="3781774"/>
            <a:ext cx="5651840" cy="2708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Real-Time Monitoring </a:t>
            </a:r>
            <a:r>
              <a:rPr lang="en-US" sz="1700" dirty="0">
                <a:latin typeface="Helvetica (Body)"/>
              </a:rPr>
              <a:t>– Admin dashboard receives instant bus locations from the Driver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Fleet Analytics </a:t>
            </a:r>
            <a:r>
              <a:rPr lang="en-US" sz="1700" dirty="0">
                <a:latin typeface="Helvetica (Body)"/>
              </a:rPr>
              <a:t>– Average speed, delays, and stoppages analyzed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Service Reliability </a:t>
            </a:r>
            <a:r>
              <a:rPr lang="en-US" sz="1700" dirty="0">
                <a:latin typeface="Helvetica (Body)"/>
              </a:rPr>
              <a:t>– Detect late-running buses and optimize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Fuel &amp; Cost Efficiency </a:t>
            </a:r>
            <a:r>
              <a:rPr lang="en-US" sz="1700" dirty="0">
                <a:latin typeface="Helvetica (Body)"/>
              </a:rPr>
              <a:t>– Insights reduce idle time and prevent unnecessary detours.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Helvetica (Body)"/>
              </a:rPr>
              <a:t>Scalability</a:t>
            </a:r>
            <a:r>
              <a:rPr lang="en-US" sz="1700" dirty="0">
                <a:latin typeface="Helvetica (Body)"/>
              </a:rPr>
              <a:t> – Easily expand to 100+ buses without new hardware.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asted-movie.png" descr="pasted-movie.png"/>
          <p:cNvPicPr>
            <a:picLocks noChangeAspect="1"/>
          </p:cNvPicPr>
          <p:nvPr/>
        </p:nvPicPr>
        <p:blipFill>
          <a:blip r:embed="rId2"/>
          <a:srcRect r="43556" b="3660"/>
          <a:stretch>
            <a:fillRect/>
          </a:stretch>
        </p:blipFill>
        <p:spPr>
          <a:xfrm>
            <a:off x="56841" y="452395"/>
            <a:ext cx="6966992" cy="640560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144" name="Oval 9"/>
          <p:cNvGrpSpPr/>
          <p:nvPr/>
        </p:nvGrpSpPr>
        <p:grpSpPr>
          <a:xfrm>
            <a:off x="130448" y="149726"/>
            <a:ext cx="1083448" cy="698725"/>
            <a:chOff x="0" y="0"/>
            <a:chExt cx="1083446" cy="698724"/>
          </a:xfrm>
        </p:grpSpPr>
        <p:sp>
          <p:nvSpPr>
            <p:cNvPr id="142" name="Oval"/>
            <p:cNvSpPr/>
            <p:nvPr/>
          </p:nvSpPr>
          <p:spPr>
            <a:xfrm>
              <a:off x="0" y="0"/>
              <a:ext cx="1083447" cy="69872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3" name="BusKr"/>
            <p:cNvSpPr txBox="1"/>
            <p:nvPr/>
          </p:nvSpPr>
          <p:spPr>
            <a:xfrm>
              <a:off x="209227" y="205223"/>
              <a:ext cx="664992" cy="288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pic>
        <p:nvPicPr>
          <p:cNvPr id="145" name="pasted-movie.png" descr="pasted-movie.png"/>
          <p:cNvPicPr>
            <a:picLocks noChangeAspect="1"/>
          </p:cNvPicPr>
          <p:nvPr/>
        </p:nvPicPr>
        <p:blipFill>
          <a:blip r:embed="rId3"/>
          <a:srcRect b="937"/>
          <a:stretch>
            <a:fillRect/>
          </a:stretch>
        </p:blipFill>
        <p:spPr>
          <a:xfrm>
            <a:off x="7006319" y="404307"/>
            <a:ext cx="4888388" cy="64536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405" y="57096"/>
            <a:ext cx="1739141" cy="8839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133" y="622300"/>
            <a:ext cx="4954183" cy="6185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asted-movie.png" descr="pasted-movie.png"/>
          <p:cNvPicPr>
            <a:picLocks noChangeAspect="1"/>
          </p:cNvPicPr>
          <p:nvPr/>
        </p:nvPicPr>
        <p:blipFill>
          <a:blip r:embed="rId3"/>
          <a:srcRect r="39869" b="37892"/>
          <a:stretch>
            <a:fillRect/>
          </a:stretch>
        </p:blipFill>
        <p:spPr>
          <a:xfrm>
            <a:off x="0" y="361571"/>
            <a:ext cx="7331102" cy="416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234" y="57096"/>
            <a:ext cx="1804664" cy="9172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3" name="Oval 9"/>
          <p:cNvGrpSpPr/>
          <p:nvPr/>
        </p:nvGrpSpPr>
        <p:grpSpPr>
          <a:xfrm>
            <a:off x="64007" y="78423"/>
            <a:ext cx="1053758" cy="679578"/>
            <a:chOff x="0" y="0"/>
            <a:chExt cx="1053757" cy="679577"/>
          </a:xfrm>
        </p:grpSpPr>
        <p:sp>
          <p:nvSpPr>
            <p:cNvPr id="151" name="Oval"/>
            <p:cNvSpPr/>
            <p:nvPr/>
          </p:nvSpPr>
          <p:spPr>
            <a:xfrm>
              <a:off x="0" y="0"/>
              <a:ext cx="1053758" cy="67957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2" name="BusKr"/>
            <p:cNvSpPr txBox="1"/>
            <p:nvPr/>
          </p:nvSpPr>
          <p:spPr>
            <a:xfrm>
              <a:off x="203494" y="199599"/>
              <a:ext cx="646769" cy="280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BusKr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3A5477-1BA9-B536-1922-66D33D7D557E}"/>
              </a:ext>
            </a:extLst>
          </p:cNvPr>
          <p:cNvSpPr txBox="1"/>
          <p:nvPr/>
        </p:nvSpPr>
        <p:spPr>
          <a:xfrm>
            <a:off x="267501" y="4527270"/>
            <a:ext cx="7063601" cy="2185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Resources and References</a:t>
            </a:r>
            <a:endParaRPr lang="en-US" sz="2000" dirty="0"/>
          </a:p>
          <a:p>
            <a:pPr>
              <a:buNone/>
            </a:pPr>
            <a:r>
              <a:rPr lang="en-US" sz="1450" dirty="0"/>
              <a:t>NITI Aayog, Transforming Mobility in Tier-2 Cities, 2022.</a:t>
            </a:r>
            <a:br>
              <a:rPr lang="en-US" sz="1450" dirty="0"/>
            </a:br>
            <a:r>
              <a:rPr lang="en-US" sz="1450" dirty="0">
                <a:hlinkClick r:id="rId5"/>
              </a:rPr>
              <a:t>https://rmi.org/wp-content/uploads/2018/12/rmi-transforming-mobility-in-indian-cities.pdf</a:t>
            </a:r>
            <a:endParaRPr lang="en-US" sz="1450" dirty="0"/>
          </a:p>
          <a:p>
            <a:pPr>
              <a:buNone/>
            </a:pPr>
            <a:r>
              <a:rPr lang="en-US" sz="1450" dirty="0"/>
              <a:t>Ministry of Housing and Urban Affairs (</a:t>
            </a:r>
            <a:r>
              <a:rPr lang="en-US" sz="1450" dirty="0" err="1"/>
              <a:t>MoHUA</a:t>
            </a:r>
            <a:r>
              <a:rPr lang="en-US" sz="1450" dirty="0"/>
              <a:t>), Urban Mobility Report 2021.</a:t>
            </a:r>
            <a:br>
              <a:rPr lang="en-US" sz="1450" dirty="0"/>
            </a:br>
            <a:r>
              <a:rPr lang="en-US" sz="1450" dirty="0">
                <a:hlinkClick r:id="rId6"/>
              </a:rPr>
              <a:t>https://wri-india.org/sites/default/files/Urban%20Transport_Policy%20Note%20Series.pdf</a:t>
            </a:r>
            <a:endParaRPr lang="en-US" sz="1450" dirty="0"/>
          </a:p>
          <a:p>
            <a:pPr>
              <a:buNone/>
            </a:pPr>
            <a:r>
              <a:rPr lang="en-US" sz="1450" dirty="0"/>
              <a:t>World Bank, Urban Transport Sector Review: India, 2021.</a:t>
            </a:r>
            <a:br>
              <a:rPr lang="en-US" sz="1450" dirty="0"/>
            </a:br>
            <a:r>
              <a:rPr lang="en-US" sz="1450" dirty="0">
                <a:hlinkClick r:id="rId7"/>
              </a:rPr>
              <a:t>https://www.wri.org/insights/real-time-transit-data-good-people-and-cities-whats-holding-technology-back</a:t>
            </a:r>
            <a:endParaRPr lang="en-US" sz="145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(Body)</vt:lpstr>
      <vt:lpstr>Times Roman</vt:lpstr>
      <vt:lpstr>TradeGothic</vt:lpstr>
      <vt:lpstr>Office Theme</vt:lpstr>
      <vt:lpstr>SMART INDIA HACKATHON 2025</vt:lpstr>
      <vt:lpstr>Real-Time Bus Tracker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Moksh Patel</cp:lastModifiedBy>
  <cp:revision>4</cp:revision>
  <dcterms:modified xsi:type="dcterms:W3CDTF">2025-09-26T17:26:50Z</dcterms:modified>
</cp:coreProperties>
</file>