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0" r:id="rId4"/>
    <p:sldMasterId id="2147483671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</p:sldIdLst>
  <p:sldSz cy="5143500" cx="9144000"/>
  <p:notesSz cx="6858000" cy="9144000"/>
  <p:embeddedFontLst>
    <p:embeddedFont>
      <p:font typeface="Garamond"/>
      <p:regular r:id="rId13"/>
      <p:bold r:id="rId14"/>
      <p:italic r:id="rId15"/>
      <p:boldItalic r:id="rId16"/>
    </p:embeddedFont>
    <p:embeddedFont>
      <p:font typeface="Oswald"/>
      <p:regular r:id="rId17"/>
      <p:bold r:id="rId18"/>
    </p:embeddedFont>
    <p:embeddedFont>
      <p:font typeface="Roboto Mono"/>
      <p:regular r:id="rId19"/>
      <p:bold r:id="rId20"/>
      <p:italic r:id="rId21"/>
      <p:boldItalic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Mono-bold.fntdata"/><Relationship Id="rId11" Type="http://schemas.openxmlformats.org/officeDocument/2006/relationships/slide" Target="slides/slide5.xml"/><Relationship Id="rId22" Type="http://schemas.openxmlformats.org/officeDocument/2006/relationships/font" Target="fonts/RobotoMono-boldItalic.fntdata"/><Relationship Id="rId10" Type="http://schemas.openxmlformats.org/officeDocument/2006/relationships/slide" Target="slides/slide4.xml"/><Relationship Id="rId21" Type="http://schemas.openxmlformats.org/officeDocument/2006/relationships/font" Target="fonts/RobotoMono-italic.fntdata"/><Relationship Id="rId13" Type="http://schemas.openxmlformats.org/officeDocument/2006/relationships/font" Target="fonts/Garamond-regular.fntdata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Garamond-italic.fntdata"/><Relationship Id="rId14" Type="http://schemas.openxmlformats.org/officeDocument/2006/relationships/font" Target="fonts/Garamond-bold.fntdata"/><Relationship Id="rId17" Type="http://schemas.openxmlformats.org/officeDocument/2006/relationships/font" Target="fonts/Oswald-regular.fntdata"/><Relationship Id="rId16" Type="http://schemas.openxmlformats.org/officeDocument/2006/relationships/font" Target="fonts/Garamond-boldItalic.fntdata"/><Relationship Id="rId5" Type="http://schemas.openxmlformats.org/officeDocument/2006/relationships/slideMaster" Target="slideMasters/slideMaster2.xml"/><Relationship Id="rId19" Type="http://schemas.openxmlformats.org/officeDocument/2006/relationships/font" Target="fonts/RobotoMono-regular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Oswald-bold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8cc2eec1f6_2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8cc2eec1f6_2_7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8cc2eec1f6_2_86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8" name="Google Shape;138;g38cc2eec1f6_2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g38cc2eec1f6_2_8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38cc2eec1f6_2_97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0" name="Google Shape;150;g38cc2eec1f6_2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g38cc2eec1f6_2_9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8cc2eec1f6_2_108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62" name="Google Shape;162;g38cc2eec1f6_2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g38cc2eec1f6_2_10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38cc2eec1f6_2_11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75" name="Google Shape;175;g38cc2eec1f6_2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6" name="Google Shape;176;g38cc2eec1f6_2_1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g38cc2eec1f6_2_13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87" name="Google Shape;187;g38cc2eec1f6_2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g38cc2eec1f6_2_13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type="ctrTitle"/>
          </p:nvPr>
        </p:nvSpPr>
        <p:spPr>
          <a:xfrm>
            <a:off x="685800" y="1597821"/>
            <a:ext cx="7772400" cy="1102519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" type="subTitle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ctr"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59" name="Google Shape;59;p14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0" name="Google Shape;60;p14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/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" type="body"/>
          </p:nvPr>
        </p:nvSpPr>
        <p:spPr>
          <a:xfrm>
            <a:off x="457200" y="821531"/>
            <a:ext cx="8229600" cy="37730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6" name="Google Shape;66;p15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/>
          <p:nvPr>
            <p:ph type="title"/>
          </p:nvPr>
        </p:nvSpPr>
        <p:spPr>
          <a:xfrm>
            <a:off x="722313" y="3305177"/>
            <a:ext cx="7772400" cy="102155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3000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" type="body"/>
          </p:nvPr>
        </p:nvSpPr>
        <p:spPr>
          <a:xfrm>
            <a:off x="722313" y="2180035"/>
            <a:ext cx="7772400" cy="1125140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 sz="12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100"/>
              <a:buNone/>
              <a:defRPr sz="11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1" name="Google Shape;71;p16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2" name="Google Shape;72;p16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/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" type="body"/>
          </p:nvPr>
        </p:nvSpPr>
        <p:spPr>
          <a:xfrm>
            <a:off x="457200" y="1200152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77" name="Google Shape;77;p17"/>
          <p:cNvSpPr txBox="1"/>
          <p:nvPr>
            <p:ph idx="2" type="body"/>
          </p:nvPr>
        </p:nvSpPr>
        <p:spPr>
          <a:xfrm>
            <a:off x="4648200" y="1200152"/>
            <a:ext cx="4038600" cy="3394472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6195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1pPr>
            <a:lvl2pPr indent="-3429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2385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 sz="1400"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457200" y="1631156"/>
            <a:ext cx="4040188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4645027" y="1151335"/>
            <a:ext cx="4041775" cy="479822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1pPr>
            <a:lvl2pPr indent="-2286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b="1" sz="1500"/>
            </a:lvl2pPr>
            <a:lvl3pPr indent="-2286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b="1" sz="14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4645027" y="1631156"/>
            <a:ext cx="4041775" cy="2963466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42900" lvl="0" marL="457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2385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3pPr>
            <a:lvl4pPr indent="-3048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4pPr>
            <a:lvl5pPr indent="-3048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»"/>
              <a:defRPr sz="1200"/>
            </a:lvl5pPr>
            <a:lvl6pPr indent="-3048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6pPr>
            <a:lvl7pPr indent="-3048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7pPr>
            <a:lvl8pPr indent="-3048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8pPr>
            <a:lvl9pPr indent="-3048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9pPr>
          </a:lstStyle>
          <a:p/>
        </p:txBody>
      </p:sp>
      <p:sp>
        <p:nvSpPr>
          <p:cNvPr id="87" name="Google Shape;87;p18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4" name="Google Shape;94;p19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1" y="204788"/>
            <a:ext cx="3008313" cy="871538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3575050" y="204790"/>
            <a:ext cx="5111750" cy="4389835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6195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–"/>
              <a:defRPr sz="2100"/>
            </a:lvl2pPr>
            <a:lvl3pPr indent="-3429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2385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–"/>
              <a:defRPr sz="1500"/>
            </a:lvl4pPr>
            <a:lvl5pPr indent="-32385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»"/>
              <a:defRPr sz="1500"/>
            </a:lvl5pPr>
            <a:lvl6pPr indent="-32385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indent="-32385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indent="-32385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indent="-32385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1" y="1076327"/>
            <a:ext cx="3008313" cy="351829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1792288" y="3600450"/>
            <a:ext cx="5486400" cy="425054"/>
          </a:xfrm>
          <a:prstGeom prst="rect">
            <a:avLst/>
          </a:prstGeom>
          <a:noFill/>
          <a:ln>
            <a:noFill/>
          </a:ln>
        </p:spPr>
        <p:txBody>
          <a:bodyPr anchorCtr="0" anchor="b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1" sz="1500"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1792288" y="4025503"/>
            <a:ext cx="5486400" cy="60364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2685455" y="-1406723"/>
            <a:ext cx="3773091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5463778" y="1371603"/>
            <a:ext cx="4388644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1272778" y="-609597"/>
            <a:ext cx="4388644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2pPr>
            <a:lvl3pPr indent="-317500" lvl="2" marL="1371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indent="-317500" lvl="3" marL="1828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/>
            </a:lvl4pPr>
            <a:lvl5pPr indent="-317500" lvl="4" marL="22860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»"/>
              <a:defRPr/>
            </a:lvl5pPr>
            <a:lvl6pPr indent="-317500" lvl="5" marL="2743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indent="-317500" lvl="6" marL="3200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indent="-317500" lvl="7" marL="36576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indent="-317500" lvl="8" marL="41148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algn="r">
              <a:spcBef>
                <a:spcPts val="0"/>
              </a:spcBef>
              <a:spcAft>
                <a:spcPts val="0"/>
              </a:spcAft>
              <a:buNone/>
              <a:defRPr sz="900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3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33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457200" y="821531"/>
            <a:ext cx="8229600" cy="3773091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>
            <a:lvl1pPr indent="-381000" lvl="0" marL="457200" marR="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-361950" lvl="1" marL="914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–"/>
              <a:defRPr b="0" i="0" sz="21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-342900" lvl="2" marL="1371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-323850" lvl="3" marL="1828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b="0" i="0" sz="1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-323850" lvl="4" marL="22860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b="0" i="0" sz="1500" u="none" cap="none" strike="noStrike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-323850" lvl="5" marL="2743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23850" lvl="6" marL="3200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23850" lvl="7" marL="36576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23850" lvl="8" marL="41148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457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3124200" y="4767265"/>
            <a:ext cx="2895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900" u="none" cap="none" strike="noStrike">
                <a:solidFill>
                  <a:srgbClr val="888888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100"/>
              <a:buNone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>
            <a:lvl1pPr indent="0" lvl="0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indent="0" lvl="1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indent="0" lvl="2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indent="0" lvl="3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indent="0" lvl="4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indent="0" lvl="5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indent="0" lvl="6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indent="0" lvl="7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indent="0" lvl="8" marL="0" marR="0" rtl="0" algn="r">
              <a:spcBef>
                <a:spcPts val="0"/>
              </a:spcBef>
              <a:spcAft>
                <a:spcPts val="0"/>
              </a:spcAft>
              <a:buNone/>
              <a:defRPr b="0" i="0" sz="900" u="none" cap="none" strike="noStrike">
                <a:solidFill>
                  <a:srgbClr val="898989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arxiv.org/abs/2508.17669" TargetMode="External"/><Relationship Id="rId4" Type="http://schemas.openxmlformats.org/officeDocument/2006/relationships/hyperlink" Target="https://arxiv.org/abs/2406.11741" TargetMode="External"/><Relationship Id="rId5" Type="http://schemas.openxmlformats.org/officeDocument/2006/relationships/hyperlink" Target="https://python.langchain.com/" TargetMode="External"/><Relationship Id="rId6" Type="http://schemas.openxmlformats.org/officeDocument/2006/relationships/hyperlink" Target="https://www.pinecone.io/learn/vector-database/" TargetMode="External"/><Relationship Id="rId7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/>
          <p:nvPr/>
        </p:nvSpPr>
        <p:spPr>
          <a:xfrm>
            <a:off x="1143000" y="0"/>
            <a:ext cx="6858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0" name="Google Shape;130;p25"/>
          <p:cNvSpPr/>
          <p:nvPr/>
        </p:nvSpPr>
        <p:spPr>
          <a:xfrm>
            <a:off x="4242585" y="638641"/>
            <a:ext cx="3478954" cy="3866225"/>
          </a:xfrm>
          <a:custGeom>
            <a:rect b="b" l="l" r="r" t="t"/>
            <a:pathLst>
              <a:path extrusionOk="0" h="5154967" w="6184806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rgbClr val="7F7F7F">
              <a:alpha val="14901"/>
            </a:srgbClr>
          </a:solidFill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31" name="Google Shape;131;p25"/>
          <p:cNvPicPr preferRelativeResize="0"/>
          <p:nvPr/>
        </p:nvPicPr>
        <p:blipFill rotWithShape="1">
          <a:blip r:embed="rId3">
            <a:alphaModFix/>
          </a:blip>
          <a:srcRect b="0" l="0" r="59916" t="0"/>
          <a:stretch/>
        </p:blipFill>
        <p:spPr>
          <a:xfrm>
            <a:off x="5507543" y="1322136"/>
            <a:ext cx="2402632" cy="2569678"/>
          </a:xfrm>
          <a:prstGeom prst="rect">
            <a:avLst/>
          </a:prstGeom>
          <a:noFill/>
          <a:ln>
            <a:noFill/>
          </a:ln>
        </p:spPr>
      </p:pic>
      <p:sp>
        <p:nvSpPr>
          <p:cNvPr id="132" name="Google Shape;132;p25"/>
          <p:cNvSpPr txBox="1"/>
          <p:nvPr>
            <p:ph idx="1" type="subTitle"/>
          </p:nvPr>
        </p:nvSpPr>
        <p:spPr>
          <a:xfrm>
            <a:off x="1143000" y="366677"/>
            <a:ext cx="6192000" cy="1071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</a:pPr>
            <a:r>
              <a:t/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ctr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 Multimodal RAG-based System for Unified Intelligence Discovery</a:t>
            </a:r>
            <a:endParaRPr b="1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3" name="Google Shape;133;p25"/>
          <p:cNvSpPr txBox="1"/>
          <p:nvPr>
            <p:ph type="ctrTitle"/>
          </p:nvPr>
        </p:nvSpPr>
        <p:spPr>
          <a:xfrm>
            <a:off x="228589" y="-430318"/>
            <a:ext cx="7772400" cy="1557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Garamond"/>
                <a:ea typeface="Garamond"/>
                <a:cs typeface="Garamond"/>
                <a:sym typeface="Garamond"/>
              </a:rPr>
              <a:t>SMART INDIA HACKATHON 2025</a:t>
            </a:r>
            <a:endParaRPr b="1" sz="3000">
              <a:solidFill>
                <a:schemeClr val="dk2"/>
              </a:solidFill>
              <a:latin typeface="Garamond"/>
              <a:ea typeface="Garamond"/>
              <a:cs typeface="Garamond"/>
              <a:sym typeface="Garamond"/>
            </a:endParaRPr>
          </a:p>
        </p:txBody>
      </p:sp>
      <p:sp>
        <p:nvSpPr>
          <p:cNvPr id="134" name="Google Shape;134;p25"/>
          <p:cNvSpPr txBox="1"/>
          <p:nvPr/>
        </p:nvSpPr>
        <p:spPr>
          <a:xfrm>
            <a:off x="128690" y="1395288"/>
            <a:ext cx="4443300" cy="3240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6850" lvl="0" marL="215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 ID – 25231</a:t>
            </a:r>
            <a:endParaRPr b="1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15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Problem Statement Title- Same as above written</a:t>
            </a:r>
            <a:endParaRPr b="1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15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Theme- Smart Automation</a:t>
            </a:r>
            <a:endParaRPr b="1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15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PS Category- Software</a:t>
            </a:r>
            <a:endParaRPr b="1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196850" lvl="0" marL="215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ID-</a:t>
            </a:r>
            <a:endParaRPr b="1" sz="1500">
              <a:solidFill>
                <a:schemeClr val="dk1"/>
              </a:solidFill>
            </a:endParaRPr>
          </a:p>
          <a:p>
            <a:pPr indent="-196850" lvl="0" marL="215900" marR="0" rtl="0" algn="just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</a:pPr>
            <a:r>
              <a:rPr b="1" lang="en" sz="15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Team Name </a:t>
            </a:r>
            <a:r>
              <a:rPr b="1" lang="en" sz="1500">
                <a:solidFill>
                  <a:schemeClr val="dk1"/>
                </a:solidFill>
              </a:rPr>
              <a:t>- Gnosvia</a:t>
            </a:r>
            <a:endParaRPr b="1" sz="15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https://www.sih.gov.in/img1/SIH-Logo.png" id="135" name="Google Shape;135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81024" y="4723"/>
            <a:ext cx="1656840" cy="84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6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2" name="Google Shape;142;p26"/>
          <p:cNvSpPr txBox="1"/>
          <p:nvPr>
            <p:ph type="title"/>
          </p:nvPr>
        </p:nvSpPr>
        <p:spPr>
          <a:xfrm>
            <a:off x="144300" y="-103475"/>
            <a:ext cx="8229600" cy="1190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100">
                <a:latin typeface="Times New Roman"/>
                <a:ea typeface="Times New Roman"/>
                <a:cs typeface="Times New Roman"/>
                <a:sym typeface="Times New Roman"/>
              </a:rPr>
              <a:t>Synapse: A Unified Knowledge Engine </a:t>
            </a:r>
            <a:endParaRPr b="1" sz="21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26"/>
          <p:cNvSpPr txBox="1"/>
          <p:nvPr/>
        </p:nvSpPr>
        <p:spPr>
          <a:xfrm>
            <a:off x="-1" y="1548691"/>
            <a:ext cx="9143999" cy="391477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None/>
            </a:pPr>
            <a:r>
              <a:t/>
            </a:r>
            <a:endParaRPr sz="21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4" name="Google Shape;144;p26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descr="Your startup LOGO" id="145" name="Google Shape;145;p26"/>
          <p:cNvSpPr/>
          <p:nvPr/>
        </p:nvSpPr>
        <p:spPr>
          <a:xfrm>
            <a:off x="247174" y="189071"/>
            <a:ext cx="1059656" cy="605314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Gnosvia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www.sih.gov.in/img1/SIH-Logo.png" id="146" name="Google Shape;146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1024" y="42823"/>
            <a:ext cx="1656840" cy="84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26"/>
          <p:cNvSpPr txBox="1"/>
          <p:nvPr/>
        </p:nvSpPr>
        <p:spPr>
          <a:xfrm>
            <a:off x="839150" y="1176400"/>
            <a:ext cx="6723900" cy="337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rPr>
              <a:t>Proposed Solution :-</a:t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A completely offline and secure</a:t>
            </a:r>
            <a:r>
              <a:rPr lang="en" sz="1100">
                <a:solidFill>
                  <a:schemeClr val="dk1"/>
                </a:solidFill>
              </a:rPr>
              <a:t> unified platform to ingest, understand, and query diverse data formats (PDF, DOCX, images, audio), breaking down traditional information silos.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Leverages a </a:t>
            </a:r>
            <a:r>
              <a:rPr b="1" lang="en" sz="1100">
                <a:solidFill>
                  <a:schemeClr val="dk1"/>
                </a:solidFill>
              </a:rPr>
              <a:t>Multimodal Retrieval-Augmented Generation (RAG)</a:t>
            </a:r>
            <a:r>
              <a:rPr lang="en" sz="1100">
                <a:solidFill>
                  <a:schemeClr val="dk1"/>
                </a:solidFill>
              </a:rPr>
              <a:t> architecture to perform semantic searches across all data types from a single interface.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Users can ask questions in plain language (e.g., "Summarize the audio call that mentions the 'Project Alpha' screenshot") and receive consolidated answers.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Every generated answer is </a:t>
            </a:r>
            <a:r>
              <a:rPr b="1" lang="en" sz="1100">
                <a:solidFill>
                  <a:schemeClr val="dk1"/>
                </a:solidFill>
              </a:rPr>
              <a:t>grounded in the source data</a:t>
            </a:r>
            <a:r>
              <a:rPr lang="en" sz="1100">
                <a:solidFill>
                  <a:schemeClr val="dk1"/>
                </a:solidFill>
              </a:rPr>
              <a:t>, providing transparent, clickable citations to the original document, image, or audio segment for complete verifiability.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7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4" name="Google Shape;154;p27"/>
          <p:cNvSpPr txBox="1"/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TECHNICAL APPROACH</a:t>
            </a:r>
            <a:endParaRPr b="1"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5" name="Google Shape;155;p27"/>
          <p:cNvSpPr txBox="1"/>
          <p:nvPr/>
        </p:nvSpPr>
        <p:spPr>
          <a:xfrm>
            <a:off x="247325" y="1617000"/>
            <a:ext cx="5276100" cy="21450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Technologies to be used: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Large Language Models (LLM):</a:t>
            </a:r>
            <a:r>
              <a:rPr lang="en" sz="1100">
                <a:solidFill>
                  <a:schemeClr val="dk1"/>
                </a:solidFill>
              </a:rPr>
              <a:t> Locally hosted open-source models like Llama 3, Mistral, or Phi-3.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Speech-to-Text Model:</a:t>
            </a:r>
            <a:r>
              <a:rPr lang="en" sz="1100">
                <a:solidFill>
                  <a:schemeClr val="dk1"/>
                </a:solidFill>
              </a:rPr>
              <a:t> Whisper (running on the local machine).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Embedding Models:</a:t>
            </a:r>
            <a:r>
              <a:rPr lang="en" sz="1100">
                <a:solidFill>
                  <a:schemeClr val="dk1"/>
                </a:solidFill>
              </a:rPr>
              <a:t> Sentence-Transformers (for text) and CLIP (for images), both running locally.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Document Processing:</a:t>
            </a:r>
            <a:r>
              <a:rPr lang="en" sz="1100">
                <a:solidFill>
                  <a:schemeClr val="dk1"/>
                </a:solidFill>
              </a:rPr>
              <a:t>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PyMuPDF</a:t>
            </a:r>
            <a:r>
              <a:rPr lang="en" sz="1100">
                <a:solidFill>
                  <a:schemeClr val="dk1"/>
                </a:solidFill>
              </a:rPr>
              <a:t> (for PDFs), </a:t>
            </a:r>
            <a:r>
              <a:rPr lang="en" sz="11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python-docx</a:t>
            </a:r>
            <a:r>
              <a:rPr lang="en" sz="1100">
                <a:solidFill>
                  <a:schemeClr val="dk1"/>
                </a:solidFill>
              </a:rPr>
              <a:t> (for DOCX).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Vector Database:</a:t>
            </a:r>
            <a:r>
              <a:rPr lang="en" sz="1100">
                <a:solidFill>
                  <a:schemeClr val="dk1"/>
                </a:solidFill>
              </a:rPr>
              <a:t> ChromaDB or FAISS for efficient semantic search.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Orchestration Framework:</a:t>
            </a:r>
            <a:r>
              <a:rPr lang="en" sz="1100">
                <a:solidFill>
                  <a:schemeClr val="dk1"/>
                </a:solidFill>
              </a:rPr>
              <a:t> LangChain or LlamaIndex.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Backend &amp; Frontend:</a:t>
            </a:r>
            <a:r>
              <a:rPr lang="en" sz="1100">
                <a:solidFill>
                  <a:schemeClr val="dk1"/>
                </a:solidFill>
              </a:rPr>
              <a:t> Python with FastAPI, and Streamlit </a:t>
            </a:r>
            <a:endParaRPr sz="2100">
              <a:solidFill>
                <a:schemeClr val="dk1"/>
              </a:solidFill>
            </a:endParaRPr>
          </a:p>
        </p:txBody>
      </p:sp>
      <p:sp>
        <p:nvSpPr>
          <p:cNvPr id="156" name="Google Shape;156;p27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1" lang="en">
                <a:solidFill>
                  <a:schemeClr val="lt1"/>
                </a:solidFill>
              </a:rPr>
              <a:t>‹#›</a:t>
            </a:fld>
            <a:endParaRPr b="1">
              <a:solidFill>
                <a:schemeClr val="lt1"/>
              </a:solidFill>
            </a:endParaRPr>
          </a:p>
        </p:txBody>
      </p:sp>
      <p:sp>
        <p:nvSpPr>
          <p:cNvPr descr="Your startup LOGO" id="157" name="Google Shape;157;p27"/>
          <p:cNvSpPr/>
          <p:nvPr/>
        </p:nvSpPr>
        <p:spPr>
          <a:xfrm>
            <a:off x="247324" y="189175"/>
            <a:ext cx="1211700" cy="605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Gnosvia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www.sih.gov.in/img1/SIH-Logo.png" id="158" name="Google Shape;158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1024" y="42823"/>
            <a:ext cx="1656840" cy="842151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7"/>
          <p:cNvPicPr preferRelativeResize="0"/>
          <p:nvPr/>
        </p:nvPicPr>
        <p:blipFill rotWithShape="1">
          <a:blip r:embed="rId4">
            <a:alphaModFix/>
          </a:blip>
          <a:srcRect b="0" l="1176" r="0" t="8214"/>
          <a:stretch/>
        </p:blipFill>
        <p:spPr>
          <a:xfrm>
            <a:off x="5410775" y="1166525"/>
            <a:ext cx="3704476" cy="3440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8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6" name="Google Shape;166;p28"/>
          <p:cNvSpPr txBox="1"/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FEASIBILITY AND VIABILITY</a:t>
            </a:r>
            <a:endParaRPr b="1"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7" name="Google Shape;167;p28"/>
          <p:cNvSpPr txBox="1"/>
          <p:nvPr/>
        </p:nvSpPr>
        <p:spPr>
          <a:xfrm>
            <a:off x="457200" y="1358100"/>
            <a:ext cx="4177800" cy="24273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-114300" lvl="0" marL="25400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feasibility of the idea: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project is highly feasible due to the availability of powerful open-source libraries (LangChain, ChromaDB) and powerful, open-source models (like Llama 3 and Mistral) that can be run entirely offline on local hardware.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An MVP can be built quickly by focusing on text and image modalities first, then integrating audio.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The modular design allows for swapping components (e.g., changing the LLM or vector database) easily.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68" name="Google Shape;168;p28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b="1" i="0" lang="en" sz="9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i="0" sz="9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descr="Your startup LOGO" id="169" name="Google Shape;169;p28"/>
          <p:cNvSpPr/>
          <p:nvPr/>
        </p:nvSpPr>
        <p:spPr>
          <a:xfrm>
            <a:off x="247324" y="189175"/>
            <a:ext cx="1142100" cy="605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Gnosvia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www.sih.gov.in/img1/SIH-Logo.png" id="170" name="Google Shape;17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1024" y="42823"/>
            <a:ext cx="1656840" cy="84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28"/>
          <p:cNvSpPr txBox="1"/>
          <p:nvPr/>
        </p:nvSpPr>
        <p:spPr>
          <a:xfrm>
            <a:off x="5192400" y="1358100"/>
            <a:ext cx="3132600" cy="186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Potential challenges and risks: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Challenge:</a:t>
            </a:r>
            <a:r>
              <a:rPr b="1" lang="en" sz="1100">
                <a:solidFill>
                  <a:schemeClr val="dk1"/>
                </a:solidFill>
              </a:rPr>
              <a:t>Significant local hardware requirements</a:t>
            </a:r>
            <a:r>
              <a:rPr lang="en" sz="1100">
                <a:solidFill>
                  <a:schemeClr val="dk1"/>
                </a:solidFill>
              </a:rPr>
              <a:t> (e.g., a powerful GPU with high VRAM, substantial RAM) to run the LLM and other models efficiently.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Risk:</a:t>
            </a:r>
            <a:r>
              <a:rPr lang="en" sz="1000">
                <a:solidFill>
                  <a:schemeClr val="dk1"/>
                </a:solidFill>
              </a:rPr>
              <a:t> Ensuring the quality of retrieval; irrelevant information can confuse the LLM and lead to poor answers.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Challenge:</a:t>
            </a:r>
            <a:r>
              <a:rPr lang="en" sz="1000">
                <a:solidFill>
                  <a:schemeClr val="dk1"/>
                </a:solidFill>
              </a:rPr>
              <a:t> Managing the complexity of linking and citing different data formats accurately.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172" name="Google Shape;172;p28"/>
          <p:cNvSpPr txBox="1"/>
          <p:nvPr/>
        </p:nvSpPr>
        <p:spPr>
          <a:xfrm>
            <a:off x="253525" y="3476500"/>
            <a:ext cx="8643000" cy="12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chemeClr val="dk1"/>
                </a:solidFill>
              </a:rPr>
              <a:t>Strategies for overcoming these challenges:</a:t>
            </a:r>
            <a:endParaRPr b="1"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Utilize quantized versions of the models</a:t>
            </a:r>
            <a:r>
              <a:rPr lang="en" sz="1000">
                <a:solidFill>
                  <a:schemeClr val="dk1"/>
                </a:solidFill>
              </a:rPr>
              <a:t> (e.g., GGUF, GPTQ) and efficient runtimes like Ollama or llama.cpp. This dramatically reduces the VRAM and RAM footprint, making the system viable on modern consumer-grade hardware.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Retrieval Quality:</a:t>
            </a:r>
            <a:r>
              <a:rPr lang="en" sz="1000">
                <a:solidFill>
                  <a:schemeClr val="dk1"/>
                </a:solidFill>
              </a:rPr>
              <a:t> Implement advanced techniques like re-ranking the retrieved results to ensure the most relevant context is fed to the LLM.</a:t>
            </a:r>
            <a:endParaRPr sz="1000">
              <a:solidFill>
                <a:schemeClr val="dk1"/>
              </a:solidFill>
            </a:endParaRPr>
          </a:p>
          <a:p>
            <a:pPr indent="-2921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Char char="●"/>
            </a:pPr>
            <a:r>
              <a:rPr b="1" lang="en" sz="1000">
                <a:solidFill>
                  <a:schemeClr val="dk1"/>
                </a:solidFill>
              </a:rPr>
              <a:t>Citations:</a:t>
            </a:r>
            <a:r>
              <a:rPr lang="en" sz="1000">
                <a:solidFill>
                  <a:schemeClr val="dk1"/>
                </a:solidFill>
              </a:rPr>
              <a:t> Store rich metadata (e.g., page number, file name, timestamp) alongside each vector to ensure citations are precise.</a:t>
            </a:r>
            <a:endParaRPr sz="23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9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9" name="Google Shape;179;p29"/>
          <p:cNvSpPr txBox="1"/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IMPACT AND BENEFITS</a:t>
            </a:r>
            <a:endParaRPr b="1"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0" name="Google Shape;180;p29"/>
          <p:cNvSpPr txBox="1"/>
          <p:nvPr/>
        </p:nvSpPr>
        <p:spPr>
          <a:xfrm>
            <a:off x="457200" y="1900250"/>
            <a:ext cx="4594200" cy="28014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Potential impact on the target audience: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For intelligence analysts, researchers, and corporate teams, this tool transforms hours of manual search into seconds of automated discovery.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100">
                <a:solidFill>
                  <a:schemeClr val="dk1"/>
                </a:solidFill>
              </a:rPr>
              <a:t>It democratizes data science, allowing non-technical users to perform complex, cross-functional data analysis.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Complete Security &amp; Data Privacy:</a:t>
            </a:r>
            <a:r>
              <a:rPr lang="en" sz="1100">
                <a:solidFill>
                  <a:schemeClr val="dk1"/>
                </a:solidFill>
              </a:rPr>
              <a:t> Because the entire system runs offline, no sensitive or confidential data ever leaves the user's local machine or private network. This is a critical advantage for organizations handling secure information.</a:t>
            </a:r>
            <a:endParaRPr sz="1100">
              <a:solidFill>
                <a:schemeClr val="dk1"/>
              </a:solidFill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100"/>
          </a:p>
        </p:txBody>
      </p:sp>
      <p:sp>
        <p:nvSpPr>
          <p:cNvPr id="181" name="Google Shape;181;p29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b="1" i="0" lang="en" sz="9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i="0" sz="9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descr="Your startup LOGO" id="182" name="Google Shape;182;p29"/>
          <p:cNvSpPr/>
          <p:nvPr/>
        </p:nvSpPr>
        <p:spPr>
          <a:xfrm>
            <a:off x="247324" y="189175"/>
            <a:ext cx="1050300" cy="605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Gnosvia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www.sih.gov.in/img1/SIH-Logo.png" id="183" name="Google Shape;183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381024" y="42823"/>
            <a:ext cx="1656840" cy="842151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9"/>
          <p:cNvSpPr txBox="1"/>
          <p:nvPr/>
        </p:nvSpPr>
        <p:spPr>
          <a:xfrm>
            <a:off x="5305300" y="1900250"/>
            <a:ext cx="3647700" cy="17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100">
                <a:solidFill>
                  <a:schemeClr val="dk1"/>
                </a:solidFill>
              </a:rPr>
              <a:t>Benefits of the solution:</a:t>
            </a:r>
            <a:endParaRPr b="1"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Efficiency Boost:</a:t>
            </a:r>
            <a:r>
              <a:rPr lang="en" sz="1100">
                <a:solidFill>
                  <a:schemeClr val="dk1"/>
                </a:solidFill>
              </a:rPr>
              <a:t> Provides a &gt;90% reduction in time spent searching for information across scattered documents and media files.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Enhanced Insight:</a:t>
            </a:r>
            <a:r>
              <a:rPr lang="en" sz="1100">
                <a:solidFill>
                  <a:schemeClr val="dk1"/>
                </a:solidFill>
              </a:rPr>
              <a:t> Uncovers hidden connections between different data types (e.g., a detail in a phone call and a figure in a report) that would otherwise be missed.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Trust &amp; Transparency:</a:t>
            </a:r>
            <a:r>
              <a:rPr lang="en" sz="1100">
                <a:solidFill>
                  <a:schemeClr val="dk1"/>
                </a:solidFill>
              </a:rPr>
              <a:t> Grounded answers with clear citations build user trust and allow for easy fact-checking, eliminating the "black box" problem of traditional AI.</a:t>
            </a:r>
            <a:endParaRPr sz="11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400">
              <a:solidFill>
                <a:schemeClr val="dk1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30"/>
          <p:cNvSpPr/>
          <p:nvPr/>
        </p:nvSpPr>
        <p:spPr>
          <a:xfrm>
            <a:off x="0" y="4766072"/>
            <a:ext cx="9143999" cy="377429"/>
          </a:xfrm>
          <a:prstGeom prst="rect">
            <a:avLst/>
          </a:prstGeom>
          <a:solidFill>
            <a:srgbClr val="0070C0"/>
          </a:solidFill>
          <a:ln>
            <a:noFill/>
          </a:ln>
          <a:effectLst>
            <a:outerShdw rotWithShape="0" dir="5400000" dist="23000">
              <a:srgbClr val="808080">
                <a:alpha val="34901"/>
              </a:srgbClr>
            </a:outerShdw>
          </a:effectLst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t/>
            </a:r>
            <a:endParaRPr b="0" i="0" sz="1400" u="none" cap="none" strike="noStrike">
              <a:solidFill>
                <a:srgbClr val="953734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1" name="Google Shape;191;p30"/>
          <p:cNvSpPr txBox="1"/>
          <p:nvPr>
            <p:ph type="title"/>
          </p:nvPr>
        </p:nvSpPr>
        <p:spPr>
          <a:xfrm>
            <a:off x="457200" y="-35719"/>
            <a:ext cx="8229600" cy="857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700">
                <a:latin typeface="Times New Roman"/>
                <a:ea typeface="Times New Roman"/>
                <a:cs typeface="Times New Roman"/>
                <a:sym typeface="Times New Roman"/>
              </a:rPr>
              <a:t>RESEARCH  AND REFERENCES</a:t>
            </a:r>
            <a:endParaRPr b="1" sz="27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2" name="Google Shape;192;p30"/>
          <p:cNvSpPr txBox="1"/>
          <p:nvPr/>
        </p:nvSpPr>
        <p:spPr>
          <a:xfrm>
            <a:off x="612425" y="884975"/>
            <a:ext cx="6768600" cy="32115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spAutoFit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00">
                <a:solidFill>
                  <a:schemeClr val="dk1"/>
                </a:solidFill>
              </a:rPr>
              <a:t>A Taxonomy of Transcendence (Primary Paper):</a:t>
            </a:r>
            <a:r>
              <a:rPr lang="en" sz="1100">
                <a:solidFill>
                  <a:schemeClr val="dk1"/>
                </a:solidFill>
              </a:rPr>
              <a:t> Abreu, N., Zhang, E., Malach, E., &amp; Saphra, N. (2025). "A Taxonomy of Transcendence."</a:t>
            </a:r>
            <a:br>
              <a:rPr lang="en" sz="1100">
                <a:solidFill>
                  <a:schemeClr val="dk1"/>
                </a:solidFill>
              </a:rPr>
            </a:br>
            <a:r>
              <a:rPr lang="en" sz="1100">
                <a:solidFill>
                  <a:schemeClr val="dk1"/>
                </a:solidFill>
              </a:rPr>
              <a:t> </a:t>
            </a:r>
            <a:r>
              <a:rPr i="1" lang="en" sz="1100">
                <a:solidFill>
                  <a:schemeClr val="dk1"/>
                </a:solidFill>
              </a:rPr>
              <a:t>Published as a conference paper at COLM 2025</a:t>
            </a:r>
            <a:r>
              <a:rPr lang="en" sz="1100">
                <a:solidFill>
                  <a:schemeClr val="dk1"/>
                </a:solidFill>
              </a:rPr>
              <a:t>. This paper outlines the three modes of transcendence that form the theoretical basis of our project.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3"/>
              </a:rPr>
              <a:t>https://arxiv.org/abs/2508.17669</a:t>
            </a:r>
            <a:endParaRPr sz="1100" u="sng">
              <a:solidFill>
                <a:schemeClr val="hlink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Transcendence Framework (Foundational Paper):</a:t>
            </a:r>
            <a:r>
              <a:rPr lang="en" sz="1100">
                <a:solidFill>
                  <a:schemeClr val="dk1"/>
                </a:solidFill>
              </a:rPr>
              <a:t> Zhang, E., et al. (2024). "Transcendence: Generative models can outperform the experts that train them". This is the key paper that Abreu et al. (2025) builds upon, formally describing the phenomenon of transcendence.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4"/>
              </a:rPr>
              <a:t>https://arxiv.org/abs/2406.11741</a:t>
            </a:r>
            <a:endParaRPr sz="1100" u="sng">
              <a:solidFill>
                <a:schemeClr val="hlink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LangChain Documentation:</a:t>
            </a:r>
            <a:r>
              <a:rPr lang="en" sz="1100">
                <a:solidFill>
                  <a:schemeClr val="dk1"/>
                </a:solidFill>
              </a:rPr>
              <a:t> The primary software framework we will use for developing our RAG application and orchestrating the different AI models.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5"/>
              </a:rPr>
              <a:t>https://python.langchain.com/</a:t>
            </a:r>
            <a:endParaRPr sz="1100" u="sng">
              <a:solidFill>
                <a:schemeClr val="hlink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b="1" lang="en" sz="1100">
                <a:solidFill>
                  <a:schemeClr val="dk1"/>
                </a:solidFill>
              </a:rPr>
              <a:t>Vector Databases Explained:</a:t>
            </a:r>
            <a:r>
              <a:rPr lang="en" sz="1100">
                <a:solidFill>
                  <a:schemeClr val="dk1"/>
                </a:solidFill>
              </a:rPr>
              <a:t> An article explaining Vector Databases, the core technology for the efficient semantic search and retrieval component of our RAG system.</a:t>
            </a:r>
            <a:endParaRPr sz="1100">
              <a:solidFill>
                <a:schemeClr val="dk1"/>
              </a:solidFill>
            </a:endParaRPr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en" sz="1100" u="sng">
                <a:solidFill>
                  <a:schemeClr val="hlink"/>
                </a:solidFill>
                <a:hlinkClick r:id="rId6"/>
              </a:rPr>
              <a:t>https://www.pinecone.io/learn/vector-database/</a:t>
            </a:r>
            <a:endParaRPr sz="1100" u="sng">
              <a:solidFill>
                <a:schemeClr val="hlink"/>
              </a:solidFill>
            </a:endParaRPr>
          </a:p>
          <a:p>
            <a:pPr indent="-298450" lvl="1" marL="91440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t/>
            </a:r>
            <a:endParaRPr b="1" sz="1100">
              <a:solidFill>
                <a:schemeClr val="dk1"/>
              </a:solidFill>
            </a:endParaRPr>
          </a:p>
        </p:txBody>
      </p:sp>
      <p:sp>
        <p:nvSpPr>
          <p:cNvPr id="193" name="Google Shape;193;p30"/>
          <p:cNvSpPr txBox="1"/>
          <p:nvPr>
            <p:ph idx="12" type="sldNum"/>
          </p:nvPr>
        </p:nvSpPr>
        <p:spPr>
          <a:xfrm>
            <a:off x="6553200" y="4767265"/>
            <a:ext cx="2133600" cy="273844"/>
          </a:xfrm>
          <a:prstGeom prst="rect">
            <a:avLst/>
          </a:prstGeom>
          <a:noFill/>
          <a:ln>
            <a:noFill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900"/>
              <a:buFont typeface="Oswald"/>
              <a:buNone/>
            </a:pPr>
            <a:fld id="{00000000-1234-1234-1234-123412341234}" type="slidenum">
              <a:rPr b="1" i="0" lang="en" sz="900" u="none" cap="none" strike="noStrike">
                <a:solidFill>
                  <a:srgbClr val="FFFFFF"/>
                </a:solidFill>
                <a:latin typeface="Oswald"/>
                <a:ea typeface="Oswald"/>
                <a:cs typeface="Oswald"/>
                <a:sym typeface="Oswald"/>
              </a:rPr>
              <a:t>‹#›</a:t>
            </a:fld>
            <a:endParaRPr b="1" i="0" sz="900" u="none" cap="none" strike="noStrike">
              <a:solidFill>
                <a:srgbClr val="FFFFFF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descr="Your startup LOGO" id="194" name="Google Shape;194;p30"/>
          <p:cNvSpPr/>
          <p:nvPr/>
        </p:nvSpPr>
        <p:spPr>
          <a:xfrm>
            <a:off x="247324" y="189175"/>
            <a:ext cx="1128000" cy="605400"/>
          </a:xfrm>
          <a:prstGeom prst="ellipse">
            <a:avLst/>
          </a:prstGeom>
          <a:solidFill>
            <a:schemeClr val="lt1"/>
          </a:solidFill>
          <a:ln cap="flat" cmpd="sng" w="254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Gnosvia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https://www.sih.gov.in/img1/SIH-Logo.png" id="195" name="Google Shape;195;p30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7381024" y="42823"/>
            <a:ext cx="1656840" cy="8421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