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30A18"/>
                </a:solidFill>
                <a:latin typeface="Arial"/>
              </a:rPr>
              <a:t>AI adoption metrics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rgbClr val="97B1D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Developers using AI</c:v>
                  </c:pt>
                  <c:pt idx="1">
                    <c:v>AI‑written code at Microsoft</c:v>
                  </c:pt>
                  <c:pt idx="2">
                    <c:v>Time reduction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76</c:v>
                </c:pt>
                <c:pt idx="1">
                  <c:v>30</c:v>
                </c:pt>
                <c:pt idx="2">
                  <c:v>45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%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2304;846912144979599&#8224;L155-L163&#12305;" TargetMode="External"/><Relationship Id="rId3" Type="http://schemas.openxmlformats.org/officeDocument/2006/relationships/hyperlink" Target="&#12304;846912144979599&#8224;L170-L173&#12305;" TargetMode="External"/><Relationship Id="rId1" Type="http://schemas.openxmlformats.org/officeDocument/2006/relationships/chart" Target="/ppt/charts/chart1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&#12304;846912144979599&#8224;L188-L201&#12305;" TargetMode="External"/><Relationship Id="rId10" Type="http://schemas.openxmlformats.org/officeDocument/2006/relationships/hyperlink" Target="&#12304;846912144979599&#8224;L247-L256&#12305;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image" Target="../media/image-4-7.png"/><Relationship Id="rId8" Type="http://schemas.openxmlformats.org/officeDocument/2006/relationships/image" Target="../media/image-4-8.sv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&#12304;578077277023639&#8224;L141-L149&#12305;" TargetMode="External"/><Relationship Id="rId2" Type="http://schemas.openxmlformats.org/officeDocument/2006/relationships/hyperlink" Target="&#12304;578077277023639&#8224;L155-L160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&#12304;846912144979599&#8224;L281-L296&#12305;" TargetMode="External"/><Relationship Id="rId2" Type="http://schemas.openxmlformats.org/officeDocument/2006/relationships/hyperlink" Target="&#12304;846912144979599&#8224;L299-L301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hyperlink" Target="&#12304;846912144979599&#8224;L281-L296&#12305;" TargetMode="External"/><Relationship Id="rId2" Type="http://schemas.openxmlformats.org/officeDocument/2006/relationships/hyperlink" Target="&#12304;846912144979599&#8224;L299-L301&#12305;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module3_title.png">    </p:cNvPr>
          <p:cNvPicPr>
            <a:picLocks noChangeAspect="1"/>
          </p:cNvPicPr>
          <p:nvPr/>
        </p:nvPicPr>
        <p:blipFill>
          <a:blip r:embed="rId1"/>
          <a:srcRect l="0" r="0" t="16667" b="16667"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954530"/>
            <a:ext cx="5029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 3: Code Quality &amp; Review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2743200"/>
            <a:ext cx="50292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Ensuring Trustworthy AI‑Generated Code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4366260"/>
            <a:ext cx="36576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August 28, 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463040"/>
            <a:ext cx="859536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Continue practising AI‑assisted coding with a focus on security and quality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Encourage peers to adopt best practices and share lessons learned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Prepare for Module 4: AI‑Augmented Testing and Verification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280160"/>
            <a:ext cx="859536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Overview &amp; ubiquity of AI‑generated code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Pitfalls &amp; vulnerabilities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Static vs dynamic analysis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Code review techniques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Labs &amp; assessments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Ubiquity of AI‑Generated Code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640080" y="1280160"/>
          <a:ext cx="4389120" cy="23774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303520" y="1371600"/>
            <a:ext cx="36576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76 % of developers use AI tools to generate code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At Microsoft, about 30 % of code is generated by AI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AI can reduce coding time by up to 45 %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[2]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Pitfalls &amp; Vulnerabilities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325880"/>
            <a:ext cx="274320" cy="2743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7240" y="1280160"/>
            <a:ext cx="8321040" cy="54864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Lack of input validation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Missing sanitisation leads to injection and overflow vulnerabilities</a:t>
            </a:r>
            <a:endParaRPr lang="en-US" sz="12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874520"/>
            <a:ext cx="274320" cy="2743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7240" y="1828800"/>
            <a:ext cx="8321040" cy="54864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Memory &amp; resource leaks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Poor cleanup causes crashes and unpredictability</a:t>
            </a:r>
            <a:endParaRPr lang="en-US" sz="12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423160"/>
            <a:ext cx="274320" cy="2743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7240" y="2377440"/>
            <a:ext cx="8321040" cy="54864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Insecure dependencies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Hallucinated or outdated packages introduce supply‑chain risks</a:t>
            </a:r>
            <a:endParaRPr lang="en-US" sz="12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971800"/>
            <a:ext cx="274320" cy="2743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77240" y="2926080"/>
            <a:ext cx="8321040" cy="54864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Hard‑coded secrets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Credentials embedded in code leak sensitive information</a:t>
            </a:r>
            <a:endParaRPr lang="en-US" sz="1200" dirty="0"/>
          </a:p>
        </p:txBody>
      </p:sp>
      <p:sp>
        <p:nvSpPr>
          <p:cNvPr id="11" name="Text 5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[4]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Static vs Dynamic Analysis</a:t>
            </a:r>
            <a:endParaRPr lang="en-US" sz="24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48640" y="1371600"/>
          <a:ext cx="8412480" cy="914400"/>
        </p:xfrm>
        <a:graphic>
          <a:graphicData uri="http://schemas.openxmlformats.org/drawingml/2006/table">
            <a:tbl>
              <a:tblPr/>
              <a:tblGrid>
                <a:gridCol w="2804160"/>
                <a:gridCol w="2804160"/>
                <a:gridCol w="2804160"/>
              </a:tblGrid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Aspect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Static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30A18"/>
                          </a:solidFill>
                        </a:rPr>
                        <a:t>Dynamic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When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Before execution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During execution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Focus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Structure, syntax, potential flaws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Runtime behaviour, performance, concurrency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Tools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Linters, type checkers, SAST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Unit tests, integration tests, DAST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Limitations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May miss runtime issues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30A18"/>
                          </a:solidFill>
                        </a:rPr>
                        <a:t>May miss unexecuted paths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4B6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[6]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Review Techniques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371600"/>
            <a:ext cx="8595360" cy="3017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Read diffs &amp; design intent: evaluate correctness and edge cases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Check readability &amp; maintainability: names, structure, comments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Scan for security: validate inputs, avoid hard‑coded secrets, verify dependencies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Use AI tools wisely: Roo Code Explain Code &amp; Copilot PR review to highlight issues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Combine SCA, SAST &amp; DAST: cover different risk surfaces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[7]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[8]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 3 Labs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371600"/>
            <a:ext cx="859536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Lab 1: Static analysis &amp; fixing code – run linters (flake8, pylint), type checkers (mypy) and Bandit; refine prompts; fix issues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Lab 2: Manual &amp; peer review – create a PR, review diffs for logic, style and security, iterate with feedback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Lab 3: Security &amp; dependency scanning – use Bandit and pip‑audit, verify packages, update dependencies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 &amp; 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371600"/>
            <a:ext cx="859536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Combine static &amp; dynamic analysis; use SCA, SAST &amp; DAST for full coverage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Verify every dependency; watch for hallucinated packages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Enforce input validation and secret management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Commit small, well‑described changes and review them early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Maintain human oversight: trust but verify AI suggestions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686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[9]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[10]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Assessments &amp; Reflection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463040"/>
            <a:ext cx="859536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Quiz: Multiple‑choice &amp; short‑answer questions covering adoption, vulnerabilities, analysis and best practices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Reflection: Summarise tasks, list vulnerabilities, describe fixes, share effective prompts and review insights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Success criteria: ≥ 80 % quiz score, demonstrated understanding of vulnerabilities &amp; review techniques, thoughtful reflection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2025-09-03T18:00:23Z</dcterms:created>
  <dcterms:modified xsi:type="dcterms:W3CDTF">2025-09-03T18:00:23Z</dcterms:modified>
</cp:coreProperties>
</file>